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4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57" r:id="rId4"/>
    <p:sldId id="258" r:id="rId5"/>
    <p:sldId id="259" r:id="rId6"/>
    <p:sldId id="263" r:id="rId7"/>
    <p:sldId id="268" r:id="rId8"/>
    <p:sldId id="269" r:id="rId9"/>
    <p:sldId id="270" r:id="rId10"/>
    <p:sldId id="271" r:id="rId11"/>
    <p:sldId id="272" r:id="rId12"/>
    <p:sldId id="275" r:id="rId13"/>
    <p:sldId id="288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Goudy Old Style" panose="02020502050305020303" pitchFamily="18" charset="77"/>
      <p:regular r:id="rId26"/>
      <p:bold r:id="rId27"/>
      <p:italic r:id="rId28"/>
    </p:embeddedFont>
    <p:embeddedFont>
      <p:font typeface="Wingdings 3" pitchFamily="2" charset="2"/>
      <p:regular r:id="rId29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599" autoAdjust="0"/>
  </p:normalViewPr>
  <p:slideViewPr>
    <p:cSldViewPr snapToGrid="0" snapToObjects="1">
      <p:cViewPr varScale="1">
        <p:scale>
          <a:sx n="89" d="100"/>
          <a:sy n="89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D03B58-376A-4519-9C40-B4E3919244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AE145-A880-403C-BC2D-FCD7703B2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54BD0F-15FD-4448-A17B-8D084486CA8C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ABE8-7A4A-40A2-A5E7-199441860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0821-F490-44BD-A7B8-31B6ED13C4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DD6B81-8CAB-48CE-B60B-D4B85A4A8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7761A0-2405-438C-9ABF-2FD5BA5819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99409-FF76-4D4B-8110-19879232CA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1EDF9D-4837-4178-BB25-849CBF534745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EDE01C-DC9D-45B9-A79E-CFB9AABC5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525F75-E200-40AD-90D2-7B6601AB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D90C-FC84-40D1-B8C6-7B02694B4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13A1-3FE3-4A7A-BE40-5286EC2C7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A50B03-EEE8-4D01-A603-EEA45C1D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50B03-EEE8-4D01-A603-EEA45C1D1AF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2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1A8C4DB-08AB-4220-BD78-4E4F42073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BA39531-F198-4F8E-AE22-923FE938E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002ECB5-62DB-4054-8CE7-73C47FD2A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F04DF5-A671-4F16-886E-131FF2DC7A6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3AB8A5-E418-45D8-A3DE-6AE2C653B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F288836-0079-49A6-965C-8DF2623FF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F013CA7-8B72-4C63-8D39-61E0CBD3C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F22A99-D68E-4C25-ACA2-1430F07666D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A89D26D4-F6E5-4023-9E01-F2468BCD7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25D8A91A-9BAB-4BD7-94DD-DA3C559E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5A99584-975F-4D83-93D1-FBB172EC1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36BB04-425D-4C82-99FE-CF1012C3179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50B03-EEE8-4D01-A603-EEA45C1D1AF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24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B7753D3-559B-4963-84B0-D920B9BBB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A84C468-555B-4997-90D6-4F2F01F81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cause is from infection –treat if appropriate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Refer for genetic consult if appropriate 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41AC792-042A-40B8-A759-2C99B9412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7B29F5-524D-4865-AB5B-1785BBE46DC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57A1739-C0BE-4E33-8485-0EA3ED593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5CB05867-B24C-4F53-83BF-4F103636CA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/>
                <a:cs typeface="Calibri"/>
              </a:rPr>
              <a:t>    </a:t>
            </a:r>
            <a:endParaRPr lang="en-US" altLang="en-US" dirty="0">
              <a:ea typeface="ＭＳ Ｐゴシック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BBD3DC5-855D-40DA-9AF6-F396C230C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DCCFD5-32FE-41DD-85F9-0498ED27FF4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50B03-EEE8-4D01-A603-EEA45C1D1AF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87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3476-7907-4C4B-827F-CCFE2D5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CE8C-B2D2-4A54-B691-3740DC6CFCAB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978B-55F8-4265-B260-3F971FD1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2D93-EBDB-4624-B790-A2F05F20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5CD4A-5943-42E7-9A4D-98D364669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28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0196E4-950E-4472-B39E-4985D4F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F7EAC-0509-45DB-86B9-F6EE02204C0A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4DBEA6-52C2-4A20-9AEB-1C520AFA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E86A21-0924-4079-AA05-65CBD653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30FFF-4BA8-4580-BB41-1C29786B6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3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ABBA-EB61-473A-B7EF-C421B073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FCED-F05F-4B0A-849F-E4B935D28279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1673-8066-4DFA-B8DA-47CE94AE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E0ED-C861-41EA-9345-1CA0843F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BBAE3-7124-423B-9BC4-99DF79CEB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32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5FD38-721C-4392-9920-92D313FC8A7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98593-23E6-4FD4-ACAD-7ABD98B44C02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D2780F-8C20-4E63-933A-D1256ACE20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61C85-E904-4F93-BD7E-D29CCCBB52A0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C488E3-7C24-43CD-9C66-6A941C2D17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98D22D-F9E5-494C-8C3B-D1063CA351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7AAC-C827-43E5-9BAB-E4C581946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56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BEE0-D72B-4917-A830-F4BD82A7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4ED8F-38CE-49E1-934A-6C52EA9F66A5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016F-73F2-405A-BC57-CD8CE9F7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F168-6631-415B-B0CA-995E5C7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48A81-EA24-462E-98B8-CD6FCAADF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1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5058A-29C5-4F31-B95E-A7CB45A9143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3A06E1-B061-4C6B-A322-9E5B4916802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F1E2631-5878-4297-8937-6B39C0A68A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0E864-4EE5-4C09-9226-B1803F98C593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A16CF9D-C8D0-4A52-BE0C-90FDFD8DBD7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13468BF-F971-45F8-B518-5B7F6DABCF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53576-30BD-43E9-86CB-DB5FA1FD2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55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6D549A-A092-41DE-8A0C-0D9C7ED683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DFEE77-D592-4737-81AB-1EF5398781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950706F-C01E-4408-BF32-C88F9825DFA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C2AA3-65A5-4E09-ADC0-DA751E4455F9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E47C299-34EC-407A-9C7E-FD430BA6768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D18736-833C-4E57-96FF-7A24F58B4EB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F192-5A8E-4B02-9760-0B9847DC5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68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4EB0-D2DC-445C-BF69-FE4DC64A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9AC5-E834-415D-BC89-C5656ECCDE6C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4B43-5BCA-42B8-B064-55ACD10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BE46-80BD-4F84-809F-13F4D5B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C4467-C0E2-4D75-997D-17897E5D5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69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303-490A-406C-88C9-325A686B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6571-85F0-4900-8536-0E487646EF39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1C06-F1A0-4E9A-94EE-6A677B98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445F-B8D0-4800-8912-594CE75F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AAC3-1785-49AD-A032-1A24F9433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03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0979-DF63-43A5-900C-A0FF1705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6BD9F-0882-4BC9-94C1-9478A582C098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0258-56D2-4A94-98DF-26DFC0C1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625A-F7C8-4F79-A792-8F734DA0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E116-32D2-4CEA-9DD9-E32E1156F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94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91F3-C174-45B6-BAA5-4E6EF6AD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CFDB-BAFD-4B69-B62A-937E4C3EB947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90DA-A4B9-45D6-9314-1654E2A0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9CF4-170E-4E5E-BE22-64BBCEA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9068-59AD-4DF2-91CF-CFC1D8EF8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0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EB09AF-9C5E-4DB3-B238-86A7D63C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5732-0C75-489A-AB33-648A5E352903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1B42E3-265C-4C54-864F-57373F0F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F4EFD4-6DB2-4169-8148-86E92F9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419D-0D2E-463A-B35E-B492C649C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6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9E67FD-5DB0-48B4-894F-126D95E5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6883-376F-415C-BAB9-744B91846F57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B08AAD-524B-4155-A385-7046DBFF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37DE1D-C2AE-41B3-B62B-8F46F06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DAC91-F1AE-481E-A232-32D92409B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0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A214078-40D1-43F0-867D-E831C8D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5F654-B439-485E-8CC4-544CCDEB1200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F88B15-38E2-49FA-B528-8176CB8B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040613-B446-4EFD-B857-4E6EDB59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C684B-E739-42DF-AE5B-9F03D4F65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4C3788-30A6-400E-AC4F-AC4F28E7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05F-A356-4D4B-8F63-F26B63E6EC0A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17FC88-FC93-46C1-B981-95012EF2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7739E1-6CB7-478D-930A-53EDEFA3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49CE-C8EB-43A1-BA9D-769D202E4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7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E0D67D-FDA2-4220-A4C6-DC54D0B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4EF2-9D55-41A5-A211-31A812E4720D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AF76F5-2FA4-459E-8E18-D6C96300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1BC485-3F34-4354-90E4-DDAC2775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26DE-49D2-4341-9755-20E54F9D9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43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E3D20-8135-4615-A455-DB7AEC3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29C30-4898-44B6-99CA-12D035F7DCCA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68CCDD-796C-47FA-9637-EF5EF2C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7D9998-6D6C-44D9-98A8-D118699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501CB-16ED-4258-ACEA-69453B62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65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54B4132-F0ED-4328-A95C-D1C0C38D3431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9E9A9E-AE3E-4FF4-87DB-EDFBA375239A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31DD72-1FD9-4175-8520-A1DC71C5132E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9B06A5-90F8-4CB6-8433-FA219A9A96E2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FF9742-F885-41C4-B51B-68381AF39EF7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4F111-7F59-46AF-A3E6-2E2CC9BD887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4C496379-6E59-480D-89E6-006538E505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1735A43F-9F53-4B4E-AEC4-7BFDF0303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256A-3B56-4057-8B63-A68C29B37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652E5B89-569A-4586-B7BC-E8488A502826}" type="datetime1">
              <a:rPr lang="en-US" altLang="en-US"/>
              <a:pPr>
                <a:defRPr/>
              </a:pPr>
              <a:t>8/1/24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2035-1DE8-41FD-95AD-AFB3EE734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7E54-B081-40E6-89C8-6111B2F9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hangingPunct="1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25EAF-FE89-4671-9B97-34F87231A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6" r:id="rId12"/>
    <p:sldLayoutId id="2147483813" r:id="rId13"/>
    <p:sldLayoutId id="2147483817" r:id="rId14"/>
    <p:sldLayoutId id="2147483818" r:id="rId15"/>
    <p:sldLayoutId id="2147483814" r:id="rId16"/>
    <p:sldLayoutId id="214748381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9E0C80F-63F7-42EC-8116-A0786F89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0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Intrauterine Growth Restriction (IUGR) and 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Small for Gestational Age (SGA) Infants</a:t>
            </a:r>
          </a:p>
        </p:txBody>
      </p:sp>
      <p:sp>
        <p:nvSpPr>
          <p:cNvPr id="24579" name="Subtitle 2">
            <a:extLst>
              <a:ext uri="{FF2B5EF4-FFF2-40B4-BE49-F238E27FC236}">
                <a16:creationId xmlns:a16="http://schemas.microsoft.com/office/drawing/2014/main" id="{081424C1-B511-4822-85CB-7EA1EC69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dirty="0">
                <a:ea typeface="ＭＳ Ｐゴシック"/>
              </a:rPr>
              <a:t>Jessie Marks DNP, ARNP</a:t>
            </a:r>
          </a:p>
          <a:p>
            <a:pPr defTabSz="457207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altLang="en-US" dirty="0">
              <a:ea typeface="ＭＳ Ｐゴシック"/>
            </a:endParaRPr>
          </a:p>
          <a:p>
            <a:pPr defTabSz="457207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altLang="en-US" sz="1000" dirty="0">
                <a:ea typeface="ＭＳ Ｐゴシック"/>
              </a:rPr>
              <a:t>Slides adapted from Yvonne Griffin</a:t>
            </a:r>
          </a:p>
          <a:p>
            <a:pPr defTabSz="457207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35A078B-B5B6-4E04-8373-7A8D718B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Fetal Causes of IUGR/SGA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C3A84B-176B-4DDD-BAD9-854612CA37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59100" y="1625600"/>
          <a:ext cx="3548063" cy="5000623"/>
        </p:xfrm>
        <a:graphic>
          <a:graphicData uri="http://schemas.openxmlformats.org/drawingml/2006/table">
            <a:tbl>
              <a:tblPr/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Fetal Causes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Chromosomal e.g. aneuploidy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Osteogenesis imperfecta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Malformations, e.g. anencephaly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64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Congenital infection, e.g. TORCH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Malaria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Parvovirus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HIV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Hemolytic Disease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44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Inborn Error of Metabolism</a:t>
                      </a:r>
                    </a:p>
                  </a:txBody>
                  <a:tcPr marT="44475" marB="444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F96F7F4-623E-4C52-8F56-2643AD29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Major Contributing Factors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522EA23-5A79-454F-99E6-5EBEF491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developed countries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Smoking: 3-4.5X more likely to result in IUGR infant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Placental insufficiency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developing countries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Infections, especially malaria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Poor nutrition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AABB16C-99C2-465E-A820-6D3ABC0C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Assessment of IUGR/SGA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E3F3426-3419-43A9-812E-CE367BB1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Pregnancy history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Placental examination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Physical exam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Laboratory assessment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3EDF4687-C31D-4782-B418-2C6DA6D4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036888"/>
            <a:ext cx="33813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8FFF-4597-4CF9-8AE7-D2A80A2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Management for IUGR/SGA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CE28-A1B2-4DB8-8AC2-C6197874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measurement of length, weight, and head circumference.</a:t>
            </a:r>
          </a:p>
          <a:p>
            <a:r>
              <a:rPr lang="en-US" dirty="0"/>
              <a:t>Accurate assessment of gestational age. </a:t>
            </a:r>
          </a:p>
          <a:p>
            <a:r>
              <a:rPr lang="en-US" dirty="0"/>
              <a:t>Thermoregulation (radiant warmer, </a:t>
            </a:r>
            <a:r>
              <a:rPr lang="en-US" dirty="0" err="1"/>
              <a:t>isolette</a:t>
            </a:r>
            <a:r>
              <a:rPr lang="en-US" dirty="0"/>
              <a:t>)</a:t>
            </a:r>
          </a:p>
          <a:p>
            <a:r>
              <a:rPr lang="en-US" dirty="0"/>
              <a:t>Glucose surveillance – </a:t>
            </a:r>
            <a:r>
              <a:rPr lang="en-US" b="1" dirty="0"/>
              <a:t>first level obtained within 1-2 hours of birth</a:t>
            </a:r>
          </a:p>
          <a:p>
            <a:r>
              <a:rPr lang="en-US" dirty="0"/>
              <a:t>Calcium monitoring- </a:t>
            </a:r>
            <a:r>
              <a:rPr lang="en-US" b="1" dirty="0"/>
              <a:t>starting at 12 hours of life</a:t>
            </a:r>
            <a:r>
              <a:rPr lang="en-US" dirty="0"/>
              <a:t>, for low levels provide adequate calcium</a:t>
            </a:r>
          </a:p>
          <a:p>
            <a:r>
              <a:rPr lang="en-US" dirty="0"/>
              <a:t>Monitor for polycythemia - CBC</a:t>
            </a:r>
          </a:p>
          <a:p>
            <a:r>
              <a:rPr lang="en-US" dirty="0"/>
              <a:t>Early feeding or parenteral 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BFD1-04B3-4585-9363-4006304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4" y="452438"/>
            <a:ext cx="8723998" cy="1353539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sz="3400" dirty="0"/>
              <a:t>Further Evaluation and Management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28E2-B826-4B24-8BB4-51795057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4" y="1139041"/>
            <a:ext cx="8491804" cy="5506688"/>
          </a:xfrm>
        </p:spPr>
        <p:txBody>
          <a:bodyPr rtlCol="0">
            <a:normAutofit lnSpcReduction="10000"/>
          </a:bodyPr>
          <a:lstStyle/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/>
              </a:rPr>
              <a:t>Review history for risk factors</a:t>
            </a: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/>
              </a:rPr>
              <a:t>Assess for signs of congenital infection- blood serology tests or urine studies if indicated </a:t>
            </a: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/>
              </a:rPr>
              <a:t>Assess for physical anomalies- genetic consult or chromosomal studies if indicated</a:t>
            </a:r>
            <a:endParaRPr lang="en-US" sz="2400" dirty="0">
              <a:ea typeface="ＭＳ Ｐゴシック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/>
              </a:rPr>
              <a:t>Evaluate for prenatal drug or toxin exposure </a:t>
            </a:r>
            <a:endParaRPr lang="en-US" sz="2400" dirty="0">
              <a:ea typeface="ＭＳ Ｐゴシック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Pathological examination of placenta</a:t>
            </a: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adequate nutritional intake </a:t>
            </a: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Char char="•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AE1BA26-56EE-4727-84C5-50247940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Outcome of IUGR Infants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6AE7E43-57C2-43FB-A38A-D4C58EC7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348148"/>
            <a:ext cx="7172025" cy="50296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/>
              </a:rPr>
              <a:t>IUGR associated with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Increased morbidity and mortality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Short stature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Cardiovascular disease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Insulin resistance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Diabetes mellitus Type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Dyslipidemia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End-stage renal disease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Decreased intelligence and cognition, mostly subtle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/>
              </a:rPr>
              <a:t>Problems associated with structural alterations in the brain, including decreased brain weight, cells, and myelin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6CF540-6F60-4287-A5D6-C79B2A8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Catch-Up Growth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EC6E633-5A03-4F60-B2FA-AD4E9B5E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Monitor weight and growth closely</a:t>
            </a:r>
          </a:p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Most infants catch-up but 10% do not.</a:t>
            </a:r>
          </a:p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Those with greatest catch-up growth at highest risk for insulin resistance, diabetes, obesity, and heart disease as adults.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C442AD8-6758-4FD7-BFDC-E75C0F16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3C8579A-FDBC-4C37-ABC3-89435E6B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9338"/>
            <a:ext cx="8229600" cy="559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300">
                <a:ea typeface="ＭＳ Ｐゴシック" panose="020B0600070205080204" pitchFamily="34" charset="-128"/>
              </a:rPr>
              <a:t>Argente, J. Mehis, O., Barrios, V.  (2010). Growth and body composition in very young SGA children.  </a:t>
            </a:r>
            <a:r>
              <a:rPr lang="en-US" altLang="en-US" sz="1300" i="1">
                <a:ea typeface="ＭＳ Ｐゴシック" panose="020B0600070205080204" pitchFamily="34" charset="-128"/>
              </a:rPr>
              <a:t>Pediatr Nephrol</a:t>
            </a:r>
            <a:r>
              <a:rPr lang="en-US" altLang="en-US" sz="1300">
                <a:ea typeface="ＭＳ Ｐゴシック" panose="020B0600070205080204" pitchFamily="34" charset="-128"/>
              </a:rPr>
              <a:t>, 25(4),679-85.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300">
                <a:ea typeface="ＭＳ Ｐゴシック" panose="020B0600070205080204" pitchFamily="34" charset="-128"/>
              </a:rPr>
              <a:t>Lawrence, E. J. (2006).  Part 1: A matter of size: Evaluating the growth-restricted neonate.  </a:t>
            </a:r>
            <a:r>
              <a:rPr lang="en-US" altLang="en-US" sz="1300" i="1">
                <a:ea typeface="ＭＳ Ｐゴシック" panose="020B0600070205080204" pitchFamily="34" charset="-128"/>
              </a:rPr>
              <a:t>Advances in Neonatal Care</a:t>
            </a:r>
            <a:r>
              <a:rPr lang="en-US" altLang="en-US" sz="1300">
                <a:ea typeface="ＭＳ Ｐゴシック" panose="020B0600070205080204" pitchFamily="34" charset="-128"/>
              </a:rPr>
              <a:t>, 6(6),313-322.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300">
                <a:ea typeface="ＭＳ Ｐゴシック" panose="020B0600070205080204" pitchFamily="34" charset="-128"/>
              </a:rPr>
              <a:t>McCowan, L., Horgan, R. P. (2009).  Risk factors for small for gestational age infants.  </a:t>
            </a:r>
            <a:r>
              <a:rPr lang="en-US" altLang="en-US" sz="1300" i="1">
                <a:ea typeface="ＭＳ Ｐゴシック" panose="020B0600070205080204" pitchFamily="34" charset="-128"/>
              </a:rPr>
              <a:t>Best Pract Res Clin Obstet Gynaecol</a:t>
            </a:r>
            <a:r>
              <a:rPr lang="en-US" altLang="en-US" sz="1300">
                <a:ea typeface="ＭＳ Ｐゴシック" panose="020B0600070205080204" pitchFamily="34" charset="-128"/>
              </a:rPr>
              <a:t>, 23(6),779-93.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300">
                <a:ea typeface="ＭＳ Ｐゴシック" panose="020B0600070205080204" pitchFamily="34" charset="-128"/>
              </a:rPr>
              <a:t>Halliday, H. L. (2009).  Neonatal management and long-term sequelae.  </a:t>
            </a:r>
            <a:r>
              <a:rPr lang="en-US" altLang="en-US" sz="1300" i="1">
                <a:ea typeface="ＭＳ Ｐゴシック" panose="020B0600070205080204" pitchFamily="34" charset="-128"/>
              </a:rPr>
              <a:t>Best Pract Res Clin Obstet Gynaecol</a:t>
            </a:r>
            <a:r>
              <a:rPr lang="en-US" altLang="en-US" sz="1300">
                <a:ea typeface="ＭＳ Ｐゴシック" panose="020B0600070205080204" pitchFamily="34" charset="-128"/>
              </a:rPr>
              <a:t>, 23(6),871-80.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300">
                <a:ea typeface="ＭＳ Ｐゴシック" panose="020B0600070205080204" pitchFamily="34" charset="-128"/>
              </a:rPr>
              <a:t>Thureen, P. J., Anderson, M. S., Hay, W. W. (2001). The small-for-gestational age infant.  </a:t>
            </a:r>
            <a:r>
              <a:rPr lang="en-US" altLang="en-US" sz="1300" i="1">
                <a:ea typeface="ＭＳ Ｐゴシック" panose="020B0600070205080204" pitchFamily="34" charset="-128"/>
              </a:rPr>
              <a:t>NeoReviews</a:t>
            </a:r>
            <a:r>
              <a:rPr lang="en-US" altLang="en-US" sz="1300">
                <a:ea typeface="ＭＳ Ｐゴシック" panose="020B0600070205080204" pitchFamily="34" charset="-128"/>
              </a:rPr>
              <a:t>, 2, 139-149.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300">
                <a:ea typeface="ＭＳ Ｐゴシック" panose="020B0600070205080204" pitchFamily="34" charset="-128"/>
              </a:rPr>
              <a:t>Zhang, J. Merialdi, M., Platt, L. D., Kramer, M. S. (2010).  Defining normal and abnormal fetal growth:  Promises and challenges.  </a:t>
            </a:r>
            <a:r>
              <a:rPr lang="en-US" altLang="en-US" sz="1300" i="1">
                <a:ea typeface="ＭＳ Ｐゴシック" panose="020B0600070205080204" pitchFamily="34" charset="-128"/>
              </a:rPr>
              <a:t>Am J Obstet Gynecol</a:t>
            </a:r>
            <a:r>
              <a:rPr lang="en-US" altLang="en-US" sz="1300">
                <a:ea typeface="ＭＳ Ｐゴシック" panose="020B0600070205080204" pitchFamily="34" charset="-128"/>
              </a:rPr>
              <a:t>, 202(6),522-8.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13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54A5-8166-4D01-A313-41D39F32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7359-B9D1-4DF7-8710-7E10910C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1" y="2052638"/>
            <a:ext cx="8542421" cy="4195762"/>
          </a:xfrm>
        </p:spPr>
        <p:txBody>
          <a:bodyPr/>
          <a:lstStyle/>
          <a:p>
            <a:r>
              <a:rPr lang="en-US" dirty="0"/>
              <a:t>Define small for gestational age, intrauterine growth restriction/fetal growth restriction and low birth weight. </a:t>
            </a:r>
          </a:p>
          <a:p>
            <a:r>
              <a:rPr lang="en-US" dirty="0"/>
              <a:t>List maternal, placental and fetal factors that may result in a newborn who is SGA or IUGR. </a:t>
            </a:r>
          </a:p>
          <a:p>
            <a:r>
              <a:rPr lang="en-US" dirty="0"/>
              <a:t>Differentiate between symmetric and asymmetric growth restriction. </a:t>
            </a:r>
          </a:p>
          <a:p>
            <a:r>
              <a:rPr lang="en-US" dirty="0"/>
              <a:t>Discuss assessment and management of the SGA and IUGR newborn. </a:t>
            </a:r>
          </a:p>
          <a:p>
            <a:r>
              <a:rPr lang="en-US" dirty="0"/>
              <a:t>Describe some possible long-term consequences of intrauterine growth retardation that may affect the health of the affected individual later in life.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A655C96-CE1E-411B-829E-5B5CD88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Small, Large and Appropriate for gestational Age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7F9C818-4A92-4CFB-A635-81F9D21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2784475"/>
            <a:ext cx="3808412" cy="377031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SGA, LGA and AGA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Best defined using customized birth weight percentiles based upon gestational age</a:t>
            </a:r>
          </a:p>
          <a:p>
            <a:pPr marL="0" indent="0" eaLnBrk="1" hangingPunct="1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3AC1BE2-9E22-45CF-B660-BE6ECC4D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830388"/>
            <a:ext cx="4219575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735660C-5B3F-4C2E-B83F-54AC737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Definitions: SGA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9E45A21-AF48-427B-B1EB-22B4402E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 for gestational age (SGA)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Birth weight falls below the 10th percentile for gestational age or &gt;2 SD below the mean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Maybe due to pathologic processes or normal variation 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Up to 70%  normal variation, constitutionally small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C315D4-CB35-44D9-9F41-95ED87DF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52438"/>
            <a:ext cx="7056437" cy="1193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Definitions: IUGR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FFDDF09-55B5-4CB1-BA3E-AA47411E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13" y="1574800"/>
            <a:ext cx="8350968" cy="500427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/>
              </a:rPr>
              <a:t>Intrauterine growth restriction (IUGR)</a:t>
            </a:r>
          </a:p>
          <a:p>
            <a:pPr lvl="1" eaLnBrk="1" hangingPunct="1"/>
            <a:r>
              <a:rPr lang="en-US" altLang="en-US" sz="2400" dirty="0">
                <a:ea typeface="ＭＳ Ｐゴシック"/>
              </a:rPr>
              <a:t>Fetus who has not grown at the expected in utero rate for weight, length or OFC</a:t>
            </a:r>
          </a:p>
          <a:p>
            <a:pPr lvl="1" eaLnBrk="1" hangingPunct="1"/>
            <a:r>
              <a:rPr lang="en-US" altLang="en-US" sz="2400" dirty="0">
                <a:ea typeface="ＭＳ Ｐゴシック"/>
              </a:rPr>
              <a:t>Symmetric (head % matches other fetal measurement percentiles (early insult, infection, chronic utero-placental insufficiency)</a:t>
            </a:r>
          </a:p>
          <a:p>
            <a:pPr lvl="1" eaLnBrk="1" hangingPunct="1"/>
            <a:r>
              <a:rPr lang="en-US" altLang="en-US" sz="2400" dirty="0">
                <a:ea typeface="ＭＳ Ｐゴシック"/>
              </a:rPr>
              <a:t>Asymmetric (head sparing – brain continues to grow but other measurements lag) – later onset utero-placental insufficiency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9932012-E501-4DE5-A0DB-0E940828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1863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Pathophysiology of IUGR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A6FA4E1-CBF3-49E1-934E-6B2CCD23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816475" cy="535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700">
                <a:ea typeface="ＭＳ Ｐゴシック" panose="020B0600070205080204" pitchFamily="34" charset="-128"/>
              </a:rPr>
              <a:t>Symmetric: Caused by such conditions as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Congenital infections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Chromosomal or other abnormalities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Maternal alcohol intake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Low socioeconomic status likely related to poor nutrition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700">
                <a:ea typeface="ＭＳ Ｐゴシック" panose="020B0600070205080204" pitchFamily="34" charset="-128"/>
              </a:rPr>
              <a:t>Asymmetric: Caused by such conditions as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Placental insufficiency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Maternal hypertensive conditions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Long-standing maternal diabetes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Smoking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Living at altitude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r>
              <a:rPr lang="en-US" altLang="en-US" sz="1500">
                <a:ea typeface="ＭＳ Ｐゴシック" panose="020B0600070205080204" pitchFamily="34" charset="-128"/>
              </a:rPr>
              <a:t>Multiple gestation</a:t>
            </a:r>
          </a:p>
          <a:p>
            <a:pPr lvl="1" eaLnBrk="1" hangingPunct="1">
              <a:lnSpc>
                <a:spcPct val="80000"/>
              </a:lnSpc>
              <a:buFontTx/>
              <a:buChar char="–"/>
            </a:pPr>
            <a:endParaRPr lang="en-US" altLang="en-US" sz="1500">
              <a:ea typeface="ＭＳ Ｐゴシック" panose="020B0600070205080204" pitchFamily="34" charset="-128"/>
            </a:endParaRP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CAF85788-A986-4D1F-A5BC-428962A50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2457450"/>
            <a:ext cx="3619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>
            <a:extLst>
              <a:ext uri="{FF2B5EF4-FFF2-40B4-BE49-F238E27FC236}">
                <a16:creationId xmlns:a16="http://schemas.microsoft.com/office/drawing/2014/main" id="{C5055A2A-6C64-4F4D-861C-703D12C42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224463"/>
            <a:ext cx="214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ThePregnancyZone.com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8C6309B-0040-4667-8E5F-9D529558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Maternal Causes of IUGR/SGA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5F8A6-59F8-4F69-9AFA-35C5647B43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9463" y="1930400"/>
          <a:ext cx="7688262" cy="4330698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306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Maternal Causes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06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Smoking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Renal disease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Fibromyoma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306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Heart Disease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Drugs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Diabetes mellitus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306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Chronic HTN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Anemia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Short stature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7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Alcohol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Connective tissue Disorders, Lupus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Prior OB problems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822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Age (&lt;16, &gt;40) – probably related to other processes not age alone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Hemoglobinopathies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Malnutrition</a:t>
                      </a: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17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Multiple gestation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Pre-eclampsia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Dysmorphologies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306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2992" marB="429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81E377-7EDE-4EDF-845A-B5470D1A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Placental Causes of IUGR/SGA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978D2-BEBA-4384-A4C9-54F689AAA5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9463" y="1885950"/>
          <a:ext cx="7094537" cy="2497141"/>
        </p:xfrm>
        <a:graphic>
          <a:graphicData uri="http://schemas.openxmlformats.org/drawingml/2006/table">
            <a:tbl>
              <a:tblPr/>
              <a:tblGrid>
                <a:gridCol w="354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1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Placental Causes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1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Chorioamnionitis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Aberrant cord insertion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1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Placental cysts, tumors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Thrombosis, infarction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1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Placentitis, vasculitis, edema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Abruptio placentae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1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Hemangioma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Placenta previa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1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Single umbilical artery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oudy Old Style" panose="020205020503050203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Deciduitis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2C9B83C-8228-49AF-B328-ED807A5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Uterine Causes of IUGR/SGA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4B137E-9A75-4172-B329-3697C7C646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9463" y="1885950"/>
          <a:ext cx="6621462" cy="1114425"/>
        </p:xfrm>
        <a:graphic>
          <a:graphicData uri="http://schemas.openxmlformats.org/drawingml/2006/table">
            <a:tbl>
              <a:tblPr/>
              <a:tblGrid>
                <a:gridCol w="662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Uterine Causes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Atheromatosis or arteriosclerosis of decidual spiral arteries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600"/>
                        </a:spcBef>
                        <a:buSzPct val="90000"/>
                        <a:defRPr sz="20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defRPr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600"/>
                        </a:spcBef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oudy Old Style" panose="02020502050305020303" pitchFamily="18" charset="0"/>
                          <a:ea typeface="ＭＳ Ｐゴシック" panose="020B0600070205080204" pitchFamily="34" charset="-128"/>
                        </a:rPr>
                        <a:t>Decreased uteroplacental blood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905</Words>
  <Application>Microsoft Macintosh PowerPoint</Application>
  <PresentationFormat>On-screen Show (4:3)</PresentationFormat>
  <Paragraphs>156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Century Gothic</vt:lpstr>
      <vt:lpstr>Wingdings 3</vt:lpstr>
      <vt:lpstr>Calibri</vt:lpstr>
      <vt:lpstr>Goudy Old Style</vt:lpstr>
      <vt:lpstr>ＭＳ Ｐゴシック</vt:lpstr>
      <vt:lpstr>Arial</vt:lpstr>
      <vt:lpstr>Ion</vt:lpstr>
      <vt:lpstr>Intrauterine Growth Restriction (IUGR) and  Small for Gestational Age (SGA) Infants</vt:lpstr>
      <vt:lpstr>Learning objectives</vt:lpstr>
      <vt:lpstr>Small, Large and Appropriate for gestational Age</vt:lpstr>
      <vt:lpstr>Definitions: SGA</vt:lpstr>
      <vt:lpstr>Definitions: IUGR</vt:lpstr>
      <vt:lpstr>Pathophysiology of IUGR</vt:lpstr>
      <vt:lpstr>Maternal Causes of IUGR/SGA</vt:lpstr>
      <vt:lpstr>Placental Causes of IUGR/SGA</vt:lpstr>
      <vt:lpstr>Uterine Causes of IUGR/SGA</vt:lpstr>
      <vt:lpstr>Fetal Causes of IUGR/SGA</vt:lpstr>
      <vt:lpstr>Major Contributing Factors</vt:lpstr>
      <vt:lpstr>Assessment of IUGR/SGA</vt:lpstr>
      <vt:lpstr>Initial Management for IUGR/SGA</vt:lpstr>
      <vt:lpstr>Further Evaluation and Management </vt:lpstr>
      <vt:lpstr>Outcome of IUGR Infants</vt:lpstr>
      <vt:lpstr>Catch-Up Growth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Intrauterine Growth Restriction/Fetal Growth Restriction (IUGR) and  Small for Gestational Age (SGA) Infants</dc:title>
  <dc:creator>User</dc:creator>
  <cp:lastModifiedBy>Lauren Shade</cp:lastModifiedBy>
  <cp:revision>319</cp:revision>
  <cp:lastPrinted>2011-09-23T19:54:52Z</cp:lastPrinted>
  <dcterms:created xsi:type="dcterms:W3CDTF">2011-09-23T19:20:34Z</dcterms:created>
  <dcterms:modified xsi:type="dcterms:W3CDTF">2024-08-01T18:12:15Z</dcterms:modified>
</cp:coreProperties>
</file>