
<file path=[Content_Types].xml><?xml version="1.0" encoding="utf-8"?>
<Types xmlns="http://schemas.openxmlformats.org/package/2006/content-types">
  <Default Extension="bin" ContentType="image/unknown"/>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2" r:id="rId2"/>
  </p:sldMasterIdLst>
  <p:notesMasterIdLst>
    <p:notesMasterId r:id="rId30"/>
  </p:notesMasterIdLst>
  <p:sldIdLst>
    <p:sldId id="259" r:id="rId3"/>
    <p:sldId id="262" r:id="rId4"/>
    <p:sldId id="264" r:id="rId5"/>
    <p:sldId id="281" r:id="rId6"/>
    <p:sldId id="269" r:id="rId7"/>
    <p:sldId id="299" r:id="rId8"/>
    <p:sldId id="290" r:id="rId9"/>
    <p:sldId id="266" r:id="rId10"/>
    <p:sldId id="277" r:id="rId11"/>
    <p:sldId id="278" r:id="rId12"/>
    <p:sldId id="297" r:id="rId13"/>
    <p:sldId id="291" r:id="rId14"/>
    <p:sldId id="283" r:id="rId15"/>
    <p:sldId id="310" r:id="rId16"/>
    <p:sldId id="293" r:id="rId17"/>
    <p:sldId id="311" r:id="rId18"/>
    <p:sldId id="300" r:id="rId19"/>
    <p:sldId id="301" r:id="rId20"/>
    <p:sldId id="302" r:id="rId21"/>
    <p:sldId id="303" r:id="rId22"/>
    <p:sldId id="304" r:id="rId23"/>
    <p:sldId id="305" r:id="rId24"/>
    <p:sldId id="306" r:id="rId25"/>
    <p:sldId id="307" r:id="rId26"/>
    <p:sldId id="308" r:id="rId27"/>
    <p:sldId id="309" r:id="rId28"/>
    <p:sldId id="28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5">
          <p15:clr>
            <a:srgbClr val="A4A3A4"/>
          </p15:clr>
        </p15:guide>
        <p15:guide id="2" pos="4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B7A57A"/>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5"/>
    <p:restoredTop sz="93944" autoAdjust="0"/>
  </p:normalViewPr>
  <p:slideViewPr>
    <p:cSldViewPr snapToGrid="0" snapToObjects="1" showGuides="1">
      <p:cViewPr varScale="1">
        <p:scale>
          <a:sx n="104" d="100"/>
          <a:sy n="104" d="100"/>
        </p:scale>
        <p:origin x="1632" y="200"/>
      </p:cViewPr>
      <p:guideLst>
        <p:guide orient="horz" pos="965"/>
        <p:guide pos="4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AE414-8D18-5C40-8AF2-533A33326C1F}" type="datetimeFigureOut">
              <a:rPr lang="en-US" smtClean="0"/>
              <a:t>8/1/24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D319D-FF28-184F-B011-6F2E0C7BD479}" type="slidenum">
              <a:rPr lang="en-US" smtClean="0"/>
              <a:t>‹#›</a:t>
            </a:fld>
            <a:endParaRPr lang="en-US"/>
          </a:p>
        </p:txBody>
      </p:sp>
    </p:spTree>
    <p:extLst>
      <p:ext uri="{BB962C8B-B14F-4D97-AF65-F5344CB8AC3E}">
        <p14:creationId xmlns:p14="http://schemas.microsoft.com/office/powerpoint/2010/main" val="349765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1</a:t>
            </a:fld>
            <a:endParaRPr lang="en-US"/>
          </a:p>
        </p:txBody>
      </p:sp>
    </p:spTree>
    <p:extLst>
      <p:ext uri="{BB962C8B-B14F-4D97-AF65-F5344CB8AC3E}">
        <p14:creationId xmlns:p14="http://schemas.microsoft.com/office/powerpoint/2010/main" val="30386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19</a:t>
            </a:fld>
            <a:endParaRPr lang="en-US"/>
          </a:p>
        </p:txBody>
      </p:sp>
    </p:spTree>
    <p:extLst>
      <p:ext uri="{BB962C8B-B14F-4D97-AF65-F5344CB8AC3E}">
        <p14:creationId xmlns:p14="http://schemas.microsoft.com/office/powerpoint/2010/main" val="1413345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Consider rebound bilirubin when phototherapy is discontinued  </a:t>
            </a:r>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20</a:t>
            </a:fld>
            <a:endParaRPr lang="en-US"/>
          </a:p>
        </p:txBody>
      </p:sp>
    </p:spTree>
    <p:extLst>
      <p:ext uri="{BB962C8B-B14F-4D97-AF65-F5344CB8AC3E}">
        <p14:creationId xmlns:p14="http://schemas.microsoft.com/office/powerpoint/2010/main" val="144588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cs typeface="Calibri"/>
              </a:rPr>
              <a:t>Transfer to NICU for escalation of care </a:t>
            </a:r>
          </a:p>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21</a:t>
            </a:fld>
            <a:endParaRPr lang="en-US"/>
          </a:p>
        </p:txBody>
      </p:sp>
    </p:spTree>
    <p:extLst>
      <p:ext uri="{BB962C8B-B14F-4D97-AF65-F5344CB8AC3E}">
        <p14:creationId xmlns:p14="http://schemas.microsoft.com/office/powerpoint/2010/main" val="484259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cs typeface="Calibri"/>
              </a:rPr>
              <a:t>How would you interpret this and what would you do next? </a:t>
            </a:r>
          </a:p>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22</a:t>
            </a:fld>
            <a:endParaRPr lang="en-US"/>
          </a:p>
        </p:txBody>
      </p:sp>
    </p:spTree>
    <p:extLst>
      <p:ext uri="{BB962C8B-B14F-4D97-AF65-F5344CB8AC3E}">
        <p14:creationId xmlns:p14="http://schemas.microsoft.com/office/powerpoint/2010/main" val="3325117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23</a:t>
            </a:fld>
            <a:endParaRPr lang="en-US"/>
          </a:p>
        </p:txBody>
      </p:sp>
    </p:spTree>
    <p:extLst>
      <p:ext uri="{BB962C8B-B14F-4D97-AF65-F5344CB8AC3E}">
        <p14:creationId xmlns:p14="http://schemas.microsoft.com/office/powerpoint/2010/main" val="353194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p:txBody>
      </p:sp>
      <p:sp>
        <p:nvSpPr>
          <p:cNvPr id="4" name="Slide Number Placeholder 3"/>
          <p:cNvSpPr>
            <a:spLocks noGrp="1"/>
          </p:cNvSpPr>
          <p:nvPr>
            <p:ph type="sldNum" sz="quarter" idx="5"/>
          </p:nvPr>
        </p:nvSpPr>
        <p:spPr/>
        <p:txBody>
          <a:bodyPr/>
          <a:lstStyle/>
          <a:p>
            <a:fld id="{7F6D319D-FF28-184F-B011-6F2E0C7BD479}" type="slidenum">
              <a:rPr lang="en-US" smtClean="0"/>
              <a:t>24</a:t>
            </a:fld>
            <a:endParaRPr lang="en-US"/>
          </a:p>
        </p:txBody>
      </p:sp>
    </p:spTree>
    <p:extLst>
      <p:ext uri="{BB962C8B-B14F-4D97-AF65-F5344CB8AC3E}">
        <p14:creationId xmlns:p14="http://schemas.microsoft.com/office/powerpoint/2010/main" val="3998158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Safe to allow infant's to breastfeed with close monitoring, may need to consider a few days of formula. </a:t>
            </a:r>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26</a:t>
            </a:fld>
            <a:endParaRPr lang="en-US"/>
          </a:p>
        </p:txBody>
      </p:sp>
    </p:spTree>
    <p:extLst>
      <p:ext uri="{BB962C8B-B14F-4D97-AF65-F5344CB8AC3E}">
        <p14:creationId xmlns:p14="http://schemas.microsoft.com/office/powerpoint/2010/main" val="1098432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27</a:t>
            </a:fld>
            <a:endParaRPr lang="en-US"/>
          </a:p>
        </p:txBody>
      </p:sp>
    </p:spTree>
    <p:extLst>
      <p:ext uri="{BB962C8B-B14F-4D97-AF65-F5344CB8AC3E}">
        <p14:creationId xmlns:p14="http://schemas.microsoft.com/office/powerpoint/2010/main" val="48737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dirty="0"/>
              <a:t>Physiologic</a:t>
            </a:r>
            <a:endParaRPr lang="en-US" dirty="0"/>
          </a:p>
          <a:p>
            <a:pPr lvl="1"/>
            <a:r>
              <a:rPr lang="en-US" dirty="0"/>
              <a:t>Normal process in first days after birth</a:t>
            </a:r>
          </a:p>
          <a:p>
            <a:pPr lvl="1"/>
            <a:r>
              <a:rPr lang="en-US" dirty="0"/>
              <a:t>Due to normal physiologic adaptations</a:t>
            </a:r>
          </a:p>
          <a:p>
            <a:pPr lvl="0"/>
            <a:r>
              <a:rPr lang="en-US" b="1" u="sng" dirty="0"/>
              <a:t>Pathologic</a:t>
            </a:r>
            <a:endParaRPr lang="en-US" dirty="0"/>
          </a:p>
          <a:p>
            <a:pPr lvl="1"/>
            <a:r>
              <a:rPr lang="en-US" dirty="0"/>
              <a:t>Due to pathologic factors that alter normal bilirubin metabolism</a:t>
            </a:r>
          </a:p>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4</a:t>
            </a:fld>
            <a:endParaRPr lang="en-US"/>
          </a:p>
        </p:txBody>
      </p:sp>
    </p:spTree>
    <p:extLst>
      <p:ext uri="{BB962C8B-B14F-4D97-AF65-F5344CB8AC3E}">
        <p14:creationId xmlns:p14="http://schemas.microsoft.com/office/powerpoint/2010/main" val="371323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p:txBody>
      </p:sp>
      <p:sp>
        <p:nvSpPr>
          <p:cNvPr id="4" name="Slide Number Placeholder 3"/>
          <p:cNvSpPr>
            <a:spLocks noGrp="1"/>
          </p:cNvSpPr>
          <p:nvPr>
            <p:ph type="sldNum" sz="quarter" idx="5"/>
          </p:nvPr>
        </p:nvSpPr>
        <p:spPr/>
        <p:txBody>
          <a:bodyPr/>
          <a:lstStyle/>
          <a:p>
            <a:fld id="{7F6D319D-FF28-184F-B011-6F2E0C7BD479}" type="slidenum">
              <a:rPr lang="en-US" smtClean="0"/>
              <a:t>7</a:t>
            </a:fld>
            <a:endParaRPr lang="en-US"/>
          </a:p>
        </p:txBody>
      </p:sp>
    </p:spTree>
    <p:extLst>
      <p:ext uri="{BB962C8B-B14F-4D97-AF65-F5344CB8AC3E}">
        <p14:creationId xmlns:p14="http://schemas.microsoft.com/office/powerpoint/2010/main" val="300204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8</a:t>
            </a:fld>
            <a:endParaRPr lang="en-US"/>
          </a:p>
        </p:txBody>
      </p:sp>
    </p:spTree>
    <p:extLst>
      <p:ext uri="{BB962C8B-B14F-4D97-AF65-F5344CB8AC3E}">
        <p14:creationId xmlns:p14="http://schemas.microsoft.com/office/powerpoint/2010/main" val="13945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Alloimmune HDFN primarily involves the major blood groups of Rhesus (Rh), A, B, AB, and O, although minor blood group incompatibilities (Kell, Duffy, MNS, P, and Diego systems) can also result in significant disease/ Only maternal immunoglobulin G (IgG) causes HDFN.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10</a:t>
            </a:fld>
            <a:endParaRPr lang="en-US"/>
          </a:p>
        </p:txBody>
      </p:sp>
    </p:spTree>
    <p:extLst>
      <p:ext uri="{BB962C8B-B14F-4D97-AF65-F5344CB8AC3E}">
        <p14:creationId xmlns:p14="http://schemas.microsoft.com/office/powerpoint/2010/main" val="718255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11</a:t>
            </a:fld>
            <a:endParaRPr lang="en-US"/>
          </a:p>
        </p:txBody>
      </p:sp>
    </p:spTree>
    <p:extLst>
      <p:ext uri="{BB962C8B-B14F-4D97-AF65-F5344CB8AC3E}">
        <p14:creationId xmlns:p14="http://schemas.microsoft.com/office/powerpoint/2010/main" val="49676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12</a:t>
            </a:fld>
            <a:endParaRPr lang="en-US"/>
          </a:p>
        </p:txBody>
      </p:sp>
    </p:spTree>
    <p:extLst>
      <p:ext uri="{BB962C8B-B14F-4D97-AF65-F5344CB8AC3E}">
        <p14:creationId xmlns:p14="http://schemas.microsoft.com/office/powerpoint/2010/main" val="61175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13</a:t>
            </a:fld>
            <a:endParaRPr lang="en-US"/>
          </a:p>
        </p:txBody>
      </p:sp>
    </p:spTree>
    <p:extLst>
      <p:ext uri="{BB962C8B-B14F-4D97-AF65-F5344CB8AC3E}">
        <p14:creationId xmlns:p14="http://schemas.microsoft.com/office/powerpoint/2010/main" val="1957201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D319D-FF28-184F-B011-6F2E0C7BD479}" type="slidenum">
              <a:rPr lang="en-US" smtClean="0"/>
              <a:t>18</a:t>
            </a:fld>
            <a:endParaRPr lang="en-US"/>
          </a:p>
        </p:txBody>
      </p:sp>
    </p:spTree>
    <p:extLst>
      <p:ext uri="{BB962C8B-B14F-4D97-AF65-F5344CB8AC3E}">
        <p14:creationId xmlns:p14="http://schemas.microsoft.com/office/powerpoint/2010/main" val="2063284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4" name="Picture 3"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1269313"/>
            <a:ext cx="2425295" cy="163374"/>
          </a:xfrm>
          <a:prstGeom prst="rect">
            <a:avLst/>
          </a:prstGeom>
        </p:spPr>
      </p:pic>
      <p:pic>
        <p:nvPicPr>
          <p:cNvPr id="13" name="Picture 12"/>
          <p:cNvPicPr>
            <a:picLocks noChangeAspect="1"/>
          </p:cNvPicPr>
          <p:nvPr userDrawn="1"/>
        </p:nvPicPr>
        <p:blipFill>
          <a:blip r:embed="rId4"/>
          <a:stretch>
            <a:fillRect/>
          </a:stretch>
        </p:blipFill>
        <p:spPr>
          <a:xfrm>
            <a:off x="792039" y="4341247"/>
            <a:ext cx="1495448" cy="130555"/>
          </a:xfrm>
          <a:prstGeom prst="rect">
            <a:avLst/>
          </a:prstGeom>
        </p:spPr>
      </p:pic>
      <p:sp>
        <p:nvSpPr>
          <p:cNvPr id="2" name="Title 1"/>
          <p:cNvSpPr>
            <a:spLocks noGrp="1"/>
          </p:cNvSpPr>
          <p:nvPr>
            <p:ph type="title" hasCustomPrompt="1"/>
          </p:nvPr>
        </p:nvSpPr>
        <p:spPr>
          <a:xfrm>
            <a:off x="671757" y="1559791"/>
            <a:ext cx="6972300" cy="26290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9025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0" i="0" baseline="0">
                <a:solidFill>
                  <a:srgbClr val="4B2E83"/>
                </a:solidFill>
                <a:latin typeface="Open Sans"/>
                <a:cs typeface="Open Sans"/>
              </a:defRPr>
            </a:lvl1pPr>
            <a:lvl2pPr>
              <a:defRPr sz="2000" b="0" i="0" baseline="0">
                <a:solidFill>
                  <a:srgbClr val="4B2E83"/>
                </a:solidFill>
                <a:latin typeface="Open Sans"/>
                <a:cs typeface="Open Sans"/>
              </a:defRPr>
            </a:lvl2pPr>
            <a:lvl3pPr marL="1143000" indent="-228600">
              <a:buSzPct val="100000"/>
              <a:buFont typeface="Lucida Grande"/>
              <a:buChar char="&gt;"/>
              <a:defRPr sz="1800" b="0" i="0" baseline="0">
                <a:solidFill>
                  <a:srgbClr val="4B2E83"/>
                </a:solidFill>
                <a:latin typeface="Open Sans"/>
                <a:cs typeface="Open Sans"/>
              </a:defRPr>
            </a:lvl3pPr>
            <a:lvl4pPr>
              <a:defRPr sz="1600" b="0" i="0" baseline="0">
                <a:solidFill>
                  <a:srgbClr val="4B2E83"/>
                </a:solidFill>
                <a:latin typeface="Open Sans"/>
                <a:cs typeface="Open Sans"/>
              </a:defRPr>
            </a:lvl4pPr>
            <a:lvl5pPr marL="2057400" indent="-228600">
              <a:buFont typeface="Lucida Grande"/>
              <a:buChar char="&gt;"/>
              <a:defRPr sz="1400" b="0" i="0" baseline="0">
                <a:solidFill>
                  <a:srgbClr val="4B2E83"/>
                </a:solidFill>
                <a:latin typeface="Open Sans"/>
                <a:cs typeface="Open Sans"/>
              </a:defRPr>
            </a:lvl5pPr>
          </a:lstStyle>
          <a:p>
            <a:pPr lvl="0"/>
            <a:r>
              <a:rPr lang="en-US" dirty="0"/>
              <a:t>Content here (Open Sans, 24 pt.)</a:t>
            </a:r>
          </a:p>
          <a:p>
            <a:pPr lvl="1"/>
            <a:r>
              <a:rPr lang="en-US" dirty="0"/>
              <a:t>Second level (Open Sans, 20)</a:t>
            </a:r>
          </a:p>
          <a:p>
            <a:pPr lvl="2"/>
            <a:r>
              <a:rPr lang="en-US" dirty="0"/>
              <a:t>Third level (Open Sans, 18)</a:t>
            </a:r>
          </a:p>
          <a:p>
            <a:pPr lvl="3"/>
            <a:r>
              <a:rPr lang="en-US" dirty="0"/>
              <a:t>Fourth level (Open Sans, 16)</a:t>
            </a:r>
          </a:p>
          <a:p>
            <a:pPr lvl="4"/>
            <a:r>
              <a:rPr lang="en-US" dirty="0"/>
              <a:t>Fifth level (Open Sans,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11" name="Picture 10"/>
          <p:cNvPicPr>
            <a:picLocks noChangeAspect="1"/>
          </p:cNvPicPr>
          <p:nvPr userDrawn="1"/>
        </p:nvPicPr>
        <p:blipFill>
          <a:blip r:embed="rId3"/>
          <a:stretch>
            <a:fillRect/>
          </a:stretch>
        </p:blipFill>
        <p:spPr>
          <a:xfrm>
            <a:off x="779464" y="1384924"/>
            <a:ext cx="789558" cy="68929"/>
          </a:xfrm>
          <a:prstGeom prst="rect">
            <a:avLst/>
          </a:prstGeom>
        </p:spPr>
      </p:pic>
      <p:sp>
        <p:nvSpPr>
          <p:cNvPr id="2" name="Title 1"/>
          <p:cNvSpPr>
            <a:spLocks noGrp="1"/>
          </p:cNvSpPr>
          <p:nvPr>
            <p:ph type="title" hasCustomPrompt="1"/>
          </p:nvPr>
        </p:nvSpPr>
        <p:spPr>
          <a:xfrm>
            <a:off x="628649" y="371510"/>
            <a:ext cx="8227769"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8181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0" i="0" baseline="0">
                <a:solidFill>
                  <a:srgbClr val="4B2E83"/>
                </a:solidFill>
                <a:latin typeface="Open Sans"/>
                <a:cs typeface="Open Sans"/>
              </a:defRPr>
            </a:lvl1pPr>
            <a:lvl2pPr>
              <a:defRPr sz="2000" b="0" i="0" baseline="0">
                <a:solidFill>
                  <a:srgbClr val="4B2E83"/>
                </a:solidFill>
                <a:latin typeface="Open Sans"/>
                <a:cs typeface="Open Sans"/>
              </a:defRPr>
            </a:lvl2pPr>
            <a:lvl3pPr marL="1143000" indent="-228600">
              <a:buSzPct val="100000"/>
              <a:buFont typeface="Lucida Grande"/>
              <a:buChar char="&gt;"/>
              <a:defRPr sz="1800" b="0" i="0" baseline="0">
                <a:solidFill>
                  <a:srgbClr val="4B2E83"/>
                </a:solidFill>
                <a:latin typeface="Open Sans"/>
                <a:cs typeface="Open Sans"/>
              </a:defRPr>
            </a:lvl3pPr>
            <a:lvl4pPr>
              <a:defRPr sz="1600" b="0" i="0" baseline="0">
                <a:solidFill>
                  <a:srgbClr val="4B2E83"/>
                </a:solidFill>
                <a:latin typeface="Open Sans"/>
                <a:cs typeface="Open Sans"/>
              </a:defRPr>
            </a:lvl4pPr>
            <a:lvl5pPr marL="2057400" indent="-228600">
              <a:buFont typeface="Lucida Grande"/>
              <a:buChar char="&gt;"/>
              <a:defRPr sz="1400" b="0" i="0" baseline="0">
                <a:solidFill>
                  <a:srgbClr val="4B2E83"/>
                </a:solidFill>
                <a:latin typeface="Open Sans"/>
                <a:cs typeface="Open Sans"/>
              </a:defRPr>
            </a:lvl5pPr>
          </a:lstStyle>
          <a:p>
            <a:pPr lvl="0"/>
            <a:r>
              <a:rPr lang="en-US" dirty="0"/>
              <a:t>Bulleted content here (Open Sans, 24 pt.)</a:t>
            </a:r>
          </a:p>
          <a:p>
            <a:pPr lvl="1"/>
            <a:r>
              <a:rPr lang="en-US" dirty="0"/>
              <a:t>Second level (Open Sans, 20)</a:t>
            </a:r>
          </a:p>
          <a:p>
            <a:pPr lvl="2"/>
            <a:r>
              <a:rPr lang="en-US" dirty="0"/>
              <a:t>Third level (Open Sans, 18)</a:t>
            </a:r>
          </a:p>
          <a:p>
            <a:pPr lvl="3"/>
            <a:r>
              <a:rPr lang="en-US" dirty="0"/>
              <a:t>Fourth level (Open Sans, 16)</a:t>
            </a:r>
          </a:p>
          <a:p>
            <a:pPr lvl="4"/>
            <a:r>
              <a:rPr lang="en-US" dirty="0"/>
              <a:t>Fifth level (Open Sans,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11" name="Picture 10"/>
          <p:cNvPicPr>
            <a:picLocks noChangeAspect="1"/>
          </p:cNvPicPr>
          <p:nvPr userDrawn="1"/>
        </p:nvPicPr>
        <p:blipFill>
          <a:blip r:embed="rId3"/>
          <a:stretch>
            <a:fillRect/>
          </a:stretch>
        </p:blipFill>
        <p:spPr>
          <a:xfrm>
            <a:off x="779464" y="1384924"/>
            <a:ext cx="789558" cy="68929"/>
          </a:xfrm>
          <a:prstGeom prst="rect">
            <a:avLst/>
          </a:prstGeom>
        </p:spPr>
      </p:pic>
      <p:sp>
        <p:nvSpPr>
          <p:cNvPr id="2" name="Title 1"/>
          <p:cNvSpPr>
            <a:spLocks noGrp="1"/>
          </p:cNvSpPr>
          <p:nvPr>
            <p:ph type="title" hasCustomPrompt="1"/>
          </p:nvPr>
        </p:nvSpPr>
        <p:spPr>
          <a:xfrm>
            <a:off x="671757" y="371511"/>
            <a:ext cx="8064504" cy="991998"/>
          </a:xfrm>
          <a:prstGeom prst="rect">
            <a:avLst/>
          </a:prstGeom>
        </p:spPr>
        <p:txBody>
          <a:bodyPr anchor="b"/>
          <a:lstStyle>
            <a:lvl1pPr algn="l">
              <a:defRPr lang="cs-CZ" sz="3000" b="1" i="0" smtClean="0">
                <a:effectLst/>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78592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E8D3A2"/>
        </a:solidFill>
        <a:effectLst/>
      </p:bgPr>
    </p:bg>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9" name="Picture 8"/>
          <p:cNvPicPr>
            <a:picLocks noChangeAspect="1"/>
          </p:cNvPicPr>
          <p:nvPr userDrawn="1"/>
        </p:nvPicPr>
        <p:blipFill>
          <a:blip r:embed="rId3"/>
          <a:stretch>
            <a:fillRect/>
          </a:stretch>
        </p:blipFill>
        <p:spPr>
          <a:xfrm>
            <a:off x="779464" y="1384924"/>
            <a:ext cx="789558" cy="68929"/>
          </a:xfrm>
          <a:prstGeom prst="rect">
            <a:avLst/>
          </a:prstGeom>
        </p:spPr>
      </p:pic>
      <p:sp>
        <p:nvSpPr>
          <p:cNvPr id="2" name="Title 1"/>
          <p:cNvSpPr>
            <a:spLocks noGrp="1"/>
          </p:cNvSpPr>
          <p:nvPr>
            <p:ph type="title" hasCustomPrompt="1"/>
          </p:nvPr>
        </p:nvSpPr>
        <p:spPr>
          <a:xfrm>
            <a:off x="671756" y="365125"/>
            <a:ext cx="8116644" cy="998383"/>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865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79463" y="4173694"/>
            <a:ext cx="1600200" cy="139700"/>
          </a:xfrm>
          <a:prstGeom prst="rect">
            <a:avLst/>
          </a:prstGeom>
        </p:spPr>
      </p:pic>
      <p:pic>
        <p:nvPicPr>
          <p:cNvPr id="8" name="Picture 7"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9" name="Picture 8" descr="Wordmark_center_Purple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039" y="1269313"/>
            <a:ext cx="2425295" cy="163374"/>
          </a:xfrm>
          <a:prstGeom prst="rect">
            <a:avLst/>
          </a:prstGeom>
        </p:spPr>
      </p:pic>
      <p:sp>
        <p:nvSpPr>
          <p:cNvPr id="4" name="Title 3"/>
          <p:cNvSpPr>
            <a:spLocks noGrp="1"/>
          </p:cNvSpPr>
          <p:nvPr>
            <p:ph type="title" hasCustomPrompt="1"/>
          </p:nvPr>
        </p:nvSpPr>
        <p:spPr>
          <a:xfrm>
            <a:off x="671757" y="1531938"/>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40"/>
            <a:ext cx="8197114" cy="3117862"/>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10" name="Picture 9"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12" name="Picture 11"/>
          <p:cNvPicPr>
            <a:picLocks noChangeAspect="1"/>
          </p:cNvPicPr>
          <p:nvPr userDrawn="1"/>
        </p:nvPicPr>
        <p:blipFill>
          <a:blip r:embed="rId3"/>
          <a:stretch>
            <a:fillRect/>
          </a:stretch>
        </p:blipFill>
        <p:spPr>
          <a:xfrm>
            <a:off x="774700" y="1384031"/>
            <a:ext cx="789561" cy="68930"/>
          </a:xfrm>
          <a:prstGeom prst="rect">
            <a:avLst/>
          </a:prstGeom>
        </p:spPr>
      </p:pic>
      <p:sp>
        <p:nvSpPr>
          <p:cNvPr id="2" name="Title 1"/>
          <p:cNvSpPr>
            <a:spLocks noGrp="1"/>
          </p:cNvSpPr>
          <p:nvPr>
            <p:ph type="title" hasCustomPrompt="1"/>
          </p:nvPr>
        </p:nvSpPr>
        <p:spPr>
          <a:xfrm>
            <a:off x="671756" y="365125"/>
            <a:ext cx="8184663" cy="998383"/>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6"/>
            <a:ext cx="8196210" cy="370137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Bulleted 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11" name="Picture 10"/>
          <p:cNvPicPr>
            <a:picLocks noChangeAspect="1"/>
          </p:cNvPicPr>
          <p:nvPr userDrawn="1"/>
        </p:nvPicPr>
        <p:blipFill>
          <a:blip r:embed="rId3"/>
          <a:stretch>
            <a:fillRect/>
          </a:stretch>
        </p:blipFill>
        <p:spPr>
          <a:xfrm>
            <a:off x="774700" y="1384031"/>
            <a:ext cx="789561" cy="68930"/>
          </a:xfrm>
          <a:prstGeom prst="rect">
            <a:avLst/>
          </a:prstGeom>
        </p:spPr>
      </p:pic>
      <p:sp>
        <p:nvSpPr>
          <p:cNvPr id="2" name="Title 1"/>
          <p:cNvSpPr>
            <a:spLocks noGrp="1"/>
          </p:cNvSpPr>
          <p:nvPr>
            <p:ph type="title" hasCustomPrompt="1"/>
          </p:nvPr>
        </p:nvSpPr>
        <p:spPr>
          <a:xfrm>
            <a:off x="659305" y="371511"/>
            <a:ext cx="8196210"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3656655"/>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6" name="Picture 5" descr="AngleBackground_gold_RGB.png"/>
          <p:cNvPicPr>
            <a:picLocks noChangeAspect="1"/>
          </p:cNvPicPr>
          <p:nvPr userDrawn="1"/>
        </p:nvPicPr>
        <p:blipFill rotWithShape="1">
          <a:blip r:embed="rId2">
            <a:extLst>
              <a:ext uri="{28A0092B-C50C-407E-A947-70E740481C1C}">
                <a14:useLocalDpi xmlns:a14="http://schemas.microsoft.com/office/drawing/2010/main" val="0"/>
              </a:ext>
            </a:extLst>
          </a:blip>
          <a:srcRect l="21047" t="2698" r="20731" b="93348"/>
          <a:stretch/>
        </p:blipFill>
        <p:spPr>
          <a:xfrm>
            <a:off x="182446" y="-3060701"/>
            <a:ext cx="9367953" cy="479735"/>
          </a:xfrm>
          <a:prstGeom prst="rect">
            <a:avLst/>
          </a:prstGeom>
        </p:spPr>
      </p:pic>
      <p:pic>
        <p:nvPicPr>
          <p:cNvPr id="8" name="Picture 7"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5710428"/>
            <a:ext cx="1371600" cy="923544"/>
          </a:xfrm>
          <a:prstGeom prst="rect">
            <a:avLst/>
          </a:prstGeom>
        </p:spPr>
      </p:pic>
      <p:pic>
        <p:nvPicPr>
          <p:cNvPr id="9" name="Picture 8"/>
          <p:cNvPicPr>
            <a:picLocks noChangeAspect="1"/>
          </p:cNvPicPr>
          <p:nvPr userDrawn="1"/>
        </p:nvPicPr>
        <p:blipFill>
          <a:blip r:embed="rId4"/>
          <a:stretch>
            <a:fillRect/>
          </a:stretch>
        </p:blipFill>
        <p:spPr>
          <a:xfrm>
            <a:off x="774700" y="1384031"/>
            <a:ext cx="789561" cy="6893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1"/>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RainAngle-7502.png"/>
          <p:cNvPicPr>
            <a:picLocks noChangeAspect="1"/>
          </p:cNvPicPr>
          <p:nvPr userDrawn="1"/>
        </p:nvPicPr>
        <p:blipFill rotWithShape="1">
          <a:blip r:embed="rId6">
            <a:extLst>
              <a:ext uri="{28A0092B-C50C-407E-A947-70E740481C1C}">
                <a14:useLocalDpi xmlns:a14="http://schemas.microsoft.com/office/drawing/2010/main" val="0"/>
              </a:ext>
            </a:extLst>
          </a:blip>
          <a:srcRect l="22002" t="9712" r="21821" b="88695"/>
          <a:stretch/>
        </p:blipFill>
        <p:spPr>
          <a:xfrm>
            <a:off x="0" y="0"/>
            <a:ext cx="9144000" cy="198438"/>
          </a:xfrm>
          <a:prstGeom prst="rect">
            <a:avLst/>
          </a:prstGeom>
        </p:spPr>
      </p:pic>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descr="RainAngle-7502.png"/>
          <p:cNvPicPr>
            <a:picLocks noChangeAspect="1"/>
          </p:cNvPicPr>
          <p:nvPr userDrawn="1"/>
        </p:nvPicPr>
        <p:blipFill rotWithShape="1">
          <a:blip r:embed="rId6">
            <a:extLst>
              <a:ext uri="{28A0092B-C50C-407E-A947-70E740481C1C}">
                <a14:useLocalDpi xmlns:a14="http://schemas.microsoft.com/office/drawing/2010/main" val="0"/>
              </a:ext>
            </a:extLst>
          </a:blip>
          <a:srcRect l="22002" t="9712" r="21821" b="88695"/>
          <a:stretch/>
        </p:blipFill>
        <p:spPr>
          <a:xfrm>
            <a:off x="0" y="0"/>
            <a:ext cx="9144000" cy="198438"/>
          </a:xfrm>
          <a:prstGeom prst="rect">
            <a:avLst/>
          </a:prstGeom>
        </p:spPr>
      </p:pic>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bin"/><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11.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Neonatal Hyperbilirubinemia</a:t>
            </a:r>
          </a:p>
        </p:txBody>
      </p:sp>
      <p:sp>
        <p:nvSpPr>
          <p:cNvPr id="3" name="Text Placeholder 2">
            <a:extLst>
              <a:ext uri="{FF2B5EF4-FFF2-40B4-BE49-F238E27FC236}">
                <a16:creationId xmlns:a16="http://schemas.microsoft.com/office/drawing/2014/main" id="{5A061C4B-5912-C040-8B5B-409B715C2833}"/>
              </a:ext>
            </a:extLst>
          </p:cNvPr>
          <p:cNvSpPr txBox="1">
            <a:spLocks/>
          </p:cNvSpPr>
          <p:nvPr/>
        </p:nvSpPr>
        <p:spPr>
          <a:xfrm>
            <a:off x="671757" y="4678601"/>
            <a:ext cx="8064504" cy="123921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dirty="0">
                <a:solidFill>
                  <a:srgbClr val="FFFFFF"/>
                </a:solidFill>
                <a:cs typeface="Calibri"/>
              </a:rPr>
              <a:t>Jessie Marks DNP ARNP</a:t>
            </a:r>
          </a:p>
          <a:p>
            <a:pPr marL="0" indent="0" algn="ctr">
              <a:buNone/>
            </a:pPr>
            <a:r>
              <a:rPr lang="en-US" sz="2000" dirty="0">
                <a:solidFill>
                  <a:srgbClr val="FFFFFF"/>
                </a:solidFill>
                <a:cs typeface="Calibri"/>
              </a:rPr>
              <a:t>Some slides adapted from Melanie </a:t>
            </a:r>
            <a:r>
              <a:rPr lang="en-US" sz="2000" dirty="0" err="1">
                <a:solidFill>
                  <a:srgbClr val="FFFFFF"/>
                </a:solidFill>
                <a:cs typeface="Calibri"/>
              </a:rPr>
              <a:t>Summerour</a:t>
            </a:r>
            <a:r>
              <a:rPr lang="en-US" sz="2000" dirty="0">
                <a:solidFill>
                  <a:srgbClr val="FFFFFF"/>
                </a:solidFill>
                <a:cs typeface="Calibri"/>
              </a:rPr>
              <a:t> MN, ARNP</a:t>
            </a:r>
            <a:endParaRPr lang="en-US" sz="2000" dirty="0">
              <a:solidFill>
                <a:srgbClr val="FFFFFF"/>
              </a:solidFill>
              <a:cs typeface="Calibri Light"/>
            </a:endParaRPr>
          </a:p>
        </p:txBody>
      </p:sp>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C5E9CF-61C9-594D-8175-A07009372760}"/>
              </a:ext>
            </a:extLst>
          </p:cNvPr>
          <p:cNvSpPr>
            <a:spLocks noGrp="1"/>
          </p:cNvSpPr>
          <p:nvPr>
            <p:ph type="body" sz="quarter" idx="11"/>
          </p:nvPr>
        </p:nvSpPr>
        <p:spPr/>
        <p:txBody>
          <a:bodyPr/>
          <a:lstStyle/>
          <a:p>
            <a:r>
              <a:rPr lang="en-US" sz="1600" b="1" dirty="0">
                <a:solidFill>
                  <a:schemeClr val="accent4">
                    <a:lumMod val="10000"/>
                  </a:schemeClr>
                </a:solidFill>
                <a:cs typeface="Calibri"/>
              </a:rPr>
              <a:t>Rh incompatibility</a:t>
            </a:r>
            <a:r>
              <a:rPr lang="en-US" sz="1600" b="1" dirty="0">
                <a:solidFill>
                  <a:schemeClr val="bg1"/>
                </a:solidFill>
                <a:cs typeface="Calibri"/>
              </a:rPr>
              <a:t> </a:t>
            </a:r>
          </a:p>
          <a:p>
            <a:pPr marL="347345" lvl="1"/>
            <a:r>
              <a:rPr lang="en-US" sz="1600" dirty="0">
                <a:solidFill>
                  <a:schemeClr val="accent1">
                    <a:lumMod val="75000"/>
                  </a:schemeClr>
                </a:solidFill>
                <a:cs typeface="Calibri"/>
              </a:rPr>
              <a:t>Rh- mother gives birth to Rh+ infant</a:t>
            </a:r>
          </a:p>
          <a:p>
            <a:pPr marL="347345" lvl="1"/>
            <a:r>
              <a:rPr lang="en-US" sz="1600" dirty="0">
                <a:solidFill>
                  <a:schemeClr val="accent1">
                    <a:lumMod val="75000"/>
                  </a:schemeClr>
                </a:solidFill>
                <a:cs typeface="Calibri"/>
              </a:rPr>
              <a:t>If any mixing of maternal and fetal blood occur, maternal anti-Rh antibodies will attack infant's Rh+ red blood cells, causing breakdown. </a:t>
            </a:r>
          </a:p>
          <a:p>
            <a:endParaRPr lang="en-US" sz="1600" dirty="0">
              <a:cs typeface="Calibri"/>
            </a:endParaRPr>
          </a:p>
          <a:p>
            <a:r>
              <a:rPr lang="en-US" sz="1600" b="1" dirty="0">
                <a:solidFill>
                  <a:schemeClr val="accent4">
                    <a:lumMod val="10000"/>
                  </a:schemeClr>
                </a:solidFill>
                <a:cs typeface="Calibri"/>
              </a:rPr>
              <a:t>ABO incompatibility:</a:t>
            </a:r>
          </a:p>
          <a:p>
            <a:pPr marL="347345" lvl="1"/>
            <a:r>
              <a:rPr lang="en-US" sz="1600" dirty="0">
                <a:solidFill>
                  <a:schemeClr val="accent1">
                    <a:lumMod val="75000"/>
                  </a:schemeClr>
                </a:solidFill>
                <a:cs typeface="Calibri"/>
              </a:rPr>
              <a:t>Anti-A or Anti-B antibodies are present in mother with blood type O and are transferred to newborn of A, B or AB blood group</a:t>
            </a:r>
          </a:p>
          <a:p>
            <a:pPr marL="347345" lvl="1"/>
            <a:r>
              <a:rPr lang="en-US" sz="1600" dirty="0">
                <a:solidFill>
                  <a:schemeClr val="accent1">
                    <a:lumMod val="75000"/>
                  </a:schemeClr>
                </a:solidFill>
                <a:cs typeface="Calibri"/>
              </a:rPr>
              <a:t> If mixing of maternal and fetal blood occurs during pregnancy or the birth process, these antibodies can also attack the baby’s red blood cells and cause hemolysis. </a:t>
            </a:r>
          </a:p>
          <a:p>
            <a:pPr marL="347345" lvl="1"/>
            <a:endParaRPr lang="en-US" sz="1600" dirty="0">
              <a:solidFill>
                <a:schemeClr val="accent1">
                  <a:lumMod val="75000"/>
                </a:schemeClr>
              </a:solidFill>
              <a:cs typeface="Calibri"/>
            </a:endParaRPr>
          </a:p>
          <a:p>
            <a:pPr marL="347345" lvl="1"/>
            <a:r>
              <a:rPr lang="en-US" sz="1600" dirty="0">
                <a:solidFill>
                  <a:schemeClr val="accent4">
                    <a:lumMod val="10000"/>
                  </a:schemeClr>
                </a:solidFill>
                <a:cs typeface="Calibri Light"/>
              </a:rPr>
              <a:t>In general, ABO reaction is less serious than Rh incompatibility (which can be fatal if severe and untreated), and usually only results in jaundice and mild anemia. </a:t>
            </a:r>
            <a:endParaRPr lang="en-US" sz="1600" dirty="0">
              <a:solidFill>
                <a:schemeClr val="accent4">
                  <a:lumMod val="10000"/>
                </a:schemeClr>
              </a:solidFill>
              <a:cs typeface="Calibri"/>
            </a:endParaRPr>
          </a:p>
          <a:p>
            <a:endParaRPr lang="en-US" sz="1600" b="0" dirty="0"/>
          </a:p>
        </p:txBody>
      </p:sp>
      <p:sp>
        <p:nvSpPr>
          <p:cNvPr id="4" name="Title 3">
            <a:extLst>
              <a:ext uri="{FF2B5EF4-FFF2-40B4-BE49-F238E27FC236}">
                <a16:creationId xmlns:a16="http://schemas.microsoft.com/office/drawing/2014/main" id="{FA114360-4680-B74D-9B26-90DFBBA5E4CA}"/>
              </a:ext>
            </a:extLst>
          </p:cNvPr>
          <p:cNvSpPr>
            <a:spLocks noGrp="1"/>
          </p:cNvSpPr>
          <p:nvPr>
            <p:ph type="title"/>
          </p:nvPr>
        </p:nvSpPr>
        <p:spPr/>
        <p:txBody>
          <a:bodyPr/>
          <a:lstStyle/>
          <a:p>
            <a:r>
              <a:rPr lang="en-US" dirty="0">
                <a:cs typeface="Calibri Light"/>
              </a:rPr>
              <a:t>Hemolytic Disease of the Newborn</a:t>
            </a:r>
            <a:endParaRPr lang="en-US" dirty="0"/>
          </a:p>
        </p:txBody>
      </p:sp>
    </p:spTree>
    <p:extLst>
      <p:ext uri="{BB962C8B-B14F-4D97-AF65-F5344CB8AC3E}">
        <p14:creationId xmlns:p14="http://schemas.microsoft.com/office/powerpoint/2010/main" val="326140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5A32A8-3454-6945-BAFD-7213585C3943}"/>
              </a:ext>
            </a:extLst>
          </p:cNvPr>
          <p:cNvSpPr>
            <a:spLocks noGrp="1"/>
          </p:cNvSpPr>
          <p:nvPr>
            <p:ph type="body" sz="quarter" idx="11"/>
          </p:nvPr>
        </p:nvSpPr>
        <p:spPr>
          <a:xfrm>
            <a:off x="385590" y="1736725"/>
            <a:ext cx="8469925" cy="4047129"/>
          </a:xfrm>
        </p:spPr>
        <p:txBody>
          <a:bodyPr/>
          <a:lstStyle/>
          <a:p>
            <a:pPr marL="571500" indent="-457200">
              <a:buFont typeface="+mj-lt"/>
              <a:buAutoNum type="arabicPeriod"/>
            </a:pPr>
            <a:r>
              <a:rPr lang="en-US" sz="1800" dirty="0"/>
              <a:t>Promote breastfeeding</a:t>
            </a:r>
          </a:p>
          <a:p>
            <a:pPr marL="571500" indent="-457200">
              <a:buFont typeface="+mj-lt"/>
              <a:buAutoNum type="arabicPeriod"/>
            </a:pPr>
            <a:r>
              <a:rPr lang="en-US" sz="1800" dirty="0"/>
              <a:t>Nursery protocols for identifying jaundice</a:t>
            </a:r>
          </a:p>
          <a:p>
            <a:pPr marL="571500" indent="-457200">
              <a:buFont typeface="+mj-lt"/>
              <a:buAutoNum type="arabicPeriod"/>
            </a:pPr>
            <a:r>
              <a:rPr lang="en-US" sz="1800" dirty="0"/>
              <a:t>Measure total serum bilirubin or transcutaneous bilirubin on all infants jaundiced in first 24 hours of life</a:t>
            </a:r>
          </a:p>
          <a:p>
            <a:pPr marL="571500" indent="-457200">
              <a:buFont typeface="+mj-lt"/>
              <a:buAutoNum type="arabicPeriod"/>
            </a:pPr>
            <a:r>
              <a:rPr lang="en-US" sz="1800" b="1" dirty="0">
                <a:solidFill>
                  <a:srgbClr val="FF0000"/>
                </a:solidFill>
              </a:rPr>
              <a:t>Visual estimation of jaundice can lead to errors</a:t>
            </a:r>
            <a:endParaRPr lang="en-US" sz="1800" b="1" dirty="0">
              <a:solidFill>
                <a:srgbClr val="FF0000"/>
              </a:solidFill>
              <a:cs typeface="Calibri Light"/>
            </a:endParaRPr>
          </a:p>
          <a:p>
            <a:pPr marL="571500" indent="-457200">
              <a:buFont typeface="+mj-lt"/>
              <a:buAutoNum type="arabicPeriod"/>
            </a:pPr>
            <a:r>
              <a:rPr lang="en-US" sz="1800" dirty="0"/>
              <a:t>Interpret bilirubin levels according to </a:t>
            </a:r>
            <a:r>
              <a:rPr lang="en-US" sz="1800" u="sng" dirty="0">
                <a:solidFill>
                  <a:srgbClr val="FF0000"/>
                </a:solidFill>
              </a:rPr>
              <a:t>infant age in hours</a:t>
            </a:r>
            <a:endParaRPr lang="en-US" sz="1800" u="sng" dirty="0">
              <a:solidFill>
                <a:srgbClr val="FF0000"/>
              </a:solidFill>
              <a:cs typeface="Calibri Light"/>
            </a:endParaRPr>
          </a:p>
          <a:p>
            <a:pPr marL="571500" indent="-457200">
              <a:buFont typeface="+mj-lt"/>
              <a:buAutoNum type="arabicPeriod"/>
            </a:pPr>
            <a:r>
              <a:rPr lang="en-US" sz="1800" dirty="0"/>
              <a:t>Higher the risk the younger the gestational age </a:t>
            </a:r>
          </a:p>
          <a:p>
            <a:pPr marL="571500" indent="-457200">
              <a:buFont typeface="+mj-lt"/>
              <a:buAutoNum type="arabicPeriod"/>
            </a:pPr>
            <a:r>
              <a:rPr lang="en-US" sz="1800" dirty="0"/>
              <a:t>Perform risk assessment on all infants prior to discharge</a:t>
            </a:r>
          </a:p>
          <a:p>
            <a:pPr marL="571500" indent="-457200">
              <a:buFont typeface="+mj-lt"/>
              <a:buAutoNum type="arabicPeriod"/>
            </a:pPr>
            <a:r>
              <a:rPr lang="en-US" sz="1800" dirty="0"/>
              <a:t>Give parents written and oral information on jaundice</a:t>
            </a:r>
          </a:p>
          <a:p>
            <a:pPr marL="571500" indent="-457200">
              <a:buFont typeface="+mj-lt"/>
              <a:buAutoNum type="arabicPeriod"/>
            </a:pPr>
            <a:r>
              <a:rPr lang="en-US" sz="1800" b="1" dirty="0">
                <a:solidFill>
                  <a:srgbClr val="FF0000"/>
                </a:solidFill>
              </a:rPr>
              <a:t>Provide follow up based on time of discharge and risk assessment</a:t>
            </a:r>
            <a:endParaRPr lang="en-US" sz="1800" b="1" dirty="0">
              <a:solidFill>
                <a:srgbClr val="FF0000"/>
              </a:solidFill>
              <a:cs typeface="Calibri Light"/>
            </a:endParaRPr>
          </a:p>
          <a:p>
            <a:pPr marL="571500" indent="-457200">
              <a:buFont typeface="+mj-lt"/>
              <a:buAutoNum type="arabicPeriod"/>
            </a:pPr>
            <a:r>
              <a:rPr lang="en-US" sz="1800" b="1" dirty="0">
                <a:solidFill>
                  <a:srgbClr val="FF0000"/>
                </a:solidFill>
              </a:rPr>
              <a:t>Treat newborns with phototherapy when indicated</a:t>
            </a:r>
            <a:endParaRPr lang="en-US" sz="1800" b="1" dirty="0">
              <a:solidFill>
                <a:srgbClr val="FF0000"/>
              </a:solidFill>
              <a:cs typeface="Calibri Light" panose="020F0302020204030204"/>
            </a:endParaRPr>
          </a:p>
          <a:p>
            <a:endParaRPr lang="en-US" sz="1800" b="0" dirty="0"/>
          </a:p>
        </p:txBody>
      </p:sp>
      <p:sp>
        <p:nvSpPr>
          <p:cNvPr id="3" name="Title 2">
            <a:extLst>
              <a:ext uri="{FF2B5EF4-FFF2-40B4-BE49-F238E27FC236}">
                <a16:creationId xmlns:a16="http://schemas.microsoft.com/office/drawing/2014/main" id="{B7033451-A241-2D49-A117-731F4A23B6E4}"/>
              </a:ext>
            </a:extLst>
          </p:cNvPr>
          <p:cNvSpPr>
            <a:spLocks noGrp="1"/>
          </p:cNvSpPr>
          <p:nvPr>
            <p:ph type="title"/>
          </p:nvPr>
        </p:nvSpPr>
        <p:spPr/>
        <p:txBody>
          <a:bodyPr/>
          <a:lstStyle/>
          <a:p>
            <a:r>
              <a:rPr lang="en-US" dirty="0">
                <a:solidFill>
                  <a:schemeClr val="bg1"/>
                </a:solidFill>
              </a:rPr>
              <a:t>Key Points to AAP Guidelines</a:t>
            </a:r>
            <a:endParaRPr lang="en-US" dirty="0"/>
          </a:p>
        </p:txBody>
      </p:sp>
      <p:sp>
        <p:nvSpPr>
          <p:cNvPr id="5" name="TextBox 4">
            <a:extLst>
              <a:ext uri="{FF2B5EF4-FFF2-40B4-BE49-F238E27FC236}">
                <a16:creationId xmlns:a16="http://schemas.microsoft.com/office/drawing/2014/main" id="{496782F2-9C60-47CC-8BC2-39EDA06185A3}"/>
              </a:ext>
            </a:extLst>
          </p:cNvPr>
          <p:cNvSpPr txBox="1"/>
          <p:nvPr/>
        </p:nvSpPr>
        <p:spPr>
          <a:xfrm>
            <a:off x="1453487" y="6317212"/>
            <a:ext cx="4572000" cy="338554"/>
          </a:xfrm>
          <a:prstGeom prst="rect">
            <a:avLst/>
          </a:prstGeom>
          <a:noFill/>
        </p:spPr>
        <p:txBody>
          <a:bodyPr wrap="square">
            <a:spAutoFit/>
          </a:bodyPr>
          <a:lstStyle/>
          <a:p>
            <a:pPr algn="l" fontAlgn="base"/>
            <a:r>
              <a:rPr lang="en-US" sz="800" b="0" i="0" dirty="0">
                <a:solidFill>
                  <a:schemeClr val="tx1"/>
                </a:solidFill>
                <a:effectLst/>
              </a:rPr>
              <a:t>Management of Hyperbilirubinemia in the Newborn Infant 35 or More Weeks of Gestatio</a:t>
            </a:r>
            <a:r>
              <a:rPr lang="en-US" sz="800" b="0" dirty="0">
                <a:solidFill>
                  <a:schemeClr val="tx1"/>
                </a:solidFill>
              </a:rPr>
              <a:t>n. </a:t>
            </a:r>
            <a:r>
              <a:rPr lang="en-US" sz="800" b="0" i="0" dirty="0">
                <a:solidFill>
                  <a:schemeClr val="tx1"/>
                </a:solidFill>
                <a:effectLst/>
              </a:rPr>
              <a:t>Pediatrics Jul 2004, 114 (1) 297-316; </a:t>
            </a:r>
            <a:r>
              <a:rPr lang="en-US" sz="800" b="1" i="0" dirty="0">
                <a:solidFill>
                  <a:schemeClr val="tx1"/>
                </a:solidFill>
                <a:effectLst/>
              </a:rPr>
              <a:t>DOI:</a:t>
            </a:r>
            <a:r>
              <a:rPr lang="en-US" sz="800" b="0" i="0" dirty="0">
                <a:solidFill>
                  <a:schemeClr val="tx1"/>
                </a:solidFill>
                <a:effectLst/>
              </a:rPr>
              <a:t> 10.1542/peds.114.1.297</a:t>
            </a:r>
          </a:p>
        </p:txBody>
      </p:sp>
    </p:spTree>
    <p:extLst>
      <p:ext uri="{BB962C8B-B14F-4D97-AF65-F5344CB8AC3E}">
        <p14:creationId xmlns:p14="http://schemas.microsoft.com/office/powerpoint/2010/main" val="283568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8A332-2622-8C4F-8C9D-62D04013DB11}"/>
              </a:ext>
            </a:extLst>
          </p:cNvPr>
          <p:cNvSpPr>
            <a:spLocks noGrp="1"/>
          </p:cNvSpPr>
          <p:nvPr>
            <p:ph type="body" sz="quarter" idx="11"/>
          </p:nvPr>
        </p:nvSpPr>
        <p:spPr>
          <a:xfrm>
            <a:off x="201058" y="1421251"/>
            <a:ext cx="4370942" cy="4015497"/>
          </a:xfrm>
        </p:spPr>
        <p:txBody>
          <a:bodyPr/>
          <a:lstStyle/>
          <a:p>
            <a:r>
              <a:rPr lang="en-US" sz="2400" b="1" dirty="0">
                <a:cs typeface="Calibri"/>
              </a:rPr>
              <a:t>Serum Bilirubin</a:t>
            </a:r>
          </a:p>
          <a:p>
            <a:pPr lvl="1"/>
            <a:r>
              <a:rPr lang="en-US" b="1" dirty="0">
                <a:cs typeface="Calibri"/>
              </a:rPr>
              <a:t>Indirect</a:t>
            </a:r>
          </a:p>
          <a:p>
            <a:pPr lvl="1"/>
            <a:r>
              <a:rPr lang="en-US" b="1" dirty="0">
                <a:cs typeface="Calibri"/>
              </a:rPr>
              <a:t>Direct </a:t>
            </a:r>
          </a:p>
          <a:p>
            <a:r>
              <a:rPr lang="en-US" sz="2400" b="1" dirty="0">
                <a:cs typeface="Calibri"/>
              </a:rPr>
              <a:t>Direct Coombs Test:</a:t>
            </a:r>
            <a:r>
              <a:rPr lang="en-US" sz="2400" dirty="0">
                <a:cs typeface="Calibri"/>
              </a:rPr>
              <a:t> </a:t>
            </a:r>
          </a:p>
          <a:p>
            <a:pPr lvl="1"/>
            <a:r>
              <a:rPr lang="en-US" dirty="0">
                <a:cs typeface="Calibri"/>
              </a:rPr>
              <a:t>Looking for foreign antibodies in newborn blood that are attached to the RBCs. </a:t>
            </a:r>
          </a:p>
          <a:p>
            <a:endParaRPr lang="en-US" sz="2400" dirty="0">
              <a:cs typeface="Calibri"/>
            </a:endParaRPr>
          </a:p>
          <a:p>
            <a:r>
              <a:rPr lang="en-US" sz="2400" b="1" dirty="0">
                <a:cs typeface="Calibri"/>
              </a:rPr>
              <a:t>Indirect Coombs Test: </a:t>
            </a:r>
          </a:p>
          <a:p>
            <a:pPr lvl="1"/>
            <a:r>
              <a:rPr lang="en-US" dirty="0">
                <a:cs typeface="Calibri"/>
              </a:rPr>
              <a:t>maternal antibody screen that identifies antigens. </a:t>
            </a:r>
          </a:p>
          <a:p>
            <a:pPr lvl="1"/>
            <a:r>
              <a:rPr lang="en-US" dirty="0">
                <a:cs typeface="Calibri"/>
              </a:rPr>
              <a:t>Ask lab to identify which antibodies are present</a:t>
            </a:r>
          </a:p>
          <a:p>
            <a:endParaRPr lang="en-US" dirty="0"/>
          </a:p>
        </p:txBody>
      </p:sp>
      <p:sp>
        <p:nvSpPr>
          <p:cNvPr id="3" name="Title 2">
            <a:extLst>
              <a:ext uri="{FF2B5EF4-FFF2-40B4-BE49-F238E27FC236}">
                <a16:creationId xmlns:a16="http://schemas.microsoft.com/office/drawing/2014/main" id="{54252D1E-479A-164F-B71C-E06D88F27C50}"/>
              </a:ext>
            </a:extLst>
          </p:cNvPr>
          <p:cNvSpPr>
            <a:spLocks noGrp="1"/>
          </p:cNvSpPr>
          <p:nvPr>
            <p:ph type="title"/>
          </p:nvPr>
        </p:nvSpPr>
        <p:spPr>
          <a:xfrm>
            <a:off x="671757" y="371511"/>
            <a:ext cx="8064504" cy="774901"/>
          </a:xfrm>
        </p:spPr>
        <p:txBody>
          <a:bodyPr/>
          <a:lstStyle/>
          <a:p>
            <a:r>
              <a:rPr lang="en-US" dirty="0"/>
              <a:t>Labs</a:t>
            </a:r>
          </a:p>
        </p:txBody>
      </p:sp>
      <p:pic>
        <p:nvPicPr>
          <p:cNvPr id="5" name="Picture 4" descr="Chart, bubble chart&#10;&#10;Description automatically generated">
            <a:extLst>
              <a:ext uri="{FF2B5EF4-FFF2-40B4-BE49-F238E27FC236}">
                <a16:creationId xmlns:a16="http://schemas.microsoft.com/office/drawing/2014/main" id="{3A83C088-C094-4C08-BD86-F80646701219}"/>
              </a:ext>
            </a:extLst>
          </p:cNvPr>
          <p:cNvPicPr>
            <a:picLocks noChangeAspect="1"/>
          </p:cNvPicPr>
          <p:nvPr/>
        </p:nvPicPr>
        <p:blipFill>
          <a:blip r:embed="rId3"/>
          <a:stretch>
            <a:fillRect/>
          </a:stretch>
        </p:blipFill>
        <p:spPr>
          <a:xfrm>
            <a:off x="4572000" y="1736725"/>
            <a:ext cx="4370942" cy="3270103"/>
          </a:xfrm>
          <a:prstGeom prst="rect">
            <a:avLst/>
          </a:prstGeom>
        </p:spPr>
      </p:pic>
    </p:spTree>
    <p:extLst>
      <p:ext uri="{BB962C8B-B14F-4D97-AF65-F5344CB8AC3E}">
        <p14:creationId xmlns:p14="http://schemas.microsoft.com/office/powerpoint/2010/main" val="285057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57902F-6422-8341-BC1A-8FA116E543C8}"/>
              </a:ext>
            </a:extLst>
          </p:cNvPr>
          <p:cNvSpPr>
            <a:spLocks noGrp="1"/>
          </p:cNvSpPr>
          <p:nvPr>
            <p:ph type="title"/>
          </p:nvPr>
        </p:nvSpPr>
        <p:spPr/>
        <p:txBody>
          <a:bodyPr/>
          <a:lstStyle/>
          <a:p>
            <a:r>
              <a:rPr lang="en-US" sz="3200" dirty="0">
                <a:solidFill>
                  <a:schemeClr val="tx1"/>
                </a:solidFill>
              </a:rPr>
              <a:t>Laboratory Recommendations</a:t>
            </a:r>
            <a:endParaRPr lang="en-US" dirty="0">
              <a:solidFill>
                <a:schemeClr val="tx1"/>
              </a:solidFill>
            </a:endParaRPr>
          </a:p>
        </p:txBody>
      </p:sp>
      <p:pic>
        <p:nvPicPr>
          <p:cNvPr id="6" name="Picture 5">
            <a:extLst>
              <a:ext uri="{FF2B5EF4-FFF2-40B4-BE49-F238E27FC236}">
                <a16:creationId xmlns:a16="http://schemas.microsoft.com/office/drawing/2014/main" id="{CC75CFF5-EDF7-4ED7-BCBE-B09F669EE965}"/>
              </a:ext>
            </a:extLst>
          </p:cNvPr>
          <p:cNvPicPr>
            <a:picLocks noChangeAspect="1"/>
          </p:cNvPicPr>
          <p:nvPr/>
        </p:nvPicPr>
        <p:blipFill>
          <a:blip r:embed="rId3"/>
          <a:stretch>
            <a:fillRect/>
          </a:stretch>
        </p:blipFill>
        <p:spPr>
          <a:xfrm>
            <a:off x="1248264" y="1499518"/>
            <a:ext cx="6383065" cy="4828450"/>
          </a:xfrm>
          <a:prstGeom prst="rect">
            <a:avLst/>
          </a:prstGeom>
        </p:spPr>
      </p:pic>
    </p:spTree>
    <p:extLst>
      <p:ext uri="{BB962C8B-B14F-4D97-AF65-F5344CB8AC3E}">
        <p14:creationId xmlns:p14="http://schemas.microsoft.com/office/powerpoint/2010/main" val="165161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0ECD132-3791-92EF-34D4-5D980BECB44E}"/>
              </a:ext>
            </a:extLst>
          </p:cNvPr>
          <p:cNvSpPr>
            <a:spLocks noChangeArrowheads="1"/>
          </p:cNvSpPr>
          <p:nvPr>
            <p:custDataLst>
              <p:tags r:id="rId1"/>
            </p:custDataLst>
          </p:nvPr>
        </p:nvSpPr>
        <p:spPr bwMode="auto">
          <a:xfrm>
            <a:off x="-11113" y="6478588"/>
            <a:ext cx="9163051" cy="385762"/>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sp>
        <p:nvSpPr>
          <p:cNvPr id="8" name="Date Placeholder 3">
            <a:extLst>
              <a:ext uri="{FF2B5EF4-FFF2-40B4-BE49-F238E27FC236}">
                <a16:creationId xmlns:a16="http://schemas.microsoft.com/office/drawing/2014/main" id="{8A93978C-827C-4467-67C4-E6FDFDAABC42}"/>
              </a:ext>
            </a:extLst>
          </p:cNvPr>
          <p:cNvSpPr>
            <a:spLocks noGrp="1" noChangeArrowheads="1"/>
          </p:cNvSpPr>
          <p:nvPr>
            <p:custDataLst>
              <p:tags r:id="rId2"/>
            </p:custDataLst>
          </p:nvPr>
        </p:nvSpPr>
        <p:spPr bwMode="auto">
          <a:xfrm>
            <a:off x="0" y="6472238"/>
            <a:ext cx="2540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6032" tIns="63500" rIns="127000" bIns="63500" anchor="ct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800">
                <a:solidFill>
                  <a:srgbClr val="002184"/>
                </a:solidFill>
                <a:latin typeface="Helvetica" panose="020B0604020202020204" pitchFamily="34" charset="0"/>
              </a:rPr>
              <a:t>Date of Download:  4/3/2023</a:t>
            </a:r>
          </a:p>
        </p:txBody>
      </p:sp>
      <p:sp>
        <p:nvSpPr>
          <p:cNvPr id="9" name="Footer Placeholder 4">
            <a:extLst>
              <a:ext uri="{FF2B5EF4-FFF2-40B4-BE49-F238E27FC236}">
                <a16:creationId xmlns:a16="http://schemas.microsoft.com/office/drawing/2014/main" id="{4F6E8CEA-5494-7D8E-A252-D92F7AEB6DFA}"/>
              </a:ext>
            </a:extLst>
          </p:cNvPr>
          <p:cNvSpPr>
            <a:spLocks noGrp="1"/>
          </p:cNvSpPr>
          <p:nvPr>
            <p:custDataLst>
              <p:tags r:id="rId3"/>
            </p:custDataLst>
          </p:nvPr>
        </p:nvSpPr>
        <p:spPr>
          <a:xfrm>
            <a:off x="3105150" y="6470650"/>
            <a:ext cx="6038850" cy="385763"/>
          </a:xfrm>
          <a:prstGeom prst="rect">
            <a:avLst/>
          </a:prstGeom>
          <a:noFill/>
          <a:ln w="9525" cap="flat" cmpd="sng" algn="ctr">
            <a:noFill/>
            <a:prstDash val="solid"/>
            <a:miter lim="800000"/>
            <a:headEnd type="none" w="med" len="med"/>
            <a:tailEnd type="none" w="med" len="med"/>
          </a:ln>
        </p:spPr>
        <p:txBody>
          <a:bodyPr rIns="256032" anchor="ct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800">
                <a:solidFill>
                  <a:srgbClr val="002184"/>
                </a:solidFill>
              </a:rPr>
              <a:t>Copyright © 2023 American Academy of Pediatrics. All rights reserved.</a:t>
            </a:r>
          </a:p>
        </p:txBody>
      </p:sp>
      <p:sp>
        <p:nvSpPr>
          <p:cNvPr id="10" name="Text Placeholder 2">
            <a:extLst>
              <a:ext uri="{FF2B5EF4-FFF2-40B4-BE49-F238E27FC236}">
                <a16:creationId xmlns:a16="http://schemas.microsoft.com/office/drawing/2014/main" id="{BF02A23B-B9DB-D252-8A79-8A38B01F9504}"/>
              </a:ext>
            </a:extLst>
          </p:cNvPr>
          <p:cNvSpPr>
            <a:spLocks noChangeArrowheads="1"/>
          </p:cNvSpPr>
          <p:nvPr>
            <p:custDataLst>
              <p:tags r:id="rId4"/>
            </p:custDataLst>
          </p:nvPr>
        </p:nvSpPr>
        <p:spPr bwMode="auto">
          <a:xfrm>
            <a:off x="2540000" y="119063"/>
            <a:ext cx="63674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37160" rIns="137160" bIns="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Helvetica" panose="020B0604020202020204" pitchFamily="34" charset="0"/>
              </a:rPr>
              <a:t>From: </a:t>
            </a:r>
            <a:r>
              <a:rPr lang="en-US" altLang="en-US" sz="1300" b="1">
                <a:latin typeface="Helvetica" panose="020B0604020202020204" pitchFamily="34" charset="0"/>
              </a:rPr>
              <a:t>Clinical Practice Guideline Revision: Management of Hyperbilirubinemia in the Newborn Infant 35 or More Weeks of Gestation </a:t>
            </a:r>
          </a:p>
        </p:txBody>
      </p:sp>
      <p:sp>
        <p:nvSpPr>
          <p:cNvPr id="11" name="Text Placeholder 2">
            <a:extLst>
              <a:ext uri="{FF2B5EF4-FFF2-40B4-BE49-F238E27FC236}">
                <a16:creationId xmlns:a16="http://schemas.microsoft.com/office/drawing/2014/main" id="{A7F8EEC0-B6FA-2530-26F1-D8447442D0CC}"/>
              </a:ext>
            </a:extLst>
          </p:cNvPr>
          <p:cNvSpPr txBox="1">
            <a:spLocks noChangeArrowheads="1"/>
          </p:cNvSpPr>
          <p:nvPr>
            <p:custDataLst>
              <p:tags r:id="rId5"/>
            </p:custDataLst>
          </p:nvPr>
        </p:nvSpPr>
        <p:spPr bwMode="auto">
          <a:xfrm>
            <a:off x="0" y="1084263"/>
            <a:ext cx="9144000" cy="215900"/>
          </a:xfrm>
          <a:prstGeom prst="rect">
            <a:avLst/>
          </a:prstGeom>
          <a:noFill/>
          <a:ln w="9525" cap="flat" cmpd="sng" algn="ctr">
            <a:noFill/>
            <a:prstDash val="solid"/>
            <a:round/>
            <a:headEnd type="none" w="med" len="med"/>
            <a:tailEnd type="none" w="med" len="med"/>
          </a:ln>
        </p:spPr>
        <p:txBody>
          <a:bodyPr lIns="254000" tIns="0" rIns="127000" bIns="63500"/>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buSzTx/>
              <a:defRPr kumimoji="0" sz="1800" b="0" i="0" u="none" strike="noStrike" kern="1200" cap="none" spc="0" normalizeH="0" baseline="0" noProof="0">
                <a:ln w="9525" cap="flat" cmpd="sng" algn="ctr">
                  <a:noFill/>
                  <a:prstDash val="solid"/>
                  <a:round/>
                  <a:headEnd type="none" w="med" len="med"/>
                  <a:tailEnd type="none" w="med" len="med"/>
                </a:ln>
                <a:solidFill>
                  <a:srgbClr val="000000"/>
                </a:solidFill>
                <a:effectLst/>
                <a:uLnTx/>
                <a:uFillTx/>
                <a:latin typeface="Arial" pitchFamily="34" charset="0"/>
                <a:ea typeface="ＭＳ Ｐゴシック" pitchFamily="34" charset="-128"/>
                <a:cs typeface="Arial"/>
                <a:sym typeface="Wingdings" charset="2"/>
              </a:defRPr>
            </a:pPr>
            <a:r>
              <a:rPr lang="en-US" altLang="en-US" sz="1050">
                <a:ln w="9525" cap="flat" cmpd="sng" algn="ctr">
                  <a:noFill/>
                  <a:prstDash val="solid"/>
                  <a:round/>
                  <a:headEnd type="none" w="med" len="med"/>
                  <a:tailEnd type="none" w="med" len="med"/>
                </a:ln>
                <a:solidFill>
                  <a:srgbClr val="000000"/>
                </a:solidFill>
                <a:latin typeface="Helvetica" pitchFamily="2" charset="0"/>
                <a:sym typeface="Wingdings"/>
              </a:rPr>
              <a:t>Pediatrics. 2022;150(3). doi:10.1542/peds.2022-058859</a:t>
            </a:r>
          </a:p>
        </p:txBody>
      </p:sp>
      <p:sp>
        <p:nvSpPr>
          <p:cNvPr id="12" name="Text Placeholder 2">
            <a:extLst>
              <a:ext uri="{FF2B5EF4-FFF2-40B4-BE49-F238E27FC236}">
                <a16:creationId xmlns:a16="http://schemas.microsoft.com/office/drawing/2014/main" id="{620BC207-9F9E-0A6C-9D0C-E4BC589F6DA7}"/>
              </a:ext>
            </a:extLst>
          </p:cNvPr>
          <p:cNvSpPr>
            <a:spLocks noChangeArrowheads="1"/>
          </p:cNvSpPr>
          <p:nvPr>
            <p:custDataLst>
              <p:tags r:id="rId6"/>
            </p:custDataLst>
          </p:nvPr>
        </p:nvSpPr>
        <p:spPr bwMode="auto">
          <a:xfrm>
            <a:off x="0" y="5780088"/>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4000" tIns="0" rIns="0" bIns="6350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r>
              <a:rPr lang="en-US" altLang="en-US" sz="1100" dirty="0">
                <a:latin typeface="Helvetica" panose="020B0604020202020204" pitchFamily="34" charset="0"/>
              </a:rPr>
              <a:t>Phototherapy thresholds by gestational age and age in hours for infants with any recognized hyperbilirubinemia neurotoxicity risk factors other than gestational age. These thresholds are based on expert opinion rather than strong evidence on when the potential benefits of phototherapy exceed its potential harms. Use total serum bilirubin concentrations; do not subtract the direct-reacting or conjugated bilirubin from the total serum bilirubin. In rare cases of severe hyperbilirubinemia in which the direct-reacting or conjugated bilirubin exceeds 50% of the TSB, consult an expert. Hyperbilirubinemia neurotoxicity risk factors include gestational age &lt;38 weeks; albumin &lt;3.0 g/dL; </a:t>
            </a:r>
            <a:r>
              <a:rPr lang="en-US" altLang="en-US" sz="1100" dirty="0" err="1">
                <a:latin typeface="Helvetica" panose="020B0604020202020204" pitchFamily="34" charset="0"/>
              </a:rPr>
              <a:t>isoimmune</a:t>
            </a:r>
            <a:r>
              <a:rPr lang="en-US" altLang="en-US" sz="1100" dirty="0">
                <a:latin typeface="Helvetica" panose="020B0604020202020204" pitchFamily="34" charset="0"/>
              </a:rPr>
              <a:t> hemolytic disease, glucose-6-phosphate dehydrogenase (G6PD) deficiency, or other hemolytic conditions; sepsis; or any significant clinical instability in the previous 24 hours. See Supplemental Fig 2.
</a:t>
            </a:r>
          </a:p>
        </p:txBody>
      </p:sp>
      <p:sp>
        <p:nvSpPr>
          <p:cNvPr id="13" name="TextBox 11">
            <a:extLst>
              <a:ext uri="{FF2B5EF4-FFF2-40B4-BE49-F238E27FC236}">
                <a16:creationId xmlns:a16="http://schemas.microsoft.com/office/drawing/2014/main" id="{D166EBBE-33A3-E021-06DD-F4F3D603B753}"/>
              </a:ext>
            </a:extLst>
          </p:cNvPr>
          <p:cNvSpPr>
            <a:spLocks noChangeArrowheads="1"/>
          </p:cNvSpPr>
          <p:nvPr>
            <p:custDataLst>
              <p:tags r:id="rId7"/>
            </p:custDataLst>
          </p:nvPr>
        </p:nvSpPr>
        <p:spPr bwMode="auto">
          <a:xfrm>
            <a:off x="0" y="5510213"/>
            <a:ext cx="91440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4000" tIns="0" rIns="0" bIns="6350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100" b="1">
                <a:latin typeface="Helvetica" panose="020B0604020202020204" pitchFamily="34" charset="0"/>
              </a:rPr>
              <a:t>Figure Legend:</a:t>
            </a:r>
          </a:p>
        </p:txBody>
      </p:sp>
      <p:pic>
        <p:nvPicPr>
          <p:cNvPr id="14" name="Picture 2" descr="American Academy of Pediatrics: Dedicated to the Health of All Children®">
            <a:extLst>
              <a:ext uri="{FF2B5EF4-FFF2-40B4-BE49-F238E27FC236}">
                <a16:creationId xmlns:a16="http://schemas.microsoft.com/office/drawing/2014/main" id="{2FB2953C-8BAD-83E8-B3D6-DDA2DF6D5F1F}"/>
              </a:ext>
            </a:extLst>
          </p:cNvPr>
          <p:cNvPicPr>
            <a:picLocks noChangeAspect="1" noChangeArrowheads="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236538" y="173038"/>
            <a:ext cx="20669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5" name="Straight Connector 5">
            <a:extLst>
              <a:ext uri="{FF2B5EF4-FFF2-40B4-BE49-F238E27FC236}">
                <a16:creationId xmlns:a16="http://schemas.microsoft.com/office/drawing/2014/main" id="{115DD11A-D616-4802-0A9C-9B4A0DAF088B}"/>
              </a:ext>
            </a:extLst>
          </p:cNvPr>
          <p:cNvCxnSpPr>
            <a:cxnSpLocks noChangeShapeType="1"/>
          </p:cNvCxnSpPr>
          <p:nvPr>
            <p:custDataLst>
              <p:tags r:id="rId9"/>
            </p:custDataLst>
          </p:nvPr>
        </p:nvCxnSpPr>
        <p:spPr bwMode="auto">
          <a:xfrm>
            <a:off x="0" y="6478588"/>
            <a:ext cx="9144000" cy="0"/>
          </a:xfrm>
          <a:prstGeom prst="line">
            <a:avLst/>
          </a:prstGeom>
          <a:noFill/>
          <a:ln w="9525" algn="ctr">
            <a:solidFill>
              <a:srgbClr val="ECF0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Straight Connector 13">
            <a:extLst>
              <a:ext uri="{FF2B5EF4-FFF2-40B4-BE49-F238E27FC236}">
                <a16:creationId xmlns:a16="http://schemas.microsoft.com/office/drawing/2014/main" id="{F8737366-0213-8565-E171-B07A4FEAAFD8}"/>
              </a:ext>
            </a:extLst>
          </p:cNvPr>
          <p:cNvCxnSpPr>
            <a:cxnSpLocks noChangeShapeType="1"/>
          </p:cNvCxnSpPr>
          <p:nvPr>
            <p:custDataLst>
              <p:tags r:id="rId10"/>
            </p:custDataLst>
          </p:nvPr>
        </p:nvCxnSpPr>
        <p:spPr bwMode="auto">
          <a:xfrm>
            <a:off x="0" y="958850"/>
            <a:ext cx="9144000" cy="0"/>
          </a:xfrm>
          <a:prstGeom prst="line">
            <a:avLst/>
          </a:prstGeom>
          <a:noFill/>
          <a:ln w="9525" algn="ctr">
            <a:solidFill>
              <a:srgbClr val="ECF0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17" name="New picture">
            <a:extLst>
              <a:ext uri="{FF2B5EF4-FFF2-40B4-BE49-F238E27FC236}">
                <a16:creationId xmlns:a16="http://schemas.microsoft.com/office/drawing/2014/main" id="{9787309D-41B3-9899-4BE3-4FDF6EA5CAE5}"/>
              </a:ext>
            </a:extLst>
          </p:cNvPr>
          <p:cNvPicPr>
            <a:picLocks noChangeAspect="1" noChangeArrowheads="1"/>
          </p:cNvPicPr>
          <p:nvPr>
            <p:custDataLst>
              <p:tags r:id="rId11"/>
            </p:custDataLst>
          </p:nvPr>
        </p:nvPicPr>
        <p:blipFill>
          <a:blip r:embed="rId14">
            <a:extLst>
              <a:ext uri="{28A0092B-C50C-407E-A947-70E740481C1C}">
                <a14:useLocalDpi xmlns:a14="http://schemas.microsoft.com/office/drawing/2010/main" val="0"/>
              </a:ext>
            </a:extLst>
          </a:blip>
          <a:srcRect/>
          <a:stretch>
            <a:fillRect/>
          </a:stretch>
        </p:blipFill>
        <p:spPr bwMode="auto">
          <a:xfrm>
            <a:off x="1038354" y="1609726"/>
            <a:ext cx="7064115" cy="39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extLst>
      <p:ext uri="{BB962C8B-B14F-4D97-AF65-F5344CB8AC3E}">
        <p14:creationId xmlns:p14="http://schemas.microsoft.com/office/powerpoint/2010/main" val="272079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9707C3-360B-4244-AE8D-62E4069B8F6D}"/>
              </a:ext>
            </a:extLst>
          </p:cNvPr>
          <p:cNvSpPr txBox="1"/>
          <p:nvPr/>
        </p:nvSpPr>
        <p:spPr>
          <a:xfrm>
            <a:off x="1862920" y="6196040"/>
            <a:ext cx="4572000" cy="338554"/>
          </a:xfrm>
          <a:prstGeom prst="rect">
            <a:avLst/>
          </a:prstGeom>
          <a:noFill/>
        </p:spPr>
        <p:txBody>
          <a:bodyPr wrap="square">
            <a:spAutoFit/>
          </a:bodyPr>
          <a:lstStyle/>
          <a:p>
            <a:pPr algn="l" fontAlgn="base"/>
            <a:r>
              <a:rPr lang="en-US" sz="800" b="0" i="0" dirty="0">
                <a:solidFill>
                  <a:schemeClr val="tx1"/>
                </a:solidFill>
                <a:effectLst/>
              </a:rPr>
              <a:t>Management of Hyperbilirubinemia in the Newborn Infant 35 or More Weeks of Gestatio</a:t>
            </a:r>
            <a:r>
              <a:rPr lang="en-US" sz="800" b="0" dirty="0">
                <a:solidFill>
                  <a:schemeClr val="tx1"/>
                </a:solidFill>
              </a:rPr>
              <a:t>n. </a:t>
            </a:r>
            <a:r>
              <a:rPr lang="en-US" sz="800" b="0" i="0" dirty="0">
                <a:solidFill>
                  <a:schemeClr val="tx1"/>
                </a:solidFill>
                <a:effectLst/>
              </a:rPr>
              <a:t>Pediatrics Jul 2004, 114 (1) 297-316; </a:t>
            </a:r>
            <a:r>
              <a:rPr lang="en-US" sz="800" b="1" i="0" dirty="0">
                <a:solidFill>
                  <a:schemeClr val="tx1"/>
                </a:solidFill>
                <a:effectLst/>
              </a:rPr>
              <a:t>DOI:</a:t>
            </a:r>
            <a:r>
              <a:rPr lang="en-US" sz="800" b="0" i="0" dirty="0">
                <a:solidFill>
                  <a:schemeClr val="tx1"/>
                </a:solidFill>
                <a:effectLst/>
              </a:rPr>
              <a:t> 10.1542/peds.114.1.297</a:t>
            </a:r>
          </a:p>
        </p:txBody>
      </p:sp>
      <p:pic>
        <p:nvPicPr>
          <p:cNvPr id="6" name="Picture 5" descr="Chart&#10;&#10;Description automatically generated">
            <a:extLst>
              <a:ext uri="{FF2B5EF4-FFF2-40B4-BE49-F238E27FC236}">
                <a16:creationId xmlns:a16="http://schemas.microsoft.com/office/drawing/2014/main" id="{71714A65-E027-F643-A625-B6D266B422C6}"/>
              </a:ext>
            </a:extLst>
          </p:cNvPr>
          <p:cNvPicPr>
            <a:picLocks noChangeAspect="1"/>
          </p:cNvPicPr>
          <p:nvPr/>
        </p:nvPicPr>
        <p:blipFill>
          <a:blip r:embed="rId2"/>
          <a:stretch>
            <a:fillRect/>
          </a:stretch>
        </p:blipFill>
        <p:spPr>
          <a:xfrm>
            <a:off x="183460" y="80398"/>
            <a:ext cx="8777079" cy="6142938"/>
          </a:xfrm>
          <a:prstGeom prst="rect">
            <a:avLst/>
          </a:prstGeom>
        </p:spPr>
      </p:pic>
    </p:spTree>
    <p:extLst>
      <p:ext uri="{BB962C8B-B14F-4D97-AF65-F5344CB8AC3E}">
        <p14:creationId xmlns:p14="http://schemas.microsoft.com/office/powerpoint/2010/main" val="66117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BD59B97-BDDF-7374-E009-F92D7E7351FB}"/>
              </a:ext>
            </a:extLst>
          </p:cNvPr>
          <p:cNvSpPr>
            <a:spLocks noChangeArrowheads="1"/>
          </p:cNvSpPr>
          <p:nvPr>
            <p:custDataLst>
              <p:tags r:id="rId1"/>
            </p:custDataLst>
          </p:nvPr>
        </p:nvSpPr>
        <p:spPr bwMode="auto">
          <a:xfrm>
            <a:off x="-11113" y="6478588"/>
            <a:ext cx="9163051" cy="385762"/>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sp>
        <p:nvSpPr>
          <p:cNvPr id="6" name="Date Placeholder 3">
            <a:extLst>
              <a:ext uri="{FF2B5EF4-FFF2-40B4-BE49-F238E27FC236}">
                <a16:creationId xmlns:a16="http://schemas.microsoft.com/office/drawing/2014/main" id="{A57C0EF7-4E19-FB66-62AA-4842E9D01CAC}"/>
              </a:ext>
            </a:extLst>
          </p:cNvPr>
          <p:cNvSpPr>
            <a:spLocks noGrp="1" noChangeArrowheads="1"/>
          </p:cNvSpPr>
          <p:nvPr>
            <p:custDataLst>
              <p:tags r:id="rId2"/>
            </p:custDataLst>
          </p:nvPr>
        </p:nvSpPr>
        <p:spPr bwMode="auto">
          <a:xfrm>
            <a:off x="0" y="6472238"/>
            <a:ext cx="2540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6032" tIns="63500" rIns="127000" bIns="63500" anchor="ct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800">
                <a:solidFill>
                  <a:srgbClr val="002184"/>
                </a:solidFill>
                <a:latin typeface="Helvetica" panose="020B0604020202020204" pitchFamily="34" charset="0"/>
              </a:rPr>
              <a:t>Date of Download:  4/3/2023</a:t>
            </a:r>
          </a:p>
        </p:txBody>
      </p:sp>
      <p:sp>
        <p:nvSpPr>
          <p:cNvPr id="7" name="Footer Placeholder 4">
            <a:extLst>
              <a:ext uri="{FF2B5EF4-FFF2-40B4-BE49-F238E27FC236}">
                <a16:creationId xmlns:a16="http://schemas.microsoft.com/office/drawing/2014/main" id="{ED526A2E-FE20-7BD5-5D84-0DEE4463FACB}"/>
              </a:ext>
            </a:extLst>
          </p:cNvPr>
          <p:cNvSpPr>
            <a:spLocks noGrp="1"/>
          </p:cNvSpPr>
          <p:nvPr>
            <p:custDataLst>
              <p:tags r:id="rId3"/>
            </p:custDataLst>
          </p:nvPr>
        </p:nvSpPr>
        <p:spPr>
          <a:xfrm>
            <a:off x="3105150" y="6470650"/>
            <a:ext cx="6038850" cy="385763"/>
          </a:xfrm>
          <a:prstGeom prst="rect">
            <a:avLst/>
          </a:prstGeom>
          <a:noFill/>
          <a:ln w="9525" cap="flat" cmpd="sng" algn="ctr">
            <a:noFill/>
            <a:prstDash val="solid"/>
            <a:miter lim="800000"/>
            <a:headEnd type="none" w="med" len="med"/>
            <a:tailEnd type="none" w="med" len="med"/>
          </a:ln>
        </p:spPr>
        <p:txBody>
          <a:bodyPr rIns="256032" anchor="ct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800">
                <a:solidFill>
                  <a:srgbClr val="002184"/>
                </a:solidFill>
              </a:rPr>
              <a:t>Copyright © 2023 American Academy of Pediatrics. All rights reserved.</a:t>
            </a:r>
          </a:p>
        </p:txBody>
      </p:sp>
      <p:sp>
        <p:nvSpPr>
          <p:cNvPr id="8" name="Text Placeholder 2">
            <a:extLst>
              <a:ext uri="{FF2B5EF4-FFF2-40B4-BE49-F238E27FC236}">
                <a16:creationId xmlns:a16="http://schemas.microsoft.com/office/drawing/2014/main" id="{7D5825D0-DD68-892A-C21C-C435E2369B69}"/>
              </a:ext>
            </a:extLst>
          </p:cNvPr>
          <p:cNvSpPr>
            <a:spLocks noChangeArrowheads="1"/>
          </p:cNvSpPr>
          <p:nvPr>
            <p:custDataLst>
              <p:tags r:id="rId4"/>
            </p:custDataLst>
          </p:nvPr>
        </p:nvSpPr>
        <p:spPr bwMode="auto">
          <a:xfrm>
            <a:off x="2540000" y="119063"/>
            <a:ext cx="63674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37160" rIns="137160" bIns="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Helvetica" panose="020B0604020202020204" pitchFamily="34" charset="0"/>
              </a:rPr>
              <a:t>From: </a:t>
            </a:r>
            <a:r>
              <a:rPr lang="en-US" altLang="en-US" sz="1300" b="1">
                <a:latin typeface="Helvetica" panose="020B0604020202020204" pitchFamily="34" charset="0"/>
              </a:rPr>
              <a:t>Clinical Practice Guideline Revision: Management of Hyperbilirubinemia in the Newborn Infant 35 or More Weeks of Gestation </a:t>
            </a:r>
          </a:p>
        </p:txBody>
      </p:sp>
      <p:sp>
        <p:nvSpPr>
          <p:cNvPr id="9" name="Text Placeholder 2">
            <a:extLst>
              <a:ext uri="{FF2B5EF4-FFF2-40B4-BE49-F238E27FC236}">
                <a16:creationId xmlns:a16="http://schemas.microsoft.com/office/drawing/2014/main" id="{6D282596-FF93-5CAC-667E-BD59FD7CA48B}"/>
              </a:ext>
            </a:extLst>
          </p:cNvPr>
          <p:cNvSpPr txBox="1">
            <a:spLocks noChangeArrowheads="1"/>
          </p:cNvSpPr>
          <p:nvPr>
            <p:custDataLst>
              <p:tags r:id="rId5"/>
            </p:custDataLst>
          </p:nvPr>
        </p:nvSpPr>
        <p:spPr bwMode="auto">
          <a:xfrm>
            <a:off x="0" y="1084263"/>
            <a:ext cx="9144000" cy="215900"/>
          </a:xfrm>
          <a:prstGeom prst="rect">
            <a:avLst/>
          </a:prstGeom>
          <a:noFill/>
          <a:ln w="9525" cap="flat" cmpd="sng" algn="ctr">
            <a:noFill/>
            <a:prstDash val="solid"/>
            <a:round/>
            <a:headEnd type="none" w="med" len="med"/>
            <a:tailEnd type="none" w="med" len="med"/>
          </a:ln>
        </p:spPr>
        <p:txBody>
          <a:bodyPr lIns="254000" tIns="0" rIns="127000" bIns="63500"/>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buSzTx/>
              <a:defRPr kumimoji="0" sz="1800" b="0" i="0" u="none" strike="noStrike" kern="1200" cap="none" spc="0" normalizeH="0" baseline="0" noProof="0">
                <a:ln w="9525" cap="flat" cmpd="sng" algn="ctr">
                  <a:noFill/>
                  <a:prstDash val="solid"/>
                  <a:round/>
                  <a:headEnd type="none" w="med" len="med"/>
                  <a:tailEnd type="none" w="med" len="med"/>
                </a:ln>
                <a:solidFill>
                  <a:srgbClr val="000000"/>
                </a:solidFill>
                <a:effectLst/>
                <a:uLnTx/>
                <a:uFillTx/>
                <a:latin typeface="Arial" pitchFamily="34" charset="0"/>
                <a:ea typeface="ＭＳ Ｐゴシック" pitchFamily="34" charset="-128"/>
                <a:cs typeface="Arial"/>
                <a:sym typeface="Wingdings" charset="2"/>
              </a:defRPr>
            </a:pPr>
            <a:r>
              <a:rPr lang="en-US" altLang="en-US" sz="1050">
                <a:ln w="9525" cap="flat" cmpd="sng" algn="ctr">
                  <a:noFill/>
                  <a:prstDash val="solid"/>
                  <a:round/>
                  <a:headEnd type="none" w="med" len="med"/>
                  <a:tailEnd type="none" w="med" len="med"/>
                </a:ln>
                <a:solidFill>
                  <a:srgbClr val="000000"/>
                </a:solidFill>
                <a:latin typeface="Helvetica" pitchFamily="2" charset="0"/>
                <a:sym typeface="Wingdings"/>
              </a:rPr>
              <a:t>Pediatrics. 2022;150(3). doi:10.1542/peds.2022-058859</a:t>
            </a:r>
          </a:p>
        </p:txBody>
      </p:sp>
      <p:sp>
        <p:nvSpPr>
          <p:cNvPr id="10" name="Text Placeholder 2">
            <a:extLst>
              <a:ext uri="{FF2B5EF4-FFF2-40B4-BE49-F238E27FC236}">
                <a16:creationId xmlns:a16="http://schemas.microsoft.com/office/drawing/2014/main" id="{4EF611B7-E967-1A59-3310-A80A1D82EBBD}"/>
              </a:ext>
            </a:extLst>
          </p:cNvPr>
          <p:cNvSpPr>
            <a:spLocks noChangeArrowheads="1"/>
          </p:cNvSpPr>
          <p:nvPr>
            <p:custDataLst>
              <p:tags r:id="rId6"/>
            </p:custDataLst>
          </p:nvPr>
        </p:nvSpPr>
        <p:spPr bwMode="auto">
          <a:xfrm>
            <a:off x="0" y="5780088"/>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4000" tIns="0" rIns="0" bIns="6350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r>
              <a:rPr lang="en-US" altLang="en-US" sz="1100">
                <a:latin typeface="Helvetica" panose="020B0604020202020204" pitchFamily="34" charset="0"/>
              </a:rPr>
              <a:t>Flow diagram for infants during the birth hospitalization to determine postdischarge follow-up for infants who have not received phototherapy. </a:t>
            </a:r>
            <a:r>
              <a:rPr lang="en-US" altLang="en-US" sz="1100" baseline="30000">
                <a:latin typeface="Helvetica" panose="020B0604020202020204" pitchFamily="34" charset="0"/>
              </a:rPr>
              <a:t>a</a:t>
            </a:r>
            <a:r>
              <a:rPr lang="en-US" altLang="en-US" sz="1100">
                <a:latin typeface="Helvetica" panose="020B0604020202020204" pitchFamily="34" charset="0"/>
              </a:rPr>
              <a:t>Use clinical judgment and shared decision making to determine when to repeat the bilirubin measure within this 4 to 24 hour time window.
</a:t>
            </a:r>
            <a:r>
              <a:rPr lang="en-US" altLang="en-US" sz="1100" baseline="30000">
                <a:latin typeface="Helvetica" panose="020B0604020202020204" pitchFamily="34" charset="0"/>
              </a:rPr>
              <a:t>b</a:t>
            </a:r>
            <a:r>
              <a:rPr lang="en-US" altLang="en-US" sz="1100">
                <a:latin typeface="Helvetica" panose="020B0604020202020204" pitchFamily="34" charset="0"/>
              </a:rPr>
              <a:t>Clinical judgment decisions should include physical examination, the presence of risk factors for the development of hyperbilirubinemia (Table 1) or hyperbilirubinemia neurotoxicity risk factors (Table 2), feeding adequacy, weight trajectory, and family support.
</a:t>
            </a:r>
          </a:p>
        </p:txBody>
      </p:sp>
      <p:sp>
        <p:nvSpPr>
          <p:cNvPr id="11" name="TextBox 11">
            <a:extLst>
              <a:ext uri="{FF2B5EF4-FFF2-40B4-BE49-F238E27FC236}">
                <a16:creationId xmlns:a16="http://schemas.microsoft.com/office/drawing/2014/main" id="{A6770354-1DFC-E9A6-2C38-E1D558D9C363}"/>
              </a:ext>
            </a:extLst>
          </p:cNvPr>
          <p:cNvSpPr>
            <a:spLocks noChangeArrowheads="1"/>
          </p:cNvSpPr>
          <p:nvPr>
            <p:custDataLst>
              <p:tags r:id="rId7"/>
            </p:custDataLst>
          </p:nvPr>
        </p:nvSpPr>
        <p:spPr bwMode="auto">
          <a:xfrm>
            <a:off x="0" y="5510213"/>
            <a:ext cx="91440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4000" tIns="0" rIns="0" bIns="6350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100" b="1">
                <a:latin typeface="Helvetica" panose="020B0604020202020204" pitchFamily="34" charset="0"/>
              </a:rPr>
              <a:t>Figure Legend:</a:t>
            </a:r>
          </a:p>
        </p:txBody>
      </p:sp>
      <p:pic>
        <p:nvPicPr>
          <p:cNvPr id="12" name="Picture 2" descr="American Academy of Pediatrics: Dedicated to the Health of All Children®">
            <a:extLst>
              <a:ext uri="{FF2B5EF4-FFF2-40B4-BE49-F238E27FC236}">
                <a16:creationId xmlns:a16="http://schemas.microsoft.com/office/drawing/2014/main" id="{2E8CC705-979A-7DCF-4EB1-305F2C9E4B47}"/>
              </a:ext>
            </a:extLst>
          </p:cNvPr>
          <p:cNvPicPr>
            <a:picLocks noChangeAspect="1" noChangeArrowheads="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236538" y="173038"/>
            <a:ext cx="20669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3" name="Straight Connector 5">
            <a:extLst>
              <a:ext uri="{FF2B5EF4-FFF2-40B4-BE49-F238E27FC236}">
                <a16:creationId xmlns:a16="http://schemas.microsoft.com/office/drawing/2014/main" id="{75E6B3C0-6EC2-4AED-5051-CAE5FFD19DF4}"/>
              </a:ext>
            </a:extLst>
          </p:cNvPr>
          <p:cNvCxnSpPr>
            <a:cxnSpLocks noChangeShapeType="1"/>
          </p:cNvCxnSpPr>
          <p:nvPr>
            <p:custDataLst>
              <p:tags r:id="rId9"/>
            </p:custDataLst>
          </p:nvPr>
        </p:nvCxnSpPr>
        <p:spPr bwMode="auto">
          <a:xfrm>
            <a:off x="0" y="6478588"/>
            <a:ext cx="9144000" cy="0"/>
          </a:xfrm>
          <a:prstGeom prst="line">
            <a:avLst/>
          </a:prstGeom>
          <a:noFill/>
          <a:ln w="9525" algn="ctr">
            <a:solidFill>
              <a:srgbClr val="ECF0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Straight Connector 13">
            <a:extLst>
              <a:ext uri="{FF2B5EF4-FFF2-40B4-BE49-F238E27FC236}">
                <a16:creationId xmlns:a16="http://schemas.microsoft.com/office/drawing/2014/main" id="{41349F20-5523-C073-36ED-A283611DEEB1}"/>
              </a:ext>
            </a:extLst>
          </p:cNvPr>
          <p:cNvCxnSpPr>
            <a:cxnSpLocks noChangeShapeType="1"/>
          </p:cNvCxnSpPr>
          <p:nvPr>
            <p:custDataLst>
              <p:tags r:id="rId10"/>
            </p:custDataLst>
          </p:nvPr>
        </p:nvCxnSpPr>
        <p:spPr bwMode="auto">
          <a:xfrm>
            <a:off x="0" y="958850"/>
            <a:ext cx="9144000" cy="0"/>
          </a:xfrm>
          <a:prstGeom prst="line">
            <a:avLst/>
          </a:prstGeom>
          <a:noFill/>
          <a:ln w="9525" algn="ctr">
            <a:solidFill>
              <a:srgbClr val="ECF0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15" name="New picture">
            <a:extLst>
              <a:ext uri="{FF2B5EF4-FFF2-40B4-BE49-F238E27FC236}">
                <a16:creationId xmlns:a16="http://schemas.microsoft.com/office/drawing/2014/main" id="{61C3F0B5-2954-E004-E5EE-560F28F69A11}"/>
              </a:ext>
            </a:extLst>
          </p:cNvPr>
          <p:cNvPicPr>
            <a:picLocks noChangeAspect="1" noChangeArrowheads="1"/>
          </p:cNvPicPr>
          <p:nvPr>
            <p:custDataLst>
              <p:tags r:id="rId11"/>
            </p:custDataLst>
          </p:nvPr>
        </p:nvPicPr>
        <p:blipFill>
          <a:blip r:embed="rId14">
            <a:extLst>
              <a:ext uri="{28A0092B-C50C-407E-A947-70E740481C1C}">
                <a14:useLocalDpi xmlns:a14="http://schemas.microsoft.com/office/drawing/2010/main" val="0"/>
              </a:ext>
            </a:extLst>
          </a:blip>
          <a:srcRect/>
          <a:stretch>
            <a:fillRect/>
          </a:stretch>
        </p:blipFill>
        <p:spPr bwMode="auto">
          <a:xfrm>
            <a:off x="1373980" y="1414594"/>
            <a:ext cx="6615777" cy="3897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extLst>
      <p:ext uri="{BB962C8B-B14F-4D97-AF65-F5344CB8AC3E}">
        <p14:creationId xmlns:p14="http://schemas.microsoft.com/office/powerpoint/2010/main" val="53674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2D4BF9-B4C3-450F-90FA-F35078DD3B63}"/>
              </a:ext>
            </a:extLst>
          </p:cNvPr>
          <p:cNvPicPr>
            <a:picLocks noChangeAspect="1"/>
          </p:cNvPicPr>
          <p:nvPr/>
        </p:nvPicPr>
        <p:blipFill>
          <a:blip r:embed="rId2"/>
          <a:stretch>
            <a:fillRect/>
          </a:stretch>
        </p:blipFill>
        <p:spPr>
          <a:xfrm>
            <a:off x="4572000" y="1684396"/>
            <a:ext cx="4115042" cy="3467120"/>
          </a:xfrm>
          <a:prstGeom prst="rect">
            <a:avLst/>
          </a:prstGeom>
        </p:spPr>
      </p:pic>
      <p:sp>
        <p:nvSpPr>
          <p:cNvPr id="2" name="Text Placeholder 1">
            <a:extLst>
              <a:ext uri="{FF2B5EF4-FFF2-40B4-BE49-F238E27FC236}">
                <a16:creationId xmlns:a16="http://schemas.microsoft.com/office/drawing/2014/main" id="{919AA0A7-AE56-40DC-A6B6-30A4F4BEA0EF}"/>
              </a:ext>
            </a:extLst>
          </p:cNvPr>
          <p:cNvSpPr>
            <a:spLocks noGrp="1"/>
          </p:cNvSpPr>
          <p:nvPr>
            <p:ph type="body" sz="quarter" idx="11"/>
          </p:nvPr>
        </p:nvSpPr>
        <p:spPr>
          <a:xfrm>
            <a:off x="242596" y="1736726"/>
            <a:ext cx="4329404" cy="3701376"/>
          </a:xfrm>
        </p:spPr>
        <p:txBody>
          <a:bodyPr/>
          <a:lstStyle/>
          <a:p>
            <a:r>
              <a:rPr lang="en-US" sz="1600" b="1" dirty="0">
                <a:solidFill>
                  <a:schemeClr val="tx1"/>
                </a:solidFill>
                <a:cs typeface="Calibri"/>
              </a:rPr>
              <a:t>Direct sunlight</a:t>
            </a:r>
            <a:r>
              <a:rPr lang="en-US" sz="1600" dirty="0">
                <a:solidFill>
                  <a:schemeClr val="tx1"/>
                </a:solidFill>
                <a:cs typeface="Calibri"/>
              </a:rPr>
              <a:t> — </a:t>
            </a:r>
            <a:r>
              <a:rPr lang="en-US" sz="1600" b="0" dirty="0">
                <a:solidFill>
                  <a:schemeClr val="tx1"/>
                </a:solidFill>
                <a:cs typeface="Calibri"/>
              </a:rPr>
              <a:t>Can lower bilirubin levels, direct sunlight is NOT recommended due to risk of sunburn and UV radiation.</a:t>
            </a:r>
            <a:r>
              <a:rPr lang="en-US" sz="1600" dirty="0">
                <a:solidFill>
                  <a:schemeClr val="tx1"/>
                </a:solidFill>
                <a:cs typeface="Calibri"/>
              </a:rPr>
              <a:t> </a:t>
            </a:r>
          </a:p>
          <a:p>
            <a:r>
              <a:rPr lang="en-US" sz="1600" b="1" dirty="0">
                <a:solidFill>
                  <a:schemeClr val="tx1"/>
                </a:solidFill>
                <a:cs typeface="Calibri"/>
              </a:rPr>
              <a:t>Filtered sunlight</a:t>
            </a:r>
            <a:r>
              <a:rPr lang="en-US" sz="1600" dirty="0">
                <a:solidFill>
                  <a:schemeClr val="tx1"/>
                </a:solidFill>
                <a:cs typeface="Calibri"/>
              </a:rPr>
              <a:t> — </a:t>
            </a:r>
            <a:r>
              <a:rPr lang="en-US" sz="1600" b="0" dirty="0">
                <a:solidFill>
                  <a:schemeClr val="tx1"/>
                </a:solidFill>
                <a:cs typeface="Calibri"/>
              </a:rPr>
              <a:t>Filtered sunlight has been suggested as a clinical alternative in low-resource settings when regulated and approved phototherapy devices are not available. Commercially available window tinting films have been developed that selectively allows the transmission of blue light and removes UV and infrared light rays</a:t>
            </a:r>
            <a:r>
              <a:rPr lang="en-US" sz="1600" dirty="0">
                <a:solidFill>
                  <a:schemeClr val="tx1"/>
                </a:solidFill>
                <a:cs typeface="Calibri"/>
              </a:rPr>
              <a:t>. </a:t>
            </a:r>
          </a:p>
          <a:p>
            <a:endParaRPr lang="en-US" dirty="0"/>
          </a:p>
        </p:txBody>
      </p:sp>
      <p:sp>
        <p:nvSpPr>
          <p:cNvPr id="3" name="Title 2">
            <a:extLst>
              <a:ext uri="{FF2B5EF4-FFF2-40B4-BE49-F238E27FC236}">
                <a16:creationId xmlns:a16="http://schemas.microsoft.com/office/drawing/2014/main" id="{6D767AE2-171B-4DDA-AA28-D6EAD74E0D27}"/>
              </a:ext>
            </a:extLst>
          </p:cNvPr>
          <p:cNvSpPr>
            <a:spLocks noGrp="1"/>
          </p:cNvSpPr>
          <p:nvPr>
            <p:ph type="title"/>
          </p:nvPr>
        </p:nvSpPr>
        <p:spPr>
          <a:xfrm>
            <a:off x="659305" y="371511"/>
            <a:ext cx="8196210" cy="636195"/>
          </a:xfrm>
        </p:spPr>
        <p:txBody>
          <a:bodyPr/>
          <a:lstStyle/>
          <a:p>
            <a:r>
              <a:rPr lang="en-US" dirty="0"/>
              <a:t>Sunlight Exposure</a:t>
            </a:r>
          </a:p>
        </p:txBody>
      </p:sp>
    </p:spTree>
    <p:extLst>
      <p:ext uri="{BB962C8B-B14F-4D97-AF65-F5344CB8AC3E}">
        <p14:creationId xmlns:p14="http://schemas.microsoft.com/office/powerpoint/2010/main" val="132793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DFF53D-9A50-4915-8B10-E5010A81FF40}"/>
              </a:ext>
            </a:extLst>
          </p:cNvPr>
          <p:cNvSpPr>
            <a:spLocks noGrp="1"/>
          </p:cNvSpPr>
          <p:nvPr>
            <p:ph type="body" sz="quarter" idx="11"/>
          </p:nvPr>
        </p:nvSpPr>
        <p:spPr>
          <a:xfrm>
            <a:off x="123015" y="1079793"/>
            <a:ext cx="4285561" cy="4180339"/>
          </a:xfrm>
        </p:spPr>
        <p:txBody>
          <a:bodyPr/>
          <a:lstStyle/>
          <a:p>
            <a:pPr marL="0" indent="0">
              <a:buNone/>
            </a:pPr>
            <a:r>
              <a:rPr lang="en-US" sz="1600" b="1" dirty="0">
                <a:solidFill>
                  <a:schemeClr val="bg1"/>
                </a:solidFill>
                <a:cs typeface="Calibri"/>
              </a:rPr>
              <a:t>Rebound hyperbilirubinemia</a:t>
            </a:r>
            <a:r>
              <a:rPr lang="en-US" sz="1600" dirty="0">
                <a:solidFill>
                  <a:schemeClr val="bg1"/>
                </a:solidFill>
                <a:cs typeface="Calibri"/>
              </a:rPr>
              <a:t> </a:t>
            </a:r>
          </a:p>
          <a:p>
            <a:pPr marL="347345" lvl="1"/>
            <a:r>
              <a:rPr lang="en-US" sz="1600" dirty="0">
                <a:cs typeface="Calibri"/>
              </a:rPr>
              <a:t>Increase in total bilirubin following phototherapy and total bilirubin is usually lower than the start of phototherapy.  </a:t>
            </a:r>
          </a:p>
          <a:p>
            <a:pPr marL="347345" lvl="1"/>
            <a:r>
              <a:rPr lang="en-US" sz="1600" dirty="0">
                <a:cs typeface="Calibri"/>
              </a:rPr>
              <a:t>Usually does not require restarting phototherapy, however,  significant rebound hyperbilirubinemia can reach phototherapy thresholds within 72 hours of initial treatment termination. Degree of rebound is based on risk factors. </a:t>
            </a:r>
          </a:p>
          <a:p>
            <a:pPr marL="347345" lvl="1"/>
            <a:endParaRPr lang="en-US" sz="1600" dirty="0">
              <a:cs typeface="Calibri"/>
            </a:endParaRPr>
          </a:p>
          <a:p>
            <a:pPr marL="347345" lvl="1"/>
            <a:r>
              <a:rPr lang="en-US" sz="1600" dirty="0">
                <a:cs typeface="Calibri"/>
              </a:rPr>
              <a:t>No specific guidelines </a:t>
            </a:r>
          </a:p>
          <a:p>
            <a:pPr marL="347345" lvl="1"/>
            <a:r>
              <a:rPr lang="en-US" sz="1600" dirty="0">
                <a:cs typeface="Calibri"/>
              </a:rPr>
              <a:t>Prediction rule for rebound hyperbilirubinemia study</a:t>
            </a:r>
          </a:p>
          <a:p>
            <a:pPr marL="347345" lvl="1"/>
            <a:r>
              <a:rPr lang="en-US" sz="1600" dirty="0">
                <a:cs typeface="Calibri"/>
              </a:rPr>
              <a:t>In the study they stopped phototherapy at 2 mg/dl below starting threshold</a:t>
            </a:r>
          </a:p>
          <a:p>
            <a:pPr marL="347345" lvl="1"/>
            <a:r>
              <a:rPr lang="en-US" sz="1600" dirty="0">
                <a:cs typeface="Calibri"/>
              </a:rPr>
              <a:t>Findings showed a rebound probability of 2.5% for infants </a:t>
            </a:r>
            <a:r>
              <a:rPr lang="en-US" sz="1600" u="sng" dirty="0">
                <a:cs typeface="Calibri"/>
              </a:rPr>
              <a:t>&gt;</a:t>
            </a:r>
            <a:r>
              <a:rPr lang="en-US" sz="1600" dirty="0">
                <a:cs typeface="Calibri"/>
              </a:rPr>
              <a:t>38 weeks and 10.2% for infants &lt;38 weeks </a:t>
            </a:r>
          </a:p>
          <a:p>
            <a:pPr marL="347345" lvl="1"/>
            <a:endParaRPr lang="en-US" sz="1600" dirty="0">
              <a:cs typeface="Calibri"/>
            </a:endParaRPr>
          </a:p>
          <a:p>
            <a:endParaRPr lang="en-US" dirty="0"/>
          </a:p>
        </p:txBody>
      </p:sp>
      <p:sp>
        <p:nvSpPr>
          <p:cNvPr id="4" name="Title 3">
            <a:extLst>
              <a:ext uri="{FF2B5EF4-FFF2-40B4-BE49-F238E27FC236}">
                <a16:creationId xmlns:a16="http://schemas.microsoft.com/office/drawing/2014/main" id="{2BBF1733-3525-4772-A3FC-794BEBEBB5A9}"/>
              </a:ext>
            </a:extLst>
          </p:cNvPr>
          <p:cNvSpPr>
            <a:spLocks noGrp="1"/>
          </p:cNvSpPr>
          <p:nvPr>
            <p:ph type="title"/>
          </p:nvPr>
        </p:nvSpPr>
        <p:spPr>
          <a:xfrm>
            <a:off x="628649" y="371510"/>
            <a:ext cx="8227769" cy="708143"/>
          </a:xfrm>
        </p:spPr>
        <p:txBody>
          <a:bodyPr/>
          <a:lstStyle/>
          <a:p>
            <a:r>
              <a:rPr lang="en-US" dirty="0">
                <a:solidFill>
                  <a:schemeClr val="tx1"/>
                </a:solidFill>
                <a:cs typeface="Calibri Light"/>
              </a:rPr>
              <a:t>Rebound Jaundice </a:t>
            </a:r>
            <a:endParaRPr lang="en-US" dirty="0">
              <a:solidFill>
                <a:schemeClr val="tx1"/>
              </a:solidFill>
            </a:endParaRPr>
          </a:p>
        </p:txBody>
      </p:sp>
      <p:pic>
        <p:nvPicPr>
          <p:cNvPr id="5" name="Picture 4">
            <a:extLst>
              <a:ext uri="{FF2B5EF4-FFF2-40B4-BE49-F238E27FC236}">
                <a16:creationId xmlns:a16="http://schemas.microsoft.com/office/drawing/2014/main" id="{5EBE369A-857C-4C2E-AAAB-60442E52FF27}"/>
              </a:ext>
            </a:extLst>
          </p:cNvPr>
          <p:cNvPicPr>
            <a:picLocks noChangeAspect="1"/>
          </p:cNvPicPr>
          <p:nvPr/>
        </p:nvPicPr>
        <p:blipFill rotWithShape="1">
          <a:blip r:embed="rId3"/>
          <a:srcRect l="2836" r="2" b="2"/>
          <a:stretch/>
        </p:blipFill>
        <p:spPr>
          <a:xfrm>
            <a:off x="4408576" y="1079653"/>
            <a:ext cx="4592204" cy="3866920"/>
          </a:xfrm>
          <a:prstGeom prst="rect">
            <a:avLst/>
          </a:prstGeom>
        </p:spPr>
      </p:pic>
    </p:spTree>
    <p:extLst>
      <p:ext uri="{BB962C8B-B14F-4D97-AF65-F5344CB8AC3E}">
        <p14:creationId xmlns:p14="http://schemas.microsoft.com/office/powerpoint/2010/main" val="727279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5034BD-490E-4FFA-AD96-C9CEA133BD0D}"/>
              </a:ext>
            </a:extLst>
          </p:cNvPr>
          <p:cNvSpPr>
            <a:spLocks noGrp="1"/>
          </p:cNvSpPr>
          <p:nvPr>
            <p:ph type="body" sz="quarter" idx="11"/>
          </p:nvPr>
        </p:nvSpPr>
        <p:spPr>
          <a:xfrm>
            <a:off x="659305" y="1847461"/>
            <a:ext cx="8197114" cy="4282864"/>
          </a:xfrm>
        </p:spPr>
        <p:txBody>
          <a:bodyPr/>
          <a:lstStyle/>
          <a:p>
            <a:pPr marL="0" indent="0">
              <a:buNone/>
            </a:pPr>
            <a:r>
              <a:rPr lang="en-US" sz="1600" dirty="0">
                <a:solidFill>
                  <a:schemeClr val="tx1"/>
                </a:solidFill>
                <a:cs typeface="Calibri"/>
              </a:rPr>
              <a:t>A 38w1d newborn, now at 29 hours of life born via cesarean for arrest of descent after a long induction for preeclampsia. She had meconium-stained fluid. No maternal infection. Her Apgar's were 7 and 9.  No other resuscitation except stimulation was needed. </a:t>
            </a:r>
          </a:p>
          <a:p>
            <a:pPr marL="0" indent="0">
              <a:buNone/>
            </a:pPr>
            <a:endParaRPr lang="en-US" sz="1600" dirty="0">
              <a:solidFill>
                <a:schemeClr val="tx1"/>
              </a:solidFill>
              <a:cs typeface="Calibri"/>
            </a:endParaRPr>
          </a:p>
          <a:p>
            <a:pPr marL="0" indent="0">
              <a:buNone/>
            </a:pPr>
            <a:r>
              <a:rPr lang="en-US" sz="1600" dirty="0">
                <a:solidFill>
                  <a:schemeClr val="tx1"/>
                </a:solidFill>
                <a:cs typeface="Calibri"/>
              </a:rPr>
              <a:t>She weighed 3400 gm at birth.  She has significant caput succedaneum. </a:t>
            </a:r>
          </a:p>
          <a:p>
            <a:pPr marL="0" indent="0">
              <a:buNone/>
            </a:pPr>
            <a:endParaRPr lang="en-US" sz="1600" dirty="0">
              <a:solidFill>
                <a:schemeClr val="tx1"/>
              </a:solidFill>
              <a:cs typeface="Calibri"/>
            </a:endParaRPr>
          </a:p>
          <a:p>
            <a:pPr marL="0" indent="0">
              <a:buNone/>
            </a:pPr>
            <a:r>
              <a:rPr lang="en-US" sz="1600" dirty="0">
                <a:solidFill>
                  <a:schemeClr val="tx1"/>
                </a:solidFill>
                <a:cs typeface="Calibri"/>
              </a:rPr>
              <a:t>She is breastfeeding well. Her weight loss is 1% at 24 hours. She appears jaundiced to the nipples. Her blood type is O as is her mom's. Direct coombs negative. Her sister required phototherapy. </a:t>
            </a:r>
          </a:p>
          <a:p>
            <a:pPr marL="0" indent="0">
              <a:buNone/>
            </a:pPr>
            <a:endParaRPr lang="en-US" sz="1600" dirty="0">
              <a:solidFill>
                <a:schemeClr val="tx1"/>
              </a:solidFill>
              <a:cs typeface="Calibri"/>
            </a:endParaRPr>
          </a:p>
          <a:p>
            <a:pPr marL="0" indent="0">
              <a:buNone/>
            </a:pPr>
            <a:r>
              <a:rPr lang="en-US" sz="1600" dirty="0">
                <a:solidFill>
                  <a:schemeClr val="tx1"/>
                </a:solidFill>
                <a:cs typeface="Calibri"/>
              </a:rPr>
              <a:t>At 24 hours her bilirubin level was 9.1 mg/dl. </a:t>
            </a:r>
            <a:endParaRPr lang="en-US" sz="1600" dirty="0">
              <a:solidFill>
                <a:schemeClr val="tx1"/>
              </a:solidFill>
              <a:cs typeface="Calibri Light"/>
            </a:endParaRPr>
          </a:p>
          <a:p>
            <a:pPr marL="0" indent="0">
              <a:buNone/>
            </a:pPr>
            <a:endParaRPr lang="en-US" sz="1600" dirty="0">
              <a:solidFill>
                <a:schemeClr val="tx1"/>
              </a:solidFill>
              <a:cs typeface="Calibri Light"/>
            </a:endParaRPr>
          </a:p>
          <a:p>
            <a:pPr marL="0" indent="0">
              <a:buNone/>
            </a:pPr>
            <a:r>
              <a:rPr lang="en-US" sz="1600" dirty="0">
                <a:solidFill>
                  <a:schemeClr val="tx1"/>
                </a:solidFill>
                <a:cs typeface="Calibri"/>
              </a:rPr>
              <a:t>Does she have any hyperbilirubinemia risk factors? If so which ones? </a:t>
            </a:r>
            <a:endParaRPr lang="en-US" sz="1600" dirty="0">
              <a:solidFill>
                <a:schemeClr val="tx1"/>
              </a:solidFill>
              <a:cs typeface="Calibri Light"/>
            </a:endParaRPr>
          </a:p>
          <a:p>
            <a:pPr marL="0" indent="0">
              <a:buNone/>
            </a:pPr>
            <a:r>
              <a:rPr lang="en-US" sz="1600" dirty="0">
                <a:solidFill>
                  <a:schemeClr val="tx1"/>
                </a:solidFill>
                <a:cs typeface="Calibri"/>
              </a:rPr>
              <a:t>What is the next step in management? </a:t>
            </a:r>
            <a:endParaRPr lang="en-US" sz="1600" dirty="0">
              <a:solidFill>
                <a:schemeClr val="tx1"/>
              </a:solidFill>
              <a:cs typeface="Calibri Light"/>
            </a:endParaRPr>
          </a:p>
        </p:txBody>
      </p:sp>
      <p:sp>
        <p:nvSpPr>
          <p:cNvPr id="4" name="Title 3">
            <a:extLst>
              <a:ext uri="{FF2B5EF4-FFF2-40B4-BE49-F238E27FC236}">
                <a16:creationId xmlns:a16="http://schemas.microsoft.com/office/drawing/2014/main" id="{7CE3ECF8-0B0D-48C6-A8A9-EA66C9074EB0}"/>
              </a:ext>
            </a:extLst>
          </p:cNvPr>
          <p:cNvSpPr>
            <a:spLocks noGrp="1"/>
          </p:cNvSpPr>
          <p:nvPr>
            <p:ph type="title"/>
          </p:nvPr>
        </p:nvSpPr>
        <p:spPr/>
        <p:txBody>
          <a:bodyPr/>
          <a:lstStyle/>
          <a:p>
            <a:r>
              <a:rPr lang="en-US" dirty="0"/>
              <a:t>Case Study</a:t>
            </a:r>
          </a:p>
        </p:txBody>
      </p:sp>
    </p:spTree>
    <p:extLst>
      <p:ext uri="{BB962C8B-B14F-4D97-AF65-F5344CB8AC3E}">
        <p14:creationId xmlns:p14="http://schemas.microsoft.com/office/powerpoint/2010/main" val="284977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1090B2-9494-A941-92F0-DD7E0EC91DA9}"/>
              </a:ext>
            </a:extLst>
          </p:cNvPr>
          <p:cNvSpPr>
            <a:spLocks noGrp="1"/>
          </p:cNvSpPr>
          <p:nvPr>
            <p:ph type="body" sz="quarter" idx="11"/>
          </p:nvPr>
        </p:nvSpPr>
        <p:spPr/>
        <p:txBody>
          <a:bodyPr/>
          <a:lstStyle/>
          <a:p>
            <a:pPr>
              <a:buFont typeface="Wingdings" panose="05000000000000000000" pitchFamily="2" charset="2"/>
              <a:buChar char="§"/>
            </a:pPr>
            <a:r>
              <a:rPr lang="en-US" dirty="0"/>
              <a:t>Identify risks for jaundice; differentiate between physiologic and pathologic jaundice. </a:t>
            </a:r>
          </a:p>
          <a:p>
            <a:pPr>
              <a:buFont typeface="Wingdings" panose="05000000000000000000" pitchFamily="2" charset="2"/>
              <a:buChar char="§"/>
            </a:pPr>
            <a:endParaRPr lang="en-US" dirty="0"/>
          </a:p>
          <a:p>
            <a:pPr>
              <a:buFont typeface="Wingdings" panose="05000000000000000000" pitchFamily="2" charset="2"/>
              <a:buChar char="§"/>
            </a:pPr>
            <a:r>
              <a:rPr lang="en-US" dirty="0"/>
              <a:t>Understand the difference between direct and indirect hyperbilirubinemia </a:t>
            </a:r>
          </a:p>
          <a:p>
            <a:pPr>
              <a:buFont typeface="Wingdings" panose="05000000000000000000" pitchFamily="2" charset="2"/>
              <a:buChar char="§"/>
            </a:pPr>
            <a:endParaRPr lang="en-US" dirty="0"/>
          </a:p>
          <a:p>
            <a:pPr>
              <a:buFont typeface="Wingdings" panose="05000000000000000000" pitchFamily="2" charset="2"/>
              <a:buChar char="§"/>
            </a:pPr>
            <a:r>
              <a:rPr lang="en-US" dirty="0"/>
              <a:t>Understand how to use </a:t>
            </a:r>
            <a:r>
              <a:rPr lang="en-US" dirty="0" err="1"/>
              <a:t>BiliTool</a:t>
            </a:r>
            <a:r>
              <a:rPr lang="en-US" dirty="0"/>
              <a:t>    </a:t>
            </a:r>
          </a:p>
          <a:p>
            <a:endParaRPr lang="en-US" dirty="0"/>
          </a:p>
          <a:p>
            <a:endParaRPr lang="en-US" dirty="0"/>
          </a:p>
        </p:txBody>
      </p:sp>
      <p:sp>
        <p:nvSpPr>
          <p:cNvPr id="4" name="Title 3">
            <a:extLst>
              <a:ext uri="{FF2B5EF4-FFF2-40B4-BE49-F238E27FC236}">
                <a16:creationId xmlns:a16="http://schemas.microsoft.com/office/drawing/2014/main" id="{6E3882DE-7E35-8E49-9BE9-0B25D18A6596}"/>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198904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F145C-12CF-414E-B673-4163F1B9D72B}"/>
              </a:ext>
            </a:extLst>
          </p:cNvPr>
          <p:cNvSpPr>
            <a:spLocks noGrp="1"/>
          </p:cNvSpPr>
          <p:nvPr>
            <p:ph type="body" sz="quarter" idx="11"/>
          </p:nvPr>
        </p:nvSpPr>
        <p:spPr/>
        <p:txBody>
          <a:bodyPr/>
          <a:lstStyle/>
          <a:p>
            <a:r>
              <a:rPr lang="en-US" dirty="0">
                <a:cs typeface="Calibri"/>
              </a:rPr>
              <a:t>You repeat a TSB in 4 hours. Her repeat bilirubin at 28 hours is 12.9 mg/dl. </a:t>
            </a:r>
          </a:p>
          <a:p>
            <a:r>
              <a:rPr lang="en-US" dirty="0">
                <a:cs typeface="Calibri"/>
              </a:rPr>
              <a:t>What is the next step?   </a:t>
            </a:r>
          </a:p>
          <a:p>
            <a:pPr marL="914400" lvl="1"/>
            <a:endParaRPr lang="en-US" dirty="0">
              <a:solidFill>
                <a:schemeClr val="bg1"/>
              </a:solidFill>
              <a:cs typeface="Calibri"/>
            </a:endParaRPr>
          </a:p>
          <a:p>
            <a:pPr marL="914400" lvl="1"/>
            <a:r>
              <a:rPr lang="en-US" dirty="0">
                <a:solidFill>
                  <a:schemeClr val="bg1"/>
                </a:solidFill>
                <a:cs typeface="Calibri"/>
              </a:rPr>
              <a:t>CBC and Retic show no evidence of hemolytic disease. The infant's repeat bilirubin at 34 hours of age was 12.6 mg/dl. You repeat another level at 58 hours of age and it was 11.7. When would you discontinue phototherapy and would you do a rebound? </a:t>
            </a:r>
            <a:endParaRPr lang="en-US" dirty="0"/>
          </a:p>
        </p:txBody>
      </p:sp>
      <p:sp>
        <p:nvSpPr>
          <p:cNvPr id="3" name="Title 2">
            <a:extLst>
              <a:ext uri="{FF2B5EF4-FFF2-40B4-BE49-F238E27FC236}">
                <a16:creationId xmlns:a16="http://schemas.microsoft.com/office/drawing/2014/main" id="{EFD177E8-FD59-4012-856C-0B75D99D6B85}"/>
              </a:ext>
            </a:extLst>
          </p:cNvPr>
          <p:cNvSpPr>
            <a:spLocks noGrp="1"/>
          </p:cNvSpPr>
          <p:nvPr>
            <p:ph type="title"/>
          </p:nvPr>
        </p:nvSpPr>
        <p:spPr/>
        <p:txBody>
          <a:bodyPr/>
          <a:lstStyle/>
          <a:p>
            <a:r>
              <a:rPr lang="en-US" dirty="0"/>
              <a:t>Case Study Continued</a:t>
            </a:r>
          </a:p>
        </p:txBody>
      </p:sp>
    </p:spTree>
    <p:extLst>
      <p:ext uri="{BB962C8B-B14F-4D97-AF65-F5344CB8AC3E}">
        <p14:creationId xmlns:p14="http://schemas.microsoft.com/office/powerpoint/2010/main" val="3560763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01F79E-EEDC-45AD-9654-31D3237C7321}"/>
              </a:ext>
            </a:extLst>
          </p:cNvPr>
          <p:cNvSpPr>
            <a:spLocks noGrp="1"/>
          </p:cNvSpPr>
          <p:nvPr>
            <p:ph type="body" sz="quarter" idx="11"/>
          </p:nvPr>
        </p:nvSpPr>
        <p:spPr>
          <a:xfrm>
            <a:off x="659305" y="1736726"/>
            <a:ext cx="4640483" cy="4141560"/>
          </a:xfrm>
        </p:spPr>
        <p:txBody>
          <a:bodyPr/>
          <a:lstStyle/>
          <a:p>
            <a:r>
              <a:rPr lang="en-US" sz="1600" b="0" dirty="0">
                <a:solidFill>
                  <a:schemeClr val="tx1"/>
                </a:solidFill>
                <a:cs typeface="Calibri"/>
              </a:rPr>
              <a:t>A mother calls you into the room of a 39w3d infant due to concerns of jaundice. Infant is 14 hours old. There was no concerns for infection at birth and no resuscitation was needed. Mother is A positive, there is no ABO incompatibility. No abnormal prenatal ultrasounds. On exam infant has icterus tones to upper chest. </a:t>
            </a:r>
          </a:p>
          <a:p>
            <a:r>
              <a:rPr lang="en-US" sz="1600" dirty="0">
                <a:solidFill>
                  <a:schemeClr val="tx1"/>
                </a:solidFill>
                <a:cs typeface="Calibri"/>
              </a:rPr>
              <a:t>You decide to draw a TSB and it is 18 mg/dl.</a:t>
            </a:r>
          </a:p>
          <a:p>
            <a:r>
              <a:rPr lang="en-US" sz="1600" dirty="0">
                <a:solidFill>
                  <a:schemeClr val="tx1"/>
                </a:solidFill>
                <a:cs typeface="Calibri"/>
              </a:rPr>
              <a:t>What is your next step in management?</a:t>
            </a:r>
          </a:p>
          <a:p>
            <a:endParaRPr lang="en-US" dirty="0"/>
          </a:p>
        </p:txBody>
      </p:sp>
      <p:sp>
        <p:nvSpPr>
          <p:cNvPr id="3" name="Title 2">
            <a:extLst>
              <a:ext uri="{FF2B5EF4-FFF2-40B4-BE49-F238E27FC236}">
                <a16:creationId xmlns:a16="http://schemas.microsoft.com/office/drawing/2014/main" id="{346E6F48-D001-4109-9D40-E722DC740300}"/>
              </a:ext>
            </a:extLst>
          </p:cNvPr>
          <p:cNvSpPr>
            <a:spLocks noGrp="1"/>
          </p:cNvSpPr>
          <p:nvPr>
            <p:ph type="title"/>
          </p:nvPr>
        </p:nvSpPr>
        <p:spPr/>
        <p:txBody>
          <a:bodyPr/>
          <a:lstStyle/>
          <a:p>
            <a:r>
              <a:rPr lang="en-US" dirty="0"/>
              <a:t>Case Study 2</a:t>
            </a:r>
          </a:p>
        </p:txBody>
      </p:sp>
      <p:pic>
        <p:nvPicPr>
          <p:cNvPr id="4" name="Picture 3">
            <a:extLst>
              <a:ext uri="{FF2B5EF4-FFF2-40B4-BE49-F238E27FC236}">
                <a16:creationId xmlns:a16="http://schemas.microsoft.com/office/drawing/2014/main" id="{019A3A86-D641-48FD-BB51-B2DD9004A2BB}"/>
              </a:ext>
            </a:extLst>
          </p:cNvPr>
          <p:cNvPicPr>
            <a:picLocks noChangeAspect="1"/>
          </p:cNvPicPr>
          <p:nvPr/>
        </p:nvPicPr>
        <p:blipFill>
          <a:blip r:embed="rId3"/>
          <a:stretch>
            <a:fillRect/>
          </a:stretch>
        </p:blipFill>
        <p:spPr>
          <a:xfrm>
            <a:off x="5581730" y="1818912"/>
            <a:ext cx="2621075" cy="2676656"/>
          </a:xfrm>
          <a:prstGeom prst="rect">
            <a:avLst/>
          </a:prstGeom>
        </p:spPr>
      </p:pic>
    </p:spTree>
    <p:extLst>
      <p:ext uri="{BB962C8B-B14F-4D97-AF65-F5344CB8AC3E}">
        <p14:creationId xmlns:p14="http://schemas.microsoft.com/office/powerpoint/2010/main" val="213383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AA3BF9-CA0B-4A1C-9718-F6760F3158F4}"/>
              </a:ext>
            </a:extLst>
          </p:cNvPr>
          <p:cNvSpPr>
            <a:spLocks noGrp="1"/>
          </p:cNvSpPr>
          <p:nvPr>
            <p:ph type="body" sz="quarter" idx="11"/>
          </p:nvPr>
        </p:nvSpPr>
        <p:spPr>
          <a:xfrm>
            <a:off x="659305" y="1736725"/>
            <a:ext cx="8196210" cy="4402817"/>
          </a:xfrm>
        </p:spPr>
        <p:txBody>
          <a:bodyPr/>
          <a:lstStyle/>
          <a:p>
            <a:r>
              <a:rPr lang="en-US" sz="2200" b="0" dirty="0">
                <a:cs typeface="Calibri"/>
              </a:rPr>
              <a:t>A 37w2d male infant born via vaginal delivery to a G1P1 mother. Unremarkable pregnancy and delivery. </a:t>
            </a:r>
            <a:r>
              <a:rPr lang="en-US" sz="2200" b="0" dirty="0" err="1">
                <a:cs typeface="Calibri"/>
              </a:rPr>
              <a:t>Apgars</a:t>
            </a:r>
            <a:r>
              <a:rPr lang="en-US" sz="2200" b="0" dirty="0">
                <a:cs typeface="Calibri"/>
              </a:rPr>
              <a:t> 8, 9.  Birthweight was AGA. Mother and infant O positive, direct coombs negative. </a:t>
            </a:r>
          </a:p>
          <a:p>
            <a:r>
              <a:rPr lang="en-US" sz="2200" b="0" dirty="0">
                <a:cs typeface="Calibri"/>
              </a:rPr>
              <a:t>At 24 hours total bilirubin was 7.8 mg/dl. Indirect bilirubin was 5.5 mg/dl and direct bilirubin was 2.3 mg/dl. </a:t>
            </a:r>
          </a:p>
          <a:p>
            <a:endParaRPr lang="en-US" sz="2200" b="0" dirty="0">
              <a:cs typeface="Calibri"/>
            </a:endParaRPr>
          </a:p>
          <a:p>
            <a:r>
              <a:rPr lang="en-US" sz="2200" b="0" dirty="0">
                <a:cs typeface="Calibri"/>
              </a:rPr>
              <a:t>How would you interpret these labs? </a:t>
            </a:r>
          </a:p>
          <a:p>
            <a:r>
              <a:rPr lang="en-US" sz="2200" b="0" dirty="0">
                <a:cs typeface="Calibri"/>
              </a:rPr>
              <a:t>What would you do next?</a:t>
            </a:r>
          </a:p>
          <a:p>
            <a:endParaRPr lang="en-US" dirty="0"/>
          </a:p>
        </p:txBody>
      </p:sp>
      <p:sp>
        <p:nvSpPr>
          <p:cNvPr id="3" name="Title 2">
            <a:extLst>
              <a:ext uri="{FF2B5EF4-FFF2-40B4-BE49-F238E27FC236}">
                <a16:creationId xmlns:a16="http://schemas.microsoft.com/office/drawing/2014/main" id="{D089C9E9-90E8-432D-88A2-5B9EAC9D41D4}"/>
              </a:ext>
            </a:extLst>
          </p:cNvPr>
          <p:cNvSpPr>
            <a:spLocks noGrp="1"/>
          </p:cNvSpPr>
          <p:nvPr>
            <p:ph type="title"/>
          </p:nvPr>
        </p:nvSpPr>
        <p:spPr/>
        <p:txBody>
          <a:bodyPr/>
          <a:lstStyle/>
          <a:p>
            <a:r>
              <a:rPr lang="en-US" dirty="0"/>
              <a:t>Case Study 3</a:t>
            </a:r>
          </a:p>
        </p:txBody>
      </p:sp>
    </p:spTree>
    <p:extLst>
      <p:ext uri="{BB962C8B-B14F-4D97-AF65-F5344CB8AC3E}">
        <p14:creationId xmlns:p14="http://schemas.microsoft.com/office/powerpoint/2010/main" val="217617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1E5A7B-25BB-4548-8BA1-95DAF889AEA0}"/>
              </a:ext>
            </a:extLst>
          </p:cNvPr>
          <p:cNvSpPr>
            <a:spLocks noGrp="1"/>
          </p:cNvSpPr>
          <p:nvPr>
            <p:ph type="body" sz="quarter" idx="11"/>
          </p:nvPr>
        </p:nvSpPr>
        <p:spPr/>
        <p:txBody>
          <a:bodyPr/>
          <a:lstStyle/>
          <a:p>
            <a:pPr>
              <a:lnSpc>
                <a:spcPct val="100000"/>
              </a:lnSpc>
              <a:spcBef>
                <a:spcPts val="0"/>
              </a:spcBef>
            </a:pPr>
            <a:r>
              <a:rPr lang="en-US" sz="1600" dirty="0">
                <a:cs typeface="Calibri"/>
              </a:rPr>
              <a:t>Serum conjugated bilirubin concentration </a:t>
            </a:r>
            <a:r>
              <a:rPr lang="en-US" sz="1600" b="1" dirty="0">
                <a:solidFill>
                  <a:srgbClr val="FF0000"/>
                </a:solidFill>
                <a:cs typeface="Calibri"/>
              </a:rPr>
              <a:t>greater</a:t>
            </a:r>
            <a:r>
              <a:rPr lang="en-US" sz="1600" dirty="0">
                <a:solidFill>
                  <a:srgbClr val="FF0000"/>
                </a:solidFill>
                <a:cs typeface="Calibri"/>
              </a:rPr>
              <a:t> </a:t>
            </a:r>
            <a:r>
              <a:rPr lang="en-US" sz="1600" dirty="0">
                <a:cs typeface="Calibri"/>
              </a:rPr>
              <a:t>than 1.0 mg/dL if the total bilirubin is &lt;5.0 mg/dL </a:t>
            </a:r>
            <a:endParaRPr lang="en-US" sz="1600" dirty="0"/>
          </a:p>
          <a:p>
            <a:pPr>
              <a:lnSpc>
                <a:spcPct val="100000"/>
              </a:lnSpc>
              <a:spcBef>
                <a:spcPts val="0"/>
              </a:spcBef>
            </a:pPr>
            <a:r>
              <a:rPr lang="en-US" sz="1600" dirty="0">
                <a:cs typeface="Calibri"/>
              </a:rPr>
              <a:t>Or greater than </a:t>
            </a:r>
            <a:r>
              <a:rPr lang="en-US" sz="1600" b="1" dirty="0">
                <a:solidFill>
                  <a:srgbClr val="FF0000"/>
                </a:solidFill>
                <a:cs typeface="Calibri"/>
              </a:rPr>
              <a:t>20 percent</a:t>
            </a:r>
            <a:r>
              <a:rPr lang="en-US" sz="1600" dirty="0">
                <a:cs typeface="Calibri"/>
              </a:rPr>
              <a:t> of the total bilirubin if the total bilirubin is &gt;5.0 mg/dL </a:t>
            </a:r>
            <a:endParaRPr lang="en-US" sz="1600" dirty="0"/>
          </a:p>
          <a:p>
            <a:pPr>
              <a:lnSpc>
                <a:spcPct val="100000"/>
              </a:lnSpc>
              <a:spcBef>
                <a:spcPts val="0"/>
              </a:spcBef>
            </a:pPr>
            <a:endParaRPr lang="en-US" sz="1600" dirty="0">
              <a:cs typeface="Calibri"/>
            </a:endParaRPr>
          </a:p>
          <a:p>
            <a:pPr>
              <a:lnSpc>
                <a:spcPct val="100000"/>
              </a:lnSpc>
              <a:spcBef>
                <a:spcPts val="0"/>
              </a:spcBef>
            </a:pPr>
            <a:r>
              <a:rPr lang="en-US" sz="1600" dirty="0">
                <a:cs typeface="Calibri"/>
              </a:rPr>
              <a:t>Likely from impairment in the excretion of bile (Cholestasis) </a:t>
            </a:r>
            <a:endParaRPr lang="en-US" sz="1600" dirty="0">
              <a:cs typeface="Calibri Light"/>
            </a:endParaRPr>
          </a:p>
          <a:p>
            <a:pPr marL="914400" lvl="1">
              <a:lnSpc>
                <a:spcPct val="100000"/>
              </a:lnSpc>
              <a:spcBef>
                <a:spcPts val="0"/>
              </a:spcBef>
            </a:pPr>
            <a:r>
              <a:rPr lang="en-US" sz="1600" dirty="0">
                <a:solidFill>
                  <a:schemeClr val="bg1"/>
                </a:solidFill>
                <a:cs typeface="Calibri"/>
              </a:rPr>
              <a:t>Defects in Intrahepatic production</a:t>
            </a:r>
            <a:endParaRPr lang="en-US" sz="1600" dirty="0">
              <a:solidFill>
                <a:schemeClr val="bg1"/>
              </a:solidFill>
              <a:cs typeface="Calibri Light"/>
            </a:endParaRPr>
          </a:p>
          <a:p>
            <a:pPr marL="914400" lvl="1">
              <a:lnSpc>
                <a:spcPct val="100000"/>
              </a:lnSpc>
              <a:spcBef>
                <a:spcPts val="0"/>
              </a:spcBef>
            </a:pPr>
            <a:r>
              <a:rPr lang="en-US" sz="1600" dirty="0">
                <a:solidFill>
                  <a:schemeClr val="bg1"/>
                </a:solidFill>
                <a:cs typeface="Calibri"/>
              </a:rPr>
              <a:t>Transport of bile</a:t>
            </a:r>
            <a:endParaRPr lang="en-US" sz="1600" dirty="0">
              <a:solidFill>
                <a:schemeClr val="bg1"/>
              </a:solidFill>
              <a:cs typeface="Calibri Light"/>
            </a:endParaRPr>
          </a:p>
          <a:p>
            <a:pPr marL="914400" lvl="1">
              <a:lnSpc>
                <a:spcPct val="100000"/>
              </a:lnSpc>
              <a:spcBef>
                <a:spcPts val="0"/>
              </a:spcBef>
            </a:pPr>
            <a:r>
              <a:rPr lang="en-US" sz="1600" dirty="0">
                <a:solidFill>
                  <a:schemeClr val="bg1"/>
                </a:solidFill>
                <a:cs typeface="Calibri"/>
              </a:rPr>
              <a:t>Mechanical  obstruction of bile flow</a:t>
            </a:r>
            <a:endParaRPr lang="en-US" sz="1600" dirty="0">
              <a:solidFill>
                <a:schemeClr val="bg1"/>
              </a:solidFill>
              <a:cs typeface="Calibri Light"/>
            </a:endParaRPr>
          </a:p>
          <a:p>
            <a:pPr>
              <a:lnSpc>
                <a:spcPct val="100000"/>
              </a:lnSpc>
              <a:spcBef>
                <a:spcPts val="0"/>
              </a:spcBef>
            </a:pPr>
            <a:endParaRPr lang="en-US" sz="1600" dirty="0">
              <a:cs typeface="Calibri"/>
            </a:endParaRPr>
          </a:p>
          <a:p>
            <a:pPr>
              <a:lnSpc>
                <a:spcPct val="100000"/>
              </a:lnSpc>
              <a:spcBef>
                <a:spcPts val="0"/>
              </a:spcBef>
            </a:pPr>
            <a:r>
              <a:rPr lang="en-US" sz="1600" dirty="0">
                <a:cs typeface="Calibri"/>
              </a:rPr>
              <a:t>In term infants, the most common causes of neonatal cholestasis are biliary atresia (25 to 40 percent) and an array of rare genetic disorders (25 percent collectively)</a:t>
            </a:r>
            <a:endParaRPr lang="en-US" sz="1600" dirty="0">
              <a:cs typeface="Calibri Light"/>
            </a:endParaRPr>
          </a:p>
          <a:p>
            <a:pPr marL="0" indent="0">
              <a:lnSpc>
                <a:spcPct val="100000"/>
              </a:lnSpc>
              <a:spcBef>
                <a:spcPts val="0"/>
              </a:spcBef>
              <a:buNone/>
            </a:pPr>
            <a:endParaRPr lang="en-US" sz="1600" dirty="0">
              <a:cs typeface="Calibri"/>
            </a:endParaRPr>
          </a:p>
          <a:p>
            <a:pPr>
              <a:lnSpc>
                <a:spcPct val="100000"/>
              </a:lnSpc>
              <a:spcBef>
                <a:spcPts val="0"/>
              </a:spcBef>
            </a:pPr>
            <a:r>
              <a:rPr lang="en-US" sz="1600" dirty="0">
                <a:cs typeface="Calibri"/>
              </a:rPr>
              <a:t>Identifying biliary atresia before 60 days of life has improved outcomes. </a:t>
            </a:r>
          </a:p>
          <a:p>
            <a:endParaRPr lang="en-US" dirty="0"/>
          </a:p>
        </p:txBody>
      </p:sp>
      <p:sp>
        <p:nvSpPr>
          <p:cNvPr id="3" name="Title 2">
            <a:extLst>
              <a:ext uri="{FF2B5EF4-FFF2-40B4-BE49-F238E27FC236}">
                <a16:creationId xmlns:a16="http://schemas.microsoft.com/office/drawing/2014/main" id="{95672065-B67D-41B2-AAEA-47B99C2A8438}"/>
              </a:ext>
            </a:extLst>
          </p:cNvPr>
          <p:cNvSpPr>
            <a:spLocks noGrp="1"/>
          </p:cNvSpPr>
          <p:nvPr>
            <p:ph type="title"/>
          </p:nvPr>
        </p:nvSpPr>
        <p:spPr/>
        <p:txBody>
          <a:bodyPr/>
          <a:lstStyle/>
          <a:p>
            <a:r>
              <a:rPr lang="en-US" dirty="0">
                <a:solidFill>
                  <a:schemeClr val="accent1"/>
                </a:solidFill>
                <a:cs typeface="Calibri Light"/>
              </a:rPr>
              <a:t>Conjugated Hyperbilirubinemia </a:t>
            </a:r>
            <a:endParaRPr lang="en-US" dirty="0">
              <a:solidFill>
                <a:schemeClr val="accent1"/>
              </a:solidFill>
            </a:endParaRPr>
          </a:p>
        </p:txBody>
      </p:sp>
    </p:spTree>
    <p:extLst>
      <p:ext uri="{BB962C8B-B14F-4D97-AF65-F5344CB8AC3E}">
        <p14:creationId xmlns:p14="http://schemas.microsoft.com/office/powerpoint/2010/main" val="3715341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DF456-4372-4A42-AB52-A9E462214FB7}"/>
              </a:ext>
            </a:extLst>
          </p:cNvPr>
          <p:cNvSpPr>
            <a:spLocks noGrp="1"/>
          </p:cNvSpPr>
          <p:nvPr>
            <p:ph type="body" sz="quarter" idx="11"/>
          </p:nvPr>
        </p:nvSpPr>
        <p:spPr>
          <a:xfrm>
            <a:off x="659305" y="1736726"/>
            <a:ext cx="4188117" cy="3701376"/>
          </a:xfrm>
        </p:spPr>
        <p:txBody>
          <a:bodyPr/>
          <a:lstStyle/>
          <a:p>
            <a:r>
              <a:rPr lang="en-US" dirty="0">
                <a:solidFill>
                  <a:schemeClr val="accent1"/>
                </a:solidFill>
                <a:cs typeface="Calibri"/>
              </a:rPr>
              <a:t>To aid in diagnosis of elevated conjugated bilirubin </a:t>
            </a:r>
            <a:endParaRPr lang="en-US" dirty="0">
              <a:solidFill>
                <a:schemeClr val="accent1"/>
              </a:solidFill>
              <a:cs typeface="Calibri Light"/>
            </a:endParaRPr>
          </a:p>
          <a:p>
            <a:pPr marL="914400" lvl="1">
              <a:buChar char="•"/>
            </a:pPr>
            <a:r>
              <a:rPr lang="en-US" b="0" dirty="0">
                <a:solidFill>
                  <a:schemeClr val="accent1"/>
                </a:solidFill>
                <a:cs typeface="Calibri"/>
              </a:rPr>
              <a:t>CBC, CMP and PT/PTT</a:t>
            </a:r>
            <a:endParaRPr lang="en-US" b="0" dirty="0">
              <a:solidFill>
                <a:schemeClr val="accent1"/>
              </a:solidFill>
              <a:cs typeface="Calibri Light"/>
            </a:endParaRPr>
          </a:p>
          <a:p>
            <a:pPr marL="914400" lvl="1">
              <a:buChar char="•"/>
            </a:pPr>
            <a:r>
              <a:rPr lang="en-US" b="0" dirty="0">
                <a:solidFill>
                  <a:schemeClr val="accent1"/>
                </a:solidFill>
                <a:cs typeface="Calibri"/>
              </a:rPr>
              <a:t>Abdominal Ultrasound and Hepatobiliary scintigraphy (</a:t>
            </a:r>
            <a:r>
              <a:rPr lang="en-US" b="0" dirty="0" err="1">
                <a:solidFill>
                  <a:schemeClr val="accent1"/>
                </a:solidFill>
                <a:cs typeface="Calibri"/>
              </a:rPr>
              <a:t>Hida</a:t>
            </a:r>
            <a:r>
              <a:rPr lang="en-US" b="0" dirty="0">
                <a:solidFill>
                  <a:schemeClr val="accent1"/>
                </a:solidFill>
                <a:cs typeface="Calibri"/>
              </a:rPr>
              <a:t> Scan)</a:t>
            </a:r>
          </a:p>
          <a:p>
            <a:pPr marL="914400" lvl="1">
              <a:buChar char="•"/>
            </a:pPr>
            <a:r>
              <a:rPr lang="en-US" b="0" dirty="0">
                <a:solidFill>
                  <a:schemeClr val="accent1"/>
                </a:solidFill>
                <a:cs typeface="Calibri"/>
              </a:rPr>
              <a:t>Consult with GI</a:t>
            </a:r>
          </a:p>
          <a:p>
            <a:pPr marL="914400" lvl="1">
              <a:buChar char="•"/>
            </a:pPr>
            <a:r>
              <a:rPr lang="en-US" b="0" dirty="0">
                <a:solidFill>
                  <a:schemeClr val="accent1"/>
                </a:solidFill>
                <a:cs typeface="Calibri"/>
              </a:rPr>
              <a:t>Possibly</a:t>
            </a:r>
            <a:r>
              <a:rPr lang="en-US" b="0" dirty="0">
                <a:solidFill>
                  <a:schemeClr val="accent1"/>
                </a:solidFill>
                <a:ea typeface="+mn-lt"/>
                <a:cs typeface="+mn-lt"/>
              </a:rPr>
              <a:t> start ursodiol or other medication. </a:t>
            </a:r>
          </a:p>
          <a:p>
            <a:endParaRPr lang="en-US" dirty="0"/>
          </a:p>
        </p:txBody>
      </p:sp>
      <p:sp>
        <p:nvSpPr>
          <p:cNvPr id="3" name="Title 2">
            <a:extLst>
              <a:ext uri="{FF2B5EF4-FFF2-40B4-BE49-F238E27FC236}">
                <a16:creationId xmlns:a16="http://schemas.microsoft.com/office/drawing/2014/main" id="{33C1B090-0EA7-4D3E-A3C0-449612D66D4A}"/>
              </a:ext>
            </a:extLst>
          </p:cNvPr>
          <p:cNvSpPr>
            <a:spLocks noGrp="1"/>
          </p:cNvSpPr>
          <p:nvPr>
            <p:ph type="title"/>
          </p:nvPr>
        </p:nvSpPr>
        <p:spPr/>
        <p:txBody>
          <a:bodyPr/>
          <a:lstStyle/>
          <a:p>
            <a:r>
              <a:rPr lang="en-US" dirty="0"/>
              <a:t>Case Study 3</a:t>
            </a:r>
          </a:p>
        </p:txBody>
      </p:sp>
      <p:pic>
        <p:nvPicPr>
          <p:cNvPr id="4" name="Picture 4" descr="A screenshot of a cell phone&#10;&#10;Description generated with very high confidence">
            <a:extLst>
              <a:ext uri="{FF2B5EF4-FFF2-40B4-BE49-F238E27FC236}">
                <a16:creationId xmlns:a16="http://schemas.microsoft.com/office/drawing/2014/main" id="{9E749393-55A1-4EBB-BF1A-C05A2149D4AD}"/>
              </a:ext>
            </a:extLst>
          </p:cNvPr>
          <p:cNvPicPr>
            <a:picLocks noChangeAspect="1"/>
          </p:cNvPicPr>
          <p:nvPr/>
        </p:nvPicPr>
        <p:blipFill rotWithShape="1">
          <a:blip r:embed="rId3"/>
          <a:srcRect l="4065" r="6866" b="-2"/>
          <a:stretch/>
        </p:blipFill>
        <p:spPr>
          <a:xfrm>
            <a:off x="5005135" y="1551095"/>
            <a:ext cx="3850380" cy="3242304"/>
          </a:xfrm>
          <a:prstGeom prst="rect">
            <a:avLst/>
          </a:prstGeom>
        </p:spPr>
      </p:pic>
    </p:spTree>
    <p:extLst>
      <p:ext uri="{BB962C8B-B14F-4D97-AF65-F5344CB8AC3E}">
        <p14:creationId xmlns:p14="http://schemas.microsoft.com/office/powerpoint/2010/main" val="3464566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648DD9-7C8C-488A-8769-59EADE998F47}"/>
              </a:ext>
            </a:extLst>
          </p:cNvPr>
          <p:cNvSpPr>
            <a:spLocks noGrp="1"/>
          </p:cNvSpPr>
          <p:nvPr>
            <p:ph type="body" sz="quarter" idx="11"/>
          </p:nvPr>
        </p:nvSpPr>
        <p:spPr/>
        <p:txBody>
          <a:bodyPr/>
          <a:lstStyle/>
          <a:p>
            <a:r>
              <a:rPr lang="en-US" sz="2000" b="0" dirty="0">
                <a:solidFill>
                  <a:schemeClr val="accent1">
                    <a:lumMod val="50000"/>
                  </a:schemeClr>
                </a:solidFill>
                <a:cs typeface="Calibri"/>
              </a:rPr>
              <a:t>An infant presents to clinic for their 2 week well child visit. Infant was born at 40w1d and had 8,9 </a:t>
            </a:r>
            <a:r>
              <a:rPr lang="en-US" sz="2000" b="0" dirty="0" err="1">
                <a:solidFill>
                  <a:schemeClr val="accent1">
                    <a:lumMod val="50000"/>
                  </a:schemeClr>
                </a:solidFill>
                <a:cs typeface="Calibri"/>
              </a:rPr>
              <a:t>Apgars</a:t>
            </a:r>
            <a:r>
              <a:rPr lang="en-US" sz="2000" b="0" dirty="0">
                <a:solidFill>
                  <a:schemeClr val="accent1">
                    <a:lumMod val="50000"/>
                  </a:schemeClr>
                </a:solidFill>
                <a:cs typeface="Calibri"/>
              </a:rPr>
              <a:t>. Mother was O positive and infant was O positive, coombs negative. Normal hospital course. Infant is exclusively breastfeeding. At time of discharge infant's bilirubin was 5.8 mg/dl. Repeat bilirubin on 3 days of life was 7.8 mg/dl. Infant has regained birthweight. </a:t>
            </a:r>
          </a:p>
          <a:p>
            <a:r>
              <a:rPr lang="en-US" sz="2000" b="0" dirty="0">
                <a:solidFill>
                  <a:schemeClr val="accent1">
                    <a:lumMod val="50000"/>
                  </a:schemeClr>
                </a:solidFill>
                <a:cs typeface="Calibri"/>
              </a:rPr>
              <a:t>Mother states that infant looks more yellow than previously. </a:t>
            </a:r>
          </a:p>
          <a:p>
            <a:r>
              <a:rPr lang="en-US" sz="2000" b="0" dirty="0">
                <a:solidFill>
                  <a:schemeClr val="accent1">
                    <a:lumMod val="50000"/>
                  </a:schemeClr>
                </a:solidFill>
                <a:cs typeface="Calibri"/>
              </a:rPr>
              <a:t>On exam infant appears to be jaundice to the nipple line.  You decide to draw a TSB. The level comes back at 17 mg/d. </a:t>
            </a:r>
          </a:p>
          <a:p>
            <a:r>
              <a:rPr lang="en-US" sz="2000" b="0" dirty="0">
                <a:solidFill>
                  <a:schemeClr val="accent1">
                    <a:lumMod val="50000"/>
                  </a:schemeClr>
                </a:solidFill>
                <a:cs typeface="Calibri"/>
              </a:rPr>
              <a:t>How would you interpret this? What would be your next step in management? </a:t>
            </a:r>
          </a:p>
          <a:p>
            <a:endParaRPr lang="en-US" dirty="0"/>
          </a:p>
        </p:txBody>
      </p:sp>
      <p:sp>
        <p:nvSpPr>
          <p:cNvPr id="3" name="Title 2">
            <a:extLst>
              <a:ext uri="{FF2B5EF4-FFF2-40B4-BE49-F238E27FC236}">
                <a16:creationId xmlns:a16="http://schemas.microsoft.com/office/drawing/2014/main" id="{561D218F-AA0F-46DA-94C4-89B325A3D2EE}"/>
              </a:ext>
            </a:extLst>
          </p:cNvPr>
          <p:cNvSpPr>
            <a:spLocks noGrp="1"/>
          </p:cNvSpPr>
          <p:nvPr>
            <p:ph type="title"/>
          </p:nvPr>
        </p:nvSpPr>
        <p:spPr/>
        <p:txBody>
          <a:bodyPr/>
          <a:lstStyle/>
          <a:p>
            <a:r>
              <a:rPr lang="en-US" dirty="0"/>
              <a:t>Case Study 4</a:t>
            </a:r>
          </a:p>
        </p:txBody>
      </p:sp>
    </p:spTree>
    <p:extLst>
      <p:ext uri="{BB962C8B-B14F-4D97-AF65-F5344CB8AC3E}">
        <p14:creationId xmlns:p14="http://schemas.microsoft.com/office/powerpoint/2010/main" val="187690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05380A-265A-4D71-9EAB-A18BF41F345A}"/>
              </a:ext>
            </a:extLst>
          </p:cNvPr>
          <p:cNvSpPr>
            <a:spLocks noGrp="1"/>
          </p:cNvSpPr>
          <p:nvPr>
            <p:ph type="body" sz="quarter" idx="11"/>
          </p:nvPr>
        </p:nvSpPr>
        <p:spPr/>
        <p:txBody>
          <a:bodyPr/>
          <a:lstStyle/>
          <a:p>
            <a:r>
              <a:rPr lang="en-US" b="0" dirty="0">
                <a:cs typeface="Calibri"/>
              </a:rPr>
              <a:t>Take detailed feeding and output history</a:t>
            </a:r>
          </a:p>
          <a:p>
            <a:r>
              <a:rPr lang="en-US" b="0" dirty="0">
                <a:cs typeface="Calibri"/>
              </a:rPr>
              <a:t>You decide to repeat TSB in 24 hours. </a:t>
            </a:r>
          </a:p>
          <a:p>
            <a:r>
              <a:rPr lang="en-US" b="0" dirty="0">
                <a:cs typeface="Calibri"/>
              </a:rPr>
              <a:t>Repeat total bilirubin was 18 mg/dl. </a:t>
            </a:r>
          </a:p>
          <a:p>
            <a:endParaRPr lang="en-US" dirty="0">
              <a:cs typeface="Calibri"/>
            </a:endParaRPr>
          </a:p>
          <a:p>
            <a:r>
              <a:rPr lang="en-US" dirty="0">
                <a:cs typeface="Calibri"/>
              </a:rPr>
              <a:t>What would you do next? </a:t>
            </a:r>
          </a:p>
          <a:p>
            <a:pPr marL="347345" lvl="1"/>
            <a:r>
              <a:rPr lang="en-US" b="0" dirty="0">
                <a:cs typeface="Calibri Light"/>
              </a:rPr>
              <a:t>Safe to allow infant to breastfeed with close monitoring</a:t>
            </a:r>
            <a:endParaRPr lang="en-US" b="0" dirty="0">
              <a:cs typeface="Calibri"/>
            </a:endParaRPr>
          </a:p>
          <a:p>
            <a:pPr marL="347345" lvl="1"/>
            <a:r>
              <a:rPr lang="en-US" b="0" dirty="0">
                <a:cs typeface="Calibri"/>
              </a:rPr>
              <a:t>Consider 2-3 days of formula only and repeat level</a:t>
            </a:r>
          </a:p>
          <a:p>
            <a:pPr marL="347345" lvl="1"/>
            <a:r>
              <a:rPr lang="en-US" b="0" dirty="0">
                <a:cs typeface="Calibri"/>
              </a:rPr>
              <a:t>If it continues to rise phototherapy</a:t>
            </a:r>
          </a:p>
          <a:p>
            <a:endParaRPr lang="en-US" dirty="0"/>
          </a:p>
        </p:txBody>
      </p:sp>
      <p:sp>
        <p:nvSpPr>
          <p:cNvPr id="3" name="Title 2">
            <a:extLst>
              <a:ext uri="{FF2B5EF4-FFF2-40B4-BE49-F238E27FC236}">
                <a16:creationId xmlns:a16="http://schemas.microsoft.com/office/drawing/2014/main" id="{4F545BBB-CA9A-4E7F-B56F-0A053A954B7F}"/>
              </a:ext>
            </a:extLst>
          </p:cNvPr>
          <p:cNvSpPr>
            <a:spLocks noGrp="1"/>
          </p:cNvSpPr>
          <p:nvPr>
            <p:ph type="title"/>
          </p:nvPr>
        </p:nvSpPr>
        <p:spPr/>
        <p:txBody>
          <a:bodyPr/>
          <a:lstStyle/>
          <a:p>
            <a:r>
              <a:rPr lang="en-US" dirty="0"/>
              <a:t>Case Study 4 continued</a:t>
            </a:r>
          </a:p>
        </p:txBody>
      </p:sp>
    </p:spTree>
    <p:extLst>
      <p:ext uri="{BB962C8B-B14F-4D97-AF65-F5344CB8AC3E}">
        <p14:creationId xmlns:p14="http://schemas.microsoft.com/office/powerpoint/2010/main" val="2210889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F42EB1-7C2B-B94F-9DFE-01C991ACD3AF}"/>
              </a:ext>
            </a:extLst>
          </p:cNvPr>
          <p:cNvSpPr>
            <a:spLocks noGrp="1"/>
          </p:cNvSpPr>
          <p:nvPr>
            <p:ph type="body" sz="quarter" idx="11"/>
          </p:nvPr>
        </p:nvSpPr>
        <p:spPr>
          <a:xfrm>
            <a:off x="659305" y="1435608"/>
            <a:ext cx="8196210" cy="4002494"/>
          </a:xfrm>
        </p:spPr>
        <p:txBody>
          <a:bodyPr/>
          <a:lstStyle/>
          <a:p>
            <a:pPr algn="l" fontAlgn="base"/>
            <a:r>
              <a:rPr lang="en-US" sz="1200" b="0" i="0" dirty="0">
                <a:solidFill>
                  <a:schemeClr val="tx1"/>
                </a:solidFill>
                <a:effectLst/>
              </a:rPr>
              <a:t>Management of Hyperbilirubinemia in the Newborn Infant 35 or More Weeks of Gestatio</a:t>
            </a:r>
            <a:r>
              <a:rPr lang="en-US" sz="1200" b="0" dirty="0">
                <a:solidFill>
                  <a:schemeClr val="tx1"/>
                </a:solidFill>
              </a:rPr>
              <a:t>n. </a:t>
            </a:r>
            <a:r>
              <a:rPr lang="en-US" sz="1200" b="0" i="0" dirty="0">
                <a:solidFill>
                  <a:schemeClr val="tx1"/>
                </a:solidFill>
                <a:effectLst/>
              </a:rPr>
              <a:t>Pediatrics Jul 2004, 114 (1) 297-316; </a:t>
            </a:r>
            <a:r>
              <a:rPr lang="en-US" sz="1200" b="1" i="0" dirty="0">
                <a:solidFill>
                  <a:schemeClr val="tx1"/>
                </a:solidFill>
                <a:effectLst/>
              </a:rPr>
              <a:t>DOI:</a:t>
            </a:r>
            <a:r>
              <a:rPr lang="en-US" sz="1200" b="0" i="0" dirty="0">
                <a:solidFill>
                  <a:schemeClr val="tx1"/>
                </a:solidFill>
                <a:effectLst/>
              </a:rPr>
              <a:t> 10.1542/peds.114.1.297</a:t>
            </a:r>
          </a:p>
          <a:p>
            <a:endParaRPr lang="en-US" sz="1200" b="0" dirty="0">
              <a:cs typeface="Calibri"/>
            </a:endParaRPr>
          </a:p>
          <a:p>
            <a:pPr algn="l" fontAlgn="base"/>
            <a:r>
              <a:rPr lang="en-US" sz="1200" b="0" i="0" dirty="0">
                <a:solidFill>
                  <a:schemeClr val="accent1"/>
                </a:solidFill>
                <a:effectLst/>
              </a:rPr>
              <a:t>Hyperbilirubinemia in the Newborn Infant ≥35 Weeks’ Gestation: An Update With Clarifications. M. Jeffrey </a:t>
            </a:r>
            <a:r>
              <a:rPr lang="en-US" sz="1200" b="0" i="0" dirty="0" err="1">
                <a:solidFill>
                  <a:schemeClr val="accent1"/>
                </a:solidFill>
                <a:effectLst/>
              </a:rPr>
              <a:t>Maisels</a:t>
            </a:r>
            <a:r>
              <a:rPr lang="en-US" sz="1200" b="0" i="0" dirty="0">
                <a:solidFill>
                  <a:schemeClr val="accent1"/>
                </a:solidFill>
                <a:effectLst/>
              </a:rPr>
              <a:t>, Vinod K. </a:t>
            </a:r>
            <a:r>
              <a:rPr lang="en-US" sz="1200" b="0" i="0" dirty="0" err="1">
                <a:solidFill>
                  <a:schemeClr val="accent1"/>
                </a:solidFill>
                <a:effectLst/>
              </a:rPr>
              <a:t>Bhutani</a:t>
            </a:r>
            <a:r>
              <a:rPr lang="en-US" sz="1200" b="0" i="0" dirty="0">
                <a:solidFill>
                  <a:schemeClr val="accent1"/>
                </a:solidFill>
                <a:effectLst/>
              </a:rPr>
              <a:t>, Debra </a:t>
            </a:r>
            <a:r>
              <a:rPr lang="en-US" sz="1200" b="0" i="0" dirty="0" err="1">
                <a:solidFill>
                  <a:schemeClr val="accent1"/>
                </a:solidFill>
                <a:effectLst/>
              </a:rPr>
              <a:t>Bogen</a:t>
            </a:r>
            <a:r>
              <a:rPr lang="en-US" sz="1200" b="0" i="0" dirty="0">
                <a:solidFill>
                  <a:schemeClr val="accent1"/>
                </a:solidFill>
                <a:effectLst/>
              </a:rPr>
              <a:t>, Thomas B. Newman, Ann R. Stark, Jon F. </a:t>
            </a:r>
            <a:r>
              <a:rPr lang="en-US" sz="1200" b="0" i="0" dirty="0" err="1">
                <a:solidFill>
                  <a:schemeClr val="accent1"/>
                </a:solidFill>
                <a:effectLst/>
              </a:rPr>
              <a:t>Watchko</a:t>
            </a:r>
            <a:r>
              <a:rPr lang="en-US" sz="1200" b="0" dirty="0">
                <a:solidFill>
                  <a:schemeClr val="accent1"/>
                </a:solidFill>
              </a:rPr>
              <a:t>. </a:t>
            </a:r>
            <a:r>
              <a:rPr lang="en-US" sz="1200" b="0" i="0" dirty="0">
                <a:solidFill>
                  <a:schemeClr val="accent1"/>
                </a:solidFill>
                <a:effectLst/>
              </a:rPr>
              <a:t>Pediatrics Oct 2009, 124 (4) 1193-1198; DOI: 10.1542/peds.2009-0329</a:t>
            </a:r>
          </a:p>
          <a:p>
            <a:endParaRPr lang="en-US" sz="1200" b="0" dirty="0">
              <a:cs typeface="Calibri"/>
            </a:endParaRPr>
          </a:p>
          <a:p>
            <a:r>
              <a:rPr lang="en-US" sz="1200" b="0" dirty="0">
                <a:cs typeface="Calibri"/>
              </a:rPr>
              <a:t>Safety and Efficacy of Filtered Sunlight in Treatment of Jaundice in African Neonates. Tina M. Slusher, Hendrik J. </a:t>
            </a:r>
            <a:r>
              <a:rPr lang="en-US" sz="1200" b="0" dirty="0" err="1">
                <a:cs typeface="Calibri"/>
              </a:rPr>
              <a:t>Vreman</a:t>
            </a:r>
            <a:r>
              <a:rPr lang="en-US" sz="1200" b="0" dirty="0">
                <a:cs typeface="Calibri"/>
              </a:rPr>
              <a:t>, </a:t>
            </a:r>
            <a:r>
              <a:rPr lang="en-US" sz="1200" b="0" dirty="0" err="1">
                <a:cs typeface="Calibri"/>
              </a:rPr>
              <a:t>Bolajoko</a:t>
            </a:r>
            <a:r>
              <a:rPr lang="en-US" sz="1200" b="0" dirty="0">
                <a:cs typeface="Calibri"/>
              </a:rPr>
              <a:t> O. </a:t>
            </a:r>
            <a:r>
              <a:rPr lang="en-US" sz="1200" b="0" dirty="0" err="1">
                <a:cs typeface="Calibri"/>
              </a:rPr>
              <a:t>Olusanya</a:t>
            </a:r>
            <a:r>
              <a:rPr lang="en-US" sz="1200" b="0" dirty="0">
                <a:cs typeface="Calibri"/>
              </a:rPr>
              <a:t>, Ronald J. Wong, Ann M. Brearley, Yvonne E. </a:t>
            </a:r>
            <a:r>
              <a:rPr lang="en-US" sz="1200" b="0" dirty="0" err="1">
                <a:cs typeface="Calibri"/>
              </a:rPr>
              <a:t>Vaucher</a:t>
            </a:r>
            <a:r>
              <a:rPr lang="en-US" sz="1200" b="0" dirty="0">
                <a:cs typeface="Calibri"/>
              </a:rPr>
              <a:t> and David K. Stevenson. Pediatrics 2014;133;e1568. DOI: 10.1542/peds.2013-3500</a:t>
            </a:r>
          </a:p>
          <a:p>
            <a:endParaRPr lang="en-US" sz="1200" b="0" dirty="0">
              <a:cs typeface="Calibri"/>
            </a:endParaRPr>
          </a:p>
          <a:p>
            <a:r>
              <a:rPr lang="en-US" sz="1200" b="0" dirty="0">
                <a:cs typeface="Calibri"/>
              </a:rPr>
              <a:t>Postnatal diagnosis and management of hemolytic disease of the fetus and newborn. Calhoun, Darlene A. (2018) </a:t>
            </a:r>
            <a:r>
              <a:rPr lang="en-US" sz="1200" b="0" i="1" dirty="0" err="1">
                <a:cs typeface="Calibri"/>
              </a:rPr>
              <a:t>Uptodate</a:t>
            </a:r>
            <a:r>
              <a:rPr lang="en-US" sz="1200" b="0" i="1" dirty="0">
                <a:cs typeface="Calibri"/>
              </a:rPr>
              <a:t>. </a:t>
            </a:r>
            <a:r>
              <a:rPr lang="en-US" sz="1200" b="0" dirty="0">
                <a:cs typeface="Calibri"/>
              </a:rPr>
              <a:t>Retrieved  January, 31, 2019. </a:t>
            </a:r>
            <a:endParaRPr lang="en-US" sz="1200" b="0" i="1" dirty="0">
              <a:cs typeface="Calibri"/>
            </a:endParaRPr>
          </a:p>
          <a:p>
            <a:endParaRPr lang="en-US" sz="1200" b="0" dirty="0">
              <a:cs typeface="Calibri"/>
            </a:endParaRPr>
          </a:p>
          <a:p>
            <a:r>
              <a:rPr lang="en-US" sz="1200" b="0" dirty="0">
                <a:cs typeface="Calibri"/>
              </a:rPr>
              <a:t>Approach to evaluation of cholestasis in neonates and young infants. </a:t>
            </a:r>
            <a:r>
              <a:rPr lang="en-US" sz="1200" b="0" dirty="0" err="1">
                <a:cs typeface="Calibri"/>
              </a:rPr>
              <a:t>Loomes</a:t>
            </a:r>
            <a:r>
              <a:rPr lang="en-US" sz="1200" b="0" dirty="0">
                <a:cs typeface="Calibri"/>
              </a:rPr>
              <a:t>, Kathleen M and </a:t>
            </a:r>
            <a:r>
              <a:rPr lang="en-US" sz="1200" b="0" dirty="0" err="1">
                <a:cs typeface="Calibri"/>
              </a:rPr>
              <a:t>Erlichman</a:t>
            </a:r>
            <a:r>
              <a:rPr lang="en-US" sz="1200" b="0" dirty="0">
                <a:cs typeface="Calibri"/>
              </a:rPr>
              <a:t>, Jessi. (2021). </a:t>
            </a:r>
            <a:r>
              <a:rPr lang="en-US" sz="1200" b="0" i="1" dirty="0" err="1">
                <a:cs typeface="Calibri"/>
              </a:rPr>
              <a:t>Uptodate</a:t>
            </a:r>
            <a:r>
              <a:rPr lang="en-US" sz="1200" b="0" dirty="0">
                <a:cs typeface="Calibri"/>
              </a:rPr>
              <a:t>. Retrieved March 2021. </a:t>
            </a:r>
          </a:p>
          <a:p>
            <a:endParaRPr lang="en-US" sz="1200" b="0" dirty="0">
              <a:cs typeface="Calibri"/>
            </a:endParaRPr>
          </a:p>
          <a:p>
            <a:r>
              <a:rPr lang="en-US" sz="1200" b="0" dirty="0">
                <a:cs typeface="Calibri"/>
              </a:rPr>
              <a:t>A Simpler Prediction Rule for Rebound Hyperbilirubinemia. Chang, P W and Newman, T B. </a:t>
            </a:r>
            <a:r>
              <a:rPr lang="en-US" sz="1200" b="0" i="1" dirty="0">
                <a:cs typeface="Calibri"/>
              </a:rPr>
              <a:t>Pediatrics </a:t>
            </a:r>
            <a:r>
              <a:rPr lang="en-US" sz="1200" b="0" dirty="0">
                <a:cs typeface="Calibri"/>
              </a:rPr>
              <a:t>(2019). 144; DOI: 10.1542/peds.2018-3712 </a:t>
            </a:r>
          </a:p>
          <a:p>
            <a:endParaRPr lang="en-US" sz="1200" b="0" dirty="0">
              <a:cs typeface="Calibri"/>
            </a:endParaRPr>
          </a:p>
          <a:p>
            <a:r>
              <a:rPr lang="en-US" sz="1200" b="0" i="1" dirty="0">
                <a:cs typeface="Calibri"/>
              </a:rPr>
              <a:t>Current Diagnosis and Treatment Pediatrics. </a:t>
            </a:r>
            <a:r>
              <a:rPr lang="en-US" sz="1200" b="0" dirty="0">
                <a:cs typeface="Calibri"/>
              </a:rPr>
              <a:t>Hay, W. W., Levin, M. J, Abzug, M. J. and </a:t>
            </a:r>
            <a:r>
              <a:rPr lang="en-US" sz="1200" b="0" dirty="0" err="1">
                <a:cs typeface="Calibri"/>
              </a:rPr>
              <a:t>Bunik</a:t>
            </a:r>
            <a:r>
              <a:rPr lang="en-US" sz="1200" b="0" dirty="0">
                <a:cs typeface="Calibri"/>
              </a:rPr>
              <a:t>, M. (2020), </a:t>
            </a:r>
            <a:r>
              <a:rPr lang="en-US" sz="1200" b="0" dirty="0" err="1">
                <a:cs typeface="Calibri"/>
              </a:rPr>
              <a:t>pgs</a:t>
            </a:r>
            <a:r>
              <a:rPr lang="en-US" sz="1200" b="0" dirty="0">
                <a:cs typeface="Calibri"/>
              </a:rPr>
              <a:t> 20-22. </a:t>
            </a:r>
            <a:endParaRPr lang="en-US" sz="1200" b="0" i="1" dirty="0">
              <a:cs typeface="Calibri"/>
            </a:endParaRPr>
          </a:p>
        </p:txBody>
      </p:sp>
      <p:sp>
        <p:nvSpPr>
          <p:cNvPr id="3" name="Title 2">
            <a:extLst>
              <a:ext uri="{FF2B5EF4-FFF2-40B4-BE49-F238E27FC236}">
                <a16:creationId xmlns:a16="http://schemas.microsoft.com/office/drawing/2014/main" id="{AB21251A-EA87-8C40-827C-EAC7E6883B80}"/>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58027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7BD6A1-B4D2-2D45-AAB5-1A3DE48DAC6F}"/>
              </a:ext>
            </a:extLst>
          </p:cNvPr>
          <p:cNvSpPr>
            <a:spLocks noGrp="1"/>
          </p:cNvSpPr>
          <p:nvPr>
            <p:ph type="body" sz="quarter" idx="11"/>
          </p:nvPr>
        </p:nvSpPr>
        <p:spPr>
          <a:xfrm>
            <a:off x="221942" y="1421251"/>
            <a:ext cx="8404265" cy="4015497"/>
          </a:xfrm>
        </p:spPr>
        <p:txBody>
          <a:bodyPr/>
          <a:lstStyle/>
          <a:p>
            <a:pPr lvl="0"/>
            <a:r>
              <a:rPr lang="en-US" sz="2200" b="1" dirty="0"/>
              <a:t>Bilirubin production</a:t>
            </a:r>
            <a:r>
              <a:rPr lang="en-US" sz="2200" dirty="0"/>
              <a:t> — Bilirubin is a product of heme catabolism, which occurs primarily in the spleen and liver.</a:t>
            </a:r>
          </a:p>
          <a:p>
            <a:pPr lvl="0"/>
            <a:endParaRPr lang="en-US" sz="2200" dirty="0"/>
          </a:p>
          <a:p>
            <a:pPr lvl="0"/>
            <a:r>
              <a:rPr lang="en-US" sz="2200" b="1" dirty="0"/>
              <a:t>Hepatic uptake</a:t>
            </a:r>
            <a:r>
              <a:rPr lang="en-US" sz="2200" dirty="0"/>
              <a:t> – Circulating bilirubin, which is bound to albumin, is transported to the liver. Bilirubin dissociates from albumin and is taken up by hepatocytes, where it is processed for excretion.</a:t>
            </a:r>
          </a:p>
          <a:p>
            <a:pPr lvl="0"/>
            <a:endParaRPr lang="en-US" sz="2200" dirty="0"/>
          </a:p>
          <a:p>
            <a:pPr lvl="0"/>
            <a:r>
              <a:rPr lang="en-US" sz="2200" b="1" dirty="0"/>
              <a:t>Conjugation</a:t>
            </a:r>
            <a:r>
              <a:rPr lang="en-US" sz="2200" dirty="0"/>
              <a:t> – In hepatocytes, enzymes change the bilirubin to be more water-soluble</a:t>
            </a:r>
          </a:p>
          <a:p>
            <a:pPr lvl="0"/>
            <a:endParaRPr lang="en-US" sz="2200" dirty="0"/>
          </a:p>
          <a:p>
            <a:pPr lvl="0"/>
            <a:r>
              <a:rPr lang="en-US" sz="2200" b="1" dirty="0"/>
              <a:t>Biliary excretion</a:t>
            </a:r>
            <a:r>
              <a:rPr lang="en-US" sz="2200" dirty="0"/>
              <a:t> –  Excreted in bile. In infant's the conjugated bilirubin can be unconjugated due to little gut bacteria. Unconjugated bilirubin can be reabsorbed through intestinal wall. </a:t>
            </a:r>
          </a:p>
          <a:p>
            <a:endParaRPr lang="en-US" dirty="0"/>
          </a:p>
        </p:txBody>
      </p:sp>
      <p:sp>
        <p:nvSpPr>
          <p:cNvPr id="4" name="Title 3">
            <a:extLst>
              <a:ext uri="{FF2B5EF4-FFF2-40B4-BE49-F238E27FC236}">
                <a16:creationId xmlns:a16="http://schemas.microsoft.com/office/drawing/2014/main" id="{7B0AF4BE-9DF5-D247-A049-1CA27683139D}"/>
              </a:ext>
            </a:extLst>
          </p:cNvPr>
          <p:cNvSpPr>
            <a:spLocks noGrp="1"/>
          </p:cNvSpPr>
          <p:nvPr>
            <p:ph type="title"/>
          </p:nvPr>
        </p:nvSpPr>
        <p:spPr>
          <a:xfrm>
            <a:off x="650719" y="149569"/>
            <a:ext cx="8064504" cy="991998"/>
          </a:xfrm>
        </p:spPr>
        <p:txBody>
          <a:bodyPr/>
          <a:lstStyle/>
          <a:p>
            <a:r>
              <a:rPr lang="en-US" dirty="0">
                <a:cs typeface="Calibri Light"/>
              </a:rPr>
              <a:t>Physiology Review</a:t>
            </a:r>
            <a:endParaRPr lang="en-US" dirty="0"/>
          </a:p>
        </p:txBody>
      </p:sp>
    </p:spTree>
    <p:extLst>
      <p:ext uri="{BB962C8B-B14F-4D97-AF65-F5344CB8AC3E}">
        <p14:creationId xmlns:p14="http://schemas.microsoft.com/office/powerpoint/2010/main" val="166296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12E357-8C0C-0B48-8836-78626C4D7115}"/>
              </a:ext>
            </a:extLst>
          </p:cNvPr>
          <p:cNvSpPr>
            <a:spLocks noGrp="1"/>
          </p:cNvSpPr>
          <p:nvPr>
            <p:ph type="body" sz="quarter" idx="11"/>
          </p:nvPr>
        </p:nvSpPr>
        <p:spPr/>
        <p:txBody>
          <a:bodyPr/>
          <a:lstStyle/>
          <a:p>
            <a:pPr>
              <a:lnSpc>
                <a:spcPct val="100000"/>
              </a:lnSpc>
              <a:spcBef>
                <a:spcPct val="20000"/>
              </a:spcBef>
            </a:pPr>
            <a:r>
              <a:rPr lang="en-US" sz="2400" b="1" dirty="0">
                <a:cs typeface="Calibri"/>
              </a:rPr>
              <a:t>Indirect (unconjugated) hyperbilirubinemia</a:t>
            </a:r>
            <a:endParaRPr lang="en-US" sz="2400" dirty="0">
              <a:cs typeface="Calibri"/>
            </a:endParaRPr>
          </a:p>
          <a:p>
            <a:pPr lvl="1">
              <a:lnSpc>
                <a:spcPct val="100000"/>
              </a:lnSpc>
              <a:spcBef>
                <a:spcPct val="20000"/>
              </a:spcBef>
            </a:pPr>
            <a:r>
              <a:rPr lang="en-US" dirty="0">
                <a:cs typeface="Calibri"/>
              </a:rPr>
              <a:t>Not yet processed by liver</a:t>
            </a:r>
          </a:p>
          <a:p>
            <a:pPr lvl="2"/>
            <a:r>
              <a:rPr lang="en-US" dirty="0">
                <a:cs typeface="Calibri"/>
              </a:rPr>
              <a:t>Physiologic </a:t>
            </a:r>
          </a:p>
          <a:p>
            <a:pPr lvl="2"/>
            <a:r>
              <a:rPr lang="en-US" dirty="0">
                <a:cs typeface="Calibri"/>
              </a:rPr>
              <a:t>Breastmilk jaundice</a:t>
            </a:r>
          </a:p>
          <a:p>
            <a:pPr lvl="2"/>
            <a:r>
              <a:rPr lang="en-US" dirty="0">
                <a:cs typeface="Calibri"/>
              </a:rPr>
              <a:t>Prolonged neonatal hyperbilirubinemia </a:t>
            </a:r>
          </a:p>
          <a:p>
            <a:pPr>
              <a:lnSpc>
                <a:spcPct val="100000"/>
              </a:lnSpc>
              <a:spcBef>
                <a:spcPct val="20000"/>
              </a:spcBef>
            </a:pPr>
            <a:r>
              <a:rPr lang="en-US" sz="2400" b="1" dirty="0">
                <a:cs typeface="Calibri"/>
              </a:rPr>
              <a:t>Direct (conjugated) bilirubin</a:t>
            </a:r>
            <a:endParaRPr lang="en-US" sz="2400" dirty="0">
              <a:cs typeface="Calibri"/>
            </a:endParaRPr>
          </a:p>
          <a:p>
            <a:pPr lvl="1">
              <a:lnSpc>
                <a:spcPct val="100000"/>
              </a:lnSpc>
              <a:spcBef>
                <a:spcPct val="20000"/>
              </a:spcBef>
            </a:pPr>
            <a:r>
              <a:rPr lang="en-US" dirty="0">
                <a:cs typeface="Calibri"/>
              </a:rPr>
              <a:t>Bilirubin after processing by liver</a:t>
            </a:r>
          </a:p>
          <a:p>
            <a:pPr lvl="2"/>
            <a:r>
              <a:rPr lang="en-US" dirty="0"/>
              <a:t>Infection</a:t>
            </a:r>
          </a:p>
          <a:p>
            <a:pPr lvl="2"/>
            <a:r>
              <a:rPr lang="en-US" dirty="0"/>
              <a:t>Metabolic disorders</a:t>
            </a:r>
          </a:p>
          <a:p>
            <a:pPr lvl="2"/>
            <a:r>
              <a:rPr lang="en-US" dirty="0"/>
              <a:t>Biliary obstruction </a:t>
            </a:r>
          </a:p>
        </p:txBody>
      </p:sp>
      <p:sp>
        <p:nvSpPr>
          <p:cNvPr id="4" name="Title 3">
            <a:extLst>
              <a:ext uri="{FF2B5EF4-FFF2-40B4-BE49-F238E27FC236}">
                <a16:creationId xmlns:a16="http://schemas.microsoft.com/office/drawing/2014/main" id="{FE1BF0D0-2083-E84F-BD7C-9F48D8CE056A}"/>
              </a:ext>
            </a:extLst>
          </p:cNvPr>
          <p:cNvSpPr>
            <a:spLocks noGrp="1"/>
          </p:cNvSpPr>
          <p:nvPr>
            <p:ph type="title"/>
          </p:nvPr>
        </p:nvSpPr>
        <p:spPr/>
        <p:txBody>
          <a:bodyPr/>
          <a:lstStyle/>
          <a:p>
            <a:r>
              <a:rPr lang="en-US" dirty="0"/>
              <a:t>Types of Hyperbilirubinemia</a:t>
            </a:r>
          </a:p>
        </p:txBody>
      </p:sp>
    </p:spTree>
    <p:extLst>
      <p:ext uri="{BB962C8B-B14F-4D97-AF65-F5344CB8AC3E}">
        <p14:creationId xmlns:p14="http://schemas.microsoft.com/office/powerpoint/2010/main" val="322054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112607-AF69-4296-A106-1451B13F544E}"/>
              </a:ext>
            </a:extLst>
          </p:cNvPr>
          <p:cNvSpPr>
            <a:spLocks noGrp="1"/>
          </p:cNvSpPr>
          <p:nvPr>
            <p:ph type="body" sz="quarter" idx="11"/>
          </p:nvPr>
        </p:nvSpPr>
        <p:spPr>
          <a:xfrm>
            <a:off x="659305" y="2180609"/>
            <a:ext cx="8196210" cy="3701376"/>
          </a:xfrm>
        </p:spPr>
        <p:txBody>
          <a:bodyPr/>
          <a:lstStyle/>
          <a:p>
            <a:r>
              <a:rPr lang="en-US" sz="2400" dirty="0">
                <a:solidFill>
                  <a:schemeClr val="tx1"/>
                </a:solidFill>
                <a:cs typeface="Calibri"/>
              </a:rPr>
              <a:t>Bilirubin overproduction</a:t>
            </a:r>
          </a:p>
          <a:p>
            <a:pPr lvl="1"/>
            <a:r>
              <a:rPr lang="en-US" dirty="0">
                <a:solidFill>
                  <a:schemeClr val="tx1"/>
                </a:solidFill>
                <a:cs typeface="Calibri"/>
              </a:rPr>
              <a:t>Hemolytic causes</a:t>
            </a:r>
          </a:p>
          <a:p>
            <a:pPr lvl="2"/>
            <a:r>
              <a:rPr lang="en-US" dirty="0">
                <a:solidFill>
                  <a:schemeClr val="tx1"/>
                </a:solidFill>
                <a:cs typeface="Calibri"/>
              </a:rPr>
              <a:t>Immune mediated</a:t>
            </a:r>
          </a:p>
          <a:p>
            <a:pPr lvl="2"/>
            <a:r>
              <a:rPr lang="en-US" dirty="0">
                <a:solidFill>
                  <a:schemeClr val="tx1"/>
                </a:solidFill>
                <a:cs typeface="Calibri"/>
              </a:rPr>
              <a:t>Nonimmune mediated</a:t>
            </a:r>
          </a:p>
          <a:p>
            <a:pPr lvl="2"/>
            <a:r>
              <a:rPr lang="en-US" dirty="0">
                <a:solidFill>
                  <a:schemeClr val="tx1"/>
                </a:solidFill>
                <a:cs typeface="Calibri"/>
              </a:rPr>
              <a:t>Sepsis</a:t>
            </a:r>
          </a:p>
          <a:p>
            <a:pPr lvl="1"/>
            <a:r>
              <a:rPr lang="en-US" dirty="0">
                <a:solidFill>
                  <a:schemeClr val="tx1"/>
                </a:solidFill>
                <a:cs typeface="Calibri"/>
              </a:rPr>
              <a:t>Non-hemolytic causes</a:t>
            </a:r>
          </a:p>
          <a:p>
            <a:r>
              <a:rPr lang="en-US" sz="2400" dirty="0">
                <a:solidFill>
                  <a:schemeClr val="tx1"/>
                </a:solidFill>
                <a:cs typeface="Calibri"/>
              </a:rPr>
              <a:t>Impaired hepatic bilirubin uptake</a:t>
            </a:r>
          </a:p>
          <a:p>
            <a:r>
              <a:rPr lang="en-US" sz="2400" dirty="0">
                <a:solidFill>
                  <a:schemeClr val="tx1"/>
                </a:solidFill>
                <a:cs typeface="Calibri"/>
              </a:rPr>
              <a:t>Impaired hepatic bilirubin conjugation</a:t>
            </a:r>
          </a:p>
          <a:p>
            <a:endParaRPr lang="en-US" dirty="0"/>
          </a:p>
        </p:txBody>
      </p:sp>
      <p:sp>
        <p:nvSpPr>
          <p:cNvPr id="3" name="Title 2">
            <a:extLst>
              <a:ext uri="{FF2B5EF4-FFF2-40B4-BE49-F238E27FC236}">
                <a16:creationId xmlns:a16="http://schemas.microsoft.com/office/drawing/2014/main" id="{3103911A-F8FB-45C5-9D43-81AA1FC70CF6}"/>
              </a:ext>
            </a:extLst>
          </p:cNvPr>
          <p:cNvSpPr>
            <a:spLocks noGrp="1"/>
          </p:cNvSpPr>
          <p:nvPr>
            <p:ph type="title"/>
          </p:nvPr>
        </p:nvSpPr>
        <p:spPr>
          <a:xfrm>
            <a:off x="659305" y="744728"/>
            <a:ext cx="8196210" cy="991998"/>
          </a:xfrm>
        </p:spPr>
        <p:txBody>
          <a:bodyPr/>
          <a:lstStyle/>
          <a:p>
            <a:r>
              <a:rPr lang="en-US" sz="3200" b="1" dirty="0">
                <a:solidFill>
                  <a:schemeClr val="tx1"/>
                </a:solidFill>
                <a:cs typeface="Calibri"/>
              </a:rPr>
              <a:t>Causes of Unconjugated Hyperbilirubinemia</a:t>
            </a:r>
            <a:br>
              <a:rPr lang="en-US" sz="3200" b="1" dirty="0">
                <a:solidFill>
                  <a:schemeClr val="tx1"/>
                </a:solidFill>
              </a:rPr>
            </a:br>
            <a:endParaRPr lang="en-US" dirty="0"/>
          </a:p>
        </p:txBody>
      </p:sp>
    </p:spTree>
    <p:extLst>
      <p:ext uri="{BB962C8B-B14F-4D97-AF65-F5344CB8AC3E}">
        <p14:creationId xmlns:p14="http://schemas.microsoft.com/office/powerpoint/2010/main" val="82255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4DECA2-F684-41B4-92FE-18C3A2713258}"/>
              </a:ext>
            </a:extLst>
          </p:cNvPr>
          <p:cNvSpPr>
            <a:spLocks noGrp="1"/>
          </p:cNvSpPr>
          <p:nvPr>
            <p:ph type="body" sz="quarter" idx="11"/>
          </p:nvPr>
        </p:nvSpPr>
        <p:spPr/>
        <p:txBody>
          <a:bodyPr/>
          <a:lstStyle/>
          <a:p>
            <a:r>
              <a:rPr lang="en-US" sz="2400" dirty="0">
                <a:solidFill>
                  <a:schemeClr val="tx1"/>
                </a:solidFill>
                <a:cs typeface="Calibri"/>
              </a:rPr>
              <a:t>Extrahepatic obstruction</a:t>
            </a:r>
          </a:p>
          <a:p>
            <a:r>
              <a:rPr lang="en-US" sz="2400" dirty="0">
                <a:solidFill>
                  <a:schemeClr val="tx1"/>
                </a:solidFill>
                <a:cs typeface="Calibri"/>
              </a:rPr>
              <a:t>Infection</a:t>
            </a:r>
          </a:p>
          <a:p>
            <a:r>
              <a:rPr lang="en-US" sz="2400" dirty="0">
                <a:solidFill>
                  <a:schemeClr val="tx1"/>
                </a:solidFill>
                <a:cs typeface="Calibri"/>
              </a:rPr>
              <a:t>Disorders of carbohydrate metabolism</a:t>
            </a:r>
          </a:p>
          <a:p>
            <a:r>
              <a:rPr lang="en-US" sz="2400" dirty="0">
                <a:solidFill>
                  <a:schemeClr val="tx1"/>
                </a:solidFill>
                <a:cs typeface="Calibri"/>
              </a:rPr>
              <a:t>Disorders of amino acid metabolism</a:t>
            </a:r>
          </a:p>
          <a:p>
            <a:r>
              <a:rPr lang="en-US" sz="2400" dirty="0">
                <a:solidFill>
                  <a:schemeClr val="tx1"/>
                </a:solidFill>
                <a:cs typeface="Calibri"/>
              </a:rPr>
              <a:t>Disorders of lipid metabolism</a:t>
            </a:r>
          </a:p>
          <a:p>
            <a:r>
              <a:rPr lang="en-US" sz="2400" dirty="0">
                <a:solidFill>
                  <a:schemeClr val="tx1"/>
                </a:solidFill>
                <a:cs typeface="Calibri"/>
              </a:rPr>
              <a:t>Disorders of bile acid synthesis</a:t>
            </a:r>
          </a:p>
          <a:p>
            <a:r>
              <a:rPr lang="en-US" sz="2400" dirty="0">
                <a:solidFill>
                  <a:schemeClr val="tx1"/>
                </a:solidFill>
                <a:cs typeface="Calibri"/>
              </a:rPr>
              <a:t>Inherited cholestatic disorders</a:t>
            </a:r>
            <a:endParaRPr lang="en-US" sz="2400" dirty="0">
              <a:solidFill>
                <a:schemeClr val="tx1"/>
              </a:solidFill>
            </a:endParaRPr>
          </a:p>
          <a:p>
            <a:pPr marL="0" indent="0">
              <a:buNone/>
            </a:pPr>
            <a:endParaRPr lang="en-US" dirty="0"/>
          </a:p>
        </p:txBody>
      </p:sp>
      <p:sp>
        <p:nvSpPr>
          <p:cNvPr id="3" name="Title 2">
            <a:extLst>
              <a:ext uri="{FF2B5EF4-FFF2-40B4-BE49-F238E27FC236}">
                <a16:creationId xmlns:a16="http://schemas.microsoft.com/office/drawing/2014/main" id="{895D8317-C8E5-49A4-84E1-6D17F6B8B7E9}"/>
              </a:ext>
            </a:extLst>
          </p:cNvPr>
          <p:cNvSpPr>
            <a:spLocks noGrp="1"/>
          </p:cNvSpPr>
          <p:nvPr>
            <p:ph type="title"/>
          </p:nvPr>
        </p:nvSpPr>
        <p:spPr>
          <a:xfrm>
            <a:off x="588283" y="673352"/>
            <a:ext cx="8196210" cy="991998"/>
          </a:xfrm>
        </p:spPr>
        <p:txBody>
          <a:bodyPr/>
          <a:lstStyle/>
          <a:p>
            <a:r>
              <a:rPr lang="en-US" sz="3200" b="1" dirty="0">
                <a:solidFill>
                  <a:schemeClr val="tx1"/>
                </a:solidFill>
                <a:cs typeface="Calibri"/>
              </a:rPr>
              <a:t>Causes of Conjugated Hyperbilirubinemia</a:t>
            </a:r>
            <a:br>
              <a:rPr lang="en-US" sz="3200" b="1" dirty="0">
                <a:solidFill>
                  <a:schemeClr val="tx1"/>
                </a:solidFill>
                <a:cs typeface="Calibri Light" panose="020F0302020204030204"/>
              </a:rPr>
            </a:br>
            <a:endParaRPr lang="en-US" dirty="0"/>
          </a:p>
        </p:txBody>
      </p:sp>
    </p:spTree>
    <p:extLst>
      <p:ext uri="{BB962C8B-B14F-4D97-AF65-F5344CB8AC3E}">
        <p14:creationId xmlns:p14="http://schemas.microsoft.com/office/powerpoint/2010/main" val="162711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C1C2A5-B7A4-7B42-8C4C-402A3F972F23}"/>
              </a:ext>
            </a:extLst>
          </p:cNvPr>
          <p:cNvSpPr>
            <a:spLocks noGrp="1"/>
          </p:cNvSpPr>
          <p:nvPr>
            <p:ph type="title"/>
          </p:nvPr>
        </p:nvSpPr>
        <p:spPr/>
        <p:txBody>
          <a:bodyPr/>
          <a:lstStyle/>
          <a:p>
            <a:r>
              <a:rPr lang="en-US" sz="3200" dirty="0">
                <a:solidFill>
                  <a:schemeClr val="tx1"/>
                </a:solidFill>
              </a:rPr>
              <a:t>Breast Milk Jaundice</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9E1F525D-14EB-4F93-AC32-48D5B19B4DB1}"/>
              </a:ext>
            </a:extLst>
          </p:cNvPr>
          <p:cNvPicPr>
            <a:picLocks noGrp="1" noChangeAspect="1"/>
          </p:cNvPicPr>
          <p:nvPr>
            <p:ph idx="1"/>
          </p:nvPr>
        </p:nvPicPr>
        <p:blipFill rotWithShape="1">
          <a:blip r:embed="rId3"/>
          <a:srcRect r="4553"/>
          <a:stretch/>
        </p:blipFill>
        <p:spPr>
          <a:xfrm>
            <a:off x="985421" y="2297151"/>
            <a:ext cx="6859115" cy="2263698"/>
          </a:xfrm>
          <a:prstGeom prst="rect">
            <a:avLst/>
          </a:prstGeom>
        </p:spPr>
      </p:pic>
      <p:sp>
        <p:nvSpPr>
          <p:cNvPr id="5" name="TextBox 4">
            <a:extLst>
              <a:ext uri="{FF2B5EF4-FFF2-40B4-BE49-F238E27FC236}">
                <a16:creationId xmlns:a16="http://schemas.microsoft.com/office/drawing/2014/main" id="{C8202277-E337-4203-8CB3-10E626FB520A}"/>
              </a:ext>
            </a:extLst>
          </p:cNvPr>
          <p:cNvSpPr txBox="1"/>
          <p:nvPr/>
        </p:nvSpPr>
        <p:spPr>
          <a:xfrm>
            <a:off x="2128978" y="5971233"/>
            <a:ext cx="4572000" cy="338554"/>
          </a:xfrm>
          <a:prstGeom prst="rect">
            <a:avLst/>
          </a:prstGeom>
          <a:noFill/>
        </p:spPr>
        <p:txBody>
          <a:bodyPr wrap="square">
            <a:spAutoFit/>
          </a:bodyPr>
          <a:lstStyle/>
          <a:p>
            <a:pPr algn="l" fontAlgn="base"/>
            <a:r>
              <a:rPr lang="en-US" sz="800" b="0" i="0" dirty="0">
                <a:solidFill>
                  <a:schemeClr val="tx1"/>
                </a:solidFill>
                <a:effectLst/>
              </a:rPr>
              <a:t>Management of Hyperbilirubinemia in the Newborn Infant 35 or More Weeks of Gestatio</a:t>
            </a:r>
            <a:r>
              <a:rPr lang="en-US" sz="800" b="0" dirty="0">
                <a:solidFill>
                  <a:schemeClr val="tx1"/>
                </a:solidFill>
              </a:rPr>
              <a:t>n. </a:t>
            </a:r>
            <a:r>
              <a:rPr lang="en-US" sz="800" b="0" i="0" dirty="0">
                <a:solidFill>
                  <a:schemeClr val="tx1"/>
                </a:solidFill>
                <a:effectLst/>
              </a:rPr>
              <a:t>Pediatrics Jul 2004, 114 (1) 297-316; </a:t>
            </a:r>
            <a:r>
              <a:rPr lang="en-US" sz="800" b="1" i="0" dirty="0">
                <a:solidFill>
                  <a:schemeClr val="tx1"/>
                </a:solidFill>
                <a:effectLst/>
              </a:rPr>
              <a:t>DOI:</a:t>
            </a:r>
            <a:r>
              <a:rPr lang="en-US" sz="800" b="0" i="0" dirty="0">
                <a:solidFill>
                  <a:schemeClr val="tx1"/>
                </a:solidFill>
                <a:effectLst/>
              </a:rPr>
              <a:t> 10.1542/peds.114.1.297</a:t>
            </a:r>
          </a:p>
        </p:txBody>
      </p:sp>
    </p:spTree>
    <p:extLst>
      <p:ext uri="{BB962C8B-B14F-4D97-AF65-F5344CB8AC3E}">
        <p14:creationId xmlns:p14="http://schemas.microsoft.com/office/powerpoint/2010/main" val="180729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465713-A45C-214B-9822-325DB58E6A60}"/>
              </a:ext>
            </a:extLst>
          </p:cNvPr>
          <p:cNvSpPr>
            <a:spLocks noGrp="1"/>
          </p:cNvSpPr>
          <p:nvPr>
            <p:ph type="body" sz="quarter" idx="11"/>
          </p:nvPr>
        </p:nvSpPr>
        <p:spPr>
          <a:xfrm>
            <a:off x="501045" y="1363509"/>
            <a:ext cx="8530988" cy="4290851"/>
          </a:xfrm>
        </p:spPr>
        <p:txBody>
          <a:bodyPr/>
          <a:lstStyle/>
          <a:p>
            <a:r>
              <a:rPr lang="en-US" sz="2400" dirty="0"/>
              <a:t>Predischarge TSB or </a:t>
            </a:r>
            <a:r>
              <a:rPr lang="en-US" sz="2400" dirty="0" err="1"/>
              <a:t>TcB</a:t>
            </a:r>
            <a:r>
              <a:rPr lang="en-US" sz="2400" dirty="0"/>
              <a:t> </a:t>
            </a:r>
            <a:r>
              <a:rPr lang="en-US" dirty="0"/>
              <a:t>close to phototherapy threshold</a:t>
            </a:r>
            <a:endParaRPr lang="en-US" sz="2400" dirty="0"/>
          </a:p>
          <a:p>
            <a:r>
              <a:rPr lang="en-US" sz="2400" dirty="0"/>
              <a:t>Lower gestational age</a:t>
            </a:r>
            <a:endParaRPr lang="en-US" sz="2400" dirty="0">
              <a:cs typeface="Calibri"/>
            </a:endParaRPr>
          </a:p>
          <a:p>
            <a:r>
              <a:rPr lang="en-US" sz="2400" dirty="0"/>
              <a:t>Exclusive breastfeeding with suboptimal intake </a:t>
            </a:r>
          </a:p>
          <a:p>
            <a:r>
              <a:rPr lang="en-US" sz="2400" dirty="0"/>
              <a:t>Jaundice in first 24 hours</a:t>
            </a:r>
            <a:endParaRPr lang="en-US" sz="2400" dirty="0">
              <a:cs typeface="Calibri"/>
            </a:endParaRPr>
          </a:p>
          <a:p>
            <a:r>
              <a:rPr lang="en-US" sz="2400" dirty="0"/>
              <a:t>Hemolysis from any cause </a:t>
            </a:r>
          </a:p>
          <a:p>
            <a:r>
              <a:rPr lang="en-US" sz="2400" dirty="0"/>
              <a:t>Previous parent/sibling requiring phototherapy or exchange transfusion </a:t>
            </a:r>
          </a:p>
          <a:p>
            <a:r>
              <a:rPr lang="en-US" dirty="0">
                <a:cs typeface="Calibri"/>
              </a:rPr>
              <a:t>Phototherapy before discharge </a:t>
            </a:r>
            <a:endParaRPr lang="en-US" sz="2400" dirty="0">
              <a:cs typeface="Calibri"/>
            </a:endParaRPr>
          </a:p>
          <a:p>
            <a:r>
              <a:rPr lang="en-US" sz="2400" dirty="0"/>
              <a:t>Cephalohematoma or significant bruising</a:t>
            </a:r>
          </a:p>
          <a:p>
            <a:r>
              <a:rPr lang="en-US" dirty="0">
                <a:cs typeface="Calibri"/>
              </a:rPr>
              <a:t>Down syndrome</a:t>
            </a:r>
          </a:p>
          <a:p>
            <a:r>
              <a:rPr lang="en-US" sz="2400" dirty="0" err="1">
                <a:cs typeface="Calibri"/>
              </a:rPr>
              <a:t>Macrosomic</a:t>
            </a:r>
            <a:r>
              <a:rPr lang="en-US" sz="2400" dirty="0">
                <a:cs typeface="Calibri"/>
              </a:rPr>
              <a:t> infant of </a:t>
            </a:r>
            <a:r>
              <a:rPr lang="en-US" dirty="0">
                <a:cs typeface="Calibri"/>
              </a:rPr>
              <a:t>diabetic mother </a:t>
            </a:r>
            <a:endParaRPr lang="en-US" sz="2400" dirty="0">
              <a:cs typeface="Calibri"/>
            </a:endParaRPr>
          </a:p>
        </p:txBody>
      </p:sp>
      <p:sp>
        <p:nvSpPr>
          <p:cNvPr id="4" name="Title 3">
            <a:extLst>
              <a:ext uri="{FF2B5EF4-FFF2-40B4-BE49-F238E27FC236}">
                <a16:creationId xmlns:a16="http://schemas.microsoft.com/office/drawing/2014/main" id="{62598A8A-21C8-1849-9CA7-3161A0515139}"/>
              </a:ext>
            </a:extLst>
          </p:cNvPr>
          <p:cNvSpPr>
            <a:spLocks noGrp="1"/>
          </p:cNvSpPr>
          <p:nvPr>
            <p:ph type="title"/>
          </p:nvPr>
        </p:nvSpPr>
        <p:spPr/>
        <p:txBody>
          <a:bodyPr/>
          <a:lstStyle/>
          <a:p>
            <a:r>
              <a:rPr lang="en-US" b="1" dirty="0">
                <a:cs typeface="Calibri"/>
              </a:rPr>
              <a:t>Risk Factors for Hyperbilirubinemia</a:t>
            </a:r>
            <a:br>
              <a:rPr lang="en-US" b="1" dirty="0"/>
            </a:br>
            <a:endParaRPr lang="en-US" dirty="0"/>
          </a:p>
        </p:txBody>
      </p:sp>
    </p:spTree>
    <p:extLst>
      <p:ext uri="{BB962C8B-B14F-4D97-AF65-F5344CB8AC3E}">
        <p14:creationId xmlns:p14="http://schemas.microsoft.com/office/powerpoint/2010/main" val="203249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E0C8DB-0A3E-E749-BB77-7FE0F07A175A}"/>
              </a:ext>
            </a:extLst>
          </p:cNvPr>
          <p:cNvSpPr>
            <a:spLocks noGrp="1"/>
          </p:cNvSpPr>
          <p:nvPr>
            <p:ph type="body" sz="quarter" idx="11"/>
          </p:nvPr>
        </p:nvSpPr>
        <p:spPr/>
        <p:txBody>
          <a:bodyPr/>
          <a:lstStyle/>
          <a:p>
            <a:pPr marL="0" indent="0">
              <a:buNone/>
            </a:pPr>
            <a:r>
              <a:rPr lang="en-US" sz="2400" dirty="0">
                <a:cs typeface="Calibri"/>
              </a:rPr>
              <a:t>- </a:t>
            </a:r>
            <a:r>
              <a:rPr lang="en-US" sz="2400" b="0" dirty="0">
                <a:cs typeface="Calibri"/>
              </a:rPr>
              <a:t>Isoimmune Hemolytic Disease</a:t>
            </a:r>
            <a:br>
              <a:rPr lang="en-US" sz="2400" b="0" dirty="0">
                <a:ea typeface="+mn-lt"/>
                <a:cs typeface="+mn-lt"/>
              </a:rPr>
            </a:br>
            <a:r>
              <a:rPr lang="en-US" sz="2400" b="0" dirty="0">
                <a:cs typeface="Calibri"/>
              </a:rPr>
              <a:t>- G6PD deficiency</a:t>
            </a:r>
          </a:p>
          <a:p>
            <a:pPr marL="0" indent="0">
              <a:buNone/>
            </a:pPr>
            <a:r>
              <a:rPr lang="en-US" b="0" dirty="0">
                <a:ea typeface="+mn-lt"/>
                <a:cs typeface="Calibri"/>
              </a:rPr>
              <a:t>- Other hemolytic conditions </a:t>
            </a:r>
            <a:br>
              <a:rPr lang="en-US" sz="2400" b="0" dirty="0">
                <a:ea typeface="+mn-lt"/>
                <a:cs typeface="+mn-lt"/>
              </a:rPr>
            </a:br>
            <a:r>
              <a:rPr lang="en-US" sz="2400" b="0" dirty="0">
                <a:cs typeface="Calibri"/>
              </a:rPr>
              <a:t>- Gestational age &lt; 38 weeks </a:t>
            </a:r>
            <a:br>
              <a:rPr lang="en-US" sz="2400" b="0" dirty="0">
                <a:ea typeface="+mn-lt"/>
                <a:cs typeface="+mn-lt"/>
              </a:rPr>
            </a:br>
            <a:r>
              <a:rPr lang="en-US" sz="2400" b="0" dirty="0">
                <a:cs typeface="Calibri"/>
              </a:rPr>
              <a:t>- </a:t>
            </a:r>
            <a:r>
              <a:rPr lang="en-US" b="0" dirty="0">
                <a:cs typeface="Calibri"/>
              </a:rPr>
              <a:t>Significant clinical</a:t>
            </a:r>
            <a:r>
              <a:rPr lang="en-US" sz="2400" b="0" dirty="0">
                <a:cs typeface="Calibri"/>
              </a:rPr>
              <a:t> instability in previous 24 hours</a:t>
            </a:r>
            <a:br>
              <a:rPr lang="en-US" sz="2400" b="0" dirty="0">
                <a:ea typeface="+mn-lt"/>
                <a:cs typeface="+mn-lt"/>
              </a:rPr>
            </a:br>
            <a:r>
              <a:rPr lang="en-US" sz="2400" b="0" dirty="0">
                <a:cs typeface="Calibri"/>
              </a:rPr>
              <a:t>- Sepsis or clinical suspicion for sepsis </a:t>
            </a:r>
            <a:br>
              <a:rPr lang="en-US" sz="2400" b="0" dirty="0">
                <a:ea typeface="+mn-lt"/>
                <a:cs typeface="+mn-lt"/>
              </a:rPr>
            </a:br>
            <a:r>
              <a:rPr lang="en-US" sz="2400" b="0" dirty="0">
                <a:cs typeface="Calibri"/>
              </a:rPr>
              <a:t>- Albumin &lt; 3.0 g/dL</a:t>
            </a:r>
            <a:endParaRPr lang="en-US" b="0" dirty="0"/>
          </a:p>
        </p:txBody>
      </p:sp>
      <p:sp>
        <p:nvSpPr>
          <p:cNvPr id="4" name="Title 3">
            <a:extLst>
              <a:ext uri="{FF2B5EF4-FFF2-40B4-BE49-F238E27FC236}">
                <a16:creationId xmlns:a16="http://schemas.microsoft.com/office/drawing/2014/main" id="{89C47A5C-B90D-6E42-8532-037CB2A5D84B}"/>
              </a:ext>
            </a:extLst>
          </p:cNvPr>
          <p:cNvSpPr>
            <a:spLocks noGrp="1"/>
          </p:cNvSpPr>
          <p:nvPr>
            <p:ph type="title"/>
          </p:nvPr>
        </p:nvSpPr>
        <p:spPr/>
        <p:txBody>
          <a:bodyPr/>
          <a:lstStyle/>
          <a:p>
            <a:r>
              <a:rPr lang="en-US" b="1" dirty="0">
                <a:cs typeface="Calibri"/>
              </a:rPr>
              <a:t>Neurotoxicity Risk Factors</a:t>
            </a:r>
            <a:br>
              <a:rPr lang="en-US" b="1" dirty="0"/>
            </a:br>
            <a:endParaRPr lang="en-US" dirty="0"/>
          </a:p>
        </p:txBody>
      </p:sp>
    </p:spTree>
    <p:extLst>
      <p:ext uri="{BB962C8B-B14F-4D97-AF65-F5344CB8AC3E}">
        <p14:creationId xmlns:p14="http://schemas.microsoft.com/office/powerpoint/2010/main" val="3297046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542"/>
</p:tagLst>
</file>

<file path=ppt/tags/tag10.xml><?xml version="1.0" encoding="utf-8"?>
<p:tagLst xmlns:a="http://schemas.openxmlformats.org/drawingml/2006/main" xmlns:r="http://schemas.openxmlformats.org/officeDocument/2006/relationships" xmlns:p="http://schemas.openxmlformats.org/presentationml/2006/main">
  <p:tag name="AS_UNIQUEID" val="551"/>
</p:tagLst>
</file>

<file path=ppt/tags/tag11.xml><?xml version="1.0" encoding="utf-8"?>
<p:tagLst xmlns:a="http://schemas.openxmlformats.org/drawingml/2006/main" xmlns:r="http://schemas.openxmlformats.org/officeDocument/2006/relationships" xmlns:p="http://schemas.openxmlformats.org/presentationml/2006/main">
  <p:tag name="AS_UNIQUEID" val="552"/>
</p:tagLst>
</file>

<file path=ppt/tags/tag12.xml><?xml version="1.0" encoding="utf-8"?>
<p:tagLst xmlns:a="http://schemas.openxmlformats.org/drawingml/2006/main" xmlns:r="http://schemas.openxmlformats.org/officeDocument/2006/relationships" xmlns:p="http://schemas.openxmlformats.org/presentationml/2006/main">
  <p:tag name="AS_UNIQUEID" val="542"/>
</p:tagLst>
</file>

<file path=ppt/tags/tag13.xml><?xml version="1.0" encoding="utf-8"?>
<p:tagLst xmlns:a="http://schemas.openxmlformats.org/drawingml/2006/main" xmlns:r="http://schemas.openxmlformats.org/officeDocument/2006/relationships" xmlns:p="http://schemas.openxmlformats.org/presentationml/2006/main">
  <p:tag name="AS_UNIQUEID" val="543"/>
</p:tagLst>
</file>

<file path=ppt/tags/tag14.xml><?xml version="1.0" encoding="utf-8"?>
<p:tagLst xmlns:a="http://schemas.openxmlformats.org/drawingml/2006/main" xmlns:r="http://schemas.openxmlformats.org/officeDocument/2006/relationships" xmlns:p="http://schemas.openxmlformats.org/presentationml/2006/main">
  <p:tag name="AS_UNIQUEID" val="544"/>
</p:tagLst>
</file>

<file path=ppt/tags/tag15.xml><?xml version="1.0" encoding="utf-8"?>
<p:tagLst xmlns:a="http://schemas.openxmlformats.org/drawingml/2006/main" xmlns:r="http://schemas.openxmlformats.org/officeDocument/2006/relationships" xmlns:p="http://schemas.openxmlformats.org/presentationml/2006/main">
  <p:tag name="AS_UNIQUEID" val="545"/>
</p:tagLst>
</file>

<file path=ppt/tags/tag16.xml><?xml version="1.0" encoding="utf-8"?>
<p:tagLst xmlns:a="http://schemas.openxmlformats.org/drawingml/2006/main" xmlns:r="http://schemas.openxmlformats.org/officeDocument/2006/relationships" xmlns:p="http://schemas.openxmlformats.org/presentationml/2006/main">
  <p:tag name="AS_UNIQUEID" val="546"/>
</p:tagLst>
</file>

<file path=ppt/tags/tag17.xml><?xml version="1.0" encoding="utf-8"?>
<p:tagLst xmlns:a="http://schemas.openxmlformats.org/drawingml/2006/main" xmlns:r="http://schemas.openxmlformats.org/officeDocument/2006/relationships" xmlns:p="http://schemas.openxmlformats.org/presentationml/2006/main">
  <p:tag name="AS_UNIQUEID" val="547"/>
</p:tagLst>
</file>

<file path=ppt/tags/tag18.xml><?xml version="1.0" encoding="utf-8"?>
<p:tagLst xmlns:a="http://schemas.openxmlformats.org/drawingml/2006/main" xmlns:r="http://schemas.openxmlformats.org/officeDocument/2006/relationships" xmlns:p="http://schemas.openxmlformats.org/presentationml/2006/main">
  <p:tag name="AS_UNIQUEID" val="548"/>
</p:tagLst>
</file>

<file path=ppt/tags/tag19.xml><?xml version="1.0" encoding="utf-8"?>
<p:tagLst xmlns:a="http://schemas.openxmlformats.org/drawingml/2006/main" xmlns:r="http://schemas.openxmlformats.org/officeDocument/2006/relationships" xmlns:p="http://schemas.openxmlformats.org/presentationml/2006/main">
  <p:tag name="AS_UNIQUEID" val="549"/>
</p:tagLst>
</file>

<file path=ppt/tags/tag2.xml><?xml version="1.0" encoding="utf-8"?>
<p:tagLst xmlns:a="http://schemas.openxmlformats.org/drawingml/2006/main" xmlns:r="http://schemas.openxmlformats.org/officeDocument/2006/relationships" xmlns:p="http://schemas.openxmlformats.org/presentationml/2006/main">
  <p:tag name="AS_UNIQUEID" val="543"/>
</p:tagLst>
</file>

<file path=ppt/tags/tag20.xml><?xml version="1.0" encoding="utf-8"?>
<p:tagLst xmlns:a="http://schemas.openxmlformats.org/drawingml/2006/main" xmlns:r="http://schemas.openxmlformats.org/officeDocument/2006/relationships" xmlns:p="http://schemas.openxmlformats.org/presentationml/2006/main">
  <p:tag name="AS_UNIQUEID" val="550"/>
</p:tagLst>
</file>

<file path=ppt/tags/tag21.xml><?xml version="1.0" encoding="utf-8"?>
<p:tagLst xmlns:a="http://schemas.openxmlformats.org/drawingml/2006/main" xmlns:r="http://schemas.openxmlformats.org/officeDocument/2006/relationships" xmlns:p="http://schemas.openxmlformats.org/presentationml/2006/main">
  <p:tag name="AS_UNIQUEID" val="551"/>
</p:tagLst>
</file>

<file path=ppt/tags/tag22.xml><?xml version="1.0" encoding="utf-8"?>
<p:tagLst xmlns:a="http://schemas.openxmlformats.org/drawingml/2006/main" xmlns:r="http://schemas.openxmlformats.org/officeDocument/2006/relationships" xmlns:p="http://schemas.openxmlformats.org/presentationml/2006/main">
  <p:tag name="AS_UNIQUEID" val="552"/>
</p:tagLst>
</file>

<file path=ppt/tags/tag3.xml><?xml version="1.0" encoding="utf-8"?>
<p:tagLst xmlns:a="http://schemas.openxmlformats.org/drawingml/2006/main" xmlns:r="http://schemas.openxmlformats.org/officeDocument/2006/relationships" xmlns:p="http://schemas.openxmlformats.org/presentationml/2006/main">
  <p:tag name="AS_UNIQUEID" val="544"/>
</p:tagLst>
</file>

<file path=ppt/tags/tag4.xml><?xml version="1.0" encoding="utf-8"?>
<p:tagLst xmlns:a="http://schemas.openxmlformats.org/drawingml/2006/main" xmlns:r="http://schemas.openxmlformats.org/officeDocument/2006/relationships" xmlns:p="http://schemas.openxmlformats.org/presentationml/2006/main">
  <p:tag name="AS_UNIQUEID" val="545"/>
</p:tagLst>
</file>

<file path=ppt/tags/tag5.xml><?xml version="1.0" encoding="utf-8"?>
<p:tagLst xmlns:a="http://schemas.openxmlformats.org/drawingml/2006/main" xmlns:r="http://schemas.openxmlformats.org/officeDocument/2006/relationships" xmlns:p="http://schemas.openxmlformats.org/presentationml/2006/main">
  <p:tag name="AS_UNIQUEID" val="546"/>
</p:tagLst>
</file>

<file path=ppt/tags/tag6.xml><?xml version="1.0" encoding="utf-8"?>
<p:tagLst xmlns:a="http://schemas.openxmlformats.org/drawingml/2006/main" xmlns:r="http://schemas.openxmlformats.org/officeDocument/2006/relationships" xmlns:p="http://schemas.openxmlformats.org/presentationml/2006/main">
  <p:tag name="AS_UNIQUEID" val="547"/>
</p:tagLst>
</file>

<file path=ppt/tags/tag7.xml><?xml version="1.0" encoding="utf-8"?>
<p:tagLst xmlns:a="http://schemas.openxmlformats.org/drawingml/2006/main" xmlns:r="http://schemas.openxmlformats.org/officeDocument/2006/relationships" xmlns:p="http://schemas.openxmlformats.org/presentationml/2006/main">
  <p:tag name="AS_UNIQUEID" val="548"/>
</p:tagLst>
</file>

<file path=ppt/tags/tag8.xml><?xml version="1.0" encoding="utf-8"?>
<p:tagLst xmlns:a="http://schemas.openxmlformats.org/drawingml/2006/main" xmlns:r="http://schemas.openxmlformats.org/officeDocument/2006/relationships" xmlns:p="http://schemas.openxmlformats.org/presentationml/2006/main">
  <p:tag name="AS_UNIQUEID" val="549"/>
</p:tagLst>
</file>

<file path=ppt/tags/tag9.xml><?xml version="1.0" encoding="utf-8"?>
<p:tagLst xmlns:a="http://schemas.openxmlformats.org/drawingml/2006/main" xmlns:r="http://schemas.openxmlformats.org/officeDocument/2006/relationships" xmlns:p="http://schemas.openxmlformats.org/presentationml/2006/main">
  <p:tag name="AS_UNIQUEID" val="550"/>
</p:tagLst>
</file>

<file path=ppt/theme/theme1.xml><?xml version="1.0" encoding="utf-8"?>
<a:theme xmlns:a="http://schemas.openxmlformats.org/drawingml/2006/main" name="Office Theme">
  <a:themeElements>
    <a:clrScheme name="Custom 8">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9502</TotalTime>
  <Words>2337</Words>
  <Application>Microsoft Macintosh PowerPoint</Application>
  <PresentationFormat>On-screen Show (4:3)</PresentationFormat>
  <Paragraphs>222</Paragraphs>
  <Slides>27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Calibri</vt:lpstr>
      <vt:lpstr>Calibri Light</vt:lpstr>
      <vt:lpstr>Encode Sans Normal Black</vt:lpstr>
      <vt:lpstr>Helvetica</vt:lpstr>
      <vt:lpstr>Lucida Grande</vt:lpstr>
      <vt:lpstr>Open Sans</vt:lpstr>
      <vt:lpstr>Open Sans Light</vt:lpstr>
      <vt:lpstr>Uni Sans Regular</vt:lpstr>
      <vt:lpstr>Wingdings</vt:lpstr>
      <vt:lpstr>Office Theme</vt:lpstr>
      <vt:lpstr>1_Custom Design</vt:lpstr>
      <vt:lpstr>Neonatal Hyperbilirubinemia</vt:lpstr>
      <vt:lpstr>Objectives</vt:lpstr>
      <vt:lpstr>Physiology Review</vt:lpstr>
      <vt:lpstr>Types of Hyperbilirubinemia</vt:lpstr>
      <vt:lpstr>Causes of Unconjugated Hyperbilirubinemia </vt:lpstr>
      <vt:lpstr>Causes of Conjugated Hyperbilirubinemia </vt:lpstr>
      <vt:lpstr>Breast Milk Jaundice</vt:lpstr>
      <vt:lpstr>Risk Factors for Hyperbilirubinemia </vt:lpstr>
      <vt:lpstr>Neurotoxicity Risk Factors </vt:lpstr>
      <vt:lpstr>Hemolytic Disease of the Newborn</vt:lpstr>
      <vt:lpstr>Key Points to AAP Guidelines</vt:lpstr>
      <vt:lpstr>Labs</vt:lpstr>
      <vt:lpstr>Laboratory Recommendations</vt:lpstr>
      <vt:lpstr>PowerPoint Presentation</vt:lpstr>
      <vt:lpstr>PowerPoint Presentation</vt:lpstr>
      <vt:lpstr>PowerPoint Presentation</vt:lpstr>
      <vt:lpstr>Sunlight Exposure</vt:lpstr>
      <vt:lpstr>Rebound Jaundice </vt:lpstr>
      <vt:lpstr>Case Study</vt:lpstr>
      <vt:lpstr>Case Study Continued</vt:lpstr>
      <vt:lpstr>Case Study 2</vt:lpstr>
      <vt:lpstr>Case Study 3</vt:lpstr>
      <vt:lpstr>Conjugated Hyperbilirubinemia </vt:lpstr>
      <vt:lpstr>Case Study 3</vt:lpstr>
      <vt:lpstr>Case Study 4</vt:lpstr>
      <vt:lpstr>Case Study 4 continued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Lauren Shade</cp:lastModifiedBy>
  <cp:revision>95</cp:revision>
  <dcterms:created xsi:type="dcterms:W3CDTF">2014-10-14T00:51:43Z</dcterms:created>
  <dcterms:modified xsi:type="dcterms:W3CDTF">2024-08-01T18:26:48Z</dcterms:modified>
</cp:coreProperties>
</file>