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57" r:id="rId3"/>
    <p:sldId id="272" r:id="rId4"/>
    <p:sldId id="279" r:id="rId5"/>
    <p:sldId id="258" r:id="rId6"/>
    <p:sldId id="262" r:id="rId7"/>
    <p:sldId id="263" r:id="rId8"/>
    <p:sldId id="280" r:id="rId9"/>
    <p:sldId id="281" r:id="rId10"/>
    <p:sldId id="282" r:id="rId11"/>
    <p:sldId id="273" r:id="rId12"/>
    <p:sldId id="259" r:id="rId13"/>
    <p:sldId id="274" r:id="rId14"/>
    <p:sldId id="260" r:id="rId15"/>
    <p:sldId id="278" r:id="rId16"/>
    <p:sldId id="283" r:id="rId17"/>
    <p:sldId id="284" r:id="rId18"/>
    <p:sldId id="270" r:id="rId19"/>
    <p:sldId id="266" r:id="rId20"/>
    <p:sldId id="267" r:id="rId21"/>
    <p:sldId id="268" r:id="rId22"/>
    <p:sldId id="269" r:id="rId23"/>
    <p:sldId id="271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9B481-7AA0-4735-BE1F-CF6D9D301B65}" type="datetimeFigureOut">
              <a:rPr lang="en-US"/>
              <a:t>8/1/24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D3012-99EA-40AF-BF38-F04E46E6EC0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8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  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D3012-99EA-40AF-BF38-F04E46E6EC0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06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mean onset is 4 months, may occur as early as 1 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D3012-99EA-40AF-BF38-F04E46E6EC04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082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D3012-99EA-40AF-BF38-F04E46E6EC04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90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     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D3012-99EA-40AF-BF38-F04E46E6EC04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45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  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D3012-99EA-40AF-BF38-F04E46E6EC0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1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D3012-99EA-40AF-BF38-F04E46E6EC0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22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 NICU get TPN, stop feeds. IV abx   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D3012-99EA-40AF-BF38-F04E46E6EC0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1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D3012-99EA-40AF-BF38-F04E46E6EC04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10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D3012-99EA-40AF-BF38-F04E46E6EC04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4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D3012-99EA-40AF-BF38-F04E46E6EC0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33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Duration is 10s to 1-2 min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D3012-99EA-40AF-BF38-F04E46E6EC0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51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https://www.youtube.com/watch?v=0j-pwZSKOpc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4D3012-99EA-40AF-BF38-F04E46E6EC0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6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289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3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097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135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803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8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406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216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39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00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2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9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313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97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2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4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8/1/24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1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j-pwZSKOpc?feature=oembed" TargetMode="Externa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j9kV6z0fOg?feature=oembed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kRt8muFfUQo?feature=oembed" TargetMode="External"/><Relationship Id="rId4" Type="http://schemas.openxmlformats.org/officeDocument/2006/relationships/image" Target="../media/image1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qWpzdqGGT88?feature=oembed" TargetMode="External"/><Relationship Id="rId4" Type="http://schemas.openxmlformats.org/officeDocument/2006/relationships/image" Target="../media/image1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rckmanuals.com/professional/pediatrics/gastrointestinal-disorders-in-neonates-and-infants/necrotizing-enterocoliti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books/NBK2599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fG0VrSuV2Y?feature=oembe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5670FA-84E9-4D3D-BFE1-5DD6C1EED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57804E-7000-4D6F-BCB9-EB292DC3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B615E3-6869-4FBE-9989-6D9A8FB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14D3C4-C240-43BC-99C8-DB470FE46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798C04BF-875F-4229-959B-395CE72D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7C53CB1-46D3-40C9-A194-A5D98949B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942CD0D8-87A8-430D-8763-99EC0256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7ED77AF-7AD7-43AD-92CF-8FE44EE56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000">
                <a:solidFill>
                  <a:schemeClr val="bg1"/>
                </a:solidFill>
                <a:cs typeface="Calibri Light"/>
              </a:rPr>
              <a:t>Management of Newborn in Office</a:t>
            </a:r>
            <a:endParaRPr lang="en-US" sz="500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bg1"/>
                </a:solidFill>
                <a:cs typeface="Calibri"/>
              </a:rPr>
              <a:t>Jessie Marks DNP, ARNP </a:t>
            </a:r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FF33BF-06A3-4D84-B5A1-313891C8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96D6B30E-A0EE-4FB2-8FB2-44EED3D6B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18236" y="105991"/>
            <a:ext cx="5355528" cy="864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16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5FDF-8701-435F-9D01-A8034DC92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Case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5498-7526-44A0-9917-3D3909BF4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903120" cy="331893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A father of a 17-day old infant comes to the office with umbilical concerns. Father states that it looks different and not sure if its infected. He first noticed it a few days ago. </a:t>
            </a:r>
          </a:p>
          <a:p>
            <a:r>
              <a:rPr lang="en-US" dirty="0">
                <a:cs typeface="Calibri"/>
              </a:rPr>
              <a:t>In your office infant is afebrile without signs of sepsis. On exam you note a small mass at the end of the umbilicus that is pink and friable.  No discharge noted from umbilicus. 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What is your assessment? </a:t>
            </a:r>
          </a:p>
          <a:p>
            <a:r>
              <a:rPr lang="en-US" dirty="0">
                <a:cs typeface="Calibri"/>
              </a:rPr>
              <a:t>Are you concerned? </a:t>
            </a:r>
          </a:p>
        </p:txBody>
      </p:sp>
    </p:spTree>
    <p:extLst>
      <p:ext uri="{BB962C8B-B14F-4D97-AF65-F5344CB8AC3E}">
        <p14:creationId xmlns:p14="http://schemas.microsoft.com/office/powerpoint/2010/main" val="415149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32E6-EAF2-4A06-9A8A-32475DBA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9443" y="-2177"/>
            <a:ext cx="4977976" cy="8645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cs typeface="Calibri Light"/>
              </a:rPr>
              <a:t>Umbilical cord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26B3D-ED99-4785-9D81-E970A511C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041" y="675521"/>
            <a:ext cx="7206066" cy="632785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Delayed Separation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alibri"/>
              </a:rPr>
              <a:t>Umbilical cord falls off after 3 weeks</a:t>
            </a:r>
          </a:p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Umbilical granuloma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alibri"/>
              </a:rPr>
              <a:t>Most common cause of umbilical mass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alibri"/>
              </a:rPr>
              <a:t>Soft, moist, pink, friable lesion that is granulation tissue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alibri"/>
              </a:rPr>
              <a:t>Treatment: 75% topical silver nitrate, 1-2 times a week for a few weeks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alibri"/>
              </a:rPr>
              <a:t>If no response to silver nitrate, ligation can be done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alibri"/>
              </a:rPr>
              <a:t>No improvement with either treatment, suspicious for umbilical polyp</a:t>
            </a:r>
          </a:p>
          <a:p>
            <a:r>
              <a:rPr lang="en-US" sz="2000" b="1" dirty="0">
                <a:solidFill>
                  <a:srgbClr val="000000"/>
                </a:solidFill>
                <a:cs typeface="Calibri"/>
              </a:rPr>
              <a:t>Umbilical polyp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alibri"/>
              </a:rPr>
              <a:t>Less common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alibri"/>
              </a:rPr>
              <a:t>Larger than granulomas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alibri"/>
              </a:rPr>
              <a:t>Consist of intestinal epithelium or uroepithelium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alibri"/>
              </a:rPr>
              <a:t>Require surgery</a:t>
            </a:r>
          </a:p>
          <a:p>
            <a:endParaRPr lang="en-US" sz="1100" dirty="0">
              <a:solidFill>
                <a:srgbClr val="000000"/>
              </a:solidFill>
              <a:cs typeface="Calibri"/>
            </a:endParaRPr>
          </a:p>
          <a:p>
            <a:endParaRPr lang="en-US" sz="1100" dirty="0">
              <a:solidFill>
                <a:srgbClr val="000000"/>
              </a:solidFill>
              <a:cs typeface="Calibri"/>
            </a:endParaRPr>
          </a:p>
        </p:txBody>
      </p:sp>
      <p:pic>
        <p:nvPicPr>
          <p:cNvPr id="7" name="Picture 7" descr="A hand holding a baby&#10;&#10;Description generated with high confidence">
            <a:extLst>
              <a:ext uri="{FF2B5EF4-FFF2-40B4-BE49-F238E27FC236}">
                <a16:creationId xmlns:a16="http://schemas.microsoft.com/office/drawing/2014/main" id="{C4889EB9-32AB-4484-A459-89AC1BCFCC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l="7702" r="20640" b="-1"/>
          <a:stretch/>
        </p:blipFill>
        <p:spPr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421343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9E7FC-2076-4678-9E0B-4D4CCEAB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955"/>
            <a:ext cx="10515600" cy="49167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cs typeface="Calibri Light"/>
              </a:rPr>
              <a:t>Omphalitis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C1F6B-1FC1-4D47-9F68-E86C621BC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35" y="969828"/>
            <a:ext cx="8172091" cy="56021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Risk factors</a:t>
            </a:r>
          </a:p>
          <a:p>
            <a:pPr lvl="1"/>
            <a:r>
              <a:rPr lang="en-US" dirty="0">
                <a:cs typeface="Calibri"/>
              </a:rPr>
              <a:t>Low birth weight</a:t>
            </a:r>
          </a:p>
          <a:p>
            <a:pPr lvl="1"/>
            <a:r>
              <a:rPr lang="en-US" dirty="0">
                <a:cs typeface="Calibri"/>
              </a:rPr>
              <a:t>Prolonged labor and/or ROM</a:t>
            </a:r>
          </a:p>
          <a:p>
            <a:pPr lvl="1"/>
            <a:r>
              <a:rPr lang="en-US" dirty="0">
                <a:cs typeface="Calibri"/>
              </a:rPr>
              <a:t>Maternal infection</a:t>
            </a:r>
          </a:p>
          <a:p>
            <a:pPr lvl="1"/>
            <a:r>
              <a:rPr lang="en-US" dirty="0">
                <a:cs typeface="Calibri"/>
              </a:rPr>
              <a:t>Nonsterile delivery</a:t>
            </a:r>
          </a:p>
          <a:p>
            <a:pPr lvl="1"/>
            <a:r>
              <a:rPr lang="en-US" dirty="0">
                <a:cs typeface="Calibri"/>
              </a:rPr>
              <a:t>Improper cord care (cultural application of cow dung)</a:t>
            </a:r>
          </a:p>
          <a:p>
            <a:r>
              <a:rPr lang="en-US" sz="2400" dirty="0">
                <a:cs typeface="Calibri"/>
              </a:rPr>
              <a:t>Signs and symptoms</a:t>
            </a:r>
          </a:p>
          <a:p>
            <a:pPr lvl="1"/>
            <a:r>
              <a:rPr lang="en-US" sz="2000" dirty="0">
                <a:cs typeface="Calibri"/>
              </a:rPr>
              <a:t>Purulent discharge from the umbilical cord stump with surrounding induration, erythema, and tenderness </a:t>
            </a:r>
          </a:p>
          <a:p>
            <a:pPr lvl="1"/>
            <a:r>
              <a:rPr lang="en-US" sz="2000" dirty="0">
                <a:cs typeface="Calibri"/>
              </a:rPr>
              <a:t>In severe disease, infant may have lethargy, fever, irritability or poor feeding</a:t>
            </a:r>
          </a:p>
          <a:p>
            <a:r>
              <a:rPr lang="en-US" dirty="0">
                <a:cs typeface="Calibri"/>
              </a:rPr>
              <a:t>Management:</a:t>
            </a:r>
          </a:p>
          <a:p>
            <a:pPr lvl="1"/>
            <a:r>
              <a:rPr lang="en-US" dirty="0">
                <a:cs typeface="Calibri"/>
              </a:rPr>
              <a:t>Culture of discharge and IV antibiotics </a:t>
            </a: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4" descr="A close up of a persons eyes&#10;&#10;Description generated with high confidence">
            <a:extLst>
              <a:ext uri="{FF2B5EF4-FFF2-40B4-BE49-F238E27FC236}">
                <a16:creationId xmlns:a16="http://schemas.microsoft.com/office/drawing/2014/main" id="{58C8BE70-D596-4945-B351-7D4ED7B1B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575" y="774123"/>
            <a:ext cx="4842293" cy="317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5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CD10-6DC8-4449-9222-83D0B212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276"/>
            <a:ext cx="10515600" cy="840654"/>
          </a:xfrm>
        </p:spPr>
        <p:txBody>
          <a:bodyPr/>
          <a:lstStyle/>
          <a:p>
            <a:r>
              <a:rPr lang="en-US" dirty="0">
                <a:cs typeface="Calibri Light"/>
              </a:rPr>
              <a:t>Urinary Tract Dilation 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6448-ED72-4C5F-B006-4C5B26291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092" y="1170803"/>
            <a:ext cx="10709562" cy="5348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Is the dilation of the renal pelvis (formally known as hydronephrosis)</a:t>
            </a:r>
          </a:p>
          <a:p>
            <a:pPr lvl="1"/>
            <a:r>
              <a:rPr lang="en-US" dirty="0">
                <a:cs typeface="Calibri"/>
              </a:rPr>
              <a:t>Up to 70% are transient/physiologic etiology</a:t>
            </a:r>
          </a:p>
          <a:p>
            <a:pPr lvl="1"/>
            <a:r>
              <a:rPr lang="en-US" dirty="0">
                <a:cs typeface="Calibri"/>
              </a:rPr>
              <a:t>Can be associated with UPJ obstruction, vesicoureteral reflux, or </a:t>
            </a:r>
            <a:r>
              <a:rPr lang="en-US" dirty="0" err="1">
                <a:cs typeface="Calibri"/>
              </a:rPr>
              <a:t>multicystic</a:t>
            </a:r>
            <a:r>
              <a:rPr lang="en-US" dirty="0">
                <a:cs typeface="Calibri"/>
              </a:rPr>
              <a:t> dysplastic kidney </a:t>
            </a:r>
          </a:p>
          <a:p>
            <a:pPr lvl="1"/>
            <a:r>
              <a:rPr lang="en-US" dirty="0">
                <a:cs typeface="Calibri"/>
              </a:rPr>
              <a:t>Most often identified during prenatal ultrasound </a:t>
            </a:r>
          </a:p>
          <a:p>
            <a:r>
              <a:rPr lang="en-US" dirty="0">
                <a:cs typeface="Calibri"/>
              </a:rPr>
              <a:t>Physical exam findings that could indicate congenital abnormality </a:t>
            </a:r>
          </a:p>
          <a:p>
            <a:pPr lvl="1"/>
            <a:r>
              <a:rPr lang="en-US" dirty="0">
                <a:cs typeface="Calibri"/>
              </a:rPr>
              <a:t>Abdominal mass (could be from enlarged kidney)</a:t>
            </a:r>
          </a:p>
          <a:p>
            <a:pPr lvl="1"/>
            <a:r>
              <a:rPr lang="en-US" dirty="0">
                <a:cs typeface="Calibri"/>
              </a:rPr>
              <a:t>Prune-belly syndrome or Eagle- Barrett syndrome (partial or complete absence of abdominal muscles, bilateral cryptorchidism, urinary tract malformations) </a:t>
            </a:r>
          </a:p>
          <a:p>
            <a:pPr lvl="1"/>
            <a:r>
              <a:rPr lang="en-US" dirty="0">
                <a:cs typeface="Calibri"/>
              </a:rPr>
              <a:t>Out ear anomalies (increased risk of kidney anomalies) 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Palpable bladder after voiding (may be from posterior urethral valves)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Single umbilical artery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Spinal or lower extremity abnormalities</a:t>
            </a:r>
            <a:endParaRPr lang="en-US" dirty="0"/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7101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2255B0-7993-42A0-B646-B682DB959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  <a:cs typeface="Calibri Light"/>
              </a:rPr>
              <a:t>Management</a:t>
            </a:r>
            <a:endParaRPr lang="en-US" sz="2800">
              <a:solidFill>
                <a:srgbClr val="262626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595AB-528C-43E5-A90C-A2A94ABAB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505" y="2493774"/>
            <a:ext cx="4526112" cy="33820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solidFill>
                  <a:srgbClr val="262626"/>
                </a:solidFill>
                <a:cs typeface="Calibri"/>
              </a:rPr>
              <a:t>Dependent upon the presence of bilateral involvement and severity of dilation</a:t>
            </a:r>
          </a:p>
          <a:p>
            <a:pPr marL="400050" indent="0" algn="ctr">
              <a:lnSpc>
                <a:spcPct val="90000"/>
              </a:lnSpc>
              <a:spcBef>
                <a:spcPts val="500"/>
              </a:spcBef>
              <a:buNone/>
            </a:pPr>
            <a:r>
              <a:rPr lang="en-US" sz="1600" dirty="0">
                <a:solidFill>
                  <a:srgbClr val="262626"/>
                </a:solidFill>
                <a:cs typeface="Calibri"/>
              </a:rPr>
              <a:t>&lt;10 mm – Normal or mild hydronephrosis. SFU grade 1</a:t>
            </a:r>
          </a:p>
          <a:p>
            <a:pPr marL="457200" lvl="1" indent="0" algn="ctr">
              <a:lnSpc>
                <a:spcPct val="90000"/>
              </a:lnSpc>
              <a:buNone/>
            </a:pPr>
            <a:r>
              <a:rPr lang="en-US" sz="1600" dirty="0">
                <a:solidFill>
                  <a:srgbClr val="262626"/>
                </a:solidFill>
                <a:cs typeface="Calibri"/>
              </a:rPr>
              <a:t>10 to 15 mm – Moderate hydronephrosis. SFU Grade 2</a:t>
            </a:r>
            <a:endParaRPr lang="en-US" sz="1600" dirty="0">
              <a:solidFill>
                <a:srgbClr val="262626"/>
              </a:solidFill>
            </a:endParaRPr>
          </a:p>
          <a:p>
            <a:pPr marL="457200" lvl="1" indent="0" algn="ctr">
              <a:lnSpc>
                <a:spcPct val="90000"/>
              </a:lnSpc>
              <a:buNone/>
            </a:pPr>
            <a:r>
              <a:rPr lang="en-US" sz="1600" dirty="0">
                <a:solidFill>
                  <a:srgbClr val="262626"/>
                </a:solidFill>
                <a:cs typeface="Calibri"/>
              </a:rPr>
              <a:t>&gt;15 mm – Severe hydronephrosis; these infants are at the greatest risk for significant renal disease, which may require surgical correction. SFU grade 3 and 4 </a:t>
            </a:r>
          </a:p>
          <a:p>
            <a:pPr lvl="1" algn="ctr">
              <a:lnSpc>
                <a:spcPct val="90000"/>
              </a:lnSpc>
            </a:pPr>
            <a:endParaRPr lang="en-US" sz="1600" dirty="0">
              <a:solidFill>
                <a:srgbClr val="262626"/>
              </a:solidFill>
              <a:cs typeface="Calibri"/>
            </a:endParaRPr>
          </a:p>
          <a:p>
            <a:pPr algn="ctr">
              <a:lnSpc>
                <a:spcPct val="90000"/>
              </a:lnSpc>
            </a:pPr>
            <a:endParaRPr lang="en-US" sz="1600" dirty="0">
              <a:solidFill>
                <a:srgbClr val="262626"/>
              </a:solidFill>
              <a:cs typeface="Calibri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0F25BF8-CF55-44C8-964B-C9082B0BE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3402" y="1893802"/>
            <a:ext cx="5469466" cy="3732910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119832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3C827-4E51-4141-8FFC-885FA068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4B575-AEDD-4C6C-90A5-EA5025256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492" y="2425147"/>
            <a:ext cx="10363200" cy="3935896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Ultrasonography is the preferred initial postnatal imaging study. </a:t>
            </a:r>
          </a:p>
          <a:p>
            <a:pPr lvl="1"/>
            <a:r>
              <a:rPr lang="en-US" dirty="0">
                <a:cs typeface="Calibri"/>
              </a:rPr>
              <a:t>For </a:t>
            </a:r>
            <a:r>
              <a:rPr lang="en-US" b="1" dirty="0">
                <a:cs typeface="Calibri"/>
              </a:rPr>
              <a:t>bilateral </a:t>
            </a:r>
            <a:r>
              <a:rPr lang="en-US" dirty="0">
                <a:cs typeface="Calibri"/>
              </a:rPr>
              <a:t>fetal UTD or hydronephrotic </a:t>
            </a:r>
            <a:r>
              <a:rPr lang="en-US" b="1" dirty="0">
                <a:cs typeface="Calibri"/>
              </a:rPr>
              <a:t>solitary</a:t>
            </a:r>
            <a:r>
              <a:rPr lang="en-US" dirty="0">
                <a:cs typeface="Calibri"/>
              </a:rPr>
              <a:t> kidney, US is within 48 hours from birth</a:t>
            </a:r>
          </a:p>
          <a:p>
            <a:pPr lvl="1"/>
            <a:r>
              <a:rPr lang="en-US" dirty="0">
                <a:cs typeface="Calibri"/>
              </a:rPr>
              <a:t>Unilateral fetal UTD with RPD &gt; 10 mm in 3</a:t>
            </a:r>
            <a:r>
              <a:rPr lang="en-US" baseline="30000" dirty="0">
                <a:cs typeface="Calibri"/>
              </a:rPr>
              <a:t>rd</a:t>
            </a:r>
            <a:r>
              <a:rPr lang="en-US" dirty="0">
                <a:cs typeface="Calibri"/>
              </a:rPr>
              <a:t> trimester, US should be performed after the infant returns to birth weight (2-4 weeks of life) </a:t>
            </a:r>
          </a:p>
          <a:p>
            <a:pPr lvl="2"/>
            <a:r>
              <a:rPr lang="en-US" dirty="0"/>
              <a:t>Persistent Moderate to severe UTD (RPD&gt;15 mm) - VCUG is performed. </a:t>
            </a:r>
          </a:p>
          <a:p>
            <a:pPr lvl="3"/>
            <a:r>
              <a:rPr lang="en-US" dirty="0"/>
              <a:t>If no reflux but severe UTD then diuretic renography in consultation with urology </a:t>
            </a:r>
          </a:p>
          <a:p>
            <a:pPr lvl="3"/>
            <a:r>
              <a:rPr lang="en-US" dirty="0"/>
              <a:t>If reflux- observation, antibiotic prophylaxis or surgical correction depending on severity </a:t>
            </a:r>
          </a:p>
          <a:p>
            <a:pPr lvl="2"/>
            <a:r>
              <a:rPr lang="en-US" dirty="0"/>
              <a:t>Moderate UTD (RPD 10-&lt;15mm)- repeat ultrasound in 4-6 months </a:t>
            </a:r>
          </a:p>
          <a:p>
            <a:pPr lvl="2"/>
            <a:r>
              <a:rPr lang="en-US" dirty="0"/>
              <a:t>Mild UTD – if no other genitourinary abnormalities noted on exam, no further eval</a:t>
            </a:r>
          </a:p>
        </p:txBody>
      </p:sp>
    </p:spTree>
    <p:extLst>
      <p:ext uri="{BB962C8B-B14F-4D97-AF65-F5344CB8AC3E}">
        <p14:creationId xmlns:p14="http://schemas.microsoft.com/office/powerpoint/2010/main" val="200988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E726-6BA0-41AE-BF52-9C5A00A0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Antibiotic Prophylaxis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90D0-6CAF-4037-9A47-5E1F8409E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controversial</a:t>
            </a:r>
          </a:p>
          <a:p>
            <a:r>
              <a:rPr lang="en-US" dirty="0"/>
              <a:t>Some centers will treat moderate UTD (RPD 10-&lt;15mm), while others will not treat</a:t>
            </a:r>
          </a:p>
          <a:p>
            <a:r>
              <a:rPr lang="en-US" dirty="0"/>
              <a:t>Most prophylactic treatment is reserved for dilated ureters (ectopic or refluxing), enlarged bladder, bilateral UPJ obstruction and severe UTD</a:t>
            </a:r>
          </a:p>
          <a:p>
            <a:r>
              <a:rPr lang="en-US" dirty="0"/>
              <a:t>Amoxicillin 20-40 mg/kg once daily is used </a:t>
            </a:r>
          </a:p>
          <a:p>
            <a:r>
              <a:rPr lang="en-US" dirty="0"/>
              <a:t>If PCN allergy: cephalexin is used </a:t>
            </a:r>
          </a:p>
        </p:txBody>
      </p:sp>
    </p:spTree>
    <p:extLst>
      <p:ext uri="{BB962C8B-B14F-4D97-AF65-F5344CB8AC3E}">
        <p14:creationId xmlns:p14="http://schemas.microsoft.com/office/powerpoint/2010/main" val="663130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B6086-9DD0-4081-9571-EC001935C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Abnormal Movements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72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CB8F-B0EA-4C8E-B617-25A10F4B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4521"/>
            <a:ext cx="10515600" cy="937375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Neonatal Seizures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48F3B-06F2-470D-A442-0A5EEAE7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40" y="1365160"/>
            <a:ext cx="10731260" cy="499831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cs typeface="Calibri"/>
              </a:rPr>
              <a:t>Present at 1-2 days of life up to the first week  </a:t>
            </a:r>
          </a:p>
          <a:p>
            <a:r>
              <a:rPr lang="en-US" dirty="0">
                <a:cs typeface="Calibri"/>
              </a:rPr>
              <a:t>Subtle Seizures- most common type       </a:t>
            </a:r>
          </a:p>
          <a:p>
            <a:pPr lvl="1"/>
            <a:r>
              <a:rPr lang="en-US" dirty="0">
                <a:cs typeface="Calibri"/>
              </a:rPr>
              <a:t>Ocular Movements: eyelid blinking or fluttering, eyes rolling up, eye opening, gaze fixation or nystagmus </a:t>
            </a:r>
          </a:p>
          <a:p>
            <a:pPr lvl="1"/>
            <a:r>
              <a:rPr lang="en-US" dirty="0">
                <a:cs typeface="Calibri"/>
              </a:rPr>
              <a:t>Oral Movements: sucking, smacking, chewing, tongue protrusions  </a:t>
            </a:r>
          </a:p>
          <a:p>
            <a:pPr lvl="1"/>
            <a:r>
              <a:rPr lang="en-US" dirty="0">
                <a:cs typeface="Calibri"/>
              </a:rPr>
              <a:t>Progression movements: rowing, swimming, pedaling, bicycling, thrashing or struggling movements</a:t>
            </a:r>
          </a:p>
          <a:p>
            <a:r>
              <a:rPr lang="en-US" dirty="0" err="1">
                <a:cs typeface="Calibri"/>
              </a:rPr>
              <a:t>Clonic</a:t>
            </a:r>
            <a:r>
              <a:rPr lang="en-US" dirty="0">
                <a:cs typeface="Calibri"/>
              </a:rPr>
              <a:t> seizures         </a:t>
            </a:r>
          </a:p>
          <a:p>
            <a:pPr lvl="1"/>
            <a:r>
              <a:rPr lang="en-US" dirty="0">
                <a:cs typeface="Calibri"/>
              </a:rPr>
              <a:t>Rhythmic jerks   </a:t>
            </a:r>
          </a:p>
          <a:p>
            <a:pPr lvl="1"/>
            <a:r>
              <a:rPr lang="en-US" dirty="0">
                <a:cs typeface="Calibri"/>
              </a:rPr>
              <a:t>Either localized or multifocal</a:t>
            </a:r>
          </a:p>
          <a:p>
            <a:r>
              <a:rPr lang="en-US" dirty="0">
                <a:cs typeface="Calibri"/>
              </a:rPr>
              <a:t>Tonic Seizures</a:t>
            </a:r>
          </a:p>
          <a:p>
            <a:pPr lvl="1"/>
            <a:r>
              <a:rPr lang="en-US" dirty="0">
                <a:cs typeface="Calibri"/>
              </a:rPr>
              <a:t>Sustained contraction of facial, limb or axial muscles</a:t>
            </a:r>
          </a:p>
          <a:p>
            <a:pPr lvl="1"/>
            <a:r>
              <a:rPr lang="en-US" dirty="0">
                <a:cs typeface="Calibri"/>
              </a:rPr>
              <a:t>Focal, multifocal, symmetrical or asymmetrical </a:t>
            </a:r>
          </a:p>
          <a:p>
            <a:r>
              <a:rPr lang="en-US" dirty="0">
                <a:cs typeface="Calibri"/>
              </a:rPr>
              <a:t>Myoclonic seizures</a:t>
            </a:r>
          </a:p>
          <a:p>
            <a:pPr lvl="1"/>
            <a:r>
              <a:rPr lang="en-US" dirty="0">
                <a:cs typeface="Calibri"/>
              </a:rPr>
              <a:t>Rapid, single or arrhythmic repetitive jerks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31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F416-7CDC-4C17-8DC9-040F0172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Learning objectives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76B77-FF48-4EF3-BDCE-17AEE06FF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Identify GI concerns in newborn infants</a:t>
            </a:r>
          </a:p>
          <a:p>
            <a:r>
              <a:rPr lang="en-US">
                <a:cs typeface="Calibri"/>
              </a:rPr>
              <a:t>Understand common renal/urinary concerns in newborns and how to manage</a:t>
            </a:r>
          </a:p>
          <a:p>
            <a:r>
              <a:rPr lang="en-US" dirty="0">
                <a:cs typeface="Calibri"/>
              </a:rPr>
              <a:t>Understand different umbilical complications and management of them</a:t>
            </a:r>
          </a:p>
          <a:p>
            <a:r>
              <a:rPr lang="en-US" dirty="0">
                <a:cs typeface="Calibri"/>
              </a:rPr>
              <a:t>Know the difference between normal newborn movements vs </a:t>
            </a:r>
            <a:r>
              <a:rPr lang="en-US">
                <a:cs typeface="Calibri"/>
              </a:rPr>
              <a:t>seizures   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5879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45C66889-2D69-417E-80BB-FF39658EA5A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73474" y="1040448"/>
            <a:ext cx="8845052" cy="52634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1BC590-2C10-4921-A5C3-3322CE8F410F}"/>
              </a:ext>
            </a:extLst>
          </p:cNvPr>
          <p:cNvSpPr txBox="1"/>
          <p:nvPr/>
        </p:nvSpPr>
        <p:spPr>
          <a:xfrm>
            <a:off x="4609381" y="713117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/>
              <a:t>Focal</a:t>
            </a:r>
            <a:r>
              <a:rPr lang="en-US" dirty="0"/>
              <a:t> </a:t>
            </a:r>
            <a:r>
              <a:rPr lang="en-US" sz="2400" dirty="0"/>
              <a:t>Seizure</a:t>
            </a:r>
          </a:p>
        </p:txBody>
      </p:sp>
    </p:spTree>
    <p:extLst>
      <p:ext uri="{BB962C8B-B14F-4D97-AF65-F5344CB8AC3E}">
        <p14:creationId xmlns:p14="http://schemas.microsoft.com/office/powerpoint/2010/main" val="330050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D9B7250F-D62C-4871-A80A-5D57D31104DE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45434" y="1050340"/>
            <a:ext cx="7044905" cy="47229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92CD05-DE4B-494E-ACA4-AA0DFF7F6DBE}"/>
              </a:ext>
            </a:extLst>
          </p:cNvPr>
          <p:cNvSpPr txBox="1"/>
          <p:nvPr/>
        </p:nvSpPr>
        <p:spPr>
          <a:xfrm>
            <a:off x="4249948" y="368060"/>
            <a:ext cx="310263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Subtle Seizure 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946523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060E-D5F9-41A6-8AE2-3993F1749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6408"/>
            <a:ext cx="10515600" cy="922997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Infantile Spasms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0E4B9-8564-48D6-AB44-3C898764E455}"/>
              </a:ext>
            </a:extLst>
          </p:cNvPr>
          <p:cNvSpPr txBox="1"/>
          <p:nvPr/>
        </p:nvSpPr>
        <p:spPr>
          <a:xfrm>
            <a:off x="511836" y="1647646"/>
            <a:ext cx="4252820" cy="480131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cs typeface="Calibri"/>
              </a:rPr>
              <a:t>Peak is 4 months but can occur as early as 1 month</a:t>
            </a:r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Presentation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- Sudden, rapid, </a:t>
            </a:r>
            <a:r>
              <a:rPr lang="en-US" sz="2400" dirty="0">
                <a:cs typeface="Calibri"/>
              </a:rPr>
              <a:t>tonic contraction of the trunk and limbs, sometimes for several seconds. </a:t>
            </a:r>
          </a:p>
          <a:p>
            <a:r>
              <a:rPr lang="en-US" sz="2400">
                <a:cs typeface="Calibri"/>
              </a:rPr>
              <a:t>- flexion, extension or mixed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- occur in clusters</a:t>
            </a:r>
            <a:endParaRPr lang="en-US" sz="2400" dirty="0">
              <a:cs typeface="Calibri"/>
            </a:endParaRPr>
          </a:p>
          <a:p>
            <a:r>
              <a:rPr lang="en-US" sz="2400">
                <a:cs typeface="Calibri"/>
              </a:rPr>
              <a:t>- typically occur after waking up or during sleep</a:t>
            </a:r>
            <a:endParaRPr lang="en-US" sz="24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9" name="Online Media 8" title="Signs of Infantile Spasms">
            <a:hlinkClick r:id="" action="ppaction://media"/>
            <a:extLst>
              <a:ext uri="{FF2B5EF4-FFF2-40B4-BE49-F238E27FC236}">
                <a16:creationId xmlns:a16="http://schemas.microsoft.com/office/drawing/2014/main" id="{3D36ABEB-EAD3-4EA8-8204-1DDC11E172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64656" y="1683967"/>
            <a:ext cx="6716643" cy="379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26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E1E24-2973-4E9E-8ED1-8872A5001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025" y="522057"/>
            <a:ext cx="9601196" cy="1303867"/>
          </a:xfrm>
        </p:spPr>
        <p:txBody>
          <a:bodyPr/>
          <a:lstStyle/>
          <a:p>
            <a:pPr algn="ctr"/>
            <a:r>
              <a:rPr lang="en-US">
                <a:cs typeface="Calibri Light"/>
              </a:rPr>
              <a:t>Benign Neonatal Sleep Myoclonus </a:t>
            </a:r>
          </a:p>
        </p:txBody>
      </p:sp>
      <p:pic>
        <p:nvPicPr>
          <p:cNvPr id="4" name="Picture 4">
            <a:hlinkClick r:id="" action="ppaction://media"/>
            <a:extLst>
              <a:ext uri="{FF2B5EF4-FFF2-40B4-BE49-F238E27FC236}">
                <a16:creationId xmlns:a16="http://schemas.microsoft.com/office/drawing/2014/main" id="{AC93D873-F2EB-4E62-A458-E4408AAD472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856171" y="1442259"/>
            <a:ext cx="6421428" cy="4893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D5E167-642A-4762-9C63-D4BE0CC1658D}"/>
              </a:ext>
            </a:extLst>
          </p:cNvPr>
          <p:cNvSpPr txBox="1"/>
          <p:nvPr/>
        </p:nvSpPr>
        <p:spPr>
          <a:xfrm>
            <a:off x="394567" y="1687354"/>
            <a:ext cx="4324708" cy="517064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Onset- First day of life to about 3 weeks, resolves by 12 weeks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cs typeface="Calibri"/>
              </a:rPr>
              <a:t>Presentation- 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cs typeface="Calibri"/>
              </a:rPr>
              <a:t>Myoclonic jerks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cs typeface="Calibri"/>
              </a:rPr>
              <a:t>Synchronous or asynchronous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cs typeface="Calibri"/>
              </a:rPr>
              <a:t>Unilateral or bilateral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cs typeface="Calibri"/>
              </a:rPr>
              <a:t>Usually last 10-20 seconds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cs typeface="Calibri"/>
              </a:rPr>
              <a:t>Seen mostly in distal part of upper extremities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cs typeface="Calibri"/>
              </a:rPr>
              <a:t>Occurs during sleep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cs typeface="Calibri"/>
              </a:rPr>
              <a:t>Movements stop when awake</a:t>
            </a: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9202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05E6-CED0-44BA-861C-18707556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5B0A-FDF7-436B-AC5C-13F023958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cs typeface="Calibri"/>
                <a:hlinkClick r:id="rId3"/>
              </a:rPr>
              <a:t>https://www.merckmanuals.com/professional/pediatrics/gastrointestinal-disorders-in-neonates-and-infants/necrotizing-enterocolitis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cs typeface="Calibri"/>
              </a:rPr>
              <a:t>Panayiotopoulos CP. The Epilepsies: Seizures, Syndromes and Management. </a:t>
            </a:r>
            <a:r>
              <a:rPr lang="en-US" sz="1800" dirty="0" err="1">
                <a:cs typeface="Calibri"/>
              </a:rPr>
              <a:t>Oxfordshire</a:t>
            </a:r>
            <a:r>
              <a:rPr lang="en-US" sz="1800" dirty="0">
                <a:cs typeface="Calibri"/>
              </a:rPr>
              <a:t> (UK): </a:t>
            </a:r>
            <a:r>
              <a:rPr lang="en-US" sz="1800" dirty="0" err="1">
                <a:cs typeface="Calibri"/>
              </a:rPr>
              <a:t>Bladon</a:t>
            </a:r>
            <a:r>
              <a:rPr lang="en-US" sz="1800" dirty="0">
                <a:cs typeface="Calibri"/>
              </a:rPr>
              <a:t> Medical Publishing; 2005. Chapter 5, Neonatal Seizures and Neonatal Syndromes. Available from: </a:t>
            </a:r>
            <a:r>
              <a:rPr lang="en-US" sz="1800" dirty="0">
                <a:cs typeface="Calibri"/>
                <a:hlinkClick r:id="rId4"/>
              </a:rPr>
              <a:t>https://www.ncbi.nlm.nih.gov/books/NBK2599/</a:t>
            </a:r>
            <a:endParaRPr lang="en-US" sz="1800" dirty="0">
              <a:cs typeface="Calibri"/>
            </a:endParaRPr>
          </a:p>
          <a:p>
            <a:r>
              <a:rPr lang="en-US" sz="1800" dirty="0">
                <a:cs typeface="Calibri"/>
              </a:rPr>
              <a:t>Infantile hypertrophic pyloric stenosis. Olive, A. P., Endom, E. E., Up To Date, Accessed February 9,2019.  </a:t>
            </a:r>
          </a:p>
          <a:p>
            <a:r>
              <a:rPr lang="en-US" sz="1800" dirty="0">
                <a:cs typeface="Calibri"/>
              </a:rPr>
              <a:t>Care of the umbilicus and management of umbilical disorders. Palazzi, D. L. and Brandt, M. L. Up To Date, Accessed February 9, 2019. </a:t>
            </a:r>
          </a:p>
          <a:p>
            <a:r>
              <a:rPr lang="en-US" sz="1800" dirty="0">
                <a:cs typeface="Calibri"/>
              </a:rPr>
              <a:t>Postnatal management of fetal hydronephrosis.</a:t>
            </a:r>
            <a:r>
              <a:rPr lang="en-US" sz="1800" b="1" dirty="0">
                <a:cs typeface="Calibri"/>
              </a:rPr>
              <a:t> </a:t>
            </a:r>
            <a:r>
              <a:rPr lang="en-US" sz="1800" dirty="0">
                <a:cs typeface="Calibri"/>
              </a:rPr>
              <a:t>Baskin, L. S. Up To Date. Accessed February 10, 2019. </a:t>
            </a:r>
          </a:p>
          <a:p>
            <a:r>
              <a:rPr lang="en-US" sz="1400" dirty="0">
                <a:effectLst/>
              </a:rPr>
              <a:t>Winter, H. S. (n.d.). </a:t>
            </a:r>
            <a:r>
              <a:rPr lang="en-US" sz="1400" i="1" dirty="0">
                <a:effectLst/>
              </a:rPr>
              <a:t>Gastroesophageal Reflux in Infants</a:t>
            </a:r>
            <a:r>
              <a:rPr lang="en-US" sz="1400" dirty="0">
                <a:effectLst/>
              </a:rPr>
              <a:t>. Shibboleth authentication request. Retrieved April 26, 2022, from https://www-uptodate-com.offcampus.lib.washington.edu/contents/gastroesophageal-reflux-in-infants?search=pyloric+stenosis+infant&amp;topicRef=5890&amp;source=see_link </a:t>
            </a:r>
          </a:p>
          <a:p>
            <a:endParaRPr lang="en-US" sz="1800" dirty="0">
              <a:cs typeface="Calibri"/>
            </a:endParaRP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b="1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99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5BB6D-3A4C-4C51-9C05-257DCCDDA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219"/>
            <a:ext cx="10515600" cy="678583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Case Study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708A-CC67-44B9-AE6E-0981462E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144" y="962985"/>
            <a:ext cx="11191334" cy="55159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A first-time mother comes in with her 3-week-old son for concerns of vomiting. Mother states that he is vomiting large amounts and is constantly wanting to eat more. She is not sure what to do. </a:t>
            </a:r>
          </a:p>
          <a:p>
            <a:r>
              <a:rPr lang="en-US" dirty="0">
                <a:cs typeface="Calibri"/>
              </a:rPr>
              <a:t>After obtaining more history you learn:</a:t>
            </a:r>
          </a:p>
          <a:p>
            <a:pPr lvl="1"/>
            <a:r>
              <a:rPr lang="en-US" dirty="0">
                <a:cs typeface="Calibri"/>
              </a:rPr>
              <a:t>Infant vomits immediately after feeding</a:t>
            </a:r>
          </a:p>
          <a:p>
            <a:pPr lvl="1"/>
            <a:r>
              <a:rPr lang="en-US" dirty="0">
                <a:cs typeface="Calibri"/>
              </a:rPr>
              <a:t>Vomit is forceful</a:t>
            </a:r>
          </a:p>
          <a:p>
            <a:pPr lvl="1"/>
            <a:r>
              <a:rPr lang="en-US" dirty="0">
                <a:cs typeface="Calibri"/>
              </a:rPr>
              <a:t>Not green in color</a:t>
            </a:r>
          </a:p>
          <a:p>
            <a:pPr lvl="1"/>
            <a:r>
              <a:rPr lang="en-US" dirty="0">
                <a:cs typeface="Calibri"/>
              </a:rPr>
              <a:t>No bloody stools or fever</a:t>
            </a:r>
          </a:p>
          <a:p>
            <a:pPr lvl="1"/>
            <a:r>
              <a:rPr lang="en-US" dirty="0">
                <a:cs typeface="Calibri"/>
              </a:rPr>
              <a:t>Infant has only had 3 wet diapers in the last 24 hours</a:t>
            </a:r>
          </a:p>
          <a:p>
            <a:r>
              <a:rPr lang="en-US" dirty="0">
                <a:cs typeface="Calibri"/>
              </a:rPr>
              <a:t>On exam you noticed a well-nourished infant who is slightly dehydrated (dry mucus membranes and lips), no tachycardia noted. Unsure but possible peristaltic waves seen while inspecting abdomen, no abdominal masses felt. </a:t>
            </a:r>
          </a:p>
          <a:p>
            <a:r>
              <a:rPr lang="en-US" dirty="0">
                <a:cs typeface="Calibri"/>
              </a:rPr>
              <a:t>What is your diagnosis? Should you be concerned? </a:t>
            </a:r>
          </a:p>
        </p:txBody>
      </p:sp>
    </p:spTree>
    <p:extLst>
      <p:ext uri="{BB962C8B-B14F-4D97-AF65-F5344CB8AC3E}">
        <p14:creationId xmlns:p14="http://schemas.microsoft.com/office/powerpoint/2010/main" val="249268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17D651D-E6B3-4FA2-BF4D-97BAB1DFF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11" y="57075"/>
            <a:ext cx="4733977" cy="68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96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5DEB-47CF-41AA-ACDF-AE234BF0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GI disorders in Neonates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7720D-96A6-40DA-A6AD-17ACB3829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Gastrointestinal Reflux</a:t>
            </a:r>
            <a:r>
              <a:rPr lang="en-US" dirty="0">
                <a:cs typeface="Calibri"/>
              </a:rPr>
              <a:t> (peaks 2 months to 6 months)</a:t>
            </a:r>
          </a:p>
          <a:p>
            <a:r>
              <a:rPr lang="en-US" b="1" dirty="0">
                <a:cs typeface="Calibri"/>
              </a:rPr>
              <a:t>Infantile Hypertrophic Pyloric Stenosis</a:t>
            </a:r>
            <a:r>
              <a:rPr lang="en-US" dirty="0">
                <a:cs typeface="Calibri"/>
              </a:rPr>
              <a:t> (Peak 3 weeks to 6 weeks)</a:t>
            </a:r>
          </a:p>
          <a:p>
            <a:r>
              <a:rPr lang="en-US" b="1" dirty="0">
                <a:cs typeface="Calibri"/>
              </a:rPr>
              <a:t>Necrotizing enterocolitis</a:t>
            </a:r>
            <a:r>
              <a:rPr lang="en-US" dirty="0">
                <a:cs typeface="Calibri"/>
              </a:rPr>
              <a:t> (birth to 2 weeks) </a:t>
            </a:r>
          </a:p>
          <a:p>
            <a:r>
              <a:rPr lang="en-US" b="1" dirty="0">
                <a:cs typeface="Calibri"/>
              </a:rPr>
              <a:t>Food protein-induced allergic proctocolitis of infancy</a:t>
            </a:r>
            <a:r>
              <a:rPr lang="en-US" dirty="0">
                <a:cs typeface="Calibri"/>
              </a:rPr>
              <a:t>  (peaks at a few months, can start as early as 1 week) </a:t>
            </a:r>
          </a:p>
        </p:txBody>
      </p:sp>
    </p:spTree>
    <p:extLst>
      <p:ext uri="{BB962C8B-B14F-4D97-AF65-F5344CB8AC3E}">
        <p14:creationId xmlns:p14="http://schemas.microsoft.com/office/powerpoint/2010/main" val="30956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7F22-8D9F-48F4-81BD-F57EEC942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78"/>
            <a:ext cx="10515600" cy="764847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Infantile Hypertrophic Pyloric Stenosis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99CDF-D4B9-49A8-A3E0-127FE53AC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52" y="1060427"/>
            <a:ext cx="6993148" cy="568843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2-3.5 per 1,000 live births </a:t>
            </a:r>
            <a:endParaRPr lang="en-US" dirty="0"/>
          </a:p>
          <a:p>
            <a:r>
              <a:rPr lang="en-US" dirty="0">
                <a:cs typeface="Calibri"/>
              </a:rPr>
              <a:t>More common in males and preterm infants</a:t>
            </a:r>
          </a:p>
          <a:p>
            <a:r>
              <a:rPr lang="en-US" dirty="0">
                <a:cs typeface="Calibri"/>
              </a:rPr>
              <a:t>Presents around 3-6 weeks</a:t>
            </a:r>
          </a:p>
          <a:p>
            <a:r>
              <a:rPr lang="en-US" dirty="0">
                <a:cs typeface="Calibri"/>
              </a:rPr>
              <a:t>30-40% of cases in first born children </a:t>
            </a:r>
          </a:p>
          <a:p>
            <a:r>
              <a:rPr lang="en-US" dirty="0">
                <a:cs typeface="Calibri"/>
              </a:rPr>
              <a:t>Strong association of family history</a:t>
            </a:r>
          </a:p>
          <a:p>
            <a:r>
              <a:rPr lang="en-US" dirty="0">
                <a:cs typeface="Calibri"/>
              </a:rPr>
              <a:t>Erythromycin and azithromycin are associated with increased risk (given &lt; 2 weeks of age)</a:t>
            </a:r>
          </a:p>
          <a:p>
            <a:r>
              <a:rPr lang="en-US" dirty="0">
                <a:cs typeface="Calibri"/>
              </a:rPr>
              <a:t>Caused by hypertrophy of the pylorus</a:t>
            </a:r>
          </a:p>
          <a:p>
            <a:endParaRPr lang="en-US" dirty="0">
              <a:cs typeface="Calibri"/>
            </a:endParaRPr>
          </a:p>
          <a:p>
            <a:r>
              <a:rPr lang="en-US" b="1" dirty="0">
                <a:cs typeface="Calibri"/>
              </a:rPr>
              <a:t>Signs and symptoms </a:t>
            </a:r>
          </a:p>
          <a:p>
            <a:r>
              <a:rPr lang="en-US" dirty="0">
                <a:cs typeface="Calibri"/>
              </a:rPr>
              <a:t>Immediate nonbilious postprandial vomiting ("projectile" vomiting)</a:t>
            </a:r>
          </a:p>
          <a:p>
            <a:r>
              <a:rPr lang="en-US" dirty="0">
                <a:cs typeface="Calibri"/>
              </a:rPr>
              <a:t>Infant demands to be re-fed ("hungry </a:t>
            </a:r>
            <a:r>
              <a:rPr lang="en-US" dirty="0" err="1">
                <a:cs typeface="Calibri"/>
              </a:rPr>
              <a:t>vomiter</a:t>
            </a:r>
            <a:r>
              <a:rPr lang="en-US" dirty="0">
                <a:cs typeface="Calibri"/>
              </a:rPr>
              <a:t>") </a:t>
            </a:r>
          </a:p>
          <a:p>
            <a:r>
              <a:rPr lang="en-US" dirty="0">
                <a:cs typeface="Calibri"/>
              </a:rPr>
              <a:t>Possible "olive-like mass" </a:t>
            </a:r>
          </a:p>
          <a:p>
            <a:r>
              <a:rPr lang="en-US" dirty="0">
                <a:cs typeface="Calibri"/>
              </a:rPr>
              <a:t>Peristaltic waves</a:t>
            </a:r>
          </a:p>
          <a:p>
            <a:r>
              <a:rPr lang="en-US" dirty="0">
                <a:cs typeface="Calibri"/>
              </a:rPr>
              <a:t>Most infants are diagnosed earlier, appear more well-nourished, if diagnosed later a may look emaciated and dehydrated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728CE-8DC0-4D47-BA6A-8AF3C1225331}"/>
              </a:ext>
            </a:extLst>
          </p:cNvPr>
          <p:cNvSpPr txBox="1"/>
          <p:nvPr/>
        </p:nvSpPr>
        <p:spPr>
          <a:xfrm>
            <a:off x="7226061" y="4781910"/>
            <a:ext cx="4554746" cy="101566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Management:</a:t>
            </a:r>
            <a:endParaRPr lang="en-US" sz="2000" b="1" dirty="0">
              <a:cs typeface="Calibri"/>
            </a:endParaRPr>
          </a:p>
          <a:p>
            <a:r>
              <a:rPr lang="en-US" sz="2000" dirty="0">
                <a:cs typeface="Calibri"/>
              </a:rPr>
              <a:t>Ultrasound to confirm diagnosis</a:t>
            </a:r>
          </a:p>
          <a:p>
            <a:r>
              <a:rPr lang="en-US" sz="2000" dirty="0">
                <a:cs typeface="Calibri"/>
              </a:rPr>
              <a:t>Surgical consult </a:t>
            </a:r>
          </a:p>
        </p:txBody>
      </p:sp>
      <p:pic>
        <p:nvPicPr>
          <p:cNvPr id="5" name="Online Media 4" title="Peristaltic Waves in Pyloric Stenosis | NEJM">
            <a:hlinkClick r:id="" action="ppaction://media"/>
            <a:extLst>
              <a:ext uri="{FF2B5EF4-FFF2-40B4-BE49-F238E27FC236}">
                <a16:creationId xmlns:a16="http://schemas.microsoft.com/office/drawing/2014/main" id="{23EBE6A8-1B25-AADA-A9E5-65291C6E509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375237" y="1437104"/>
            <a:ext cx="3666836" cy="27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6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BFCD-91B4-4374-9C80-B8A5BB5F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23" y="-209969"/>
            <a:ext cx="10515600" cy="1145935"/>
          </a:xfrm>
        </p:spPr>
        <p:txBody>
          <a:bodyPr/>
          <a:lstStyle/>
          <a:p>
            <a:pPr algn="ctr"/>
            <a:r>
              <a:rPr lang="en-US" dirty="0">
                <a:cs typeface="Calibri Light"/>
              </a:rPr>
              <a:t>Necrotizing enterocolitis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AF1B-91FA-41C2-B105-775B6B648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909" y="723872"/>
            <a:ext cx="7870165" cy="613412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This is a GI </a:t>
            </a:r>
            <a:r>
              <a:rPr lang="en-US" dirty="0">
                <a:solidFill>
                  <a:srgbClr val="FF0000"/>
                </a:solidFill>
                <a:cs typeface="Calibri"/>
              </a:rPr>
              <a:t>EMERGENCY</a:t>
            </a:r>
          </a:p>
          <a:p>
            <a:r>
              <a:rPr lang="en-US" b="1" dirty="0">
                <a:solidFill>
                  <a:srgbClr val="000000"/>
                </a:solidFill>
                <a:cs typeface="Calibri"/>
              </a:rPr>
              <a:t>Risk Factors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Prematurity </a:t>
            </a:r>
            <a:endParaRPr lang="en-US" b="1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Prolonged ROM with amnionitis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Birth asphyxia 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SGA infants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Congenital heart disease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Exchange transfusions</a:t>
            </a: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Clinical Presentation 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Poor feeding, Abdominal distention 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Bilious emesis, Bloody stool 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Respiratory distress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Sepsis (lethargy, temperature instability, apneic spells) </a:t>
            </a: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Diagnosis made by detecting blood in stool and abdominal x-ray</a:t>
            </a:r>
          </a:p>
          <a:p>
            <a:pPr lvl="1"/>
            <a:r>
              <a:rPr lang="en-US" dirty="0">
                <a:solidFill>
                  <a:srgbClr val="000000"/>
                </a:solidFill>
                <a:cs typeface="Calibri"/>
              </a:rPr>
              <a:t>On x-ray will see dilated bowel loops, loss of normal gas shape, bowel wall edema, pneumoperitoneum (air outside the bowel) </a:t>
            </a:r>
            <a:endParaRPr lang="en-US" dirty="0">
              <a:cs typeface="Calibri"/>
            </a:endParaRPr>
          </a:p>
          <a:p>
            <a:r>
              <a:rPr lang="en-US" dirty="0">
                <a:solidFill>
                  <a:srgbClr val="000000"/>
                </a:solidFill>
                <a:cs typeface="Calibri"/>
              </a:rPr>
              <a:t>Transfer to NICU for immediate support </a:t>
            </a:r>
          </a:p>
          <a:p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6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C36E97A-FED5-4AB9-9D22-B2D1B63A3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0" y="3238500"/>
            <a:ext cx="381000" cy="381000"/>
          </a:xfrm>
          <a:prstGeom prst="rect">
            <a:avLst/>
          </a:prstGeom>
        </p:spPr>
      </p:pic>
      <p:pic>
        <p:nvPicPr>
          <p:cNvPr id="10" name="Picture 10" descr="A close up of a tattoo&#10;&#10;Description generated with high confidence">
            <a:extLst>
              <a:ext uri="{FF2B5EF4-FFF2-40B4-BE49-F238E27FC236}">
                <a16:creationId xmlns:a16="http://schemas.microsoft.com/office/drawing/2014/main" id="{FDF0C3FC-1101-400E-B466-921EEFACB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666" y="935966"/>
            <a:ext cx="4123425" cy="412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6DCC-9697-4F5A-BB5C-BE4EC49B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Food Protein-Induced Allergic Proctocolitis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5A1A0-509E-4664-A059-B49186F34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78157"/>
            <a:ext cx="9982197" cy="379012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0" i="0" dirty="0">
                <a:solidFill>
                  <a:srgbClr val="232323"/>
                </a:solidFill>
                <a:effectLst/>
                <a:latin typeface="Noto Sans" panose="020B0502040204020203" pitchFamily="34" charset="0"/>
              </a:rPr>
              <a:t>Presents a few months after birth but can start as early as first week </a:t>
            </a:r>
          </a:p>
          <a:p>
            <a:pPr algn="l"/>
            <a:r>
              <a:rPr lang="en-US" b="0" i="0" dirty="0">
                <a:solidFill>
                  <a:srgbClr val="232323"/>
                </a:solidFill>
                <a:effectLst/>
                <a:latin typeface="Noto Sans" panose="020B0502040204020203" pitchFamily="34" charset="0"/>
              </a:rPr>
              <a:t>Non </a:t>
            </a:r>
            <a:r>
              <a:rPr lang="en-US" b="0" i="0" dirty="0" err="1">
                <a:solidFill>
                  <a:srgbClr val="232323"/>
                </a:solidFill>
                <a:effectLst/>
                <a:latin typeface="Noto Sans" panose="020B0502040204020203" pitchFamily="34" charset="0"/>
              </a:rPr>
              <a:t>IgE</a:t>
            </a:r>
            <a:r>
              <a:rPr lang="en-US" b="0" i="0" dirty="0">
                <a:solidFill>
                  <a:srgbClr val="232323"/>
                </a:solidFill>
                <a:effectLst/>
                <a:latin typeface="Noto Sans" panose="020B0502040204020203" pitchFamily="34" charset="0"/>
              </a:rPr>
              <a:t> mediated reaction to food (milk, egg, soy, corn or a mix) </a:t>
            </a:r>
          </a:p>
          <a:p>
            <a:pPr algn="l"/>
            <a:r>
              <a:rPr lang="en-US" dirty="0">
                <a:solidFill>
                  <a:srgbClr val="232323"/>
                </a:solidFill>
                <a:latin typeface="Noto Sans" panose="020B0502040204020203" pitchFamily="34" charset="0"/>
              </a:rPr>
              <a:t>Presenting Symptoms: </a:t>
            </a:r>
            <a:endParaRPr lang="en-US" b="0" i="0" dirty="0">
              <a:solidFill>
                <a:srgbClr val="232323"/>
              </a:solidFill>
              <a:effectLst/>
              <a:latin typeface="Noto Sans" panose="020B0502040204020203" pitchFamily="34" charset="0"/>
            </a:endParaRPr>
          </a:p>
          <a:p>
            <a:pPr lvl="1"/>
            <a:r>
              <a:rPr lang="en-US" b="0" i="0" dirty="0">
                <a:solidFill>
                  <a:srgbClr val="232323"/>
                </a:solidFill>
                <a:effectLst/>
                <a:latin typeface="Noto Sans" panose="020B0502040204020203" pitchFamily="34" charset="0"/>
              </a:rPr>
              <a:t>Frequent visible blood in normal or loose stools</a:t>
            </a:r>
          </a:p>
          <a:p>
            <a:pPr lvl="1"/>
            <a:r>
              <a:rPr lang="en-US" b="0" i="0" dirty="0">
                <a:solidFill>
                  <a:srgbClr val="232323"/>
                </a:solidFill>
                <a:effectLst/>
                <a:latin typeface="Noto Sans" panose="020B0502040204020203" pitchFamily="34" charset="0"/>
              </a:rPr>
              <a:t>Loose stools with mucus, with or without gross or occult blood</a:t>
            </a:r>
          </a:p>
          <a:p>
            <a:pPr lvl="1"/>
            <a:r>
              <a:rPr lang="en-US" b="0" i="0" dirty="0">
                <a:solidFill>
                  <a:srgbClr val="232323"/>
                </a:solidFill>
                <a:effectLst/>
                <a:latin typeface="Noto Sans" panose="020B0502040204020203" pitchFamily="34" charset="0"/>
              </a:rPr>
              <a:t>Constipation, usually with occult blood (uncommon presentation)</a:t>
            </a:r>
          </a:p>
          <a:p>
            <a:r>
              <a:rPr lang="en-US" b="0" i="0" dirty="0">
                <a:solidFill>
                  <a:srgbClr val="232323"/>
                </a:solidFill>
                <a:effectLst/>
                <a:latin typeface="Noto Sans" panose="020B0502040204020203" pitchFamily="34" charset="0"/>
              </a:rPr>
              <a:t>Most often infants are well appearing despite GI symptoms. </a:t>
            </a:r>
          </a:p>
          <a:p>
            <a:r>
              <a:rPr lang="en-US" b="0" i="0" dirty="0">
                <a:solidFill>
                  <a:srgbClr val="232323"/>
                </a:solidFill>
                <a:effectLst/>
                <a:latin typeface="Noto Sans" panose="020B0502040204020203" pitchFamily="34" charset="0"/>
              </a:rPr>
              <a:t>Warning signs </a:t>
            </a:r>
            <a:r>
              <a:rPr lang="en-US" dirty="0">
                <a:solidFill>
                  <a:srgbClr val="232323"/>
                </a:solidFill>
                <a:latin typeface="Noto Sans" panose="020B0502040204020203" pitchFamily="34" charset="0"/>
              </a:rPr>
              <a:t>that suggest another diagnosis: </a:t>
            </a:r>
            <a:r>
              <a:rPr lang="en-US" i="1" dirty="0">
                <a:solidFill>
                  <a:srgbClr val="FF0000"/>
                </a:solidFill>
                <a:latin typeface="Noto Sans" panose="020B0502040204020203" pitchFamily="34" charset="0"/>
              </a:rPr>
              <a:t>unwell appearance, fever, poor weight gain, faltering growth, severe diarrhea, forceful vomiting and/or abdominal distention. </a:t>
            </a:r>
            <a:endParaRPr lang="en-US" b="0" i="1" dirty="0">
              <a:solidFill>
                <a:srgbClr val="FF0000"/>
              </a:solidFill>
              <a:effectLst/>
              <a:latin typeface="Noto Sans" panose="020B0502040204020203" pitchFamily="34" charset="0"/>
            </a:endParaRPr>
          </a:p>
          <a:p>
            <a:pPr algn="l"/>
            <a:r>
              <a:rPr lang="en-US" dirty="0">
                <a:solidFill>
                  <a:srgbClr val="232323"/>
                </a:solidFill>
                <a:latin typeface="Noto Sans" panose="020B0502040204020203" pitchFamily="34" charset="0"/>
              </a:rPr>
              <a:t>This is different than FPIES (food protein-induced enterocolitis syndrome) where symptoms are more severe and present a few hours after eating. Symptoms are (vomiting causing dehydration, abdominal distension, hypothermia, watery diarrhea) </a:t>
            </a:r>
          </a:p>
        </p:txBody>
      </p:sp>
    </p:spTree>
    <p:extLst>
      <p:ext uri="{BB962C8B-B14F-4D97-AF65-F5344CB8AC3E}">
        <p14:creationId xmlns:p14="http://schemas.microsoft.com/office/powerpoint/2010/main" val="320671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78D62-61B0-4F0F-BB2C-D1ED087D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Gastroesophageal Reflux (GER)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DBA96-3ACA-4441-A295-52A513A6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Uncomplicated GER – gastric contents reflux into esophagus </a:t>
            </a:r>
          </a:p>
          <a:p>
            <a:r>
              <a:rPr lang="en-US" dirty="0"/>
              <a:t>May need to rule out other conditions such as eosinophilic esophagitis, cow milk allergy and functional GI disease as well as trials of acid suppression </a:t>
            </a:r>
          </a:p>
        </p:txBody>
      </p:sp>
    </p:spTree>
    <p:extLst>
      <p:ext uri="{BB962C8B-B14F-4D97-AF65-F5344CB8AC3E}">
        <p14:creationId xmlns:p14="http://schemas.microsoft.com/office/powerpoint/2010/main" val="1822784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352</TotalTime>
  <Words>1676</Words>
  <Application>Microsoft Macintosh PowerPoint</Application>
  <PresentationFormat>Widescreen</PresentationFormat>
  <Paragraphs>206</Paragraphs>
  <Slides>24</Slides>
  <Notes>12</Notes>
  <HiddenSlides>0</HiddenSlides>
  <MMClips>5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Garamond</vt:lpstr>
      <vt:lpstr>Noto Sans</vt:lpstr>
      <vt:lpstr>Organic</vt:lpstr>
      <vt:lpstr>Management of Newborn in Office</vt:lpstr>
      <vt:lpstr>Learning objectives </vt:lpstr>
      <vt:lpstr>Case Study</vt:lpstr>
      <vt:lpstr>PowerPoint Presentation</vt:lpstr>
      <vt:lpstr>GI disorders in Neonates</vt:lpstr>
      <vt:lpstr>Infantile Hypertrophic Pyloric Stenosis</vt:lpstr>
      <vt:lpstr>Necrotizing enterocolitis</vt:lpstr>
      <vt:lpstr>Food Protein-Induced Allergic Proctocolitis</vt:lpstr>
      <vt:lpstr>Gastroesophageal Reflux (GER)</vt:lpstr>
      <vt:lpstr>PowerPoint Presentation</vt:lpstr>
      <vt:lpstr>Case Study</vt:lpstr>
      <vt:lpstr>Umbilical cord</vt:lpstr>
      <vt:lpstr>Omphalitis </vt:lpstr>
      <vt:lpstr>Urinary Tract Dilation  </vt:lpstr>
      <vt:lpstr>Management</vt:lpstr>
      <vt:lpstr>Management</vt:lpstr>
      <vt:lpstr>Antibiotic Prophylaxis </vt:lpstr>
      <vt:lpstr>Abnormal Movements</vt:lpstr>
      <vt:lpstr>Neonatal Seizures </vt:lpstr>
      <vt:lpstr>PowerPoint Presentation</vt:lpstr>
      <vt:lpstr>PowerPoint Presentation</vt:lpstr>
      <vt:lpstr>Infantile Spasms</vt:lpstr>
      <vt:lpstr>Benign Neonatal Sleep Myoclonus 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Jessie</dc:creator>
  <cp:lastModifiedBy>Lauren Shade</cp:lastModifiedBy>
  <cp:revision>1327</cp:revision>
  <dcterms:created xsi:type="dcterms:W3CDTF">2013-07-15T20:26:40Z</dcterms:created>
  <dcterms:modified xsi:type="dcterms:W3CDTF">2024-08-01T18:30:02Z</dcterms:modified>
</cp:coreProperties>
</file>