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9"/>
  </p:notesMasterIdLst>
  <p:sldIdLst>
    <p:sldId id="256" r:id="rId2"/>
    <p:sldId id="269" r:id="rId3"/>
    <p:sldId id="261" r:id="rId4"/>
    <p:sldId id="257" r:id="rId5"/>
    <p:sldId id="259" r:id="rId6"/>
    <p:sldId id="270" r:id="rId7"/>
    <p:sldId id="268" r:id="rId8"/>
    <p:sldId id="273" r:id="rId9"/>
    <p:sldId id="265" r:id="rId10"/>
    <p:sldId id="271" r:id="rId11"/>
    <p:sldId id="262" r:id="rId12"/>
    <p:sldId id="279" r:id="rId13"/>
    <p:sldId id="264" r:id="rId14"/>
    <p:sldId id="275" r:id="rId15"/>
    <p:sldId id="276" r:id="rId16"/>
    <p:sldId id="27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1" d="100"/>
          <a:sy n="111" d="100"/>
        </p:scale>
        <p:origin x="38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148505-BF9B-4E23-8DAE-D25B2D2E2E84}"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B4D42C28-B9E0-49C3-9B68-DAE10FAC107B}">
      <dgm:prSet/>
      <dgm:spPr/>
      <dgm:t>
        <a:bodyPr/>
        <a:lstStyle/>
        <a:p>
          <a:r>
            <a:rPr lang="en-US">
              <a:solidFill>
                <a:srgbClr val="000000"/>
              </a:solidFill>
              <a:cs typeface="Calibri Light"/>
            </a:rPr>
            <a:t>Know how to evaluate growth and feeding during early infancy</a:t>
          </a:r>
        </a:p>
      </dgm:t>
    </dgm:pt>
    <dgm:pt modelId="{71936610-0289-4837-A56C-7CEBCF60E0B9}" type="parTrans" cxnId="{7399549C-CA6C-433C-ABE2-4353C02EFF22}">
      <dgm:prSet/>
      <dgm:spPr/>
      <dgm:t>
        <a:bodyPr/>
        <a:lstStyle/>
        <a:p>
          <a:endParaRPr lang="en-US"/>
        </a:p>
      </dgm:t>
    </dgm:pt>
    <dgm:pt modelId="{DCEB6F22-B600-493A-B7B9-357392778521}" type="sibTrans" cxnId="{7399549C-CA6C-433C-ABE2-4353C02EFF22}">
      <dgm:prSet phldrT="1" phldr="0"/>
      <dgm:spPr/>
      <dgm:t>
        <a:bodyPr/>
        <a:lstStyle/>
        <a:p>
          <a:r>
            <a:rPr lang="en-US"/>
            <a:t>1</a:t>
          </a:r>
        </a:p>
      </dgm:t>
    </dgm:pt>
    <dgm:pt modelId="{AC9AE620-CCBF-4C47-95A0-551D3AA9D994}">
      <dgm:prSet/>
      <dgm:spPr/>
      <dgm:t>
        <a:bodyPr/>
        <a:lstStyle/>
        <a:p>
          <a:r>
            <a:rPr lang="en-US">
              <a:solidFill>
                <a:srgbClr val="000000"/>
              </a:solidFill>
              <a:cs typeface="Calibri Light"/>
            </a:rPr>
            <a:t>Identify infants at risk for feeding difficulties related to ankyloglossia and understand the management benefits and risks.  </a:t>
          </a:r>
        </a:p>
      </dgm:t>
    </dgm:pt>
    <dgm:pt modelId="{0B0B525B-C88C-46E8-9627-7D802083EE8E}" type="parTrans" cxnId="{6C74650C-C1BA-4E45-814A-5DB508731AF1}">
      <dgm:prSet/>
      <dgm:spPr/>
    </dgm:pt>
    <dgm:pt modelId="{A7782016-4035-4465-A74A-CDAC2D7539F9}" type="sibTrans" cxnId="{6C74650C-C1BA-4E45-814A-5DB508731AF1}">
      <dgm:prSet phldrT="5" phldr="0"/>
      <dgm:spPr/>
      <dgm:t>
        <a:bodyPr/>
        <a:lstStyle/>
        <a:p>
          <a:r>
            <a:rPr lang="en-US"/>
            <a:t>5</a:t>
          </a:r>
        </a:p>
      </dgm:t>
    </dgm:pt>
    <dgm:pt modelId="{ACACF7DC-718C-4A7A-8DE1-BA55B25BB391}">
      <dgm:prSet/>
      <dgm:spPr/>
      <dgm:t>
        <a:bodyPr/>
        <a:lstStyle/>
        <a:p>
          <a:r>
            <a:rPr lang="en-US">
              <a:solidFill>
                <a:srgbClr val="000000"/>
              </a:solidFill>
              <a:cs typeface="Calibri Light"/>
            </a:rPr>
            <a:t>Understand the appropriate management for excessive weight loss. </a:t>
          </a:r>
        </a:p>
      </dgm:t>
    </dgm:pt>
    <dgm:pt modelId="{031E2B08-6D43-42B9-AE30-452269737BCA}" type="parTrans" cxnId="{97B34961-AEF0-436E-8C4D-586F5FEA8029}">
      <dgm:prSet/>
      <dgm:spPr/>
    </dgm:pt>
    <dgm:pt modelId="{04A2CE7A-F475-4E18-9BC9-2308B62D396E}" type="sibTrans" cxnId="{97B34961-AEF0-436E-8C4D-586F5FEA8029}">
      <dgm:prSet phldrT="4" phldr="0"/>
      <dgm:spPr/>
      <dgm:t>
        <a:bodyPr/>
        <a:lstStyle/>
        <a:p>
          <a:r>
            <a:rPr lang="en-US"/>
            <a:t>4</a:t>
          </a:r>
        </a:p>
      </dgm:t>
    </dgm:pt>
    <dgm:pt modelId="{3C0136AF-736F-41A0-AD72-FDF46F376FAC}">
      <dgm:prSet/>
      <dgm:spPr/>
      <dgm:t>
        <a:bodyPr/>
        <a:lstStyle/>
        <a:p>
          <a:r>
            <a:rPr lang="en-US">
              <a:solidFill>
                <a:srgbClr val="000000"/>
              </a:solidFill>
              <a:cs typeface="Calibri Light"/>
            </a:rPr>
            <a:t>Understand different types of formulas and when to use</a:t>
          </a:r>
        </a:p>
      </dgm:t>
    </dgm:pt>
    <dgm:pt modelId="{5E7F964F-7F6B-4955-8AD7-C62E990D6E63}" type="parTrans" cxnId="{5713F2EB-DC73-4C92-B715-1959BC066A0F}">
      <dgm:prSet/>
      <dgm:spPr/>
    </dgm:pt>
    <dgm:pt modelId="{788B6E7A-9B3A-4511-A717-C8835B149CA1}" type="sibTrans" cxnId="{5713F2EB-DC73-4C92-B715-1959BC066A0F}">
      <dgm:prSet phldrT="3" phldr="0"/>
      <dgm:spPr/>
      <dgm:t>
        <a:bodyPr/>
        <a:lstStyle/>
        <a:p>
          <a:r>
            <a:rPr lang="en-US"/>
            <a:t>3</a:t>
          </a:r>
        </a:p>
      </dgm:t>
    </dgm:pt>
    <dgm:pt modelId="{42D613DA-00DC-4714-9093-371AEF99D24A}">
      <dgm:prSet/>
      <dgm:spPr/>
      <dgm:t>
        <a:bodyPr/>
        <a:lstStyle/>
        <a:p>
          <a:r>
            <a:rPr lang="en-US">
              <a:solidFill>
                <a:srgbClr val="000000"/>
              </a:solidFill>
              <a:cs typeface="Calibri Light"/>
            </a:rPr>
            <a:t>Be able to monitor for adequate breastfeeding</a:t>
          </a:r>
        </a:p>
      </dgm:t>
    </dgm:pt>
    <dgm:pt modelId="{603ED0D5-0992-40DC-B0D7-F60CDFA4D587}" type="parTrans" cxnId="{458EC758-2072-4221-8231-4B49430514DD}">
      <dgm:prSet/>
      <dgm:spPr/>
    </dgm:pt>
    <dgm:pt modelId="{3D3CFED2-AFC0-4CE7-B70D-F27FCED01737}" type="sibTrans" cxnId="{458EC758-2072-4221-8231-4B49430514DD}">
      <dgm:prSet phldrT="2" phldr="0"/>
      <dgm:spPr/>
      <dgm:t>
        <a:bodyPr/>
        <a:lstStyle/>
        <a:p>
          <a:r>
            <a:rPr lang="en-US"/>
            <a:t>2</a:t>
          </a:r>
        </a:p>
      </dgm:t>
    </dgm:pt>
    <dgm:pt modelId="{8CA79D5F-97B8-451F-8212-37511B6E99B6}" type="pres">
      <dgm:prSet presAssocID="{12148505-BF9B-4E23-8DAE-D25B2D2E2E84}" presName="Name0" presStyleCnt="0">
        <dgm:presLayoutVars>
          <dgm:animLvl val="lvl"/>
          <dgm:resizeHandles val="exact"/>
        </dgm:presLayoutVars>
      </dgm:prSet>
      <dgm:spPr/>
    </dgm:pt>
    <dgm:pt modelId="{BED38100-6F57-4A89-94E0-048FBEE18685}" type="pres">
      <dgm:prSet presAssocID="{B4D42C28-B9E0-49C3-9B68-DAE10FAC107B}" presName="compositeNode" presStyleCnt="0">
        <dgm:presLayoutVars>
          <dgm:bulletEnabled val="1"/>
        </dgm:presLayoutVars>
      </dgm:prSet>
      <dgm:spPr/>
    </dgm:pt>
    <dgm:pt modelId="{4D464A4E-8D6B-4180-BC9E-B0A76886C768}" type="pres">
      <dgm:prSet presAssocID="{B4D42C28-B9E0-49C3-9B68-DAE10FAC107B}" presName="bgRect" presStyleLbl="bgAccFollowNode1" presStyleIdx="0" presStyleCnt="5"/>
      <dgm:spPr/>
    </dgm:pt>
    <dgm:pt modelId="{DE218253-BD49-4E3C-815B-1C4B98BD32AB}" type="pres">
      <dgm:prSet presAssocID="{DCEB6F22-B600-493A-B7B9-357392778521}" presName="sibTransNodeCircle" presStyleLbl="alignNode1" presStyleIdx="0" presStyleCnt="10">
        <dgm:presLayoutVars>
          <dgm:chMax val="0"/>
          <dgm:bulletEnabled/>
        </dgm:presLayoutVars>
      </dgm:prSet>
      <dgm:spPr/>
    </dgm:pt>
    <dgm:pt modelId="{969560FB-C968-4492-9C24-03643929DB64}" type="pres">
      <dgm:prSet presAssocID="{B4D42C28-B9E0-49C3-9B68-DAE10FAC107B}" presName="bottomLine" presStyleLbl="alignNode1" presStyleIdx="1" presStyleCnt="10">
        <dgm:presLayoutVars/>
      </dgm:prSet>
      <dgm:spPr/>
    </dgm:pt>
    <dgm:pt modelId="{88267381-7D7B-48C4-B423-24ADACF22682}" type="pres">
      <dgm:prSet presAssocID="{B4D42C28-B9E0-49C3-9B68-DAE10FAC107B}" presName="nodeText" presStyleLbl="bgAccFollowNode1" presStyleIdx="0" presStyleCnt="5">
        <dgm:presLayoutVars>
          <dgm:bulletEnabled val="1"/>
        </dgm:presLayoutVars>
      </dgm:prSet>
      <dgm:spPr/>
    </dgm:pt>
    <dgm:pt modelId="{15BA0BD2-B28F-4AF3-8954-D6F4970ACB25}" type="pres">
      <dgm:prSet presAssocID="{DCEB6F22-B600-493A-B7B9-357392778521}" presName="sibTrans" presStyleCnt="0"/>
      <dgm:spPr/>
    </dgm:pt>
    <dgm:pt modelId="{B5EB53AF-2B91-417C-8EBA-7CBE0544E830}" type="pres">
      <dgm:prSet presAssocID="{42D613DA-00DC-4714-9093-371AEF99D24A}" presName="compositeNode" presStyleCnt="0">
        <dgm:presLayoutVars>
          <dgm:bulletEnabled val="1"/>
        </dgm:presLayoutVars>
      </dgm:prSet>
      <dgm:spPr/>
    </dgm:pt>
    <dgm:pt modelId="{C95262D7-6EEA-42BA-9657-939329AEBB90}" type="pres">
      <dgm:prSet presAssocID="{42D613DA-00DC-4714-9093-371AEF99D24A}" presName="bgRect" presStyleLbl="bgAccFollowNode1" presStyleIdx="1" presStyleCnt="5"/>
      <dgm:spPr/>
    </dgm:pt>
    <dgm:pt modelId="{6F33DEB4-34A2-4736-8BB1-B4FF523000CB}" type="pres">
      <dgm:prSet presAssocID="{3D3CFED2-AFC0-4CE7-B70D-F27FCED01737}" presName="sibTransNodeCircle" presStyleLbl="alignNode1" presStyleIdx="2" presStyleCnt="10">
        <dgm:presLayoutVars>
          <dgm:chMax val="0"/>
          <dgm:bulletEnabled/>
        </dgm:presLayoutVars>
      </dgm:prSet>
      <dgm:spPr/>
    </dgm:pt>
    <dgm:pt modelId="{E6BA4D64-E3A1-4DB8-A457-27F0433F5D8E}" type="pres">
      <dgm:prSet presAssocID="{42D613DA-00DC-4714-9093-371AEF99D24A}" presName="bottomLine" presStyleLbl="alignNode1" presStyleIdx="3" presStyleCnt="10">
        <dgm:presLayoutVars/>
      </dgm:prSet>
      <dgm:spPr/>
    </dgm:pt>
    <dgm:pt modelId="{CF721F71-FE9C-48C5-9DBF-5231996D97CC}" type="pres">
      <dgm:prSet presAssocID="{42D613DA-00DC-4714-9093-371AEF99D24A}" presName="nodeText" presStyleLbl="bgAccFollowNode1" presStyleIdx="1" presStyleCnt="5">
        <dgm:presLayoutVars>
          <dgm:bulletEnabled val="1"/>
        </dgm:presLayoutVars>
      </dgm:prSet>
      <dgm:spPr/>
    </dgm:pt>
    <dgm:pt modelId="{34B7A5D8-5F53-443A-8148-9FE8C075F528}" type="pres">
      <dgm:prSet presAssocID="{3D3CFED2-AFC0-4CE7-B70D-F27FCED01737}" presName="sibTrans" presStyleCnt="0"/>
      <dgm:spPr/>
    </dgm:pt>
    <dgm:pt modelId="{7E7A6E36-0F72-4F3A-89A2-DCE1848C5808}" type="pres">
      <dgm:prSet presAssocID="{3C0136AF-736F-41A0-AD72-FDF46F376FAC}" presName="compositeNode" presStyleCnt="0">
        <dgm:presLayoutVars>
          <dgm:bulletEnabled val="1"/>
        </dgm:presLayoutVars>
      </dgm:prSet>
      <dgm:spPr/>
    </dgm:pt>
    <dgm:pt modelId="{685505F5-9948-4146-81F8-388AC716A6B2}" type="pres">
      <dgm:prSet presAssocID="{3C0136AF-736F-41A0-AD72-FDF46F376FAC}" presName="bgRect" presStyleLbl="bgAccFollowNode1" presStyleIdx="2" presStyleCnt="5"/>
      <dgm:spPr/>
    </dgm:pt>
    <dgm:pt modelId="{09DB8FCF-94C6-4539-8912-D77E25A43A96}" type="pres">
      <dgm:prSet presAssocID="{788B6E7A-9B3A-4511-A717-C8835B149CA1}" presName="sibTransNodeCircle" presStyleLbl="alignNode1" presStyleIdx="4" presStyleCnt="10">
        <dgm:presLayoutVars>
          <dgm:chMax val="0"/>
          <dgm:bulletEnabled/>
        </dgm:presLayoutVars>
      </dgm:prSet>
      <dgm:spPr/>
    </dgm:pt>
    <dgm:pt modelId="{EF212639-4126-4190-90E4-BD76031EB2AE}" type="pres">
      <dgm:prSet presAssocID="{3C0136AF-736F-41A0-AD72-FDF46F376FAC}" presName="bottomLine" presStyleLbl="alignNode1" presStyleIdx="5" presStyleCnt="10">
        <dgm:presLayoutVars/>
      </dgm:prSet>
      <dgm:spPr/>
    </dgm:pt>
    <dgm:pt modelId="{153365BC-464F-4306-A936-6B8D88DC4B98}" type="pres">
      <dgm:prSet presAssocID="{3C0136AF-736F-41A0-AD72-FDF46F376FAC}" presName="nodeText" presStyleLbl="bgAccFollowNode1" presStyleIdx="2" presStyleCnt="5">
        <dgm:presLayoutVars>
          <dgm:bulletEnabled val="1"/>
        </dgm:presLayoutVars>
      </dgm:prSet>
      <dgm:spPr/>
    </dgm:pt>
    <dgm:pt modelId="{96BE43CC-4185-4CD7-A583-60EC90ADC5EA}" type="pres">
      <dgm:prSet presAssocID="{788B6E7A-9B3A-4511-A717-C8835B149CA1}" presName="sibTrans" presStyleCnt="0"/>
      <dgm:spPr/>
    </dgm:pt>
    <dgm:pt modelId="{E16D5E6C-BFA2-43B3-BB3C-1C639303518E}" type="pres">
      <dgm:prSet presAssocID="{ACACF7DC-718C-4A7A-8DE1-BA55B25BB391}" presName="compositeNode" presStyleCnt="0">
        <dgm:presLayoutVars>
          <dgm:bulletEnabled val="1"/>
        </dgm:presLayoutVars>
      </dgm:prSet>
      <dgm:spPr/>
    </dgm:pt>
    <dgm:pt modelId="{9D210216-4068-46D3-8770-B7E3BFC1E04C}" type="pres">
      <dgm:prSet presAssocID="{ACACF7DC-718C-4A7A-8DE1-BA55B25BB391}" presName="bgRect" presStyleLbl="bgAccFollowNode1" presStyleIdx="3" presStyleCnt="5"/>
      <dgm:spPr/>
    </dgm:pt>
    <dgm:pt modelId="{AB1C98C4-A42E-4519-A46B-7A80B07C626C}" type="pres">
      <dgm:prSet presAssocID="{04A2CE7A-F475-4E18-9BC9-2308B62D396E}" presName="sibTransNodeCircle" presStyleLbl="alignNode1" presStyleIdx="6" presStyleCnt="10">
        <dgm:presLayoutVars>
          <dgm:chMax val="0"/>
          <dgm:bulletEnabled/>
        </dgm:presLayoutVars>
      </dgm:prSet>
      <dgm:spPr/>
    </dgm:pt>
    <dgm:pt modelId="{5B0FE693-24D7-4BD1-B328-DE9E89F815FB}" type="pres">
      <dgm:prSet presAssocID="{ACACF7DC-718C-4A7A-8DE1-BA55B25BB391}" presName="bottomLine" presStyleLbl="alignNode1" presStyleIdx="7" presStyleCnt="10">
        <dgm:presLayoutVars/>
      </dgm:prSet>
      <dgm:spPr/>
    </dgm:pt>
    <dgm:pt modelId="{B0DE4DF9-D650-4ABC-A51B-05D2ACC5B566}" type="pres">
      <dgm:prSet presAssocID="{ACACF7DC-718C-4A7A-8DE1-BA55B25BB391}" presName="nodeText" presStyleLbl="bgAccFollowNode1" presStyleIdx="3" presStyleCnt="5">
        <dgm:presLayoutVars>
          <dgm:bulletEnabled val="1"/>
        </dgm:presLayoutVars>
      </dgm:prSet>
      <dgm:spPr/>
    </dgm:pt>
    <dgm:pt modelId="{E8B74BAF-CAC4-412A-83F4-D32AB535FA0D}" type="pres">
      <dgm:prSet presAssocID="{04A2CE7A-F475-4E18-9BC9-2308B62D396E}" presName="sibTrans" presStyleCnt="0"/>
      <dgm:spPr/>
    </dgm:pt>
    <dgm:pt modelId="{14CACCB7-3844-4409-B392-1493DB76A2E9}" type="pres">
      <dgm:prSet presAssocID="{AC9AE620-CCBF-4C47-95A0-551D3AA9D994}" presName="compositeNode" presStyleCnt="0">
        <dgm:presLayoutVars>
          <dgm:bulletEnabled val="1"/>
        </dgm:presLayoutVars>
      </dgm:prSet>
      <dgm:spPr/>
    </dgm:pt>
    <dgm:pt modelId="{D33E8A58-E825-45C9-B08D-05D45C1BC21C}" type="pres">
      <dgm:prSet presAssocID="{AC9AE620-CCBF-4C47-95A0-551D3AA9D994}" presName="bgRect" presStyleLbl="bgAccFollowNode1" presStyleIdx="4" presStyleCnt="5"/>
      <dgm:spPr/>
    </dgm:pt>
    <dgm:pt modelId="{C1933794-46CE-4022-871B-B2937C2442D0}" type="pres">
      <dgm:prSet presAssocID="{A7782016-4035-4465-A74A-CDAC2D7539F9}" presName="sibTransNodeCircle" presStyleLbl="alignNode1" presStyleIdx="8" presStyleCnt="10">
        <dgm:presLayoutVars>
          <dgm:chMax val="0"/>
          <dgm:bulletEnabled/>
        </dgm:presLayoutVars>
      </dgm:prSet>
      <dgm:spPr/>
    </dgm:pt>
    <dgm:pt modelId="{60124C22-1784-4089-BC43-9A77B152D992}" type="pres">
      <dgm:prSet presAssocID="{AC9AE620-CCBF-4C47-95A0-551D3AA9D994}" presName="bottomLine" presStyleLbl="alignNode1" presStyleIdx="9" presStyleCnt="10">
        <dgm:presLayoutVars/>
      </dgm:prSet>
      <dgm:spPr/>
    </dgm:pt>
    <dgm:pt modelId="{346F99D7-23D6-4D21-88AF-F0CD031ADC50}" type="pres">
      <dgm:prSet presAssocID="{AC9AE620-CCBF-4C47-95A0-551D3AA9D994}" presName="nodeText" presStyleLbl="bgAccFollowNode1" presStyleIdx="4" presStyleCnt="5">
        <dgm:presLayoutVars>
          <dgm:bulletEnabled val="1"/>
        </dgm:presLayoutVars>
      </dgm:prSet>
      <dgm:spPr/>
    </dgm:pt>
  </dgm:ptLst>
  <dgm:cxnLst>
    <dgm:cxn modelId="{B356C403-514E-4AB0-8DC2-3DCE65158482}" type="presOf" srcId="{42D613DA-00DC-4714-9093-371AEF99D24A}" destId="{C95262D7-6EEA-42BA-9657-939329AEBB90}" srcOrd="0" destOrd="0" presId="urn:microsoft.com/office/officeart/2016/7/layout/BasicLinearProcessNumbered"/>
    <dgm:cxn modelId="{A2062D06-A908-429A-B0E8-3E98CD0AD111}" type="presOf" srcId="{12148505-BF9B-4E23-8DAE-D25B2D2E2E84}" destId="{8CA79D5F-97B8-451F-8212-37511B6E99B6}" srcOrd="0" destOrd="0" presId="urn:microsoft.com/office/officeart/2016/7/layout/BasicLinearProcessNumbered"/>
    <dgm:cxn modelId="{6C74650C-C1BA-4E45-814A-5DB508731AF1}" srcId="{12148505-BF9B-4E23-8DAE-D25B2D2E2E84}" destId="{AC9AE620-CCBF-4C47-95A0-551D3AA9D994}" srcOrd="4" destOrd="0" parTransId="{0B0B525B-C88C-46E8-9627-7D802083EE8E}" sibTransId="{A7782016-4035-4465-A74A-CDAC2D7539F9}"/>
    <dgm:cxn modelId="{2C8CAF26-5D23-4CFE-9AD8-FD46C512C793}" type="presOf" srcId="{42D613DA-00DC-4714-9093-371AEF99D24A}" destId="{CF721F71-FE9C-48C5-9DBF-5231996D97CC}" srcOrd="1" destOrd="0" presId="urn:microsoft.com/office/officeart/2016/7/layout/BasicLinearProcessNumbered"/>
    <dgm:cxn modelId="{24EFBC3C-7BA0-46BB-AFA0-63522735527A}" type="presOf" srcId="{788B6E7A-9B3A-4511-A717-C8835B149CA1}" destId="{09DB8FCF-94C6-4539-8912-D77E25A43A96}" srcOrd="0" destOrd="0" presId="urn:microsoft.com/office/officeart/2016/7/layout/BasicLinearProcessNumbered"/>
    <dgm:cxn modelId="{A488E33E-AEFE-43C8-A8CC-F6A803682371}" type="presOf" srcId="{3C0136AF-736F-41A0-AD72-FDF46F376FAC}" destId="{153365BC-464F-4306-A936-6B8D88DC4B98}" srcOrd="1" destOrd="0" presId="urn:microsoft.com/office/officeart/2016/7/layout/BasicLinearProcessNumbered"/>
    <dgm:cxn modelId="{458EC758-2072-4221-8231-4B49430514DD}" srcId="{12148505-BF9B-4E23-8DAE-D25B2D2E2E84}" destId="{42D613DA-00DC-4714-9093-371AEF99D24A}" srcOrd="1" destOrd="0" parTransId="{603ED0D5-0992-40DC-B0D7-F60CDFA4D587}" sibTransId="{3D3CFED2-AFC0-4CE7-B70D-F27FCED01737}"/>
    <dgm:cxn modelId="{97B34961-AEF0-436E-8C4D-586F5FEA8029}" srcId="{12148505-BF9B-4E23-8DAE-D25B2D2E2E84}" destId="{ACACF7DC-718C-4A7A-8DE1-BA55B25BB391}" srcOrd="3" destOrd="0" parTransId="{031E2B08-6D43-42B9-AE30-452269737BCA}" sibTransId="{04A2CE7A-F475-4E18-9BC9-2308B62D396E}"/>
    <dgm:cxn modelId="{5862AD67-9266-4B83-86F3-DF4AF254F901}" type="presOf" srcId="{A7782016-4035-4465-A74A-CDAC2D7539F9}" destId="{C1933794-46CE-4022-871B-B2937C2442D0}" srcOrd="0" destOrd="0" presId="urn:microsoft.com/office/officeart/2016/7/layout/BasicLinearProcessNumbered"/>
    <dgm:cxn modelId="{F0E5D187-5326-4D42-B1A8-A960B5FEF522}" type="presOf" srcId="{3C0136AF-736F-41A0-AD72-FDF46F376FAC}" destId="{685505F5-9948-4146-81F8-388AC716A6B2}" srcOrd="0" destOrd="0" presId="urn:microsoft.com/office/officeart/2016/7/layout/BasicLinearProcessNumbered"/>
    <dgm:cxn modelId="{A8813488-CF2D-40B4-928F-67BE83D2D729}" type="presOf" srcId="{ACACF7DC-718C-4A7A-8DE1-BA55B25BB391}" destId="{B0DE4DF9-D650-4ABC-A51B-05D2ACC5B566}" srcOrd="1" destOrd="0" presId="urn:microsoft.com/office/officeart/2016/7/layout/BasicLinearProcessNumbered"/>
    <dgm:cxn modelId="{D86E178A-6623-4626-8252-106E4BB62457}" type="presOf" srcId="{B4D42C28-B9E0-49C3-9B68-DAE10FAC107B}" destId="{4D464A4E-8D6B-4180-BC9E-B0A76886C768}" srcOrd="0" destOrd="0" presId="urn:microsoft.com/office/officeart/2016/7/layout/BasicLinearProcessNumbered"/>
    <dgm:cxn modelId="{7399549C-CA6C-433C-ABE2-4353C02EFF22}" srcId="{12148505-BF9B-4E23-8DAE-D25B2D2E2E84}" destId="{B4D42C28-B9E0-49C3-9B68-DAE10FAC107B}" srcOrd="0" destOrd="0" parTransId="{71936610-0289-4837-A56C-7CEBCF60E0B9}" sibTransId="{DCEB6F22-B600-493A-B7B9-357392778521}"/>
    <dgm:cxn modelId="{40B26CAA-8E6B-4916-A90E-8F68BD29F46E}" type="presOf" srcId="{04A2CE7A-F475-4E18-9BC9-2308B62D396E}" destId="{AB1C98C4-A42E-4519-A46B-7A80B07C626C}" srcOrd="0" destOrd="0" presId="urn:microsoft.com/office/officeart/2016/7/layout/BasicLinearProcessNumbered"/>
    <dgm:cxn modelId="{1463D7B2-383F-4775-BE73-6CF66C2B3CE5}" type="presOf" srcId="{AC9AE620-CCBF-4C47-95A0-551D3AA9D994}" destId="{D33E8A58-E825-45C9-B08D-05D45C1BC21C}" srcOrd="0" destOrd="0" presId="urn:microsoft.com/office/officeart/2016/7/layout/BasicLinearProcessNumbered"/>
    <dgm:cxn modelId="{38AA76C6-A556-4A8E-8183-53EBAFC4DA17}" type="presOf" srcId="{DCEB6F22-B600-493A-B7B9-357392778521}" destId="{DE218253-BD49-4E3C-815B-1C4B98BD32AB}" srcOrd="0" destOrd="0" presId="urn:microsoft.com/office/officeart/2016/7/layout/BasicLinearProcessNumbered"/>
    <dgm:cxn modelId="{B2E395D7-E555-49A5-9545-CACB17CEA334}" type="presOf" srcId="{3D3CFED2-AFC0-4CE7-B70D-F27FCED01737}" destId="{6F33DEB4-34A2-4736-8BB1-B4FF523000CB}" srcOrd="0" destOrd="0" presId="urn:microsoft.com/office/officeart/2016/7/layout/BasicLinearProcessNumbered"/>
    <dgm:cxn modelId="{10715DE7-D8AE-437D-BA7A-4F84F6BAD5FD}" type="presOf" srcId="{ACACF7DC-718C-4A7A-8DE1-BA55B25BB391}" destId="{9D210216-4068-46D3-8770-B7E3BFC1E04C}" srcOrd="0" destOrd="0" presId="urn:microsoft.com/office/officeart/2016/7/layout/BasicLinearProcessNumbered"/>
    <dgm:cxn modelId="{5713F2EB-DC73-4C92-B715-1959BC066A0F}" srcId="{12148505-BF9B-4E23-8DAE-D25B2D2E2E84}" destId="{3C0136AF-736F-41A0-AD72-FDF46F376FAC}" srcOrd="2" destOrd="0" parTransId="{5E7F964F-7F6B-4955-8AD7-C62E990D6E63}" sibTransId="{788B6E7A-9B3A-4511-A717-C8835B149CA1}"/>
    <dgm:cxn modelId="{115833F1-C8BA-45EF-B116-A8CAFA1ECA68}" type="presOf" srcId="{AC9AE620-CCBF-4C47-95A0-551D3AA9D994}" destId="{346F99D7-23D6-4D21-88AF-F0CD031ADC50}" srcOrd="1" destOrd="0" presId="urn:microsoft.com/office/officeart/2016/7/layout/BasicLinearProcessNumbered"/>
    <dgm:cxn modelId="{9D8856FD-15CF-48E8-8350-2270AC743C56}" type="presOf" srcId="{B4D42C28-B9E0-49C3-9B68-DAE10FAC107B}" destId="{88267381-7D7B-48C4-B423-24ADACF22682}" srcOrd="1" destOrd="0" presId="urn:microsoft.com/office/officeart/2016/7/layout/BasicLinearProcessNumbered"/>
    <dgm:cxn modelId="{13FDA52C-2B5D-4C21-94F4-D0E629F84434}" type="presParOf" srcId="{8CA79D5F-97B8-451F-8212-37511B6E99B6}" destId="{BED38100-6F57-4A89-94E0-048FBEE18685}" srcOrd="0" destOrd="0" presId="urn:microsoft.com/office/officeart/2016/7/layout/BasicLinearProcessNumbered"/>
    <dgm:cxn modelId="{67BE26C0-AE3F-4837-BF52-13436E330FD8}" type="presParOf" srcId="{BED38100-6F57-4A89-94E0-048FBEE18685}" destId="{4D464A4E-8D6B-4180-BC9E-B0A76886C768}" srcOrd="0" destOrd="0" presId="urn:microsoft.com/office/officeart/2016/7/layout/BasicLinearProcessNumbered"/>
    <dgm:cxn modelId="{2C0ED600-7B23-4B21-B002-BD89AD035295}" type="presParOf" srcId="{BED38100-6F57-4A89-94E0-048FBEE18685}" destId="{DE218253-BD49-4E3C-815B-1C4B98BD32AB}" srcOrd="1" destOrd="0" presId="urn:microsoft.com/office/officeart/2016/7/layout/BasicLinearProcessNumbered"/>
    <dgm:cxn modelId="{5DD95334-65E9-484A-9BF0-EBE6C0A2DA92}" type="presParOf" srcId="{BED38100-6F57-4A89-94E0-048FBEE18685}" destId="{969560FB-C968-4492-9C24-03643929DB64}" srcOrd="2" destOrd="0" presId="urn:microsoft.com/office/officeart/2016/7/layout/BasicLinearProcessNumbered"/>
    <dgm:cxn modelId="{5ED5B1D7-1DBA-46B7-BDFE-834C0CD928B4}" type="presParOf" srcId="{BED38100-6F57-4A89-94E0-048FBEE18685}" destId="{88267381-7D7B-48C4-B423-24ADACF22682}" srcOrd="3" destOrd="0" presId="urn:microsoft.com/office/officeart/2016/7/layout/BasicLinearProcessNumbered"/>
    <dgm:cxn modelId="{0B0B1FEC-70C6-4BE2-A054-CDCBA7AEE1B2}" type="presParOf" srcId="{8CA79D5F-97B8-451F-8212-37511B6E99B6}" destId="{15BA0BD2-B28F-4AF3-8954-D6F4970ACB25}" srcOrd="1" destOrd="0" presId="urn:microsoft.com/office/officeart/2016/7/layout/BasicLinearProcessNumbered"/>
    <dgm:cxn modelId="{B0B45905-C138-40F6-BCCE-C4080F234534}" type="presParOf" srcId="{8CA79D5F-97B8-451F-8212-37511B6E99B6}" destId="{B5EB53AF-2B91-417C-8EBA-7CBE0544E830}" srcOrd="2" destOrd="0" presId="urn:microsoft.com/office/officeart/2016/7/layout/BasicLinearProcessNumbered"/>
    <dgm:cxn modelId="{6236DE66-C483-49C6-9D54-95E7DC2FAFDF}" type="presParOf" srcId="{B5EB53AF-2B91-417C-8EBA-7CBE0544E830}" destId="{C95262D7-6EEA-42BA-9657-939329AEBB90}" srcOrd="0" destOrd="0" presId="urn:microsoft.com/office/officeart/2016/7/layout/BasicLinearProcessNumbered"/>
    <dgm:cxn modelId="{E9244492-89DD-4FB5-8CAD-9C9B0D1E8E73}" type="presParOf" srcId="{B5EB53AF-2B91-417C-8EBA-7CBE0544E830}" destId="{6F33DEB4-34A2-4736-8BB1-B4FF523000CB}" srcOrd="1" destOrd="0" presId="urn:microsoft.com/office/officeart/2016/7/layout/BasicLinearProcessNumbered"/>
    <dgm:cxn modelId="{E7886A4F-7E18-4A91-9AF0-C2FC4A868BCA}" type="presParOf" srcId="{B5EB53AF-2B91-417C-8EBA-7CBE0544E830}" destId="{E6BA4D64-E3A1-4DB8-A457-27F0433F5D8E}" srcOrd="2" destOrd="0" presId="urn:microsoft.com/office/officeart/2016/7/layout/BasicLinearProcessNumbered"/>
    <dgm:cxn modelId="{5BD913D4-DF00-461C-9916-379EFFE27E88}" type="presParOf" srcId="{B5EB53AF-2B91-417C-8EBA-7CBE0544E830}" destId="{CF721F71-FE9C-48C5-9DBF-5231996D97CC}" srcOrd="3" destOrd="0" presId="urn:microsoft.com/office/officeart/2016/7/layout/BasicLinearProcessNumbered"/>
    <dgm:cxn modelId="{BFAF1D0A-C45C-4CB4-AD23-78F812B55532}" type="presParOf" srcId="{8CA79D5F-97B8-451F-8212-37511B6E99B6}" destId="{34B7A5D8-5F53-443A-8148-9FE8C075F528}" srcOrd="3" destOrd="0" presId="urn:microsoft.com/office/officeart/2016/7/layout/BasicLinearProcessNumbered"/>
    <dgm:cxn modelId="{14EBF954-3B30-4C18-A324-532E8C5E2FD7}" type="presParOf" srcId="{8CA79D5F-97B8-451F-8212-37511B6E99B6}" destId="{7E7A6E36-0F72-4F3A-89A2-DCE1848C5808}" srcOrd="4" destOrd="0" presId="urn:microsoft.com/office/officeart/2016/7/layout/BasicLinearProcessNumbered"/>
    <dgm:cxn modelId="{146C1542-0808-4B1A-B84F-E891F0167F69}" type="presParOf" srcId="{7E7A6E36-0F72-4F3A-89A2-DCE1848C5808}" destId="{685505F5-9948-4146-81F8-388AC716A6B2}" srcOrd="0" destOrd="0" presId="urn:microsoft.com/office/officeart/2016/7/layout/BasicLinearProcessNumbered"/>
    <dgm:cxn modelId="{6DAF5823-5681-4D67-B6DC-8CCB768B1072}" type="presParOf" srcId="{7E7A6E36-0F72-4F3A-89A2-DCE1848C5808}" destId="{09DB8FCF-94C6-4539-8912-D77E25A43A96}" srcOrd="1" destOrd="0" presId="urn:microsoft.com/office/officeart/2016/7/layout/BasicLinearProcessNumbered"/>
    <dgm:cxn modelId="{9263982D-8225-452B-BEBC-FF46A0636AD9}" type="presParOf" srcId="{7E7A6E36-0F72-4F3A-89A2-DCE1848C5808}" destId="{EF212639-4126-4190-90E4-BD76031EB2AE}" srcOrd="2" destOrd="0" presId="urn:microsoft.com/office/officeart/2016/7/layout/BasicLinearProcessNumbered"/>
    <dgm:cxn modelId="{45FA3C16-250A-4A85-8021-D221F66A98F3}" type="presParOf" srcId="{7E7A6E36-0F72-4F3A-89A2-DCE1848C5808}" destId="{153365BC-464F-4306-A936-6B8D88DC4B98}" srcOrd="3" destOrd="0" presId="urn:microsoft.com/office/officeart/2016/7/layout/BasicLinearProcessNumbered"/>
    <dgm:cxn modelId="{4B883062-BA5C-4483-87B3-8C13C0BC073B}" type="presParOf" srcId="{8CA79D5F-97B8-451F-8212-37511B6E99B6}" destId="{96BE43CC-4185-4CD7-A583-60EC90ADC5EA}" srcOrd="5" destOrd="0" presId="urn:microsoft.com/office/officeart/2016/7/layout/BasicLinearProcessNumbered"/>
    <dgm:cxn modelId="{5E991407-BD6C-4C4D-83F9-43225DBF1AFF}" type="presParOf" srcId="{8CA79D5F-97B8-451F-8212-37511B6E99B6}" destId="{E16D5E6C-BFA2-43B3-BB3C-1C639303518E}" srcOrd="6" destOrd="0" presId="urn:microsoft.com/office/officeart/2016/7/layout/BasicLinearProcessNumbered"/>
    <dgm:cxn modelId="{1D180900-907C-4D4D-9F08-8175F6903CB9}" type="presParOf" srcId="{E16D5E6C-BFA2-43B3-BB3C-1C639303518E}" destId="{9D210216-4068-46D3-8770-B7E3BFC1E04C}" srcOrd="0" destOrd="0" presId="urn:microsoft.com/office/officeart/2016/7/layout/BasicLinearProcessNumbered"/>
    <dgm:cxn modelId="{7A176AF2-C1A5-495C-859C-DF93F37439D0}" type="presParOf" srcId="{E16D5E6C-BFA2-43B3-BB3C-1C639303518E}" destId="{AB1C98C4-A42E-4519-A46B-7A80B07C626C}" srcOrd="1" destOrd="0" presId="urn:microsoft.com/office/officeart/2016/7/layout/BasicLinearProcessNumbered"/>
    <dgm:cxn modelId="{2782C647-65EA-48E5-BD4D-0AB27FB06B63}" type="presParOf" srcId="{E16D5E6C-BFA2-43B3-BB3C-1C639303518E}" destId="{5B0FE693-24D7-4BD1-B328-DE9E89F815FB}" srcOrd="2" destOrd="0" presId="urn:microsoft.com/office/officeart/2016/7/layout/BasicLinearProcessNumbered"/>
    <dgm:cxn modelId="{8E76BFDB-0B46-4C73-B86A-986C9A317363}" type="presParOf" srcId="{E16D5E6C-BFA2-43B3-BB3C-1C639303518E}" destId="{B0DE4DF9-D650-4ABC-A51B-05D2ACC5B566}" srcOrd="3" destOrd="0" presId="urn:microsoft.com/office/officeart/2016/7/layout/BasicLinearProcessNumbered"/>
    <dgm:cxn modelId="{4811EE8D-11A5-4A1A-8C75-37EC2D319F81}" type="presParOf" srcId="{8CA79D5F-97B8-451F-8212-37511B6E99B6}" destId="{E8B74BAF-CAC4-412A-83F4-D32AB535FA0D}" srcOrd="7" destOrd="0" presId="urn:microsoft.com/office/officeart/2016/7/layout/BasicLinearProcessNumbered"/>
    <dgm:cxn modelId="{1C871A02-A248-4393-A57D-47CAD6193DA5}" type="presParOf" srcId="{8CA79D5F-97B8-451F-8212-37511B6E99B6}" destId="{14CACCB7-3844-4409-B392-1493DB76A2E9}" srcOrd="8" destOrd="0" presId="urn:microsoft.com/office/officeart/2016/7/layout/BasicLinearProcessNumbered"/>
    <dgm:cxn modelId="{B52B492E-73F2-4D50-9996-C8A9684AE27F}" type="presParOf" srcId="{14CACCB7-3844-4409-B392-1493DB76A2E9}" destId="{D33E8A58-E825-45C9-B08D-05D45C1BC21C}" srcOrd="0" destOrd="0" presId="urn:microsoft.com/office/officeart/2016/7/layout/BasicLinearProcessNumbered"/>
    <dgm:cxn modelId="{76AC2A99-9B81-4CC7-AFB8-6CDD497C8A83}" type="presParOf" srcId="{14CACCB7-3844-4409-B392-1493DB76A2E9}" destId="{C1933794-46CE-4022-871B-B2937C2442D0}" srcOrd="1" destOrd="0" presId="urn:microsoft.com/office/officeart/2016/7/layout/BasicLinearProcessNumbered"/>
    <dgm:cxn modelId="{10FAB52D-A234-4693-B323-7F2DE47D93CE}" type="presParOf" srcId="{14CACCB7-3844-4409-B392-1493DB76A2E9}" destId="{60124C22-1784-4089-BC43-9A77B152D992}" srcOrd="2" destOrd="0" presId="urn:microsoft.com/office/officeart/2016/7/layout/BasicLinearProcessNumbered"/>
    <dgm:cxn modelId="{9C9DE361-E239-40CE-A8BC-A678CC745DBA}" type="presParOf" srcId="{14CACCB7-3844-4409-B392-1493DB76A2E9}" destId="{346F99D7-23D6-4D21-88AF-F0CD031ADC50}"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464A4E-8D6B-4180-BC9E-B0A76886C768}">
      <dsp:nvSpPr>
        <dsp:cNvPr id="0" name=""/>
        <dsp:cNvSpPr/>
      </dsp:nvSpPr>
      <dsp:spPr>
        <a:xfrm>
          <a:off x="3737" y="1295963"/>
          <a:ext cx="2023692" cy="283317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775" tIns="330200" rIns="157775" bIns="330200" numCol="1" spcCol="1270" anchor="t" anchorCtr="0">
          <a:noAutofit/>
        </a:bodyPr>
        <a:lstStyle/>
        <a:p>
          <a:pPr marL="0" lvl="0" indent="0" algn="l" defTabSz="533400">
            <a:lnSpc>
              <a:spcPct val="90000"/>
            </a:lnSpc>
            <a:spcBef>
              <a:spcPct val="0"/>
            </a:spcBef>
            <a:spcAft>
              <a:spcPct val="35000"/>
            </a:spcAft>
            <a:buNone/>
          </a:pPr>
          <a:r>
            <a:rPr lang="en-US" sz="1200" kern="1200">
              <a:solidFill>
                <a:srgbClr val="000000"/>
              </a:solidFill>
              <a:cs typeface="Calibri Light"/>
            </a:rPr>
            <a:t>Know how to evaluate growth and feeding during early infancy</a:t>
          </a:r>
        </a:p>
      </dsp:txBody>
      <dsp:txXfrm>
        <a:off x="3737" y="2372568"/>
        <a:ext cx="2023692" cy="1699902"/>
      </dsp:txXfrm>
    </dsp:sp>
    <dsp:sp modelId="{DE218253-BD49-4E3C-815B-1C4B98BD32AB}">
      <dsp:nvSpPr>
        <dsp:cNvPr id="0" name=""/>
        <dsp:cNvSpPr/>
      </dsp:nvSpPr>
      <dsp:spPr>
        <a:xfrm>
          <a:off x="590608" y="1579280"/>
          <a:ext cx="849951" cy="849951"/>
        </a:xfrm>
        <a:prstGeom prst="ellips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265" tIns="12700" rIns="66265" bIns="12700" numCol="1" spcCol="1270" anchor="ctr" anchorCtr="0">
          <a:noAutofit/>
        </a:bodyPr>
        <a:lstStyle/>
        <a:p>
          <a:pPr marL="0" lvl="0" indent="0" algn="ctr" defTabSz="1822450">
            <a:lnSpc>
              <a:spcPct val="90000"/>
            </a:lnSpc>
            <a:spcBef>
              <a:spcPct val="0"/>
            </a:spcBef>
            <a:spcAft>
              <a:spcPct val="35000"/>
            </a:spcAft>
            <a:buNone/>
          </a:pPr>
          <a:r>
            <a:rPr lang="en-US" sz="4100" kern="1200"/>
            <a:t>1</a:t>
          </a:r>
        </a:p>
      </dsp:txBody>
      <dsp:txXfrm>
        <a:off x="715080" y="1703752"/>
        <a:ext cx="601007" cy="601007"/>
      </dsp:txXfrm>
    </dsp:sp>
    <dsp:sp modelId="{969560FB-C968-4492-9C24-03643929DB64}">
      <dsp:nvSpPr>
        <dsp:cNvPr id="0" name=""/>
        <dsp:cNvSpPr/>
      </dsp:nvSpPr>
      <dsp:spPr>
        <a:xfrm>
          <a:off x="3737" y="4129061"/>
          <a:ext cx="2023692" cy="72"/>
        </a:xfrm>
        <a:prstGeom prst="rect">
          <a:avLst/>
        </a:prstGeom>
        <a:solidFill>
          <a:schemeClr val="accent2">
            <a:hueOff val="-147980"/>
            <a:satOff val="-65"/>
            <a:lumOff val="174"/>
            <a:alphaOff val="0"/>
          </a:schemeClr>
        </a:solidFill>
        <a:ln w="15875" cap="flat" cmpd="sng" algn="ctr">
          <a:solidFill>
            <a:schemeClr val="accent2">
              <a:hueOff val="-147980"/>
              <a:satOff val="-65"/>
              <a:lumOff val="17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95262D7-6EEA-42BA-9657-939329AEBB90}">
      <dsp:nvSpPr>
        <dsp:cNvPr id="0" name=""/>
        <dsp:cNvSpPr/>
      </dsp:nvSpPr>
      <dsp:spPr>
        <a:xfrm>
          <a:off x="2229799" y="1295963"/>
          <a:ext cx="2023692" cy="2833170"/>
        </a:xfrm>
        <a:prstGeom prst="rect">
          <a:avLst/>
        </a:prstGeom>
        <a:solidFill>
          <a:schemeClr val="accent2">
            <a:tint val="40000"/>
            <a:alpha val="90000"/>
            <a:hueOff val="-464460"/>
            <a:satOff val="981"/>
            <a:lumOff val="101"/>
            <a:alphaOff val="0"/>
          </a:schemeClr>
        </a:solidFill>
        <a:ln w="15875" cap="flat" cmpd="sng" algn="ctr">
          <a:solidFill>
            <a:schemeClr val="accent2">
              <a:tint val="40000"/>
              <a:alpha val="90000"/>
              <a:hueOff val="-464460"/>
              <a:satOff val="981"/>
              <a:lumOff val="1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775" tIns="330200" rIns="157775" bIns="330200" numCol="1" spcCol="1270" anchor="t" anchorCtr="0">
          <a:noAutofit/>
        </a:bodyPr>
        <a:lstStyle/>
        <a:p>
          <a:pPr marL="0" lvl="0" indent="0" algn="l" defTabSz="533400">
            <a:lnSpc>
              <a:spcPct val="90000"/>
            </a:lnSpc>
            <a:spcBef>
              <a:spcPct val="0"/>
            </a:spcBef>
            <a:spcAft>
              <a:spcPct val="35000"/>
            </a:spcAft>
            <a:buNone/>
          </a:pPr>
          <a:r>
            <a:rPr lang="en-US" sz="1200" kern="1200">
              <a:solidFill>
                <a:srgbClr val="000000"/>
              </a:solidFill>
              <a:cs typeface="Calibri Light"/>
            </a:rPr>
            <a:t>Be able to monitor for adequate breastfeeding</a:t>
          </a:r>
        </a:p>
      </dsp:txBody>
      <dsp:txXfrm>
        <a:off x="2229799" y="2372568"/>
        <a:ext cx="2023692" cy="1699902"/>
      </dsp:txXfrm>
    </dsp:sp>
    <dsp:sp modelId="{6F33DEB4-34A2-4736-8BB1-B4FF523000CB}">
      <dsp:nvSpPr>
        <dsp:cNvPr id="0" name=""/>
        <dsp:cNvSpPr/>
      </dsp:nvSpPr>
      <dsp:spPr>
        <a:xfrm>
          <a:off x="2816670" y="1579280"/>
          <a:ext cx="849951" cy="849951"/>
        </a:xfrm>
        <a:prstGeom prst="ellipse">
          <a:avLst/>
        </a:prstGeom>
        <a:solidFill>
          <a:schemeClr val="accent2">
            <a:hueOff val="-295961"/>
            <a:satOff val="-130"/>
            <a:lumOff val="349"/>
            <a:alphaOff val="0"/>
          </a:schemeClr>
        </a:solidFill>
        <a:ln w="15875" cap="flat" cmpd="sng" algn="ctr">
          <a:solidFill>
            <a:schemeClr val="accent2">
              <a:hueOff val="-295961"/>
              <a:satOff val="-130"/>
              <a:lumOff val="349"/>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265" tIns="12700" rIns="66265" bIns="12700" numCol="1" spcCol="1270" anchor="ctr" anchorCtr="0">
          <a:noAutofit/>
        </a:bodyPr>
        <a:lstStyle/>
        <a:p>
          <a:pPr marL="0" lvl="0" indent="0" algn="ctr" defTabSz="1822450">
            <a:lnSpc>
              <a:spcPct val="90000"/>
            </a:lnSpc>
            <a:spcBef>
              <a:spcPct val="0"/>
            </a:spcBef>
            <a:spcAft>
              <a:spcPct val="35000"/>
            </a:spcAft>
            <a:buNone/>
          </a:pPr>
          <a:r>
            <a:rPr lang="en-US" sz="4100" kern="1200"/>
            <a:t>2</a:t>
          </a:r>
        </a:p>
      </dsp:txBody>
      <dsp:txXfrm>
        <a:off x="2941142" y="1703752"/>
        <a:ext cx="601007" cy="601007"/>
      </dsp:txXfrm>
    </dsp:sp>
    <dsp:sp modelId="{E6BA4D64-E3A1-4DB8-A457-27F0433F5D8E}">
      <dsp:nvSpPr>
        <dsp:cNvPr id="0" name=""/>
        <dsp:cNvSpPr/>
      </dsp:nvSpPr>
      <dsp:spPr>
        <a:xfrm>
          <a:off x="2229799" y="4129061"/>
          <a:ext cx="2023692" cy="72"/>
        </a:xfrm>
        <a:prstGeom prst="rect">
          <a:avLst/>
        </a:prstGeom>
        <a:solidFill>
          <a:schemeClr val="accent2">
            <a:hueOff val="-443941"/>
            <a:satOff val="-195"/>
            <a:lumOff val="523"/>
            <a:alphaOff val="0"/>
          </a:schemeClr>
        </a:solidFill>
        <a:ln w="15875" cap="flat" cmpd="sng" algn="ctr">
          <a:solidFill>
            <a:schemeClr val="accent2">
              <a:hueOff val="-443941"/>
              <a:satOff val="-195"/>
              <a:lumOff val="52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85505F5-9948-4146-81F8-388AC716A6B2}">
      <dsp:nvSpPr>
        <dsp:cNvPr id="0" name=""/>
        <dsp:cNvSpPr/>
      </dsp:nvSpPr>
      <dsp:spPr>
        <a:xfrm>
          <a:off x="4455862" y="1295963"/>
          <a:ext cx="2023692" cy="2833170"/>
        </a:xfrm>
        <a:prstGeom prst="rect">
          <a:avLst/>
        </a:prstGeom>
        <a:solidFill>
          <a:schemeClr val="accent2">
            <a:tint val="40000"/>
            <a:alpha val="90000"/>
            <a:hueOff val="-928920"/>
            <a:satOff val="1961"/>
            <a:lumOff val="202"/>
            <a:alphaOff val="0"/>
          </a:schemeClr>
        </a:solidFill>
        <a:ln w="15875" cap="flat" cmpd="sng" algn="ctr">
          <a:solidFill>
            <a:schemeClr val="accent2">
              <a:tint val="40000"/>
              <a:alpha val="90000"/>
              <a:hueOff val="-928920"/>
              <a:satOff val="1961"/>
              <a:lumOff val="2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775" tIns="330200" rIns="157775" bIns="330200" numCol="1" spcCol="1270" anchor="t" anchorCtr="0">
          <a:noAutofit/>
        </a:bodyPr>
        <a:lstStyle/>
        <a:p>
          <a:pPr marL="0" lvl="0" indent="0" algn="l" defTabSz="533400">
            <a:lnSpc>
              <a:spcPct val="90000"/>
            </a:lnSpc>
            <a:spcBef>
              <a:spcPct val="0"/>
            </a:spcBef>
            <a:spcAft>
              <a:spcPct val="35000"/>
            </a:spcAft>
            <a:buNone/>
          </a:pPr>
          <a:r>
            <a:rPr lang="en-US" sz="1200" kern="1200">
              <a:solidFill>
                <a:srgbClr val="000000"/>
              </a:solidFill>
              <a:cs typeface="Calibri Light"/>
            </a:rPr>
            <a:t>Understand different types of formulas and when to use</a:t>
          </a:r>
        </a:p>
      </dsp:txBody>
      <dsp:txXfrm>
        <a:off x="4455862" y="2372568"/>
        <a:ext cx="2023692" cy="1699902"/>
      </dsp:txXfrm>
    </dsp:sp>
    <dsp:sp modelId="{09DB8FCF-94C6-4539-8912-D77E25A43A96}">
      <dsp:nvSpPr>
        <dsp:cNvPr id="0" name=""/>
        <dsp:cNvSpPr/>
      </dsp:nvSpPr>
      <dsp:spPr>
        <a:xfrm>
          <a:off x="5042732" y="1579280"/>
          <a:ext cx="849951" cy="849951"/>
        </a:xfrm>
        <a:prstGeom prst="ellipse">
          <a:avLst/>
        </a:prstGeom>
        <a:solidFill>
          <a:schemeClr val="accent2">
            <a:hueOff val="-591922"/>
            <a:satOff val="-260"/>
            <a:lumOff val="697"/>
            <a:alphaOff val="0"/>
          </a:schemeClr>
        </a:solidFill>
        <a:ln w="15875" cap="flat" cmpd="sng" algn="ctr">
          <a:solidFill>
            <a:schemeClr val="accent2">
              <a:hueOff val="-591922"/>
              <a:satOff val="-260"/>
              <a:lumOff val="697"/>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265" tIns="12700" rIns="66265" bIns="12700" numCol="1" spcCol="1270" anchor="ctr" anchorCtr="0">
          <a:noAutofit/>
        </a:bodyPr>
        <a:lstStyle/>
        <a:p>
          <a:pPr marL="0" lvl="0" indent="0" algn="ctr" defTabSz="1822450">
            <a:lnSpc>
              <a:spcPct val="90000"/>
            </a:lnSpc>
            <a:spcBef>
              <a:spcPct val="0"/>
            </a:spcBef>
            <a:spcAft>
              <a:spcPct val="35000"/>
            </a:spcAft>
            <a:buNone/>
          </a:pPr>
          <a:r>
            <a:rPr lang="en-US" sz="4100" kern="1200"/>
            <a:t>3</a:t>
          </a:r>
        </a:p>
      </dsp:txBody>
      <dsp:txXfrm>
        <a:off x="5167204" y="1703752"/>
        <a:ext cx="601007" cy="601007"/>
      </dsp:txXfrm>
    </dsp:sp>
    <dsp:sp modelId="{EF212639-4126-4190-90E4-BD76031EB2AE}">
      <dsp:nvSpPr>
        <dsp:cNvPr id="0" name=""/>
        <dsp:cNvSpPr/>
      </dsp:nvSpPr>
      <dsp:spPr>
        <a:xfrm>
          <a:off x="4455862" y="4129061"/>
          <a:ext cx="2023692" cy="72"/>
        </a:xfrm>
        <a:prstGeom prst="rect">
          <a:avLst/>
        </a:prstGeom>
        <a:solidFill>
          <a:schemeClr val="accent2">
            <a:hueOff val="-739902"/>
            <a:satOff val="-326"/>
            <a:lumOff val="872"/>
            <a:alphaOff val="0"/>
          </a:schemeClr>
        </a:solidFill>
        <a:ln w="15875" cap="flat" cmpd="sng" algn="ctr">
          <a:solidFill>
            <a:schemeClr val="accent2">
              <a:hueOff val="-739902"/>
              <a:satOff val="-326"/>
              <a:lumOff val="87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D210216-4068-46D3-8770-B7E3BFC1E04C}">
      <dsp:nvSpPr>
        <dsp:cNvPr id="0" name=""/>
        <dsp:cNvSpPr/>
      </dsp:nvSpPr>
      <dsp:spPr>
        <a:xfrm>
          <a:off x="6681924" y="1295963"/>
          <a:ext cx="2023692" cy="2833170"/>
        </a:xfrm>
        <a:prstGeom prst="rect">
          <a:avLst/>
        </a:prstGeom>
        <a:solidFill>
          <a:schemeClr val="accent2">
            <a:tint val="40000"/>
            <a:alpha val="90000"/>
            <a:hueOff val="-1393380"/>
            <a:satOff val="2942"/>
            <a:lumOff val="303"/>
            <a:alphaOff val="0"/>
          </a:schemeClr>
        </a:solidFill>
        <a:ln w="15875" cap="flat" cmpd="sng" algn="ctr">
          <a:solidFill>
            <a:schemeClr val="accent2">
              <a:tint val="40000"/>
              <a:alpha val="90000"/>
              <a:hueOff val="-1393380"/>
              <a:satOff val="2942"/>
              <a:lumOff val="3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775" tIns="330200" rIns="157775" bIns="330200" numCol="1" spcCol="1270" anchor="t" anchorCtr="0">
          <a:noAutofit/>
        </a:bodyPr>
        <a:lstStyle/>
        <a:p>
          <a:pPr marL="0" lvl="0" indent="0" algn="l" defTabSz="533400">
            <a:lnSpc>
              <a:spcPct val="90000"/>
            </a:lnSpc>
            <a:spcBef>
              <a:spcPct val="0"/>
            </a:spcBef>
            <a:spcAft>
              <a:spcPct val="35000"/>
            </a:spcAft>
            <a:buNone/>
          </a:pPr>
          <a:r>
            <a:rPr lang="en-US" sz="1200" kern="1200">
              <a:solidFill>
                <a:srgbClr val="000000"/>
              </a:solidFill>
              <a:cs typeface="Calibri Light"/>
            </a:rPr>
            <a:t>Understand the appropriate management for excessive weight loss. </a:t>
          </a:r>
        </a:p>
      </dsp:txBody>
      <dsp:txXfrm>
        <a:off x="6681924" y="2372568"/>
        <a:ext cx="2023692" cy="1699902"/>
      </dsp:txXfrm>
    </dsp:sp>
    <dsp:sp modelId="{AB1C98C4-A42E-4519-A46B-7A80B07C626C}">
      <dsp:nvSpPr>
        <dsp:cNvPr id="0" name=""/>
        <dsp:cNvSpPr/>
      </dsp:nvSpPr>
      <dsp:spPr>
        <a:xfrm>
          <a:off x="7268795" y="1579280"/>
          <a:ext cx="849951" cy="849951"/>
        </a:xfrm>
        <a:prstGeom prst="ellipse">
          <a:avLst/>
        </a:prstGeom>
        <a:solidFill>
          <a:schemeClr val="accent2">
            <a:hueOff val="-887883"/>
            <a:satOff val="-391"/>
            <a:lumOff val="1046"/>
            <a:alphaOff val="0"/>
          </a:schemeClr>
        </a:solidFill>
        <a:ln w="15875" cap="flat" cmpd="sng" algn="ctr">
          <a:solidFill>
            <a:schemeClr val="accent2">
              <a:hueOff val="-887883"/>
              <a:satOff val="-391"/>
              <a:lumOff val="1046"/>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265" tIns="12700" rIns="66265" bIns="12700" numCol="1" spcCol="1270" anchor="ctr" anchorCtr="0">
          <a:noAutofit/>
        </a:bodyPr>
        <a:lstStyle/>
        <a:p>
          <a:pPr marL="0" lvl="0" indent="0" algn="ctr" defTabSz="1822450">
            <a:lnSpc>
              <a:spcPct val="90000"/>
            </a:lnSpc>
            <a:spcBef>
              <a:spcPct val="0"/>
            </a:spcBef>
            <a:spcAft>
              <a:spcPct val="35000"/>
            </a:spcAft>
            <a:buNone/>
          </a:pPr>
          <a:r>
            <a:rPr lang="en-US" sz="4100" kern="1200"/>
            <a:t>4</a:t>
          </a:r>
        </a:p>
      </dsp:txBody>
      <dsp:txXfrm>
        <a:off x="7393267" y="1703752"/>
        <a:ext cx="601007" cy="601007"/>
      </dsp:txXfrm>
    </dsp:sp>
    <dsp:sp modelId="{5B0FE693-24D7-4BD1-B328-DE9E89F815FB}">
      <dsp:nvSpPr>
        <dsp:cNvPr id="0" name=""/>
        <dsp:cNvSpPr/>
      </dsp:nvSpPr>
      <dsp:spPr>
        <a:xfrm>
          <a:off x="6681924" y="4129061"/>
          <a:ext cx="2023692" cy="72"/>
        </a:xfrm>
        <a:prstGeom prst="rect">
          <a:avLst/>
        </a:prstGeom>
        <a:solidFill>
          <a:schemeClr val="accent2">
            <a:hueOff val="-1035863"/>
            <a:satOff val="-456"/>
            <a:lumOff val="1220"/>
            <a:alphaOff val="0"/>
          </a:schemeClr>
        </a:solidFill>
        <a:ln w="15875" cap="flat" cmpd="sng" algn="ctr">
          <a:solidFill>
            <a:schemeClr val="accent2">
              <a:hueOff val="-1035863"/>
              <a:satOff val="-456"/>
              <a:lumOff val="122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33E8A58-E825-45C9-B08D-05D45C1BC21C}">
      <dsp:nvSpPr>
        <dsp:cNvPr id="0" name=""/>
        <dsp:cNvSpPr/>
      </dsp:nvSpPr>
      <dsp:spPr>
        <a:xfrm>
          <a:off x="8907986" y="1295963"/>
          <a:ext cx="2023692" cy="2833170"/>
        </a:xfrm>
        <a:prstGeom prst="rect">
          <a:avLst/>
        </a:prstGeom>
        <a:solidFill>
          <a:schemeClr val="accent2">
            <a:tint val="40000"/>
            <a:alpha val="90000"/>
            <a:hueOff val="-1857840"/>
            <a:satOff val="3922"/>
            <a:lumOff val="404"/>
            <a:alphaOff val="0"/>
          </a:schemeClr>
        </a:solidFill>
        <a:ln w="15875" cap="flat" cmpd="sng" algn="ctr">
          <a:solidFill>
            <a:schemeClr val="accent2">
              <a:tint val="40000"/>
              <a:alpha val="90000"/>
              <a:hueOff val="-1857840"/>
              <a:satOff val="3922"/>
              <a:lumOff val="4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7775" tIns="330200" rIns="157775" bIns="330200" numCol="1" spcCol="1270" anchor="t" anchorCtr="0">
          <a:noAutofit/>
        </a:bodyPr>
        <a:lstStyle/>
        <a:p>
          <a:pPr marL="0" lvl="0" indent="0" algn="l" defTabSz="533400">
            <a:lnSpc>
              <a:spcPct val="90000"/>
            </a:lnSpc>
            <a:spcBef>
              <a:spcPct val="0"/>
            </a:spcBef>
            <a:spcAft>
              <a:spcPct val="35000"/>
            </a:spcAft>
            <a:buNone/>
          </a:pPr>
          <a:r>
            <a:rPr lang="en-US" sz="1200" kern="1200">
              <a:solidFill>
                <a:srgbClr val="000000"/>
              </a:solidFill>
              <a:cs typeface="Calibri Light"/>
            </a:rPr>
            <a:t>Identify infants at risk for feeding difficulties related to ankyloglossia and understand the management benefits and risks.  </a:t>
          </a:r>
        </a:p>
      </dsp:txBody>
      <dsp:txXfrm>
        <a:off x="8907986" y="2372568"/>
        <a:ext cx="2023692" cy="1699902"/>
      </dsp:txXfrm>
    </dsp:sp>
    <dsp:sp modelId="{C1933794-46CE-4022-871B-B2937C2442D0}">
      <dsp:nvSpPr>
        <dsp:cNvPr id="0" name=""/>
        <dsp:cNvSpPr/>
      </dsp:nvSpPr>
      <dsp:spPr>
        <a:xfrm>
          <a:off x="9494857" y="1579280"/>
          <a:ext cx="849951" cy="849951"/>
        </a:xfrm>
        <a:prstGeom prst="ellipse">
          <a:avLst/>
        </a:prstGeom>
        <a:solidFill>
          <a:schemeClr val="accent2">
            <a:hueOff val="-1183844"/>
            <a:satOff val="-521"/>
            <a:lumOff val="1395"/>
            <a:alphaOff val="0"/>
          </a:schemeClr>
        </a:solidFill>
        <a:ln w="15875" cap="flat" cmpd="sng" algn="ctr">
          <a:solidFill>
            <a:schemeClr val="accent2">
              <a:hueOff val="-1183844"/>
              <a:satOff val="-521"/>
              <a:lumOff val="139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66265" tIns="12700" rIns="66265" bIns="12700" numCol="1" spcCol="1270" anchor="ctr" anchorCtr="0">
          <a:noAutofit/>
        </a:bodyPr>
        <a:lstStyle/>
        <a:p>
          <a:pPr marL="0" lvl="0" indent="0" algn="ctr" defTabSz="1822450">
            <a:lnSpc>
              <a:spcPct val="90000"/>
            </a:lnSpc>
            <a:spcBef>
              <a:spcPct val="0"/>
            </a:spcBef>
            <a:spcAft>
              <a:spcPct val="35000"/>
            </a:spcAft>
            <a:buNone/>
          </a:pPr>
          <a:r>
            <a:rPr lang="en-US" sz="4100" kern="1200"/>
            <a:t>5</a:t>
          </a:r>
        </a:p>
      </dsp:txBody>
      <dsp:txXfrm>
        <a:off x="9619329" y="1703752"/>
        <a:ext cx="601007" cy="601007"/>
      </dsp:txXfrm>
    </dsp:sp>
    <dsp:sp modelId="{60124C22-1784-4089-BC43-9A77B152D992}">
      <dsp:nvSpPr>
        <dsp:cNvPr id="0" name=""/>
        <dsp:cNvSpPr/>
      </dsp:nvSpPr>
      <dsp:spPr>
        <a:xfrm>
          <a:off x="8907986" y="4129061"/>
          <a:ext cx="2023692" cy="72"/>
        </a:xfrm>
        <a:prstGeom prst="rect">
          <a:avLst/>
        </a:prstGeom>
        <a:solidFill>
          <a:schemeClr val="accent2">
            <a:hueOff val="-1331824"/>
            <a:satOff val="-586"/>
            <a:lumOff val="1569"/>
            <a:alphaOff val="0"/>
          </a:schemeClr>
        </a:solidFill>
        <a:ln w="15875" cap="flat" cmpd="sng" algn="ctr">
          <a:solidFill>
            <a:schemeClr val="accent2">
              <a:hueOff val="-1331824"/>
              <a:satOff val="-586"/>
              <a:lumOff val="1569"/>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20DCA-05E9-4BCF-B0B0-91BE1622142C}" type="datetimeFigureOut">
              <a:rPr lang="en-US"/>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F6E13-AFA0-43DA-82DF-17F0D6D20D41}" type="slidenum">
              <a:rPr lang="en-US"/>
              <a:t>‹#›</a:t>
            </a:fld>
            <a:endParaRPr lang="en-US"/>
          </a:p>
        </p:txBody>
      </p:sp>
    </p:spTree>
    <p:extLst>
      <p:ext uri="{BB962C8B-B14F-4D97-AF65-F5344CB8AC3E}">
        <p14:creationId xmlns:p14="http://schemas.microsoft.com/office/powerpoint/2010/main" val="107880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ptodate.com/contents/poor-weight-gain-in-children-younger-than-two-years-management?search=slow%20weight%20gain%20infant&amp;source=search_result&amp;selectedTitle=3~150&amp;usage_type=default&amp;display_rank=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a:hlinkClick r:id="rId3"/>
              </a:rPr>
              <a:t>https://www.uptodate.com/contents/poor-weight-gain-in-children-younger-than-two-years-management?search=slow%20weight%20gain%20infant&amp;source=search_result&amp;selectedTitle=3~150&amp;usage_type=default&amp;display_rank=3</a:t>
            </a:r>
            <a:r>
              <a:rPr lang="en-US" dirty="0"/>
              <a:t> </a:t>
            </a:r>
            <a:endParaRPr lang="en-US" dirty="0">
              <a:cs typeface="Calibri"/>
            </a:endParaRPr>
          </a:p>
        </p:txBody>
      </p:sp>
      <p:sp>
        <p:nvSpPr>
          <p:cNvPr id="4" name="Slide Number Placeholder 3"/>
          <p:cNvSpPr>
            <a:spLocks noGrp="1"/>
          </p:cNvSpPr>
          <p:nvPr>
            <p:ph type="sldNum" sz="quarter" idx="5"/>
          </p:nvPr>
        </p:nvSpPr>
        <p:spPr/>
        <p:txBody>
          <a:bodyPr/>
          <a:lstStyle/>
          <a:p>
            <a:fld id="{60AF6E13-AFA0-43DA-82DF-17F0D6D20D41}" type="slidenum">
              <a:rPr lang="en-US"/>
              <a:t>3</a:t>
            </a:fld>
            <a:endParaRPr lang="en-US"/>
          </a:p>
        </p:txBody>
      </p:sp>
    </p:spTree>
    <p:extLst>
      <p:ext uri="{BB962C8B-B14F-4D97-AF65-F5344CB8AC3E}">
        <p14:creationId xmlns:p14="http://schemas.microsoft.com/office/powerpoint/2010/main" val="292731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Reference common problems in newborn nursery page 121 </a:t>
            </a:r>
          </a:p>
        </p:txBody>
      </p:sp>
      <p:sp>
        <p:nvSpPr>
          <p:cNvPr id="4" name="Slide Number Placeholder 3"/>
          <p:cNvSpPr>
            <a:spLocks noGrp="1"/>
          </p:cNvSpPr>
          <p:nvPr>
            <p:ph type="sldNum" sz="quarter" idx="5"/>
          </p:nvPr>
        </p:nvSpPr>
        <p:spPr/>
        <p:txBody>
          <a:bodyPr/>
          <a:lstStyle/>
          <a:p>
            <a:fld id="{60AF6E13-AFA0-43DA-82DF-17F0D6D20D41}" type="slidenum">
              <a:rPr lang="en-US"/>
              <a:t>4</a:t>
            </a:fld>
            <a:endParaRPr lang="en-US"/>
          </a:p>
        </p:txBody>
      </p:sp>
    </p:spTree>
    <p:extLst>
      <p:ext uri="{BB962C8B-B14F-4D97-AF65-F5344CB8AC3E}">
        <p14:creationId xmlns:p14="http://schemas.microsoft.com/office/powerpoint/2010/main" val="2644367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If continuing to have weight loss despite formula supplementation, hospital admission may be necessary for IV fluid management. If persistent slow weight gain occurs past the first few weeks of life, the diagnosis of failure to thrive may need to be considered and further referrals may be warranted such as OT, Endocrine. </a:t>
            </a:r>
          </a:p>
        </p:txBody>
      </p:sp>
      <p:sp>
        <p:nvSpPr>
          <p:cNvPr id="4" name="Slide Number Placeholder 3"/>
          <p:cNvSpPr>
            <a:spLocks noGrp="1"/>
          </p:cNvSpPr>
          <p:nvPr>
            <p:ph type="sldNum" sz="quarter" idx="5"/>
          </p:nvPr>
        </p:nvSpPr>
        <p:spPr/>
        <p:txBody>
          <a:bodyPr/>
          <a:lstStyle/>
          <a:p>
            <a:fld id="{60AF6E13-AFA0-43DA-82DF-17F0D6D20D41}" type="slidenum">
              <a:rPr lang="en-US"/>
              <a:t>10</a:t>
            </a:fld>
            <a:endParaRPr lang="en-US"/>
          </a:p>
        </p:txBody>
      </p:sp>
    </p:spTree>
    <p:extLst>
      <p:ext uri="{BB962C8B-B14F-4D97-AF65-F5344CB8AC3E}">
        <p14:creationId xmlns:p14="http://schemas.microsoft.com/office/powerpoint/2010/main" val="1247146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Some infant's can be allergic to proteins in cow's milk and may need another type of formula </a:t>
            </a:r>
          </a:p>
        </p:txBody>
      </p:sp>
      <p:sp>
        <p:nvSpPr>
          <p:cNvPr id="4" name="Slide Number Placeholder 3"/>
          <p:cNvSpPr>
            <a:spLocks noGrp="1"/>
          </p:cNvSpPr>
          <p:nvPr>
            <p:ph type="sldNum" sz="quarter" idx="5"/>
          </p:nvPr>
        </p:nvSpPr>
        <p:spPr/>
        <p:txBody>
          <a:bodyPr/>
          <a:lstStyle/>
          <a:p>
            <a:fld id="{60AF6E13-AFA0-43DA-82DF-17F0D6D20D41}" type="slidenum">
              <a:rPr lang="en-US"/>
              <a:t>11</a:t>
            </a:fld>
            <a:endParaRPr lang="en-US"/>
          </a:p>
        </p:txBody>
      </p:sp>
    </p:spTree>
    <p:extLst>
      <p:ext uri="{BB962C8B-B14F-4D97-AF65-F5344CB8AC3E}">
        <p14:creationId xmlns:p14="http://schemas.microsoft.com/office/powerpoint/2010/main" val="260715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535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762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0425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725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64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921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929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622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8/1/24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560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8/1/24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10905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459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8/1/24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69139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in-infants-and-children?topicRef=6282&amp;source=see_link#H1001316250" TargetMode="External"/><Relationship Id="rId2" Type="http://schemas.openxmlformats.org/officeDocument/2006/relationships/hyperlink" Target="https://www.uptodate.com/contents/poor-weight-gain-in-children-younger-than-two-years-management?search=slow%20weight%20gain%20infant&amp;source=search_result&amp;selectedTitle=3~150&amp;usage_type=default&amp;display_rank=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newbornweigh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Newborn Feeding and Weight loss </a:t>
            </a:r>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By Jessie Marks DNP, ARNP </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4A04051-1FFD-48C8-8602-0F03563E7828}"/>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Excessive weight loss management </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96B973D-BBCE-4D84-88E1-897AD640BCD0}"/>
              </a:ext>
            </a:extLst>
          </p:cNvPr>
          <p:cNvSpPr>
            <a:spLocks noGrp="1"/>
          </p:cNvSpPr>
          <p:nvPr>
            <p:ph idx="1"/>
          </p:nvPr>
        </p:nvSpPr>
        <p:spPr>
          <a:xfrm>
            <a:off x="4326380" y="51715"/>
            <a:ext cx="7203371" cy="6809989"/>
          </a:xfrm>
        </p:spPr>
        <p:txBody>
          <a:bodyPr vert="horz" lIns="91440" tIns="45720" rIns="91440" bIns="45720" rtlCol="0" anchor="ctr">
            <a:normAutofit/>
          </a:bodyPr>
          <a:lstStyle/>
          <a:p>
            <a:r>
              <a:rPr lang="en-US" dirty="0">
                <a:cs typeface="Calibri"/>
              </a:rPr>
              <a:t>Detailed feeding and output history</a:t>
            </a:r>
          </a:p>
          <a:p>
            <a:r>
              <a:rPr lang="en-US" dirty="0">
                <a:cs typeface="Calibri"/>
              </a:rPr>
              <a:t>Physical exam, assess for hypovolemia and hyperbilirubinemia</a:t>
            </a:r>
          </a:p>
          <a:p>
            <a:r>
              <a:rPr lang="en-US" dirty="0">
                <a:cs typeface="Calibri"/>
              </a:rPr>
              <a:t>Examination of mother's breast</a:t>
            </a:r>
          </a:p>
          <a:p>
            <a:r>
              <a:rPr lang="en-US" dirty="0">
                <a:cs typeface="Calibri"/>
              </a:rPr>
              <a:t>Observe feeding</a:t>
            </a:r>
          </a:p>
          <a:p>
            <a:pPr marL="383540" lvl="1"/>
            <a:r>
              <a:rPr lang="en-US" sz="2000" dirty="0">
                <a:cs typeface="Calibri"/>
              </a:rPr>
              <a:t>Infant position</a:t>
            </a:r>
          </a:p>
          <a:p>
            <a:pPr marL="383540" lvl="1"/>
            <a:r>
              <a:rPr lang="en-US" sz="2000" dirty="0">
                <a:cs typeface="Calibri"/>
              </a:rPr>
              <a:t>Latch</a:t>
            </a:r>
          </a:p>
          <a:p>
            <a:pPr marL="383540" lvl="1"/>
            <a:r>
              <a:rPr lang="en-US" sz="2000" dirty="0">
                <a:cs typeface="Calibri"/>
              </a:rPr>
              <a:t>Maternal milk supply</a:t>
            </a:r>
          </a:p>
          <a:p>
            <a:pPr marL="383540" lvl="1"/>
            <a:r>
              <a:rPr lang="en-US" sz="2000" dirty="0">
                <a:cs typeface="Calibri"/>
              </a:rPr>
              <a:t>Adequate or inadequate milk transfer </a:t>
            </a:r>
          </a:p>
          <a:p>
            <a:pPr marL="457200" lvl="1" indent="0">
              <a:buNone/>
            </a:pPr>
            <a:endParaRPr lang="en-US" sz="2000" dirty="0">
              <a:cs typeface="Calibri"/>
            </a:endParaRPr>
          </a:p>
          <a:p>
            <a:r>
              <a:rPr lang="en-US" dirty="0">
                <a:cs typeface="Calibri"/>
              </a:rPr>
              <a:t>Breastfeeding with close observation vs supplementation</a:t>
            </a:r>
          </a:p>
          <a:p>
            <a:pPr marL="383540" lvl="1"/>
            <a:r>
              <a:rPr lang="en-US" sz="2000" dirty="0">
                <a:cs typeface="Calibri"/>
              </a:rPr>
              <a:t>If infant is well appearing, with an increase in maternal milk production and infant's weight in the past 24-48 hours, observation only may be appropriate</a:t>
            </a:r>
          </a:p>
          <a:p>
            <a:pPr marL="383540" lvl="1"/>
            <a:r>
              <a:rPr lang="en-US" sz="2000" dirty="0">
                <a:cs typeface="Calibri"/>
              </a:rPr>
              <a:t>If no improvement in milk production or infant weight gain than formula supplementation may be required</a:t>
            </a:r>
          </a:p>
          <a:p>
            <a:pPr marL="383540" lvl="1"/>
            <a:r>
              <a:rPr lang="en-US" sz="2000" dirty="0">
                <a:cs typeface="Calibri"/>
              </a:rPr>
              <a:t>With severe weight loss, IV fluids may be needed to correct hypernatremia and hypovolemia</a:t>
            </a:r>
          </a:p>
          <a:p>
            <a:endParaRPr lang="en-US" sz="1700">
              <a:cs typeface="Calibri"/>
            </a:endParaRPr>
          </a:p>
        </p:txBody>
      </p:sp>
    </p:spTree>
    <p:extLst>
      <p:ext uri="{BB962C8B-B14F-4D97-AF65-F5344CB8AC3E}">
        <p14:creationId xmlns:p14="http://schemas.microsoft.com/office/powerpoint/2010/main" val="101253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8F032E-476F-4D71-A6FE-1FD99AEE5969}"/>
              </a:ext>
            </a:extLst>
          </p:cNvPr>
          <p:cNvSpPr>
            <a:spLocks noGrp="1"/>
          </p:cNvSpPr>
          <p:nvPr>
            <p:ph idx="1"/>
          </p:nvPr>
        </p:nvSpPr>
        <p:spPr>
          <a:xfrm>
            <a:off x="102618" y="357496"/>
            <a:ext cx="8041604" cy="6658125"/>
          </a:xfrm>
        </p:spPr>
        <p:txBody>
          <a:bodyPr vert="horz" lIns="91440" tIns="45720" rIns="91440" bIns="45720" rtlCol="0" anchor="t">
            <a:noAutofit/>
          </a:bodyPr>
          <a:lstStyle/>
          <a:p>
            <a:r>
              <a:rPr lang="en-US" sz="2200" b="1" dirty="0">
                <a:cs typeface="Calibri"/>
              </a:rPr>
              <a:t>Types</a:t>
            </a:r>
          </a:p>
          <a:p>
            <a:r>
              <a:rPr lang="en-US" sz="2200" b="1" dirty="0">
                <a:cs typeface="Calibri"/>
              </a:rPr>
              <a:t>Cow milk protein-based formulas: </a:t>
            </a:r>
            <a:r>
              <a:rPr lang="en-US" sz="2200" dirty="0">
                <a:cs typeface="Calibri"/>
              </a:rPr>
              <a:t>the cow's milk has been altered to resemble breast milk, makes the formula easier to digest. </a:t>
            </a:r>
          </a:p>
          <a:p>
            <a:r>
              <a:rPr lang="en-US" sz="2200" b="1" dirty="0">
                <a:cs typeface="Calibri"/>
              </a:rPr>
              <a:t>Soy-based formulas: </a:t>
            </a:r>
            <a:r>
              <a:rPr lang="en-US" sz="2200" dirty="0">
                <a:cs typeface="Calibri"/>
              </a:rPr>
              <a:t>Can help infants who are intolerant or allergic to animal proteins or lactose. However, infants who are allergic to cow's milk might also be allergic to soy milk. </a:t>
            </a:r>
          </a:p>
          <a:p>
            <a:r>
              <a:rPr lang="en-US" sz="2200" b="1" dirty="0">
                <a:cs typeface="Calibri"/>
              </a:rPr>
              <a:t>Protein hydrolysate formulas- </a:t>
            </a:r>
            <a:r>
              <a:rPr lang="en-US" sz="2200" dirty="0">
                <a:cs typeface="Calibri"/>
              </a:rPr>
              <a:t>the protein has been broken down or hydrolyzed either partially or more extensively than cow's milk or soy-based formulas. These formulas are meant for infants who do not tolerate the previous types of formula. </a:t>
            </a:r>
          </a:p>
          <a:p>
            <a:r>
              <a:rPr lang="en-US" sz="2200" b="1" dirty="0">
                <a:cs typeface="Calibri"/>
              </a:rPr>
              <a:t>Further specialized formulas: </a:t>
            </a:r>
            <a:r>
              <a:rPr lang="en-US" sz="2200" dirty="0">
                <a:cs typeface="Calibri"/>
              </a:rPr>
              <a:t>for premature infants and those with certain medical conditions (use a dietician if needing to use these) </a:t>
            </a:r>
          </a:p>
          <a:p>
            <a:pPr marL="0" indent="0">
              <a:buNone/>
            </a:pPr>
            <a:endParaRPr lang="en-US" sz="2200" b="1" dirty="0">
              <a:cs typeface="Calibri"/>
            </a:endParaRPr>
          </a:p>
          <a:p>
            <a:r>
              <a:rPr lang="en-US" sz="2200" b="1" dirty="0">
                <a:cs typeface="Calibri"/>
              </a:rPr>
              <a:t>Calories: </a:t>
            </a:r>
          </a:p>
          <a:p>
            <a:r>
              <a:rPr lang="en-US" sz="2200" b="1" dirty="0">
                <a:cs typeface="Calibri"/>
              </a:rPr>
              <a:t>20 </a:t>
            </a:r>
            <a:r>
              <a:rPr lang="en-US" sz="2200" b="1" dirty="0" err="1">
                <a:cs typeface="Calibri"/>
              </a:rPr>
              <a:t>cal</a:t>
            </a:r>
            <a:r>
              <a:rPr lang="en-US" sz="2200" b="1" dirty="0">
                <a:cs typeface="Calibri"/>
              </a:rPr>
              <a:t>, 22 </a:t>
            </a:r>
            <a:r>
              <a:rPr lang="en-US" sz="2200" b="1" dirty="0" err="1">
                <a:cs typeface="Calibri"/>
              </a:rPr>
              <a:t>cal</a:t>
            </a:r>
            <a:r>
              <a:rPr lang="en-US" sz="2200" b="1" dirty="0">
                <a:cs typeface="Calibri"/>
              </a:rPr>
              <a:t> and 24 </a:t>
            </a:r>
            <a:r>
              <a:rPr lang="en-US" sz="2200" b="1" dirty="0" err="1">
                <a:cs typeface="Calibri"/>
              </a:rPr>
              <a:t>cal</a:t>
            </a:r>
            <a:r>
              <a:rPr lang="en-US" sz="2200" b="1" dirty="0">
                <a:cs typeface="Calibri"/>
              </a:rPr>
              <a:t> </a:t>
            </a:r>
            <a:endParaRPr lang="en-US" sz="2200"/>
          </a:p>
          <a:p>
            <a:pPr marL="0" indent="0">
              <a:buNone/>
            </a:pPr>
            <a:endParaRPr lang="en-US" sz="800">
              <a:cs typeface="Calibri"/>
            </a:endParaRPr>
          </a:p>
          <a:p>
            <a:endParaRPr lang="en-US" sz="800">
              <a:cs typeface="Calibri"/>
            </a:endParaRPr>
          </a:p>
          <a:p>
            <a:endParaRPr lang="en-US" sz="800">
              <a:cs typeface="Calibri"/>
            </a:endParaRPr>
          </a:p>
          <a:p>
            <a:endParaRPr lang="en-US" sz="800">
              <a:cs typeface="Calibri"/>
            </a:endParaRPr>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B7DA8A20-9E55-4050-916F-621F43B5081A}"/>
              </a:ext>
            </a:extLst>
          </p:cNvPr>
          <p:cNvSpPr>
            <a:spLocks noGrp="1"/>
          </p:cNvSpPr>
          <p:nvPr>
            <p:ph type="title"/>
          </p:nvPr>
        </p:nvSpPr>
        <p:spPr>
          <a:xfrm>
            <a:off x="8559129" y="2328188"/>
            <a:ext cx="2539042" cy="1450757"/>
          </a:xfrm>
        </p:spPr>
        <p:txBody>
          <a:bodyPr/>
          <a:lstStyle/>
          <a:p>
            <a:r>
              <a:rPr lang="en-US" dirty="0">
                <a:cs typeface="Calibri Light"/>
              </a:rPr>
              <a:t>Formula</a:t>
            </a:r>
            <a:endParaRPr lang="en-US" dirty="0"/>
          </a:p>
        </p:txBody>
      </p:sp>
    </p:spTree>
    <p:extLst>
      <p:ext uri="{BB962C8B-B14F-4D97-AF65-F5344CB8AC3E}">
        <p14:creationId xmlns:p14="http://schemas.microsoft.com/office/powerpoint/2010/main" val="176941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59B2-EFDF-4377-B03A-7A8260FEBB4E}"/>
              </a:ext>
            </a:extLst>
          </p:cNvPr>
          <p:cNvSpPr>
            <a:spLocks noGrp="1"/>
          </p:cNvSpPr>
          <p:nvPr>
            <p:ph type="title"/>
          </p:nvPr>
        </p:nvSpPr>
        <p:spPr/>
        <p:txBody>
          <a:bodyPr/>
          <a:lstStyle/>
          <a:p>
            <a:r>
              <a:rPr lang="en-US" dirty="0"/>
              <a:t>Caloric Need</a:t>
            </a:r>
          </a:p>
        </p:txBody>
      </p:sp>
      <p:sp>
        <p:nvSpPr>
          <p:cNvPr id="3" name="Content Placeholder 2">
            <a:extLst>
              <a:ext uri="{FF2B5EF4-FFF2-40B4-BE49-F238E27FC236}">
                <a16:creationId xmlns:a16="http://schemas.microsoft.com/office/drawing/2014/main" id="{23F8EF19-2DA8-449A-8903-66EDFA2D6C85}"/>
              </a:ext>
            </a:extLst>
          </p:cNvPr>
          <p:cNvSpPr>
            <a:spLocks noGrp="1"/>
          </p:cNvSpPr>
          <p:nvPr>
            <p:ph idx="1"/>
          </p:nvPr>
        </p:nvSpPr>
        <p:spPr>
          <a:xfrm>
            <a:off x="1097281" y="1845734"/>
            <a:ext cx="10312841" cy="4725663"/>
          </a:xfrm>
        </p:spPr>
        <p:txBody>
          <a:bodyPr>
            <a:normAutofit/>
          </a:bodyPr>
          <a:lstStyle/>
          <a:p>
            <a:pPr marL="0" indent="0" algn="l">
              <a:buNone/>
            </a:pPr>
            <a:r>
              <a:rPr lang="en-US" b="1" i="0" dirty="0">
                <a:solidFill>
                  <a:srgbClr val="232323"/>
                </a:solidFill>
                <a:effectLst/>
                <a:latin typeface="Noto Sans"/>
              </a:rPr>
              <a:t>For excessive weight loss or slow to gain weight, if formula supplementation is </a:t>
            </a:r>
            <a:r>
              <a:rPr lang="en-US" b="1" dirty="0">
                <a:solidFill>
                  <a:srgbClr val="232323"/>
                </a:solidFill>
                <a:latin typeface="Noto Sans"/>
              </a:rPr>
              <a:t>warranted the following needs to be considered:</a:t>
            </a:r>
          </a:p>
          <a:p>
            <a:pPr algn="l">
              <a:buFontTx/>
              <a:buChar char="-"/>
            </a:pPr>
            <a:r>
              <a:rPr lang="en-US" dirty="0">
                <a:solidFill>
                  <a:srgbClr val="232323"/>
                </a:solidFill>
                <a:latin typeface="Noto Sans"/>
              </a:rPr>
              <a:t>Type of formula </a:t>
            </a:r>
          </a:p>
          <a:p>
            <a:pPr algn="l">
              <a:buFontTx/>
              <a:buChar char="-"/>
            </a:pPr>
            <a:r>
              <a:rPr lang="en-US" dirty="0">
                <a:solidFill>
                  <a:srgbClr val="232323"/>
                </a:solidFill>
                <a:latin typeface="Noto Sans"/>
              </a:rPr>
              <a:t>Overall caloric need</a:t>
            </a:r>
          </a:p>
          <a:p>
            <a:pPr algn="l">
              <a:buFontTx/>
              <a:buChar char="-"/>
            </a:pPr>
            <a:r>
              <a:rPr lang="en-US" dirty="0">
                <a:solidFill>
                  <a:srgbClr val="232323"/>
                </a:solidFill>
                <a:latin typeface="Noto Sans"/>
              </a:rPr>
              <a:t>Volume intake (some infants cannot take the oral volume needed to meet caloric demand, so higher calorie formula is given, and feed volume is decreased) </a:t>
            </a:r>
          </a:p>
          <a:p>
            <a:pPr algn="l"/>
            <a:endParaRPr lang="en-US" b="1" i="0" dirty="0">
              <a:solidFill>
                <a:srgbClr val="232323"/>
              </a:solidFill>
              <a:effectLst/>
              <a:latin typeface="Noto Sans"/>
            </a:endParaRPr>
          </a:p>
          <a:p>
            <a:pPr algn="l"/>
            <a:r>
              <a:rPr lang="en-US" b="1" i="0" dirty="0">
                <a:solidFill>
                  <a:srgbClr val="232323"/>
                </a:solidFill>
                <a:effectLst/>
                <a:latin typeface="Noto Sans"/>
              </a:rPr>
              <a:t>Preterm infants</a:t>
            </a:r>
            <a:r>
              <a:rPr lang="en-US" b="0" i="0" dirty="0">
                <a:solidFill>
                  <a:srgbClr val="232323"/>
                </a:solidFill>
                <a:effectLst/>
                <a:latin typeface="Noto Sans"/>
              </a:rPr>
              <a:t> – </a:t>
            </a:r>
            <a:r>
              <a:rPr lang="en-US" dirty="0">
                <a:solidFill>
                  <a:srgbClr val="232323"/>
                </a:solidFill>
                <a:latin typeface="Noto Sans"/>
              </a:rPr>
              <a:t>Goal is 120 kcal/kg per day</a:t>
            </a:r>
          </a:p>
          <a:p>
            <a:pPr algn="l"/>
            <a:r>
              <a:rPr lang="en-US" b="0" i="0" dirty="0">
                <a:solidFill>
                  <a:srgbClr val="232323"/>
                </a:solidFill>
                <a:effectLst/>
                <a:latin typeface="Noto Sans"/>
              </a:rPr>
              <a:t>If infant is taking 24 kcal</a:t>
            </a:r>
            <a:r>
              <a:rPr lang="en-US" dirty="0">
                <a:solidFill>
                  <a:srgbClr val="232323"/>
                </a:solidFill>
                <a:latin typeface="Noto Sans"/>
              </a:rPr>
              <a:t>/oz formula this would equal 150 to 160 mL/kg per day</a:t>
            </a:r>
            <a:endParaRPr lang="en-US" b="0" i="0" dirty="0">
              <a:solidFill>
                <a:srgbClr val="232323"/>
              </a:solidFill>
              <a:effectLst/>
              <a:latin typeface="Noto Sans"/>
            </a:endParaRPr>
          </a:p>
          <a:p>
            <a:pPr algn="l"/>
            <a:r>
              <a:rPr lang="en-US" b="1" i="0" dirty="0">
                <a:solidFill>
                  <a:srgbClr val="232323"/>
                </a:solidFill>
                <a:effectLst/>
                <a:latin typeface="Noto Sans"/>
              </a:rPr>
              <a:t>Term infants</a:t>
            </a:r>
            <a:r>
              <a:rPr lang="en-US" b="0" i="0" dirty="0">
                <a:solidFill>
                  <a:srgbClr val="232323"/>
                </a:solidFill>
                <a:effectLst/>
                <a:latin typeface="Noto Sans"/>
              </a:rPr>
              <a:t> –110 kcal/kg/day at 1 month of age, 95 kcal/kg/day at 3 months of age</a:t>
            </a:r>
          </a:p>
          <a:p>
            <a:pPr algn="l"/>
            <a:r>
              <a:rPr lang="en-US" sz="900" b="0" i="0" dirty="0">
                <a:solidFill>
                  <a:srgbClr val="323232"/>
                </a:solidFill>
                <a:effectLst/>
                <a:latin typeface="Times New Roman" panose="02020603050405020304" pitchFamily="18" charset="0"/>
              </a:rPr>
              <a:t>Sarah, F. E., MD, &amp; Christopher, D., MD. (n.d.). Overview of enteral nutrition in infants and children. Retrieved March 24, 2021, from https://www-uptodate-com.offcampus.lib.washington.edu/contents/overview-of-enteral-nutrition-in-infants-and-children/print?search=poor weight gain </a:t>
            </a:r>
            <a:r>
              <a:rPr lang="en-US" sz="900" b="0" i="0" dirty="0" err="1">
                <a:solidFill>
                  <a:srgbClr val="323232"/>
                </a:solidFill>
                <a:effectLst/>
                <a:latin typeface="Times New Roman" panose="02020603050405020304" pitchFamily="18" charset="0"/>
              </a:rPr>
              <a:t>infant&amp;topicRef</a:t>
            </a:r>
            <a:r>
              <a:rPr lang="en-US" sz="900" b="0" i="0" dirty="0">
                <a:solidFill>
                  <a:srgbClr val="323232"/>
                </a:solidFill>
                <a:effectLst/>
                <a:latin typeface="Times New Roman" panose="02020603050405020304" pitchFamily="18" charset="0"/>
              </a:rPr>
              <a:t>=2874&amp;source=</a:t>
            </a:r>
            <a:r>
              <a:rPr lang="en-US" sz="900" b="0" i="0" dirty="0" err="1">
                <a:solidFill>
                  <a:srgbClr val="323232"/>
                </a:solidFill>
                <a:effectLst/>
                <a:latin typeface="Times New Roman" panose="02020603050405020304" pitchFamily="18" charset="0"/>
              </a:rPr>
              <a:t>see_link</a:t>
            </a:r>
            <a:endParaRPr lang="en-US" sz="900" b="0" i="0" dirty="0">
              <a:solidFill>
                <a:srgbClr val="232323"/>
              </a:solidFill>
              <a:effectLst/>
              <a:latin typeface="Noto Sans"/>
            </a:endParaRPr>
          </a:p>
          <a:p>
            <a:endParaRPr lang="en-US" dirty="0"/>
          </a:p>
        </p:txBody>
      </p:sp>
    </p:spTree>
    <p:extLst>
      <p:ext uri="{BB962C8B-B14F-4D97-AF65-F5344CB8AC3E}">
        <p14:creationId xmlns:p14="http://schemas.microsoft.com/office/powerpoint/2010/main" val="4063362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46AE-9F95-411F-9378-124EC8D61537}"/>
              </a:ext>
            </a:extLst>
          </p:cNvPr>
          <p:cNvSpPr>
            <a:spLocks noGrp="1"/>
          </p:cNvSpPr>
          <p:nvPr>
            <p:ph type="title"/>
          </p:nvPr>
        </p:nvSpPr>
        <p:spPr>
          <a:xfrm>
            <a:off x="1097280" y="286603"/>
            <a:ext cx="10058400" cy="1450757"/>
          </a:xfrm>
        </p:spPr>
        <p:txBody>
          <a:bodyPr>
            <a:normAutofit/>
          </a:bodyPr>
          <a:lstStyle/>
          <a:p>
            <a:r>
              <a:rPr lang="en-US" dirty="0">
                <a:cs typeface="Calibri Light"/>
              </a:rPr>
              <a:t>Feeding concern</a:t>
            </a:r>
            <a:endParaRPr lang="en-US" dirty="0"/>
          </a:p>
        </p:txBody>
      </p:sp>
      <p:sp>
        <p:nvSpPr>
          <p:cNvPr id="3" name="Content Placeholder 2">
            <a:extLst>
              <a:ext uri="{FF2B5EF4-FFF2-40B4-BE49-F238E27FC236}">
                <a16:creationId xmlns:a16="http://schemas.microsoft.com/office/drawing/2014/main" id="{CA40B1A4-BECC-44CA-8FD2-2730C64A28EA}"/>
              </a:ext>
            </a:extLst>
          </p:cNvPr>
          <p:cNvSpPr>
            <a:spLocks noGrp="1"/>
          </p:cNvSpPr>
          <p:nvPr>
            <p:ph idx="1"/>
          </p:nvPr>
        </p:nvSpPr>
        <p:spPr>
          <a:xfrm>
            <a:off x="1097279" y="1845734"/>
            <a:ext cx="6454987" cy="4641586"/>
          </a:xfrm>
        </p:spPr>
        <p:txBody>
          <a:bodyPr vert="horz" lIns="0" tIns="45720" rIns="0" bIns="45720" rtlCol="0" anchor="t">
            <a:normAutofit/>
          </a:bodyPr>
          <a:lstStyle/>
          <a:p>
            <a:r>
              <a:rPr lang="en-US" sz="2200">
                <a:cs typeface="Calibri"/>
              </a:rPr>
              <a:t>A 10-day old infant is brought to the office for feeding concern. Mother states she is having a lot of nipple pain when breastfeeding and mother hears "clicking" noises during feeds. Furthermore, she was told by the lactation RN that her infant is "tongue-tied</a:t>
            </a:r>
            <a:r>
              <a:rPr lang="en-US" sz="2200" dirty="0">
                <a:cs typeface="Calibri"/>
              </a:rPr>
              <a:t>". </a:t>
            </a:r>
          </a:p>
          <a:p>
            <a:r>
              <a:rPr lang="en-US" sz="2200">
                <a:cs typeface="Calibri"/>
              </a:rPr>
              <a:t>On exam you noticed a lingual frenulum that is tight and is limiting the infant's forward and upward movement of the tongue. You agree with the assessment of the lactation RN that the infant has ankyloglossia. </a:t>
            </a:r>
            <a:endParaRPr lang="en-US" sz="2200" dirty="0">
              <a:cs typeface="Calibri"/>
            </a:endParaRPr>
          </a:p>
          <a:p>
            <a:pPr marL="0" indent="0">
              <a:buNone/>
            </a:pPr>
            <a:r>
              <a:rPr lang="en-US" sz="2200">
                <a:cs typeface="Calibri"/>
              </a:rPr>
              <a:t>What are your next steps for management?</a:t>
            </a:r>
            <a:endParaRPr lang="en-US" sz="2200" dirty="0">
              <a:cs typeface="Calibri"/>
            </a:endParaRPr>
          </a:p>
          <a:p>
            <a:endParaRPr lang="en-US" sz="2200" dirty="0">
              <a:cs typeface="Calibri"/>
            </a:endParaRPr>
          </a:p>
        </p:txBody>
      </p:sp>
      <p:pic>
        <p:nvPicPr>
          <p:cNvPr id="6" name="Picture 6" descr="A close up of a baby&#10;&#10;Description generated with high confidence">
            <a:extLst>
              <a:ext uri="{FF2B5EF4-FFF2-40B4-BE49-F238E27FC236}">
                <a16:creationId xmlns:a16="http://schemas.microsoft.com/office/drawing/2014/main" id="{D1CB34EC-0E44-43CF-949E-379E89B6592B}"/>
              </a:ext>
            </a:extLst>
          </p:cNvPr>
          <p:cNvPicPr>
            <a:picLocks noChangeAspect="1"/>
          </p:cNvPicPr>
          <p:nvPr/>
        </p:nvPicPr>
        <p:blipFill rotWithShape="1">
          <a:blip r:embed="rId2"/>
          <a:srcRect l="8526" r="20117" b="-2"/>
          <a:stretch/>
        </p:blipFill>
        <p:spPr>
          <a:xfrm>
            <a:off x="8020570" y="1916318"/>
            <a:ext cx="3135109" cy="3471012"/>
          </a:xfrm>
          <a:prstGeom prst="rect">
            <a:avLst/>
          </a:prstGeom>
        </p:spPr>
      </p:pic>
    </p:spTree>
    <p:extLst>
      <p:ext uri="{BB962C8B-B14F-4D97-AF65-F5344CB8AC3E}">
        <p14:creationId xmlns:p14="http://schemas.microsoft.com/office/powerpoint/2010/main" val="198855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0345D-6965-437B-85E9-23D616CEC03B}"/>
              </a:ext>
            </a:extLst>
          </p:cNvPr>
          <p:cNvSpPr>
            <a:spLocks noGrp="1"/>
          </p:cNvSpPr>
          <p:nvPr>
            <p:ph type="title"/>
          </p:nvPr>
        </p:nvSpPr>
        <p:spPr>
          <a:xfrm>
            <a:off x="1097280" y="286603"/>
            <a:ext cx="10058400" cy="1450757"/>
          </a:xfrm>
        </p:spPr>
        <p:txBody>
          <a:bodyPr>
            <a:normAutofit/>
          </a:bodyPr>
          <a:lstStyle/>
          <a:p>
            <a:r>
              <a:rPr lang="en-US">
                <a:cs typeface="Calibri Light"/>
              </a:rPr>
              <a:t>Ankyloglossia</a:t>
            </a:r>
            <a:endParaRPr lang="en-US" dirty="0">
              <a:cs typeface="Calibri Light"/>
            </a:endParaRPr>
          </a:p>
        </p:txBody>
      </p:sp>
      <p:pic>
        <p:nvPicPr>
          <p:cNvPr id="4" name="Picture 4" descr="A close up of a person&#10;&#10;Description generated with very high confidence">
            <a:extLst>
              <a:ext uri="{FF2B5EF4-FFF2-40B4-BE49-F238E27FC236}">
                <a16:creationId xmlns:a16="http://schemas.microsoft.com/office/drawing/2014/main" id="{B32CD858-B7C9-4507-8225-6A658DE6E015}"/>
              </a:ext>
            </a:extLst>
          </p:cNvPr>
          <p:cNvPicPr>
            <a:picLocks noChangeAspect="1"/>
          </p:cNvPicPr>
          <p:nvPr/>
        </p:nvPicPr>
        <p:blipFill rotWithShape="1">
          <a:blip r:embed="rId2"/>
          <a:srcRect l="4961" r="34181" b="-3"/>
          <a:stretch/>
        </p:blipFill>
        <p:spPr>
          <a:xfrm>
            <a:off x="659489" y="1916318"/>
            <a:ext cx="3094997" cy="3471012"/>
          </a:xfrm>
          <a:prstGeom prst="rect">
            <a:avLst/>
          </a:prstGeom>
        </p:spPr>
      </p:pic>
      <p:sp>
        <p:nvSpPr>
          <p:cNvPr id="3" name="Content Placeholder 2">
            <a:extLst>
              <a:ext uri="{FF2B5EF4-FFF2-40B4-BE49-F238E27FC236}">
                <a16:creationId xmlns:a16="http://schemas.microsoft.com/office/drawing/2014/main" id="{8B6482CF-B01A-41C0-8CFD-0D8B9F93CA45}"/>
              </a:ext>
            </a:extLst>
          </p:cNvPr>
          <p:cNvSpPr>
            <a:spLocks noGrp="1"/>
          </p:cNvSpPr>
          <p:nvPr>
            <p:ph idx="1"/>
          </p:nvPr>
        </p:nvSpPr>
        <p:spPr>
          <a:xfrm>
            <a:off x="3935243" y="1845734"/>
            <a:ext cx="7709267" cy="4023360"/>
          </a:xfrm>
        </p:spPr>
        <p:txBody>
          <a:bodyPr vert="horz" lIns="0" tIns="45720" rIns="0" bIns="45720" rtlCol="0" anchor="t">
            <a:noAutofit/>
          </a:bodyPr>
          <a:lstStyle/>
          <a:p>
            <a:r>
              <a:rPr lang="en-US">
                <a:cs typeface="Calibri"/>
              </a:rPr>
              <a:t>Clinical Features</a:t>
            </a:r>
            <a:endParaRPr lang="en-US" dirty="0">
              <a:cs typeface="Calibri"/>
            </a:endParaRPr>
          </a:p>
          <a:p>
            <a:r>
              <a:rPr lang="en-US">
                <a:cs typeface="Calibri"/>
              </a:rPr>
              <a:t>●Abnormally short frenulum, inserting at or near the tip of the tongue </a:t>
            </a:r>
            <a:endParaRPr lang="en-US" dirty="0">
              <a:cs typeface="Calibri"/>
            </a:endParaRPr>
          </a:p>
          <a:p>
            <a:r>
              <a:rPr lang="en-US">
                <a:cs typeface="Calibri"/>
              </a:rPr>
              <a:t>●Difficulty lifting the tongue to the upper dental alveolus </a:t>
            </a:r>
            <a:endParaRPr lang="en-US" dirty="0">
              <a:cs typeface="Calibri"/>
            </a:endParaRPr>
          </a:p>
          <a:p>
            <a:r>
              <a:rPr lang="en-US">
                <a:cs typeface="Calibri"/>
              </a:rPr>
              <a:t>●Inability to protrude the tongue more than 1 to 2 mm past the lower central incisors</a:t>
            </a:r>
            <a:endParaRPr lang="en-US" dirty="0">
              <a:cs typeface="Calibri"/>
            </a:endParaRPr>
          </a:p>
          <a:p>
            <a:r>
              <a:rPr lang="en-US">
                <a:cs typeface="Calibri"/>
              </a:rPr>
              <a:t>●Impaired side to side movement of the tongue.</a:t>
            </a:r>
          </a:p>
          <a:p>
            <a:r>
              <a:rPr lang="en-US">
                <a:cs typeface="Calibri"/>
              </a:rPr>
              <a:t>●Notched or heart shape of the tongue when it is protruded</a:t>
            </a:r>
            <a:endParaRPr lang="en-US" dirty="0">
              <a:cs typeface="Calibri"/>
            </a:endParaRPr>
          </a:p>
          <a:p>
            <a:r>
              <a:rPr lang="en-US">
                <a:cs typeface="Calibri"/>
              </a:rPr>
              <a:t>● Frenulum that prevents placement of the examiner's fingers between the underside of the tongue and mandibular alveolus is considered abnormally restrictive</a:t>
            </a:r>
          </a:p>
          <a:p>
            <a:pPr marL="383540" lvl="1"/>
            <a:endParaRPr lang="en-US" sz="1000">
              <a:cs typeface="Calibri"/>
            </a:endParaRPr>
          </a:p>
          <a:p>
            <a:pPr marL="200660" lvl="1" indent="0">
              <a:buNone/>
            </a:pPr>
            <a:endParaRPr lang="en-US" sz="1000">
              <a:cs typeface="Calibri"/>
            </a:endParaRPr>
          </a:p>
        </p:txBody>
      </p:sp>
    </p:spTree>
    <p:extLst>
      <p:ext uri="{BB962C8B-B14F-4D97-AF65-F5344CB8AC3E}">
        <p14:creationId xmlns:p14="http://schemas.microsoft.com/office/powerpoint/2010/main" val="33569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A92A-EE2A-4965-8BE2-1FEA453D1798}"/>
              </a:ext>
            </a:extLst>
          </p:cNvPr>
          <p:cNvSpPr>
            <a:spLocks noGrp="1"/>
          </p:cNvSpPr>
          <p:nvPr>
            <p:ph type="title"/>
          </p:nvPr>
        </p:nvSpPr>
        <p:spPr/>
        <p:txBody>
          <a:bodyPr/>
          <a:lstStyle/>
          <a:p>
            <a:r>
              <a:rPr lang="en-US">
                <a:cs typeface="Calibri Light"/>
              </a:rPr>
              <a:t>Possible Sequelae</a:t>
            </a:r>
            <a:endParaRPr lang="en-US"/>
          </a:p>
        </p:txBody>
      </p:sp>
      <p:sp>
        <p:nvSpPr>
          <p:cNvPr id="3" name="Content Placeholder 2">
            <a:extLst>
              <a:ext uri="{FF2B5EF4-FFF2-40B4-BE49-F238E27FC236}">
                <a16:creationId xmlns:a16="http://schemas.microsoft.com/office/drawing/2014/main" id="{30D12667-75D5-4ED3-B05C-98E1BF1BD978}"/>
              </a:ext>
            </a:extLst>
          </p:cNvPr>
          <p:cNvSpPr>
            <a:spLocks noGrp="1"/>
          </p:cNvSpPr>
          <p:nvPr>
            <p:ph idx="1"/>
          </p:nvPr>
        </p:nvSpPr>
        <p:spPr/>
        <p:txBody>
          <a:bodyPr vert="horz" lIns="0" tIns="45720" rIns="0" bIns="45720" rtlCol="0" anchor="t">
            <a:normAutofit/>
          </a:bodyPr>
          <a:lstStyle/>
          <a:p>
            <a:r>
              <a:rPr lang="en-US" dirty="0">
                <a:cs typeface="Calibri"/>
              </a:rPr>
              <a:t>●Newborn or young infant with breastfeeding difficulty</a:t>
            </a:r>
          </a:p>
          <a:p>
            <a:r>
              <a:rPr lang="en-US" dirty="0">
                <a:cs typeface="Calibri"/>
              </a:rPr>
              <a:t>●Toddler or young child with articulation problems</a:t>
            </a:r>
          </a:p>
          <a:p>
            <a:r>
              <a:rPr lang="en-US" dirty="0">
                <a:cs typeface="Calibri"/>
              </a:rPr>
              <a:t>●Older child or adolescent with mechanical difficulties and/or social embarrassment due to restricted tongue movement (inability to lick lips, kissing) </a:t>
            </a:r>
          </a:p>
          <a:p>
            <a:endParaRPr lang="en-US" dirty="0">
              <a:cs typeface="Calibri"/>
            </a:endParaRPr>
          </a:p>
        </p:txBody>
      </p:sp>
    </p:spTree>
    <p:extLst>
      <p:ext uri="{BB962C8B-B14F-4D97-AF65-F5344CB8AC3E}">
        <p14:creationId xmlns:p14="http://schemas.microsoft.com/office/powerpoint/2010/main" val="707786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03B63-EEAE-4F0E-B5A1-22EEA30C7B2E}"/>
              </a:ext>
            </a:extLst>
          </p:cNvPr>
          <p:cNvSpPr>
            <a:spLocks noGrp="1"/>
          </p:cNvSpPr>
          <p:nvPr>
            <p:ph type="title"/>
          </p:nvPr>
        </p:nvSpPr>
        <p:spPr/>
        <p:txBody>
          <a:bodyPr/>
          <a:lstStyle/>
          <a:p>
            <a:r>
              <a:rPr lang="en-US">
                <a:cs typeface="Calibri Light"/>
              </a:rPr>
              <a:t>Ankyloglossia Management</a:t>
            </a:r>
            <a:endParaRPr lang="en-US"/>
          </a:p>
        </p:txBody>
      </p:sp>
      <p:sp>
        <p:nvSpPr>
          <p:cNvPr id="3" name="Content Placeholder 2">
            <a:extLst>
              <a:ext uri="{FF2B5EF4-FFF2-40B4-BE49-F238E27FC236}">
                <a16:creationId xmlns:a16="http://schemas.microsoft.com/office/drawing/2014/main" id="{445A6589-683B-49E4-A3D7-A6CBC978C3DE}"/>
              </a:ext>
            </a:extLst>
          </p:cNvPr>
          <p:cNvSpPr>
            <a:spLocks noGrp="1"/>
          </p:cNvSpPr>
          <p:nvPr>
            <p:ph idx="1"/>
          </p:nvPr>
        </p:nvSpPr>
        <p:spPr/>
        <p:txBody>
          <a:bodyPr vert="horz" lIns="0" tIns="45720" rIns="0" bIns="45720" rtlCol="0" anchor="t">
            <a:normAutofit/>
          </a:bodyPr>
          <a:lstStyle/>
          <a:p>
            <a:r>
              <a:rPr lang="en-US" dirty="0">
                <a:cs typeface="Calibri"/>
              </a:rPr>
              <a:t>Lactation consultant evaluation and support</a:t>
            </a:r>
          </a:p>
          <a:p>
            <a:r>
              <a:rPr lang="en-US" dirty="0">
                <a:cs typeface="Calibri"/>
              </a:rPr>
              <a:t>If continued difficulty breastfeeding despite lactation support, then frenotomy is suggested. </a:t>
            </a:r>
          </a:p>
          <a:p>
            <a:r>
              <a:rPr lang="en-US" dirty="0">
                <a:cs typeface="Calibri"/>
              </a:rPr>
              <a:t>Frenotomy needs to be done by trained provider (pediatric primary care, ENT, pediatric dentist). </a:t>
            </a:r>
          </a:p>
          <a:p>
            <a:r>
              <a:rPr lang="en-US" dirty="0">
                <a:cs typeface="Calibri"/>
              </a:rPr>
              <a:t>Frenotomy has modest efficacy in improving breastfeeding outcomes, however, quality of evidence is low. </a:t>
            </a:r>
          </a:p>
          <a:p>
            <a:pPr marL="0" indent="0">
              <a:buNone/>
            </a:pPr>
            <a:r>
              <a:rPr lang="en-US" dirty="0">
                <a:cs typeface="Calibri"/>
              </a:rPr>
              <a:t> If an infant needs a frenuloplasty, release of frenulum with plastic repair, this requires general anesthesia and needs to be done by ENT provider.   </a:t>
            </a:r>
          </a:p>
          <a:p>
            <a:endParaRPr lang="en-US" dirty="0">
              <a:cs typeface="Calibri"/>
            </a:endParaRPr>
          </a:p>
        </p:txBody>
      </p:sp>
    </p:spTree>
    <p:extLst>
      <p:ext uri="{BB962C8B-B14F-4D97-AF65-F5344CB8AC3E}">
        <p14:creationId xmlns:p14="http://schemas.microsoft.com/office/powerpoint/2010/main" val="4151777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74F6-A004-42CD-B913-DC6CFB4E9B7B}"/>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E33A3D4C-A10F-4CE1-A41D-520936D4F04D}"/>
              </a:ext>
            </a:extLst>
          </p:cNvPr>
          <p:cNvSpPr>
            <a:spLocks noGrp="1"/>
          </p:cNvSpPr>
          <p:nvPr>
            <p:ph idx="1"/>
          </p:nvPr>
        </p:nvSpPr>
        <p:spPr>
          <a:xfrm>
            <a:off x="1097280" y="1845734"/>
            <a:ext cx="10058400" cy="3070823"/>
          </a:xfrm>
        </p:spPr>
        <p:txBody>
          <a:bodyPr vert="horz" lIns="0" tIns="45720" rIns="0" bIns="45720" rtlCol="0" anchor="t">
            <a:normAutofit/>
          </a:bodyPr>
          <a:lstStyle/>
          <a:p>
            <a:r>
              <a:rPr lang="en-US" sz="1100" dirty="0"/>
              <a:t>American Academy of Pediatrics Textbook of Pediatric Care, edited by Thomas K. McInerny, et al., American Academy of Pediatrics, 2016. ProQuest </a:t>
            </a:r>
            <a:r>
              <a:rPr lang="en-US" sz="1100" dirty="0" err="1"/>
              <a:t>Ebook</a:t>
            </a:r>
            <a:r>
              <a:rPr lang="en-US" sz="1100" dirty="0"/>
              <a:t> Central, http://ebookcentral.proquest.com/lib/washington/detail.action?docID=4612328. Created from </a:t>
            </a:r>
            <a:r>
              <a:rPr lang="en-US" sz="1100" dirty="0" err="1"/>
              <a:t>washington</a:t>
            </a:r>
            <a:r>
              <a:rPr lang="en-US" sz="1100" dirty="0"/>
              <a:t> on 2019-01-04 10:58:02. </a:t>
            </a:r>
            <a:endParaRPr lang="en-US" sz="1200" dirty="0"/>
          </a:p>
          <a:p>
            <a:r>
              <a:rPr lang="en-US" sz="1200" dirty="0"/>
              <a:t>Infant Formula: Your Questions Answered, Access January 17, 2019. https</a:t>
            </a:r>
            <a:r>
              <a:rPr lang="en-US" sz="1200" dirty="0">
                <a:cs typeface="Calibri"/>
              </a:rPr>
              <a:t>://www.mayoclinic.org/healthy-lifestyle/infant-and-toddler-health/in-depth/infant-formula/art-20045782</a:t>
            </a:r>
          </a:p>
          <a:p>
            <a:r>
              <a:rPr lang="en-US" sz="1100" b="0" i="0" dirty="0">
                <a:solidFill>
                  <a:srgbClr val="323232"/>
                </a:solidFill>
                <a:effectLst/>
                <a:latin typeface="Times New Roman" panose="02020603050405020304" pitchFamily="18" charset="0"/>
              </a:rPr>
              <a:t>Sarah, F. E., MD, &amp; Christopher, D., MD. (n.d.). Overview of enteral nutrition in infants and children. Retrieved March 24, 2021, from https://www-uptodate-com.offcampus.lib.washington.edu/contents/overview-of-enteral-nutrition-in-infants-and-children/print?search=poor weight gain </a:t>
            </a:r>
            <a:r>
              <a:rPr lang="en-US" sz="1100" b="0" i="0" dirty="0" err="1">
                <a:solidFill>
                  <a:srgbClr val="323232"/>
                </a:solidFill>
                <a:effectLst/>
                <a:latin typeface="Times New Roman" panose="02020603050405020304" pitchFamily="18" charset="0"/>
              </a:rPr>
              <a:t>infant&amp;topicRef</a:t>
            </a:r>
            <a:r>
              <a:rPr lang="en-US" sz="1100" b="0" i="0" dirty="0">
                <a:solidFill>
                  <a:srgbClr val="323232"/>
                </a:solidFill>
                <a:effectLst/>
                <a:latin typeface="Times New Roman" panose="02020603050405020304" pitchFamily="18" charset="0"/>
              </a:rPr>
              <a:t>=2874&amp;source=</a:t>
            </a:r>
            <a:r>
              <a:rPr lang="en-US" sz="1100" b="0" i="0" dirty="0" err="1">
                <a:solidFill>
                  <a:srgbClr val="323232"/>
                </a:solidFill>
                <a:effectLst/>
                <a:latin typeface="Times New Roman" panose="02020603050405020304" pitchFamily="18" charset="0"/>
              </a:rPr>
              <a:t>see_link</a:t>
            </a:r>
            <a:endParaRPr lang="en-US" sz="1200" dirty="0">
              <a:cs typeface="Calibri"/>
            </a:endParaRPr>
          </a:p>
          <a:p>
            <a:r>
              <a:rPr lang="en-US" sz="1200" dirty="0">
                <a:cs typeface="Calibri"/>
              </a:rPr>
              <a:t>Poor weight gain in children younger than two years management. </a:t>
            </a:r>
            <a:r>
              <a:rPr lang="en-US" sz="1200" dirty="0" err="1">
                <a:cs typeface="Calibri"/>
              </a:rPr>
              <a:t>Retreived</a:t>
            </a:r>
            <a:r>
              <a:rPr lang="en-US" sz="1200" dirty="0">
                <a:cs typeface="Calibri"/>
              </a:rPr>
              <a:t> on January 17, 2019 from </a:t>
            </a:r>
            <a:r>
              <a:rPr lang="en-US" sz="1200" dirty="0">
                <a:cs typeface="Calibri"/>
                <a:hlinkClick r:id="rId2"/>
              </a:rPr>
              <a:t>https://www.uptodate.com/contents/poor-weight-gain-in-children-younger-than-two-years-management?search=slow%20weight%20gain%20infant&amp;source=search_result&amp;selectedTitle=3~150&amp;usage_type=default&amp;display_rank=3</a:t>
            </a:r>
          </a:p>
          <a:p>
            <a:r>
              <a:rPr lang="en-US" sz="1200" dirty="0">
                <a:cs typeface="Calibri"/>
              </a:rPr>
              <a:t>Ankyloglossia </a:t>
            </a:r>
            <a:r>
              <a:rPr lang="en-US" sz="1200" dirty="0" err="1">
                <a:cs typeface="Calibri"/>
              </a:rPr>
              <a:t>retreived</a:t>
            </a:r>
            <a:r>
              <a:rPr lang="en-US" sz="1200" dirty="0">
                <a:cs typeface="Calibri"/>
              </a:rPr>
              <a:t> on January 17, 2019 from </a:t>
            </a:r>
            <a:r>
              <a:rPr lang="en-US" sz="1200" dirty="0">
                <a:cs typeface="Calibri"/>
                <a:hlinkClick r:id="rId3"/>
              </a:rPr>
              <a:t>https://www-uptodate-com.offcampus.lib.washington.edu/contents/ankyloglossia-tongue-tie-in-infants-and-children?topicRef=6282&amp;source=see_link#H1001316250</a:t>
            </a:r>
            <a:r>
              <a:rPr lang="en-US" sz="1200" dirty="0">
                <a:cs typeface="Calibri"/>
              </a:rPr>
              <a:t>  </a:t>
            </a:r>
          </a:p>
        </p:txBody>
      </p:sp>
    </p:spTree>
    <p:extLst>
      <p:ext uri="{BB962C8B-B14F-4D97-AF65-F5344CB8AC3E}">
        <p14:creationId xmlns:p14="http://schemas.microsoft.com/office/powerpoint/2010/main" val="97770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B28A-57A0-4934-A947-8F3132C45DB3}"/>
              </a:ext>
            </a:extLst>
          </p:cNvPr>
          <p:cNvSpPr>
            <a:spLocks noGrp="1"/>
          </p:cNvSpPr>
          <p:nvPr>
            <p:ph type="title"/>
          </p:nvPr>
        </p:nvSpPr>
        <p:spPr>
          <a:xfrm>
            <a:off x="1097280" y="286603"/>
            <a:ext cx="10058400" cy="1450757"/>
          </a:xfrm>
        </p:spPr>
        <p:txBody>
          <a:bodyPr>
            <a:normAutofit/>
          </a:bodyPr>
          <a:lstStyle/>
          <a:p>
            <a:r>
              <a:rPr lang="en-US" dirty="0">
                <a:cs typeface="Calibri Light"/>
              </a:rPr>
              <a:t>Learning Objectives</a:t>
            </a:r>
            <a:endParaRPr lang="en-US" dirty="0"/>
          </a:p>
        </p:txBody>
      </p:sp>
      <p:graphicFrame>
        <p:nvGraphicFramePr>
          <p:cNvPr id="5" name="Content Placeholder 2">
            <a:extLst>
              <a:ext uri="{FF2B5EF4-FFF2-40B4-BE49-F238E27FC236}">
                <a16:creationId xmlns:a16="http://schemas.microsoft.com/office/drawing/2014/main" id="{7ED6CEA7-4F47-4C7A-8C1C-40BA1DDD3D2E}"/>
              </a:ext>
            </a:extLst>
          </p:cNvPr>
          <p:cNvGraphicFramePr>
            <a:graphicFrameLocks noGrp="1"/>
          </p:cNvGraphicFramePr>
          <p:nvPr>
            <p:ph idx="1"/>
            <p:extLst>
              <p:ext uri="{D42A27DB-BD31-4B8C-83A1-F6EECF244321}">
                <p14:modId xmlns:p14="http://schemas.microsoft.com/office/powerpoint/2010/main" val="3943613229"/>
              </p:ext>
            </p:extLst>
          </p:nvPr>
        </p:nvGraphicFramePr>
        <p:xfrm>
          <a:off x="780662" y="1005837"/>
          <a:ext cx="10935417" cy="5425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5427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E9B0-BDFE-4280-81C5-2EC0AE93831F}"/>
              </a:ext>
            </a:extLst>
          </p:cNvPr>
          <p:cNvSpPr>
            <a:spLocks noGrp="1"/>
          </p:cNvSpPr>
          <p:nvPr>
            <p:ph type="title"/>
          </p:nvPr>
        </p:nvSpPr>
        <p:spPr/>
        <p:txBody>
          <a:bodyPr/>
          <a:lstStyle/>
          <a:p>
            <a:r>
              <a:rPr lang="en-US" dirty="0">
                <a:cs typeface="Calibri Light"/>
              </a:rPr>
              <a:t>Newborn feeding pattern</a:t>
            </a:r>
            <a:endParaRPr lang="en-US" dirty="0"/>
          </a:p>
        </p:txBody>
      </p:sp>
      <p:sp>
        <p:nvSpPr>
          <p:cNvPr id="3" name="Content Placeholder 2">
            <a:extLst>
              <a:ext uri="{FF2B5EF4-FFF2-40B4-BE49-F238E27FC236}">
                <a16:creationId xmlns:a16="http://schemas.microsoft.com/office/drawing/2014/main" id="{6577E400-6F78-4CAB-B03A-4238223A4D0B}"/>
              </a:ext>
            </a:extLst>
          </p:cNvPr>
          <p:cNvSpPr>
            <a:spLocks noGrp="1"/>
          </p:cNvSpPr>
          <p:nvPr>
            <p:ph idx="1"/>
          </p:nvPr>
        </p:nvSpPr>
        <p:spPr/>
        <p:txBody>
          <a:bodyPr vert="horz" lIns="91440" tIns="45720" rIns="91440" bIns="45720" rtlCol="0" anchor="t">
            <a:normAutofit/>
          </a:bodyPr>
          <a:lstStyle/>
          <a:p>
            <a:r>
              <a:rPr lang="en-US" dirty="0">
                <a:cs typeface="Calibri"/>
              </a:rPr>
              <a:t>Breastfeeding</a:t>
            </a:r>
          </a:p>
          <a:p>
            <a:pPr marL="383540" lvl="1"/>
            <a:r>
              <a:rPr lang="en-US" dirty="0">
                <a:cs typeface="Calibri"/>
              </a:rPr>
              <a:t>Newborns should be breastfeeding about 8-12 times in 24 hours</a:t>
            </a:r>
          </a:p>
          <a:p>
            <a:pPr marL="383540" lvl="1"/>
            <a:r>
              <a:rPr lang="en-US" dirty="0">
                <a:cs typeface="Calibri"/>
              </a:rPr>
              <a:t>Every 2-3 hours</a:t>
            </a:r>
          </a:p>
          <a:p>
            <a:pPr marL="383540" lvl="1"/>
            <a:r>
              <a:rPr lang="en-US" dirty="0">
                <a:cs typeface="Calibri"/>
              </a:rPr>
              <a:t>For about 15-20 minutes (length may vary) </a:t>
            </a:r>
          </a:p>
          <a:p>
            <a:pPr marL="383540" lvl="1"/>
            <a:r>
              <a:rPr lang="en-US" dirty="0">
                <a:cs typeface="Calibri"/>
              </a:rPr>
              <a:t>Concerning if taking longer than 30 minutes to nurse</a:t>
            </a:r>
          </a:p>
          <a:p>
            <a:r>
              <a:rPr lang="en-US" dirty="0">
                <a:cs typeface="Calibri"/>
              </a:rPr>
              <a:t>Formula </a:t>
            </a:r>
          </a:p>
          <a:p>
            <a:pPr marL="383540" lvl="1"/>
            <a:r>
              <a:rPr lang="en-US" dirty="0">
                <a:cs typeface="Calibri"/>
              </a:rPr>
              <a:t>6-8 times in 24 hours </a:t>
            </a:r>
          </a:p>
          <a:p>
            <a:pPr marL="383540" lvl="1"/>
            <a:r>
              <a:rPr lang="en-US" dirty="0">
                <a:cs typeface="Calibri"/>
              </a:rPr>
              <a:t>Every 3-4 hours </a:t>
            </a:r>
          </a:p>
          <a:p>
            <a:pPr marL="383540" lvl="1"/>
            <a:r>
              <a:rPr lang="en-US" dirty="0">
                <a:cs typeface="Calibri"/>
              </a:rPr>
              <a:t>By 1 month of life, infant should be taking 4 oz every 4 hours</a:t>
            </a:r>
          </a:p>
        </p:txBody>
      </p:sp>
    </p:spTree>
    <p:extLst>
      <p:ext uri="{BB962C8B-B14F-4D97-AF65-F5344CB8AC3E}">
        <p14:creationId xmlns:p14="http://schemas.microsoft.com/office/powerpoint/2010/main" val="3510639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D2B1-0E81-496C-8320-724FD2549A29}"/>
              </a:ext>
            </a:extLst>
          </p:cNvPr>
          <p:cNvSpPr>
            <a:spLocks noGrp="1"/>
          </p:cNvSpPr>
          <p:nvPr>
            <p:ph type="title"/>
          </p:nvPr>
        </p:nvSpPr>
        <p:spPr/>
        <p:txBody>
          <a:bodyPr/>
          <a:lstStyle/>
          <a:p>
            <a:r>
              <a:rPr lang="en-US" dirty="0">
                <a:cs typeface="Calibri Light"/>
              </a:rPr>
              <a:t>Newborn Intake/Output Norms</a:t>
            </a:r>
          </a:p>
        </p:txBody>
      </p:sp>
      <p:graphicFrame>
        <p:nvGraphicFramePr>
          <p:cNvPr id="4" name="Table 4">
            <a:extLst>
              <a:ext uri="{FF2B5EF4-FFF2-40B4-BE49-F238E27FC236}">
                <a16:creationId xmlns:a16="http://schemas.microsoft.com/office/drawing/2014/main" id="{14C88B0E-3AAE-4CF8-BDAF-43EA241582A5}"/>
              </a:ext>
            </a:extLst>
          </p:cNvPr>
          <p:cNvGraphicFramePr>
            <a:graphicFrameLocks noGrp="1"/>
          </p:cNvGraphicFramePr>
          <p:nvPr>
            <p:ph idx="1"/>
            <p:extLst>
              <p:ext uri="{D42A27DB-BD31-4B8C-83A1-F6EECF244321}">
                <p14:modId xmlns:p14="http://schemas.microsoft.com/office/powerpoint/2010/main" val="2086762095"/>
              </p:ext>
            </p:extLst>
          </p:nvPr>
        </p:nvGraphicFramePr>
        <p:xfrm>
          <a:off x="1096963" y="1846263"/>
          <a:ext cx="10058390" cy="2494273"/>
        </p:xfrm>
        <a:graphic>
          <a:graphicData uri="http://schemas.openxmlformats.org/drawingml/2006/table">
            <a:tbl>
              <a:tblPr firstRow="1" bandRow="1">
                <a:tableStyleId>{5C22544A-7EE6-4342-B048-85BDC9FD1C3A}</a:tableStyleId>
              </a:tblPr>
              <a:tblGrid>
                <a:gridCol w="1260545">
                  <a:extLst>
                    <a:ext uri="{9D8B030D-6E8A-4147-A177-3AD203B41FA5}">
                      <a16:colId xmlns:a16="http://schemas.microsoft.com/office/drawing/2014/main" val="1088437891"/>
                    </a:ext>
                  </a:extLst>
                </a:gridCol>
                <a:gridCol w="2092253">
                  <a:extLst>
                    <a:ext uri="{9D8B030D-6E8A-4147-A177-3AD203B41FA5}">
                      <a16:colId xmlns:a16="http://schemas.microsoft.com/office/drawing/2014/main" val="4105307581"/>
                    </a:ext>
                  </a:extLst>
                </a:gridCol>
                <a:gridCol w="1676398">
                  <a:extLst>
                    <a:ext uri="{9D8B030D-6E8A-4147-A177-3AD203B41FA5}">
                      <a16:colId xmlns:a16="http://schemas.microsoft.com/office/drawing/2014/main" val="1400810140"/>
                    </a:ext>
                  </a:extLst>
                </a:gridCol>
                <a:gridCol w="1676398">
                  <a:extLst>
                    <a:ext uri="{9D8B030D-6E8A-4147-A177-3AD203B41FA5}">
                      <a16:colId xmlns:a16="http://schemas.microsoft.com/office/drawing/2014/main" val="2129145908"/>
                    </a:ext>
                  </a:extLst>
                </a:gridCol>
                <a:gridCol w="1676398">
                  <a:extLst>
                    <a:ext uri="{9D8B030D-6E8A-4147-A177-3AD203B41FA5}">
                      <a16:colId xmlns:a16="http://schemas.microsoft.com/office/drawing/2014/main" val="1631041769"/>
                    </a:ext>
                  </a:extLst>
                </a:gridCol>
                <a:gridCol w="1676398">
                  <a:extLst>
                    <a:ext uri="{9D8B030D-6E8A-4147-A177-3AD203B41FA5}">
                      <a16:colId xmlns:a16="http://schemas.microsoft.com/office/drawing/2014/main" val="4224052994"/>
                    </a:ext>
                  </a:extLst>
                </a:gridCol>
              </a:tblGrid>
              <a:tr h="370840">
                <a:tc>
                  <a:txBody>
                    <a:bodyPr/>
                    <a:lstStyle/>
                    <a:p>
                      <a:r>
                        <a:rPr lang="en-US" dirty="0"/>
                        <a:t>Day</a:t>
                      </a:r>
                    </a:p>
                  </a:txBody>
                  <a:tcPr marL="87464" marR="87464"/>
                </a:tc>
                <a:tc>
                  <a:txBody>
                    <a:bodyPr/>
                    <a:lstStyle/>
                    <a:p>
                      <a:r>
                        <a:rPr lang="en-US" dirty="0"/>
                        <a:t>Age</a:t>
                      </a:r>
                    </a:p>
                  </a:txBody>
                  <a:tcPr marL="87464" marR="87464"/>
                </a:tc>
                <a:tc>
                  <a:txBody>
                    <a:bodyPr/>
                    <a:lstStyle/>
                    <a:p>
                      <a:r>
                        <a:rPr lang="en-US" dirty="0"/>
                        <a:t>Milk Volume per Feed (ml)</a:t>
                      </a:r>
                    </a:p>
                  </a:txBody>
                  <a:tcPr marL="87464" marR="87464"/>
                </a:tc>
                <a:tc>
                  <a:txBody>
                    <a:bodyPr/>
                    <a:lstStyle/>
                    <a:p>
                      <a:r>
                        <a:rPr lang="en-US" dirty="0"/>
                        <a:t>Number of feeds</a:t>
                      </a:r>
                    </a:p>
                  </a:txBody>
                  <a:tcPr marL="87464" marR="87464"/>
                </a:tc>
                <a:tc>
                  <a:txBody>
                    <a:bodyPr/>
                    <a:lstStyle/>
                    <a:p>
                      <a:pPr lvl="0">
                        <a:buNone/>
                      </a:pPr>
                      <a:r>
                        <a:rPr lang="en-US" dirty="0"/>
                        <a:t>Number of voids</a:t>
                      </a:r>
                    </a:p>
                  </a:txBody>
                  <a:tcPr marL="87464" marR="87464"/>
                </a:tc>
                <a:tc>
                  <a:txBody>
                    <a:bodyPr/>
                    <a:lstStyle/>
                    <a:p>
                      <a:r>
                        <a:rPr lang="en-US" dirty="0"/>
                        <a:t>Number of stools</a:t>
                      </a:r>
                    </a:p>
                  </a:txBody>
                  <a:tcPr marL="87464" marR="87464"/>
                </a:tc>
                <a:extLst>
                  <a:ext uri="{0D108BD9-81ED-4DB2-BD59-A6C34878D82A}">
                    <a16:rowId xmlns:a16="http://schemas.microsoft.com/office/drawing/2014/main" val="864888067"/>
                  </a:ext>
                </a:extLst>
              </a:tr>
              <a:tr h="370840">
                <a:tc>
                  <a:txBody>
                    <a:bodyPr/>
                    <a:lstStyle/>
                    <a:p>
                      <a:r>
                        <a:rPr lang="en-US" dirty="0"/>
                        <a:t>1</a:t>
                      </a:r>
                    </a:p>
                  </a:txBody>
                  <a:tcPr marL="87464" marR="87464"/>
                </a:tc>
                <a:tc>
                  <a:txBody>
                    <a:bodyPr/>
                    <a:lstStyle/>
                    <a:p>
                      <a:r>
                        <a:rPr lang="en-US" dirty="0"/>
                        <a:t>0-24 hours</a:t>
                      </a:r>
                    </a:p>
                  </a:txBody>
                  <a:tcPr marL="87464" marR="87464"/>
                </a:tc>
                <a:tc>
                  <a:txBody>
                    <a:bodyPr/>
                    <a:lstStyle/>
                    <a:p>
                      <a:r>
                        <a:rPr lang="en-US" dirty="0"/>
                        <a:t>0-5</a:t>
                      </a:r>
                    </a:p>
                  </a:txBody>
                  <a:tcPr marL="87464" marR="87464"/>
                </a:tc>
                <a:tc>
                  <a:txBody>
                    <a:bodyPr/>
                    <a:lstStyle/>
                    <a:p>
                      <a:r>
                        <a:rPr lang="en-US" dirty="0"/>
                        <a:t>&gt;6</a:t>
                      </a:r>
                    </a:p>
                  </a:txBody>
                  <a:tcPr marL="87464" marR="87464"/>
                </a:tc>
                <a:tc>
                  <a:txBody>
                    <a:bodyPr/>
                    <a:lstStyle/>
                    <a:p>
                      <a:pPr lvl="0">
                        <a:buNone/>
                      </a:pPr>
                      <a:r>
                        <a:rPr lang="en-US" dirty="0"/>
                        <a:t>≥1</a:t>
                      </a:r>
                    </a:p>
                  </a:txBody>
                  <a:tcPr marL="87464" marR="87464"/>
                </a:tc>
                <a:tc>
                  <a:txBody>
                    <a:bodyPr/>
                    <a:lstStyle/>
                    <a:p>
                      <a:r>
                        <a:rPr lang="en-US" dirty="0"/>
                        <a:t>≥1</a:t>
                      </a:r>
                    </a:p>
                  </a:txBody>
                  <a:tcPr marL="87464" marR="87464"/>
                </a:tc>
                <a:extLst>
                  <a:ext uri="{0D108BD9-81ED-4DB2-BD59-A6C34878D82A}">
                    <a16:rowId xmlns:a16="http://schemas.microsoft.com/office/drawing/2014/main" val="1442907865"/>
                  </a:ext>
                </a:extLst>
              </a:tr>
              <a:tr h="370839">
                <a:tc>
                  <a:txBody>
                    <a:bodyPr/>
                    <a:lstStyle/>
                    <a:p>
                      <a:pPr lvl="0">
                        <a:buNone/>
                      </a:pPr>
                      <a:r>
                        <a:rPr lang="en-US" dirty="0"/>
                        <a:t>2</a:t>
                      </a:r>
                    </a:p>
                  </a:txBody>
                  <a:tcPr marL="87464" marR="87464"/>
                </a:tc>
                <a:tc>
                  <a:txBody>
                    <a:bodyPr/>
                    <a:lstStyle/>
                    <a:p>
                      <a:pPr lvl="0">
                        <a:buNone/>
                      </a:pPr>
                      <a:r>
                        <a:rPr lang="en-US" dirty="0"/>
                        <a:t>24-48 hours</a:t>
                      </a:r>
                    </a:p>
                  </a:txBody>
                  <a:tcPr marL="87464" marR="87464"/>
                </a:tc>
                <a:tc>
                  <a:txBody>
                    <a:bodyPr/>
                    <a:lstStyle/>
                    <a:p>
                      <a:pPr lvl="0">
                        <a:buNone/>
                      </a:pPr>
                      <a:r>
                        <a:rPr lang="en-US" dirty="0"/>
                        <a:t>5-10 </a:t>
                      </a:r>
                    </a:p>
                  </a:txBody>
                  <a:tcPr marL="87464" marR="87464"/>
                </a:tc>
                <a:tc>
                  <a:txBody>
                    <a:bodyPr/>
                    <a:lstStyle/>
                    <a:p>
                      <a:pPr lvl="0">
                        <a:buNone/>
                      </a:pPr>
                      <a:r>
                        <a:rPr lang="en-US" dirty="0"/>
                        <a:t>≥8</a:t>
                      </a:r>
                    </a:p>
                  </a:txBody>
                  <a:tcPr marL="87464" marR="87464"/>
                </a:tc>
                <a:tc>
                  <a:txBody>
                    <a:bodyPr/>
                    <a:lstStyle/>
                    <a:p>
                      <a:pPr lvl="0">
                        <a:buNone/>
                      </a:pPr>
                      <a:r>
                        <a:rPr lang="en-US" dirty="0"/>
                        <a:t>2-3</a:t>
                      </a:r>
                    </a:p>
                  </a:txBody>
                  <a:tcPr marL="87464" marR="87464"/>
                </a:tc>
                <a:tc>
                  <a:txBody>
                    <a:bodyPr/>
                    <a:lstStyle/>
                    <a:p>
                      <a:pPr lvl="0">
                        <a:buNone/>
                      </a:pPr>
                      <a:r>
                        <a:rPr lang="en-US" dirty="0"/>
                        <a:t>1-2</a:t>
                      </a:r>
                    </a:p>
                  </a:txBody>
                  <a:tcPr marL="87464" marR="87464"/>
                </a:tc>
                <a:extLst>
                  <a:ext uri="{0D108BD9-81ED-4DB2-BD59-A6C34878D82A}">
                    <a16:rowId xmlns:a16="http://schemas.microsoft.com/office/drawing/2014/main" val="4232793030"/>
                  </a:ext>
                </a:extLst>
              </a:tr>
              <a:tr h="370838">
                <a:tc>
                  <a:txBody>
                    <a:bodyPr/>
                    <a:lstStyle/>
                    <a:p>
                      <a:pPr lvl="0">
                        <a:buNone/>
                      </a:pPr>
                      <a:r>
                        <a:rPr lang="en-US" dirty="0"/>
                        <a:t>3</a:t>
                      </a:r>
                    </a:p>
                  </a:txBody>
                  <a:tcPr marL="87464" marR="87464"/>
                </a:tc>
                <a:tc>
                  <a:txBody>
                    <a:bodyPr/>
                    <a:lstStyle/>
                    <a:p>
                      <a:pPr lvl="0">
                        <a:buNone/>
                      </a:pPr>
                      <a:r>
                        <a:rPr lang="en-US" dirty="0"/>
                        <a:t>48-72 hours</a:t>
                      </a:r>
                    </a:p>
                  </a:txBody>
                  <a:tcPr marL="87464" marR="87464"/>
                </a:tc>
                <a:tc>
                  <a:txBody>
                    <a:bodyPr/>
                    <a:lstStyle/>
                    <a:p>
                      <a:pPr lvl="0">
                        <a:buNone/>
                      </a:pPr>
                      <a:r>
                        <a:rPr lang="en-US" dirty="0"/>
                        <a:t>10-20</a:t>
                      </a:r>
                    </a:p>
                  </a:txBody>
                  <a:tcPr marL="87464" marR="87464"/>
                </a:tc>
                <a:tc>
                  <a:txBody>
                    <a:bodyPr/>
                    <a:lstStyle/>
                    <a:p>
                      <a:pPr lvl="0">
                        <a:buNone/>
                      </a:pPr>
                      <a:r>
                        <a:rPr lang="en-US" sz="1800" b="0" i="0" u="none" strike="noStrike" noProof="0" dirty="0">
                          <a:solidFill>
                            <a:srgbClr val="000000"/>
                          </a:solidFill>
                          <a:latin typeface="Calibri"/>
                        </a:rPr>
                        <a:t>≥8</a:t>
                      </a:r>
                      <a:endParaRPr lang="en-US" dirty="0"/>
                    </a:p>
                  </a:txBody>
                  <a:tcPr marL="87464" marR="87464"/>
                </a:tc>
                <a:tc>
                  <a:txBody>
                    <a:bodyPr/>
                    <a:lstStyle/>
                    <a:p>
                      <a:pPr lvl="0">
                        <a:buNone/>
                      </a:pPr>
                      <a:r>
                        <a:rPr lang="en-US" dirty="0"/>
                        <a:t>4-6</a:t>
                      </a:r>
                    </a:p>
                  </a:txBody>
                  <a:tcPr marL="87464" marR="87464"/>
                </a:tc>
                <a:tc>
                  <a:txBody>
                    <a:bodyPr/>
                    <a:lstStyle/>
                    <a:p>
                      <a:pPr lvl="0">
                        <a:buNone/>
                      </a:pPr>
                      <a:r>
                        <a:rPr lang="en-US" dirty="0"/>
                        <a:t>≥3</a:t>
                      </a:r>
                    </a:p>
                  </a:txBody>
                  <a:tcPr marL="87464" marR="87464"/>
                </a:tc>
                <a:extLst>
                  <a:ext uri="{0D108BD9-81ED-4DB2-BD59-A6C34878D82A}">
                    <a16:rowId xmlns:a16="http://schemas.microsoft.com/office/drawing/2014/main" val="1868115044"/>
                  </a:ext>
                </a:extLst>
              </a:tr>
              <a:tr h="370838">
                <a:tc>
                  <a:txBody>
                    <a:bodyPr/>
                    <a:lstStyle/>
                    <a:p>
                      <a:pPr lvl="0">
                        <a:buNone/>
                      </a:pPr>
                      <a:r>
                        <a:rPr lang="en-US" dirty="0"/>
                        <a:t>4</a:t>
                      </a:r>
                    </a:p>
                  </a:txBody>
                  <a:tcPr marL="87464" marR="87464"/>
                </a:tc>
                <a:tc>
                  <a:txBody>
                    <a:bodyPr/>
                    <a:lstStyle/>
                    <a:p>
                      <a:pPr lvl="0">
                        <a:buNone/>
                      </a:pPr>
                      <a:r>
                        <a:rPr lang="en-US" dirty="0"/>
                        <a:t>72-96 hours</a:t>
                      </a:r>
                    </a:p>
                  </a:txBody>
                  <a:tcPr marL="87464" marR="87464"/>
                </a:tc>
                <a:tc>
                  <a:txBody>
                    <a:bodyPr/>
                    <a:lstStyle/>
                    <a:p>
                      <a:pPr lvl="0">
                        <a:buNone/>
                      </a:pPr>
                      <a:r>
                        <a:rPr lang="en-US" dirty="0"/>
                        <a:t>20-30</a:t>
                      </a:r>
                    </a:p>
                  </a:txBody>
                  <a:tcPr marL="87464" marR="87464"/>
                </a:tc>
                <a:tc>
                  <a:txBody>
                    <a:bodyPr/>
                    <a:lstStyle/>
                    <a:p>
                      <a:pPr lvl="0">
                        <a:buNone/>
                      </a:pPr>
                      <a:r>
                        <a:rPr lang="en-US" sz="1800" b="0" i="0" u="none" strike="noStrike" noProof="0" dirty="0">
                          <a:solidFill>
                            <a:srgbClr val="000000"/>
                          </a:solidFill>
                          <a:latin typeface="Calibri"/>
                        </a:rPr>
                        <a:t>≥8</a:t>
                      </a:r>
                      <a:endParaRPr lang="en-US" dirty="0"/>
                    </a:p>
                  </a:txBody>
                  <a:tcPr marL="87464" marR="87464"/>
                </a:tc>
                <a:tc>
                  <a:txBody>
                    <a:bodyPr/>
                    <a:lstStyle/>
                    <a:p>
                      <a:pPr lvl="0">
                        <a:buNone/>
                      </a:pPr>
                      <a:r>
                        <a:rPr lang="en-US" dirty="0"/>
                        <a:t>4-6</a:t>
                      </a:r>
                    </a:p>
                  </a:txBody>
                  <a:tcPr marL="87464" marR="87464"/>
                </a:tc>
                <a:tc>
                  <a:txBody>
                    <a:bodyPr/>
                    <a:lstStyle/>
                    <a:p>
                      <a:pPr lvl="0">
                        <a:buNone/>
                      </a:pPr>
                      <a:r>
                        <a:rPr lang="en-US" dirty="0"/>
                        <a:t>≥4</a:t>
                      </a:r>
                    </a:p>
                  </a:txBody>
                  <a:tcPr marL="87464" marR="87464"/>
                </a:tc>
                <a:extLst>
                  <a:ext uri="{0D108BD9-81ED-4DB2-BD59-A6C34878D82A}">
                    <a16:rowId xmlns:a16="http://schemas.microsoft.com/office/drawing/2014/main" val="3242915202"/>
                  </a:ext>
                </a:extLst>
              </a:tr>
              <a:tr h="370838">
                <a:tc>
                  <a:txBody>
                    <a:bodyPr/>
                    <a:lstStyle/>
                    <a:p>
                      <a:pPr lvl="0">
                        <a:buNone/>
                      </a:pPr>
                      <a:r>
                        <a:rPr lang="en-US" dirty="0"/>
                        <a:t>5</a:t>
                      </a:r>
                    </a:p>
                  </a:txBody>
                  <a:tcPr marL="87464" marR="87464"/>
                </a:tc>
                <a:tc>
                  <a:txBody>
                    <a:bodyPr/>
                    <a:lstStyle/>
                    <a:p>
                      <a:pPr lvl="0">
                        <a:buNone/>
                      </a:pPr>
                      <a:r>
                        <a:rPr lang="en-US" dirty="0"/>
                        <a:t>&gt;96 hours</a:t>
                      </a:r>
                    </a:p>
                  </a:txBody>
                  <a:tcPr marL="87464" marR="87464"/>
                </a:tc>
                <a:tc>
                  <a:txBody>
                    <a:bodyPr/>
                    <a:lstStyle/>
                    <a:p>
                      <a:pPr lvl="0">
                        <a:buNone/>
                      </a:pPr>
                      <a:r>
                        <a:rPr lang="en-US" dirty="0"/>
                        <a:t>&gt;30</a:t>
                      </a:r>
                    </a:p>
                  </a:txBody>
                  <a:tcPr marL="87464" marR="87464"/>
                </a:tc>
                <a:tc>
                  <a:txBody>
                    <a:bodyPr/>
                    <a:lstStyle/>
                    <a:p>
                      <a:pPr lvl="0">
                        <a:buNone/>
                      </a:pPr>
                      <a:r>
                        <a:rPr lang="en-US" sz="1800" b="0" i="0" u="none" strike="noStrike" noProof="0" dirty="0">
                          <a:solidFill>
                            <a:srgbClr val="000000"/>
                          </a:solidFill>
                          <a:latin typeface="Calibri"/>
                        </a:rPr>
                        <a:t>≥8</a:t>
                      </a:r>
                      <a:endParaRPr lang="en-US" dirty="0"/>
                    </a:p>
                  </a:txBody>
                  <a:tcPr marL="87464" marR="87464"/>
                </a:tc>
                <a:tc>
                  <a:txBody>
                    <a:bodyPr/>
                    <a:lstStyle/>
                    <a:p>
                      <a:pPr lvl="0">
                        <a:buNone/>
                      </a:pPr>
                      <a:r>
                        <a:rPr lang="en-US" dirty="0"/>
                        <a:t>6-8</a:t>
                      </a:r>
                    </a:p>
                  </a:txBody>
                  <a:tcPr marL="87464" marR="87464"/>
                </a:tc>
                <a:tc>
                  <a:txBody>
                    <a:bodyPr/>
                    <a:lstStyle/>
                    <a:p>
                      <a:pPr lvl="0">
                        <a:buNone/>
                      </a:pPr>
                      <a:r>
                        <a:rPr lang="en-US" sz="1800" b="0" i="0" u="none" strike="noStrike" noProof="0" dirty="0">
                          <a:solidFill>
                            <a:srgbClr val="000000"/>
                          </a:solidFill>
                          <a:latin typeface="Calibri"/>
                        </a:rPr>
                        <a:t>≥4</a:t>
                      </a:r>
                      <a:endParaRPr lang="en-US" dirty="0"/>
                    </a:p>
                  </a:txBody>
                  <a:tcPr marL="87464" marR="87464"/>
                </a:tc>
                <a:extLst>
                  <a:ext uri="{0D108BD9-81ED-4DB2-BD59-A6C34878D82A}">
                    <a16:rowId xmlns:a16="http://schemas.microsoft.com/office/drawing/2014/main" val="1153669343"/>
                  </a:ext>
                </a:extLst>
              </a:tr>
            </a:tbl>
          </a:graphicData>
        </a:graphic>
      </p:graphicFrame>
      <p:sp>
        <p:nvSpPr>
          <p:cNvPr id="5" name="TextBox 4">
            <a:extLst>
              <a:ext uri="{FF2B5EF4-FFF2-40B4-BE49-F238E27FC236}">
                <a16:creationId xmlns:a16="http://schemas.microsoft.com/office/drawing/2014/main" id="{11E41468-C68E-4037-9442-25F7180AE256}"/>
              </a:ext>
            </a:extLst>
          </p:cNvPr>
          <p:cNvSpPr txBox="1"/>
          <p:nvPr/>
        </p:nvSpPr>
        <p:spPr>
          <a:xfrm>
            <a:off x="861392" y="4635742"/>
            <a:ext cx="11330608" cy="400110"/>
          </a:xfrm>
          <a:prstGeom prst="rect">
            <a:avLst/>
          </a:prstGeom>
          <a:noFill/>
        </p:spPr>
        <p:txBody>
          <a:bodyPr wrap="square">
            <a:spAutoFit/>
          </a:bodyPr>
          <a:lstStyle/>
          <a:p>
            <a:r>
              <a:rPr lang="en-US" sz="1000" dirty="0"/>
              <a:t>American Academy of Pediatrics Textbook of Pediatric Care, edited by Thomas K. McInerny, et al., American Academy of Pediatrics, 2016. ProQuest </a:t>
            </a:r>
            <a:r>
              <a:rPr lang="en-US" sz="1000" dirty="0" err="1"/>
              <a:t>Ebook</a:t>
            </a:r>
            <a:r>
              <a:rPr lang="en-US" sz="1000" dirty="0"/>
              <a:t> Central, http://ebookcentral.proquest.com/lib/washington/detail.action?docID=4612328. Created from </a:t>
            </a:r>
            <a:r>
              <a:rPr lang="en-US" sz="1000" dirty="0" err="1"/>
              <a:t>washington</a:t>
            </a:r>
            <a:r>
              <a:rPr lang="en-US" sz="1000" dirty="0"/>
              <a:t> on 2019-01-04 10:58:02. </a:t>
            </a:r>
          </a:p>
        </p:txBody>
      </p:sp>
    </p:spTree>
    <p:extLst>
      <p:ext uri="{BB962C8B-B14F-4D97-AF65-F5344CB8AC3E}">
        <p14:creationId xmlns:p14="http://schemas.microsoft.com/office/powerpoint/2010/main" val="1646178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CC72-B479-4E20-A326-0FF844F7E340}"/>
              </a:ext>
            </a:extLst>
          </p:cNvPr>
          <p:cNvSpPr>
            <a:spLocks noGrp="1"/>
          </p:cNvSpPr>
          <p:nvPr>
            <p:ph type="title"/>
          </p:nvPr>
        </p:nvSpPr>
        <p:spPr/>
        <p:txBody>
          <a:bodyPr/>
          <a:lstStyle/>
          <a:p>
            <a:r>
              <a:rPr lang="en-US">
                <a:cs typeface="Calibri Light"/>
              </a:rPr>
              <a:t>Weight Loss</a:t>
            </a:r>
          </a:p>
        </p:txBody>
      </p:sp>
      <p:sp>
        <p:nvSpPr>
          <p:cNvPr id="3" name="Content Placeholder 2">
            <a:extLst>
              <a:ext uri="{FF2B5EF4-FFF2-40B4-BE49-F238E27FC236}">
                <a16:creationId xmlns:a16="http://schemas.microsoft.com/office/drawing/2014/main" id="{D2C5D18E-B0D4-4A03-89FE-E8B93E4E2891}"/>
              </a:ext>
            </a:extLst>
          </p:cNvPr>
          <p:cNvSpPr>
            <a:spLocks noGrp="1"/>
          </p:cNvSpPr>
          <p:nvPr>
            <p:ph idx="1"/>
          </p:nvPr>
        </p:nvSpPr>
        <p:spPr/>
        <p:txBody>
          <a:bodyPr vert="horz" lIns="91440" tIns="45720" rIns="91440" bIns="45720" rtlCol="0" anchor="t">
            <a:normAutofit/>
          </a:bodyPr>
          <a:lstStyle/>
          <a:p>
            <a:r>
              <a:rPr lang="en-US">
                <a:cs typeface="Calibri"/>
              </a:rPr>
              <a:t>Weight loss after birth is expected, about 5-7% of birth weight</a:t>
            </a:r>
          </a:p>
          <a:p>
            <a:r>
              <a:rPr lang="en-US">
                <a:cs typeface="Calibri"/>
              </a:rPr>
              <a:t>Normal infants stop losing weight after 5 days and start to regain weight</a:t>
            </a:r>
            <a:endParaRPr lang="en-US" dirty="0">
              <a:cs typeface="Calibri"/>
            </a:endParaRPr>
          </a:p>
          <a:p>
            <a:r>
              <a:rPr lang="en-US" dirty="0">
                <a:cs typeface="Calibri"/>
              </a:rPr>
              <a:t>Should regain birth weight by 10-14 days of life</a:t>
            </a:r>
          </a:p>
          <a:p>
            <a:r>
              <a:rPr lang="en-US">
                <a:cs typeface="Calibri"/>
              </a:rPr>
              <a:t>For vaginal delivery- average weight loss 4.2% at 24 hours, 7.1% at 48 hours and 6.4% at 72 hours.</a:t>
            </a:r>
            <a:r>
              <a:rPr lang="en-US" dirty="0">
                <a:cs typeface="Calibri"/>
              </a:rPr>
              <a:t> </a:t>
            </a:r>
          </a:p>
          <a:p>
            <a:r>
              <a:rPr lang="en-US">
                <a:cs typeface="Calibri"/>
              </a:rPr>
              <a:t>For c-section delivery- average weight loss 4.9% at 24 hours, 8% at 48 hours, 8.6% at 72 hours and 5.8% at 96 hours. </a:t>
            </a:r>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55383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32F7-755A-47B9-882A-F279D342A589}"/>
              </a:ext>
            </a:extLst>
          </p:cNvPr>
          <p:cNvSpPr>
            <a:spLocks noGrp="1"/>
          </p:cNvSpPr>
          <p:nvPr>
            <p:ph type="title"/>
          </p:nvPr>
        </p:nvSpPr>
        <p:spPr/>
        <p:txBody>
          <a:bodyPr/>
          <a:lstStyle/>
          <a:p>
            <a:r>
              <a:rPr lang="en-US">
                <a:cs typeface="Calibri Light"/>
              </a:rPr>
              <a:t>Early Postnatal Growth</a:t>
            </a:r>
            <a:endParaRPr lang="en-US"/>
          </a:p>
        </p:txBody>
      </p:sp>
      <p:graphicFrame>
        <p:nvGraphicFramePr>
          <p:cNvPr id="5" name="Content Placeholder 4">
            <a:extLst>
              <a:ext uri="{FF2B5EF4-FFF2-40B4-BE49-F238E27FC236}">
                <a16:creationId xmlns:a16="http://schemas.microsoft.com/office/drawing/2014/main" id="{6A76E793-5968-4D5D-A580-09D9FC7E3AAD}"/>
              </a:ext>
            </a:extLst>
          </p:cNvPr>
          <p:cNvGraphicFramePr>
            <a:graphicFrameLocks noGrp="1"/>
          </p:cNvGraphicFramePr>
          <p:nvPr>
            <p:ph idx="1"/>
          </p:nvPr>
        </p:nvGraphicFramePr>
        <p:xfrm>
          <a:off x="1096963" y="1846263"/>
          <a:ext cx="10058400" cy="38404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090471193"/>
                    </a:ext>
                  </a:extLst>
                </a:gridCol>
                <a:gridCol w="3352800">
                  <a:extLst>
                    <a:ext uri="{9D8B030D-6E8A-4147-A177-3AD203B41FA5}">
                      <a16:colId xmlns:a16="http://schemas.microsoft.com/office/drawing/2014/main" val="2004709803"/>
                    </a:ext>
                  </a:extLst>
                </a:gridCol>
                <a:gridCol w="3352800">
                  <a:extLst>
                    <a:ext uri="{9D8B030D-6E8A-4147-A177-3AD203B41FA5}">
                      <a16:colId xmlns:a16="http://schemas.microsoft.com/office/drawing/2014/main" val="709243831"/>
                    </a:ext>
                  </a:extLst>
                </a:gridCol>
              </a:tblGrid>
              <a:tr h="0">
                <a:tc>
                  <a:txBody>
                    <a:bodyPr/>
                    <a:lstStyle/>
                    <a:p>
                      <a:pPr algn="ctr" fontAlgn="ctr"/>
                      <a:r>
                        <a:rPr lang="en-US">
                          <a:effectLst/>
                        </a:rPr>
                        <a:t> </a:t>
                      </a:r>
                      <a:endParaRPr lang="en-US" b="1">
                        <a:effectLst/>
                      </a:endParaRPr>
                    </a:p>
                  </a:txBody>
                  <a:tcPr marL="87464" marR="87464" anchor="ctr"/>
                </a:tc>
                <a:tc>
                  <a:txBody>
                    <a:bodyPr/>
                    <a:lstStyle/>
                    <a:p>
                      <a:pPr algn="ctr" fontAlgn="ctr"/>
                      <a:r>
                        <a:rPr lang="en-US">
                          <a:effectLst/>
                        </a:rPr>
                        <a:t>Usual pattern</a:t>
                      </a:r>
                      <a:endParaRPr lang="en-US" b="1">
                        <a:effectLst/>
                      </a:endParaRPr>
                    </a:p>
                  </a:txBody>
                  <a:tcPr marL="87464" marR="87464" anchor="ctr"/>
                </a:tc>
                <a:tc>
                  <a:txBody>
                    <a:bodyPr/>
                    <a:lstStyle/>
                    <a:p>
                      <a:pPr algn="ctr" fontAlgn="ctr"/>
                      <a:r>
                        <a:rPr lang="en-US">
                          <a:effectLst/>
                        </a:rPr>
                        <a:t>Trigger for action</a:t>
                      </a:r>
                      <a:endParaRPr lang="en-US" b="1">
                        <a:effectLst/>
                      </a:endParaRPr>
                    </a:p>
                  </a:txBody>
                  <a:tcPr marL="87464" marR="87464" anchor="ctr"/>
                </a:tc>
                <a:extLst>
                  <a:ext uri="{0D108BD9-81ED-4DB2-BD59-A6C34878D82A}">
                    <a16:rowId xmlns:a16="http://schemas.microsoft.com/office/drawing/2014/main" val="1485359792"/>
                  </a:ext>
                </a:extLst>
              </a:tr>
              <a:tr h="0">
                <a:tc>
                  <a:txBody>
                    <a:bodyPr/>
                    <a:lstStyle/>
                    <a:p>
                      <a:pPr fontAlgn="t"/>
                      <a:r>
                        <a:rPr lang="en-US">
                          <a:effectLst/>
                        </a:rPr>
                        <a:t>Weight loss</a:t>
                      </a:r>
                    </a:p>
                  </a:txBody>
                  <a:tcPr marL="87464" marR="87464" anchor="ctr"/>
                </a:tc>
                <a:tc>
                  <a:txBody>
                    <a:bodyPr/>
                    <a:lstStyle/>
                    <a:p>
                      <a:pPr fontAlgn="t"/>
                      <a:r>
                        <a:rPr lang="en-US">
                          <a:effectLst/>
                        </a:rPr>
                        <a:t>5 to &lt;7 percent</a:t>
                      </a:r>
                    </a:p>
                  </a:txBody>
                  <a:tcPr marL="87464" marR="87464" anchor="ctr"/>
                </a:tc>
                <a:tc>
                  <a:txBody>
                    <a:bodyPr/>
                    <a:lstStyle/>
                    <a:p>
                      <a:pPr fontAlgn="t"/>
                      <a:r>
                        <a:rPr lang="en-US">
                          <a:effectLst/>
                        </a:rPr>
                        <a:t>&gt;7 percent</a:t>
                      </a:r>
                    </a:p>
                  </a:txBody>
                  <a:tcPr marL="87464" marR="87464" anchor="ctr"/>
                </a:tc>
                <a:extLst>
                  <a:ext uri="{0D108BD9-81ED-4DB2-BD59-A6C34878D82A}">
                    <a16:rowId xmlns:a16="http://schemas.microsoft.com/office/drawing/2014/main" val="17611070"/>
                  </a:ext>
                </a:extLst>
              </a:tr>
              <a:tr h="0">
                <a:tc>
                  <a:txBody>
                    <a:bodyPr/>
                    <a:lstStyle/>
                    <a:p>
                      <a:pPr fontAlgn="t"/>
                      <a:r>
                        <a:rPr lang="en-US">
                          <a:effectLst/>
                        </a:rPr>
                        <a:t>Duration of weight loss</a:t>
                      </a:r>
                    </a:p>
                  </a:txBody>
                  <a:tcPr marL="87464" marR="87464" anchor="ctr"/>
                </a:tc>
                <a:tc>
                  <a:txBody>
                    <a:bodyPr/>
                    <a:lstStyle/>
                    <a:p>
                      <a:pPr fontAlgn="t"/>
                      <a:r>
                        <a:rPr lang="en-US">
                          <a:effectLst/>
                        </a:rPr>
                        <a:t>&lt;5 days</a:t>
                      </a:r>
                    </a:p>
                  </a:txBody>
                  <a:tcPr marL="87464" marR="87464" anchor="ctr"/>
                </a:tc>
                <a:tc>
                  <a:txBody>
                    <a:bodyPr/>
                    <a:lstStyle/>
                    <a:p>
                      <a:pPr fontAlgn="t"/>
                      <a:r>
                        <a:rPr lang="en-US">
                          <a:effectLst/>
                        </a:rPr>
                        <a:t>5 to 10 days</a:t>
                      </a:r>
                    </a:p>
                  </a:txBody>
                  <a:tcPr marL="87464" marR="87464" anchor="ctr"/>
                </a:tc>
                <a:extLst>
                  <a:ext uri="{0D108BD9-81ED-4DB2-BD59-A6C34878D82A}">
                    <a16:rowId xmlns:a16="http://schemas.microsoft.com/office/drawing/2014/main" val="850750779"/>
                  </a:ext>
                </a:extLst>
              </a:tr>
              <a:tr h="0">
                <a:tc>
                  <a:txBody>
                    <a:bodyPr/>
                    <a:lstStyle/>
                    <a:p>
                      <a:pPr fontAlgn="t"/>
                      <a:r>
                        <a:rPr lang="en-US">
                          <a:effectLst/>
                        </a:rPr>
                        <a:t>Time to regain birthweight</a:t>
                      </a:r>
                    </a:p>
                  </a:txBody>
                  <a:tcPr marL="87464" marR="87464" anchor="ctr"/>
                </a:tc>
                <a:tc>
                  <a:txBody>
                    <a:bodyPr/>
                    <a:lstStyle/>
                    <a:p>
                      <a:pPr fontAlgn="t"/>
                      <a:r>
                        <a:rPr lang="en-US">
                          <a:effectLst/>
                        </a:rPr>
                        <a:t>One to two weeks</a:t>
                      </a:r>
                    </a:p>
                  </a:txBody>
                  <a:tcPr marL="87464" marR="87464" anchor="ctr"/>
                </a:tc>
                <a:tc>
                  <a:txBody>
                    <a:bodyPr/>
                    <a:lstStyle/>
                    <a:p>
                      <a:pPr fontAlgn="t"/>
                      <a:r>
                        <a:rPr lang="en-US">
                          <a:effectLst/>
                        </a:rPr>
                        <a:t>&gt;2 weeks</a:t>
                      </a:r>
                    </a:p>
                  </a:txBody>
                  <a:tcPr marL="87464" marR="87464" anchor="ctr"/>
                </a:tc>
                <a:extLst>
                  <a:ext uri="{0D108BD9-81ED-4DB2-BD59-A6C34878D82A}">
                    <a16:rowId xmlns:a16="http://schemas.microsoft.com/office/drawing/2014/main" val="1985016386"/>
                  </a:ext>
                </a:extLst>
              </a:tr>
              <a:tr h="0">
                <a:tc rowSpan="5">
                  <a:txBody>
                    <a:bodyPr/>
                    <a:lstStyle/>
                    <a:p>
                      <a:pPr fontAlgn="t"/>
                      <a:r>
                        <a:rPr lang="en-US">
                          <a:effectLst/>
                        </a:rPr>
                        <a:t>Intervention</a:t>
                      </a:r>
                    </a:p>
                  </a:txBody>
                  <a:tcPr marL="87464" marR="87464" anchor="ctr"/>
                </a:tc>
                <a:tc rowSpan="5">
                  <a:txBody>
                    <a:bodyPr/>
                    <a:lstStyle/>
                    <a:p>
                      <a:pPr fontAlgn="t"/>
                      <a:r>
                        <a:rPr lang="en-US">
                          <a:effectLst/>
                        </a:rPr>
                        <a:t>Routine management</a:t>
                      </a:r>
                    </a:p>
                  </a:txBody>
                  <a:tcPr marL="87464" marR="87464" anchor="ctr"/>
                </a:tc>
                <a:tc>
                  <a:txBody>
                    <a:bodyPr/>
                    <a:lstStyle/>
                    <a:p>
                      <a:pPr fontAlgn="t"/>
                      <a:r>
                        <a:rPr lang="en-US">
                          <a:effectLst/>
                        </a:rPr>
                        <a:t>Evaluate lactation management</a:t>
                      </a:r>
                    </a:p>
                  </a:txBody>
                  <a:tcPr marL="87464" marR="87464" anchor="ctr"/>
                </a:tc>
                <a:extLst>
                  <a:ext uri="{0D108BD9-81ED-4DB2-BD59-A6C34878D82A}">
                    <a16:rowId xmlns:a16="http://schemas.microsoft.com/office/drawing/2014/main" val="3215054396"/>
                  </a:ext>
                </a:extLst>
              </a:tr>
              <a:tr h="0">
                <a:tc vMerge="1">
                  <a:txBody>
                    <a:bodyPr/>
                    <a:lstStyle/>
                    <a:p>
                      <a:endParaRPr lang="en-US"/>
                    </a:p>
                  </a:txBody>
                  <a:tcPr/>
                </a:tc>
                <a:tc vMerge="1">
                  <a:txBody>
                    <a:bodyPr/>
                    <a:lstStyle/>
                    <a:p>
                      <a:endParaRPr lang="en-US"/>
                    </a:p>
                  </a:txBody>
                  <a:tcPr/>
                </a:tc>
                <a:tc>
                  <a:txBody>
                    <a:bodyPr/>
                    <a:lstStyle/>
                    <a:p>
                      <a:pPr fontAlgn="t"/>
                      <a:r>
                        <a:rPr lang="en-US">
                          <a:effectLst/>
                        </a:rPr>
                        <a:t>Rule out primary lactation failure</a:t>
                      </a:r>
                    </a:p>
                  </a:txBody>
                  <a:tcPr marL="87464" marR="87464" anchor="ctr"/>
                </a:tc>
                <a:extLst>
                  <a:ext uri="{0D108BD9-81ED-4DB2-BD59-A6C34878D82A}">
                    <a16:rowId xmlns:a16="http://schemas.microsoft.com/office/drawing/2014/main" val="2608396433"/>
                  </a:ext>
                </a:extLst>
              </a:tr>
              <a:tr h="0">
                <a:tc vMerge="1">
                  <a:txBody>
                    <a:bodyPr/>
                    <a:lstStyle/>
                    <a:p>
                      <a:endParaRPr lang="en-US"/>
                    </a:p>
                  </a:txBody>
                  <a:tcPr/>
                </a:tc>
                <a:tc vMerge="1">
                  <a:txBody>
                    <a:bodyPr/>
                    <a:lstStyle/>
                    <a:p>
                      <a:endParaRPr lang="en-US"/>
                    </a:p>
                  </a:txBody>
                  <a:tcPr/>
                </a:tc>
                <a:tc>
                  <a:txBody>
                    <a:bodyPr/>
                    <a:lstStyle/>
                    <a:p>
                      <a:pPr fontAlgn="t"/>
                      <a:r>
                        <a:rPr lang="en-US">
                          <a:effectLst/>
                        </a:rPr>
                        <a:t>Rule out infant oral-motor abnormalities</a:t>
                      </a:r>
                    </a:p>
                  </a:txBody>
                  <a:tcPr marL="87464" marR="87464" anchor="ctr"/>
                </a:tc>
                <a:extLst>
                  <a:ext uri="{0D108BD9-81ED-4DB2-BD59-A6C34878D82A}">
                    <a16:rowId xmlns:a16="http://schemas.microsoft.com/office/drawing/2014/main" val="3631677515"/>
                  </a:ext>
                </a:extLst>
              </a:tr>
              <a:tr h="0">
                <a:tc vMerge="1">
                  <a:txBody>
                    <a:bodyPr/>
                    <a:lstStyle/>
                    <a:p>
                      <a:endParaRPr lang="en-US"/>
                    </a:p>
                  </a:txBody>
                  <a:tcPr/>
                </a:tc>
                <a:tc vMerge="1">
                  <a:txBody>
                    <a:bodyPr/>
                    <a:lstStyle/>
                    <a:p>
                      <a:endParaRPr lang="en-US"/>
                    </a:p>
                  </a:txBody>
                  <a:tcPr/>
                </a:tc>
                <a:tc>
                  <a:txBody>
                    <a:bodyPr/>
                    <a:lstStyle/>
                    <a:p>
                      <a:pPr fontAlgn="t"/>
                      <a:r>
                        <a:rPr lang="en-US">
                          <a:effectLst/>
                        </a:rPr>
                        <a:t>Monitor closely, including daily weights</a:t>
                      </a:r>
                    </a:p>
                  </a:txBody>
                  <a:tcPr marL="87464" marR="87464" anchor="ctr"/>
                </a:tc>
                <a:extLst>
                  <a:ext uri="{0D108BD9-81ED-4DB2-BD59-A6C34878D82A}">
                    <a16:rowId xmlns:a16="http://schemas.microsoft.com/office/drawing/2014/main" val="980191630"/>
                  </a:ext>
                </a:extLst>
              </a:tr>
              <a:tr h="0">
                <a:tc vMerge="1">
                  <a:txBody>
                    <a:bodyPr/>
                    <a:lstStyle/>
                    <a:p>
                      <a:endParaRPr lang="en-US"/>
                    </a:p>
                  </a:txBody>
                  <a:tcPr/>
                </a:tc>
                <a:tc vMerge="1">
                  <a:txBody>
                    <a:bodyPr/>
                    <a:lstStyle/>
                    <a:p>
                      <a:endParaRPr lang="en-US"/>
                    </a:p>
                  </a:txBody>
                  <a:tcPr/>
                </a:tc>
                <a:tc>
                  <a:txBody>
                    <a:bodyPr/>
                    <a:lstStyle/>
                    <a:p>
                      <a:pPr fontAlgn="t"/>
                      <a:r>
                        <a:rPr lang="en-US">
                          <a:effectLst/>
                        </a:rPr>
                        <a:t>Consider supplementation</a:t>
                      </a:r>
                    </a:p>
                  </a:txBody>
                  <a:tcPr marL="87464" marR="87464" anchor="ctr"/>
                </a:tc>
                <a:extLst>
                  <a:ext uri="{0D108BD9-81ED-4DB2-BD59-A6C34878D82A}">
                    <a16:rowId xmlns:a16="http://schemas.microsoft.com/office/drawing/2014/main" val="2317896266"/>
                  </a:ext>
                </a:extLst>
              </a:tr>
            </a:tbl>
          </a:graphicData>
        </a:graphic>
      </p:graphicFrame>
    </p:spTree>
    <p:extLst>
      <p:ext uri="{BB962C8B-B14F-4D97-AF65-F5344CB8AC3E}">
        <p14:creationId xmlns:p14="http://schemas.microsoft.com/office/powerpoint/2010/main" val="199912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223C-444C-4728-A34D-5D60FF29364B}"/>
              </a:ext>
            </a:extLst>
          </p:cNvPr>
          <p:cNvSpPr>
            <a:spLocks noGrp="1"/>
          </p:cNvSpPr>
          <p:nvPr>
            <p:ph type="title"/>
          </p:nvPr>
        </p:nvSpPr>
        <p:spPr>
          <a:xfrm>
            <a:off x="838200" y="195792"/>
            <a:ext cx="10515600" cy="998992"/>
          </a:xfrm>
        </p:spPr>
        <p:txBody>
          <a:bodyPr/>
          <a:lstStyle/>
          <a:p>
            <a:r>
              <a:rPr lang="en-US" dirty="0">
                <a:cs typeface="Calibri Light"/>
              </a:rPr>
              <a:t>Calculate weight loss percentage </a:t>
            </a:r>
            <a:endParaRPr lang="en-US" dirty="0"/>
          </a:p>
        </p:txBody>
      </p:sp>
      <p:sp>
        <p:nvSpPr>
          <p:cNvPr id="3" name="Content Placeholder 2">
            <a:extLst>
              <a:ext uri="{FF2B5EF4-FFF2-40B4-BE49-F238E27FC236}">
                <a16:creationId xmlns:a16="http://schemas.microsoft.com/office/drawing/2014/main" id="{6E388EF8-4A33-4D1B-AAB4-18D5E523B16D}"/>
              </a:ext>
            </a:extLst>
          </p:cNvPr>
          <p:cNvSpPr>
            <a:spLocks noGrp="1"/>
          </p:cNvSpPr>
          <p:nvPr>
            <p:ph idx="1"/>
          </p:nvPr>
        </p:nvSpPr>
        <p:spPr>
          <a:xfrm>
            <a:off x="602673" y="2090402"/>
            <a:ext cx="10626436" cy="4252816"/>
          </a:xfrm>
        </p:spPr>
        <p:txBody>
          <a:bodyPr vert="horz" lIns="91440" tIns="45720" rIns="91440" bIns="45720" rtlCol="0" anchor="t">
            <a:normAutofit/>
          </a:bodyPr>
          <a:lstStyle/>
          <a:p>
            <a:r>
              <a:rPr lang="en-US" dirty="0">
                <a:cs typeface="Calibri"/>
              </a:rPr>
              <a:t>Subtract the current </a:t>
            </a:r>
            <a:r>
              <a:rPr lang="en-US" b="1" dirty="0">
                <a:cs typeface="Calibri"/>
              </a:rPr>
              <a:t>weight</a:t>
            </a:r>
            <a:r>
              <a:rPr lang="en-US" dirty="0">
                <a:cs typeface="Calibri"/>
              </a:rPr>
              <a:t> from the birth </a:t>
            </a:r>
            <a:r>
              <a:rPr lang="en-US" b="1" dirty="0">
                <a:cs typeface="Calibri"/>
              </a:rPr>
              <a:t>weight</a:t>
            </a:r>
            <a:endParaRPr lang="en-US" dirty="0"/>
          </a:p>
          <a:p>
            <a:r>
              <a:rPr lang="en-US" dirty="0">
                <a:cs typeface="Calibri"/>
              </a:rPr>
              <a:t>Divide the </a:t>
            </a:r>
            <a:r>
              <a:rPr lang="en-US" b="1" dirty="0">
                <a:cs typeface="Calibri"/>
              </a:rPr>
              <a:t>weight loss</a:t>
            </a:r>
            <a:r>
              <a:rPr lang="en-US" dirty="0">
                <a:cs typeface="Calibri"/>
              </a:rPr>
              <a:t> number by the birth </a:t>
            </a:r>
            <a:r>
              <a:rPr lang="en-US" b="1" dirty="0">
                <a:cs typeface="Calibri"/>
              </a:rPr>
              <a:t>weight</a:t>
            </a:r>
            <a:r>
              <a:rPr lang="en-US" dirty="0">
                <a:cs typeface="Calibri"/>
              </a:rPr>
              <a:t> and multiply it by 100 to get a </a:t>
            </a:r>
            <a:r>
              <a:rPr lang="en-US" b="1" dirty="0">
                <a:cs typeface="Calibri"/>
              </a:rPr>
              <a:t>percentage</a:t>
            </a:r>
            <a:r>
              <a:rPr lang="en-US" dirty="0">
                <a:cs typeface="Calibri"/>
              </a:rPr>
              <a:t>.</a:t>
            </a:r>
            <a:endParaRPr lang="en-US" dirty="0"/>
          </a:p>
          <a:p>
            <a:pPr marL="0" indent="0">
              <a:buNone/>
            </a:pPr>
            <a:endParaRPr lang="en-US" dirty="0">
              <a:cs typeface="Calibri"/>
            </a:endParaRPr>
          </a:p>
          <a:p>
            <a:pPr marL="0" indent="0">
              <a:buNone/>
            </a:pPr>
            <a:r>
              <a:rPr lang="en-US" dirty="0">
                <a:cs typeface="Calibri"/>
              </a:rPr>
              <a:t>Example: Birth weight 3200g and current weight is 3080g</a:t>
            </a:r>
            <a:endParaRPr lang="en-US" dirty="0"/>
          </a:p>
          <a:p>
            <a:pPr marL="0" indent="0">
              <a:buNone/>
            </a:pPr>
            <a:r>
              <a:rPr lang="en-US" dirty="0">
                <a:cs typeface="Calibri"/>
              </a:rPr>
              <a:t>Step 1: 3200g-3080g= 120g</a:t>
            </a:r>
          </a:p>
          <a:p>
            <a:pPr marL="0" indent="0">
              <a:buNone/>
            </a:pPr>
            <a:r>
              <a:rPr lang="en-US" dirty="0">
                <a:cs typeface="Calibri"/>
              </a:rPr>
              <a:t>Step 2: 120g/3200g = 0.0375 </a:t>
            </a:r>
          </a:p>
          <a:p>
            <a:pPr marL="0" indent="0">
              <a:buNone/>
            </a:pPr>
            <a:r>
              <a:rPr lang="en-US" dirty="0">
                <a:cs typeface="Calibri"/>
              </a:rPr>
              <a:t>Step 3: 0.0375 x100= 3.75% </a:t>
            </a:r>
            <a:endParaRPr lang="en-US" dirty="0"/>
          </a:p>
          <a:p>
            <a:endParaRPr lang="en-US" dirty="0">
              <a:cs typeface="Calibri"/>
            </a:endParaRPr>
          </a:p>
          <a:p>
            <a:r>
              <a:rPr lang="en-US" dirty="0">
                <a:cs typeface="Calibri"/>
              </a:rPr>
              <a:t>Online tool at  </a:t>
            </a:r>
            <a:r>
              <a:rPr lang="en-US" dirty="0">
                <a:cs typeface="Calibri"/>
                <a:hlinkClick r:id="rId2"/>
              </a:rPr>
              <a:t>www.newbornweight.org</a:t>
            </a:r>
            <a:r>
              <a:rPr lang="en-US" dirty="0">
                <a:cs typeface="Calibri"/>
              </a:rPr>
              <a:t>.</a:t>
            </a:r>
            <a:endParaRPr lang="en-US" dirty="0"/>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79866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AB1D-7820-419A-9F9C-5D0365C94A30}"/>
              </a:ext>
            </a:extLst>
          </p:cNvPr>
          <p:cNvSpPr>
            <a:spLocks noGrp="1"/>
          </p:cNvSpPr>
          <p:nvPr>
            <p:ph type="title"/>
          </p:nvPr>
        </p:nvSpPr>
        <p:spPr>
          <a:xfrm>
            <a:off x="838200" y="135315"/>
            <a:ext cx="10515600" cy="805468"/>
          </a:xfrm>
        </p:spPr>
        <p:txBody>
          <a:bodyPr/>
          <a:lstStyle/>
          <a:p>
            <a:r>
              <a:rPr lang="en-US" dirty="0">
                <a:cs typeface="Calibri Light"/>
              </a:rPr>
              <a:t>Calculate Daily weight gain</a:t>
            </a:r>
            <a:endParaRPr lang="en-US" dirty="0"/>
          </a:p>
        </p:txBody>
      </p:sp>
      <p:graphicFrame>
        <p:nvGraphicFramePr>
          <p:cNvPr id="5" name="Content Placeholder 4">
            <a:extLst>
              <a:ext uri="{FF2B5EF4-FFF2-40B4-BE49-F238E27FC236}">
                <a16:creationId xmlns:a16="http://schemas.microsoft.com/office/drawing/2014/main" id="{AF7144A9-E6E2-4DB0-8F0A-6032C839FB79}"/>
              </a:ext>
            </a:extLst>
          </p:cNvPr>
          <p:cNvGraphicFramePr>
            <a:graphicFrameLocks noGrp="1"/>
          </p:cNvGraphicFramePr>
          <p:nvPr>
            <p:ph idx="1"/>
            <p:extLst>
              <p:ext uri="{D42A27DB-BD31-4B8C-83A1-F6EECF244321}">
                <p14:modId xmlns:p14="http://schemas.microsoft.com/office/powerpoint/2010/main" val="3401691551"/>
              </p:ext>
            </p:extLst>
          </p:nvPr>
        </p:nvGraphicFramePr>
        <p:xfrm>
          <a:off x="717248" y="1345994"/>
          <a:ext cx="10515599" cy="2048933"/>
        </p:xfrm>
        <a:graphic>
          <a:graphicData uri="http://schemas.openxmlformats.org/drawingml/2006/table">
            <a:tbl>
              <a:tblPr firstRow="1" bandRow="1">
                <a:tableStyleId>{5C22544A-7EE6-4342-B048-85BDC9FD1C3A}</a:tableStyleId>
              </a:tblPr>
              <a:tblGrid>
                <a:gridCol w="5273589">
                  <a:extLst>
                    <a:ext uri="{9D8B030D-6E8A-4147-A177-3AD203B41FA5}">
                      <a16:colId xmlns:a16="http://schemas.microsoft.com/office/drawing/2014/main" val="2402662966"/>
                    </a:ext>
                  </a:extLst>
                </a:gridCol>
                <a:gridCol w="5242010">
                  <a:extLst>
                    <a:ext uri="{9D8B030D-6E8A-4147-A177-3AD203B41FA5}">
                      <a16:colId xmlns:a16="http://schemas.microsoft.com/office/drawing/2014/main" val="3229807827"/>
                    </a:ext>
                  </a:extLst>
                </a:gridCol>
              </a:tblGrid>
              <a:tr h="275166">
                <a:tc>
                  <a:txBody>
                    <a:bodyPr/>
                    <a:lstStyle/>
                    <a:p>
                      <a:r>
                        <a:rPr lang="en-US">
                          <a:effectLst/>
                        </a:rPr>
                        <a:t>Age</a:t>
                      </a:r>
                    </a:p>
                  </a:txBody>
                  <a:tcPr marL="19050" marR="19050" marT="19050" marB="19050" anchor="ctr"/>
                </a:tc>
                <a:tc>
                  <a:txBody>
                    <a:bodyPr/>
                    <a:lstStyle/>
                    <a:p>
                      <a:r>
                        <a:rPr lang="en-US">
                          <a:effectLst/>
                        </a:rPr>
                        <a:t>Expected weight gain (g/day)</a:t>
                      </a:r>
                    </a:p>
                  </a:txBody>
                  <a:tcPr marL="19050" marR="19050" marT="19050" marB="19050" anchor="ctr"/>
                </a:tc>
                <a:extLst>
                  <a:ext uri="{0D108BD9-81ED-4DB2-BD59-A6C34878D82A}">
                    <a16:rowId xmlns:a16="http://schemas.microsoft.com/office/drawing/2014/main" val="70473421"/>
                  </a:ext>
                </a:extLst>
              </a:tr>
              <a:tr h="275166">
                <a:tc>
                  <a:txBody>
                    <a:bodyPr/>
                    <a:lstStyle/>
                    <a:p>
                      <a:r>
                        <a:rPr lang="en-US">
                          <a:effectLst/>
                        </a:rPr>
                        <a:t>0-3 months</a:t>
                      </a:r>
                    </a:p>
                  </a:txBody>
                  <a:tcPr marL="19050" marR="19050" marT="19050" marB="19050" anchor="ctr"/>
                </a:tc>
                <a:tc>
                  <a:txBody>
                    <a:bodyPr/>
                    <a:lstStyle/>
                    <a:p>
                      <a:r>
                        <a:rPr lang="en-US">
                          <a:effectLst/>
                        </a:rPr>
                        <a:t>26-31</a:t>
                      </a:r>
                    </a:p>
                  </a:txBody>
                  <a:tcPr marL="19050" marR="19050" marT="19050" marB="19050" anchor="ctr"/>
                </a:tc>
                <a:extLst>
                  <a:ext uri="{0D108BD9-81ED-4DB2-BD59-A6C34878D82A}">
                    <a16:rowId xmlns:a16="http://schemas.microsoft.com/office/drawing/2014/main" val="1459570445"/>
                  </a:ext>
                </a:extLst>
              </a:tr>
              <a:tr h="275166">
                <a:tc>
                  <a:txBody>
                    <a:bodyPr/>
                    <a:lstStyle/>
                    <a:p>
                      <a:r>
                        <a:rPr lang="en-US">
                          <a:effectLst/>
                        </a:rPr>
                        <a:t>3-6 months</a:t>
                      </a:r>
                    </a:p>
                  </a:txBody>
                  <a:tcPr marL="19050" marR="19050" marT="19050" marB="19050" anchor="ctr"/>
                </a:tc>
                <a:tc>
                  <a:txBody>
                    <a:bodyPr/>
                    <a:lstStyle/>
                    <a:p>
                      <a:r>
                        <a:rPr lang="en-US">
                          <a:effectLst/>
                        </a:rPr>
                        <a:t>17-18</a:t>
                      </a:r>
                    </a:p>
                  </a:txBody>
                  <a:tcPr marL="19050" marR="19050" marT="19050" marB="19050" anchor="ctr"/>
                </a:tc>
                <a:extLst>
                  <a:ext uri="{0D108BD9-81ED-4DB2-BD59-A6C34878D82A}">
                    <a16:rowId xmlns:a16="http://schemas.microsoft.com/office/drawing/2014/main" val="3870051318"/>
                  </a:ext>
                </a:extLst>
              </a:tr>
              <a:tr h="275166">
                <a:tc>
                  <a:txBody>
                    <a:bodyPr/>
                    <a:lstStyle/>
                    <a:p>
                      <a:r>
                        <a:rPr lang="en-US">
                          <a:effectLst/>
                        </a:rPr>
                        <a:t>6-9 months</a:t>
                      </a:r>
                    </a:p>
                  </a:txBody>
                  <a:tcPr marL="19050" marR="19050" marT="19050" marB="19050" anchor="ctr"/>
                </a:tc>
                <a:tc>
                  <a:txBody>
                    <a:bodyPr/>
                    <a:lstStyle/>
                    <a:p>
                      <a:r>
                        <a:rPr lang="en-US">
                          <a:effectLst/>
                        </a:rPr>
                        <a:t>12-13</a:t>
                      </a:r>
                    </a:p>
                  </a:txBody>
                  <a:tcPr marL="19050" marR="19050" marT="19050" marB="19050" anchor="ctr"/>
                </a:tc>
                <a:extLst>
                  <a:ext uri="{0D108BD9-81ED-4DB2-BD59-A6C34878D82A}">
                    <a16:rowId xmlns:a16="http://schemas.microsoft.com/office/drawing/2014/main" val="3251410707"/>
                  </a:ext>
                </a:extLst>
              </a:tr>
              <a:tr h="275166">
                <a:tc>
                  <a:txBody>
                    <a:bodyPr/>
                    <a:lstStyle/>
                    <a:p>
                      <a:r>
                        <a:rPr lang="en-US">
                          <a:effectLst/>
                        </a:rPr>
                        <a:t>9-12 months</a:t>
                      </a:r>
                    </a:p>
                  </a:txBody>
                  <a:tcPr marL="19050" marR="19050" marT="19050" marB="19050" anchor="ctr"/>
                </a:tc>
                <a:tc>
                  <a:txBody>
                    <a:bodyPr/>
                    <a:lstStyle/>
                    <a:p>
                      <a:r>
                        <a:rPr lang="en-US">
                          <a:effectLst/>
                        </a:rPr>
                        <a:t>9</a:t>
                      </a:r>
                    </a:p>
                  </a:txBody>
                  <a:tcPr marL="19050" marR="19050" marT="19050" marB="19050" anchor="ctr"/>
                </a:tc>
                <a:extLst>
                  <a:ext uri="{0D108BD9-81ED-4DB2-BD59-A6C34878D82A}">
                    <a16:rowId xmlns:a16="http://schemas.microsoft.com/office/drawing/2014/main" val="72238841"/>
                  </a:ext>
                </a:extLst>
              </a:tr>
              <a:tr h="486833">
                <a:tc>
                  <a:txBody>
                    <a:bodyPr/>
                    <a:lstStyle/>
                    <a:p>
                      <a:r>
                        <a:rPr lang="en-US">
                          <a:effectLst/>
                        </a:rPr>
                        <a:t>1-3 years</a:t>
                      </a:r>
                    </a:p>
                  </a:txBody>
                  <a:tcPr marL="19050" marR="19050" marT="19050" marB="19050" anchor="ctr"/>
                </a:tc>
                <a:tc>
                  <a:txBody>
                    <a:bodyPr/>
                    <a:lstStyle/>
                    <a:p>
                      <a:r>
                        <a:rPr lang="en-US">
                          <a:effectLst/>
                        </a:rPr>
                        <a:t>7-9</a:t>
                      </a:r>
                    </a:p>
                  </a:txBody>
                  <a:tcPr marL="19050" marR="19050" marT="19050" marB="19050" anchor="ctr"/>
                </a:tc>
                <a:extLst>
                  <a:ext uri="{0D108BD9-81ED-4DB2-BD59-A6C34878D82A}">
                    <a16:rowId xmlns:a16="http://schemas.microsoft.com/office/drawing/2014/main" val="2055176659"/>
                  </a:ext>
                </a:extLst>
              </a:tr>
            </a:tbl>
          </a:graphicData>
        </a:graphic>
      </p:graphicFrame>
      <p:sp>
        <p:nvSpPr>
          <p:cNvPr id="6" name="TextBox 5">
            <a:extLst>
              <a:ext uri="{FF2B5EF4-FFF2-40B4-BE49-F238E27FC236}">
                <a16:creationId xmlns:a16="http://schemas.microsoft.com/office/drawing/2014/main" id="{2A13CE4C-0727-4C8B-8E60-94862792DE58}"/>
              </a:ext>
            </a:extLst>
          </p:cNvPr>
          <p:cNvSpPr txBox="1"/>
          <p:nvPr/>
        </p:nvSpPr>
        <p:spPr>
          <a:xfrm>
            <a:off x="713620" y="3519055"/>
            <a:ext cx="11333237" cy="243143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latin typeface="LatoWeb"/>
              </a:rPr>
              <a:t>©2015 UpToDate®</a:t>
            </a:r>
          </a:p>
          <a:p>
            <a:r>
              <a:rPr lang="en-US" sz="1100" i="1" dirty="0">
                <a:latin typeface="LatoWeb"/>
              </a:rPr>
              <a:t>Expected daily weight gain for children younger than three years</a:t>
            </a:r>
          </a:p>
          <a:p>
            <a:r>
              <a:rPr lang="en-US" sz="1100" i="1" dirty="0">
                <a:latin typeface="LatoWeb"/>
              </a:rPr>
              <a:t>Data from: Frank DA. Failure to thrive. In: The Zuckerman Parker Handbook of Developmental and Behavioral Pediatrics for Primary Care, 3rd ed,  Augustyn M, Zuckerman B, Caronna EB (Eds), Lippincott Williams &amp; Wilkins, Philadelphia 2011. p.204.</a:t>
            </a:r>
          </a:p>
          <a:p>
            <a:endParaRPr lang="en-US" dirty="0">
              <a:latin typeface="LatoWeb"/>
            </a:endParaRPr>
          </a:p>
          <a:p>
            <a:endParaRPr lang="en-US" dirty="0">
              <a:latin typeface="LatoWeb"/>
            </a:endParaRPr>
          </a:p>
          <a:p>
            <a:r>
              <a:rPr lang="en-US" dirty="0">
                <a:latin typeface="LatoWeb"/>
              </a:rPr>
              <a:t>Take today's weight - prior measurement = change in kg.</a:t>
            </a:r>
          </a:p>
          <a:p>
            <a:r>
              <a:rPr lang="en-US" dirty="0">
                <a:latin typeface="LatoWeb"/>
              </a:rPr>
              <a:t>THEN take that change divided by number of days between measurements = daily average in kg.</a:t>
            </a:r>
          </a:p>
          <a:p>
            <a:r>
              <a:rPr lang="en-US" dirty="0">
                <a:latin typeface="LatoWeb"/>
              </a:rPr>
              <a:t>Remember .020kg = 20g</a:t>
            </a:r>
          </a:p>
          <a:p>
            <a:endParaRPr lang="en-US"/>
          </a:p>
        </p:txBody>
      </p:sp>
    </p:spTree>
    <p:extLst>
      <p:ext uri="{BB962C8B-B14F-4D97-AF65-F5344CB8AC3E}">
        <p14:creationId xmlns:p14="http://schemas.microsoft.com/office/powerpoint/2010/main" val="305216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1D32-AB27-4AC6-AD01-E33799D743A5}"/>
              </a:ext>
            </a:extLst>
          </p:cNvPr>
          <p:cNvSpPr>
            <a:spLocks noGrp="1"/>
          </p:cNvSpPr>
          <p:nvPr>
            <p:ph type="title"/>
          </p:nvPr>
        </p:nvSpPr>
        <p:spPr/>
        <p:txBody>
          <a:bodyPr/>
          <a:lstStyle/>
          <a:p>
            <a:r>
              <a:rPr lang="en-US" dirty="0">
                <a:cs typeface="Calibri Light"/>
              </a:rPr>
              <a:t>Excessive weight loss</a:t>
            </a:r>
            <a:endParaRPr lang="en-US" dirty="0"/>
          </a:p>
        </p:txBody>
      </p:sp>
      <p:sp>
        <p:nvSpPr>
          <p:cNvPr id="3" name="Content Placeholder 2">
            <a:extLst>
              <a:ext uri="{FF2B5EF4-FFF2-40B4-BE49-F238E27FC236}">
                <a16:creationId xmlns:a16="http://schemas.microsoft.com/office/drawing/2014/main" id="{1B681FB2-F01B-4390-9BB1-624DCF876324}"/>
              </a:ext>
            </a:extLst>
          </p:cNvPr>
          <p:cNvSpPr>
            <a:spLocks noGrp="1"/>
          </p:cNvSpPr>
          <p:nvPr>
            <p:ph idx="1"/>
          </p:nvPr>
        </p:nvSpPr>
        <p:spPr/>
        <p:txBody>
          <a:bodyPr vert="horz" lIns="91440" tIns="45720" rIns="91440" bIns="45720" rtlCol="0" anchor="t">
            <a:normAutofit/>
          </a:bodyPr>
          <a:lstStyle/>
          <a:p>
            <a:r>
              <a:rPr lang="en-US" dirty="0">
                <a:cs typeface="Calibri"/>
              </a:rPr>
              <a:t>&gt; 10% of birth weight</a:t>
            </a:r>
          </a:p>
          <a:p>
            <a:r>
              <a:rPr lang="en-US">
                <a:cs typeface="Calibri"/>
              </a:rPr>
              <a:t>At 48 hours of life about 5% of vaginal births and 10% of c-section births had &gt; 10% weight loss</a:t>
            </a:r>
            <a:endParaRPr lang="en-US" dirty="0">
              <a:cs typeface="Calibri"/>
            </a:endParaRPr>
          </a:p>
          <a:p>
            <a:r>
              <a:rPr lang="en-US">
                <a:cs typeface="Calibri"/>
              </a:rPr>
              <a:t>Excessive weight loss may be associated with increased risk for hyperbilirubinemia and hypernatremic dehydration</a:t>
            </a:r>
            <a:endParaRPr lang="en-US" dirty="0">
              <a:cs typeface="Calibri"/>
            </a:endParaRPr>
          </a:p>
          <a:p>
            <a:endParaRPr lang="en-US" dirty="0">
              <a:cs typeface="Calibri"/>
            </a:endParaRPr>
          </a:p>
          <a:p>
            <a:pPr lvl="1"/>
            <a:endParaRPr lang="en-US" dirty="0">
              <a:cs typeface="Calibri"/>
            </a:endParaRPr>
          </a:p>
          <a:p>
            <a:pPr lvl="1"/>
            <a:endParaRPr lang="en-US" dirty="0">
              <a:cs typeface="Calibri"/>
            </a:endParaRPr>
          </a:p>
        </p:txBody>
      </p:sp>
    </p:spTree>
    <p:extLst>
      <p:ext uri="{BB962C8B-B14F-4D97-AF65-F5344CB8AC3E}">
        <p14:creationId xmlns:p14="http://schemas.microsoft.com/office/powerpoint/2010/main" val="233216605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TotalTime>
  <Words>1771</Words>
  <Application>Microsoft Macintosh PowerPoint</Application>
  <PresentationFormat>Widescreen</PresentationFormat>
  <Paragraphs>195</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Calibri Light</vt:lpstr>
      <vt:lpstr>LatoWeb</vt:lpstr>
      <vt:lpstr>Noto Sans</vt:lpstr>
      <vt:lpstr>Times New Roman</vt:lpstr>
      <vt:lpstr>Retrospect</vt:lpstr>
      <vt:lpstr>Newborn Feeding and Weight loss </vt:lpstr>
      <vt:lpstr>Learning Objectives</vt:lpstr>
      <vt:lpstr>Newborn feeding pattern</vt:lpstr>
      <vt:lpstr>Newborn Intake/Output Norms</vt:lpstr>
      <vt:lpstr>Weight Loss</vt:lpstr>
      <vt:lpstr>Early Postnatal Growth</vt:lpstr>
      <vt:lpstr>Calculate weight loss percentage </vt:lpstr>
      <vt:lpstr>Calculate Daily weight gain</vt:lpstr>
      <vt:lpstr>Excessive weight loss</vt:lpstr>
      <vt:lpstr>Excessive weight loss management </vt:lpstr>
      <vt:lpstr>Formula</vt:lpstr>
      <vt:lpstr>Caloric Need</vt:lpstr>
      <vt:lpstr>Feeding concern</vt:lpstr>
      <vt:lpstr>Ankyloglossia</vt:lpstr>
      <vt:lpstr>Possible Sequelae</vt:lpstr>
      <vt:lpstr>Ankyloglossia Management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Jessie</dc:creator>
  <cp:lastModifiedBy>Lauren Shade</cp:lastModifiedBy>
  <cp:revision>1051</cp:revision>
  <dcterms:created xsi:type="dcterms:W3CDTF">2013-07-15T20:26:40Z</dcterms:created>
  <dcterms:modified xsi:type="dcterms:W3CDTF">2024-08-01T18:11:23Z</dcterms:modified>
</cp:coreProperties>
</file>