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61" r:id="rId4"/>
    <p:sldId id="264" r:id="rId5"/>
    <p:sldId id="262" r:id="rId6"/>
    <p:sldId id="270" r:id="rId7"/>
    <p:sldId id="265" r:id="rId8"/>
    <p:sldId id="269" r:id="rId9"/>
    <p:sldId id="266" r:id="rId10"/>
    <p:sldId id="267" r:id="rId11"/>
    <p:sldId id="259" r:id="rId12"/>
    <p:sldId id="268" r:id="rId13"/>
    <p:sldId id="260" r:id="rId14"/>
    <p:sldId id="271" r:id="rId15"/>
    <p:sldId id="258" r:id="rId16"/>
    <p:sldId id="274" r:id="rId17"/>
    <p:sldId id="272" r:id="rId18"/>
    <p:sldId id="273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77873" autoAdjust="0"/>
  </p:normalViewPr>
  <p:slideViewPr>
    <p:cSldViewPr snapToGrid="0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95B7D-1F94-4D2C-B1F9-4E236392EEAA}" type="datetimeFigureOut">
              <a:rPr lang="en-US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E6EFB-5B90-4B61-9E89-3F0E780271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Careful physical examination is important as identification of a birth injury will impact your management of the newborn.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the pictures the hand is behind the head and moving the mass forward, positive wave form.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4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Physical or occupational therapy, Splinting, Botulinum toxin injections, Surgery, A combination of these treatments  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 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7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5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Causes of respiratory distress </a:t>
            </a:r>
          </a:p>
          <a:p>
            <a:r>
              <a:rPr lang="en-US">
                <a:cs typeface="Calibri"/>
              </a:rPr>
              <a:t>History, Physical exam, chest x-ray, echo (cardiac may be know prenatally, but not always) , consider CBC and blood cultures to rule out infection if risk factors.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Respiratory Distress in the newborn. Reuter, S., Moser, C., and Baack, M. (2014).  </a:t>
            </a:r>
            <a:r>
              <a:rPr lang="en-US" i="1" dirty="0">
                <a:cs typeface="Calibri"/>
              </a:rPr>
              <a:t>Pediatrics in Review. </a:t>
            </a:r>
            <a:r>
              <a:rPr lang="en-US" dirty="0">
                <a:cs typeface="Calibri"/>
              </a:rPr>
              <a:t>Volume 35, Issues 10.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MAS is common in infant's born after 40 weeks gestation.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chest x-ray is key.   For TTNB repeat chest x-rays show improvement.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Respiratory Distress in the newborn. Reuter, S., Moser, C., and Baack, M. (2014).  </a:t>
            </a:r>
            <a:r>
              <a:rPr lang="en-US" i="1" dirty="0">
                <a:cs typeface="Calibri"/>
              </a:rPr>
              <a:t>Pediatrics in Review. </a:t>
            </a:r>
            <a:r>
              <a:rPr lang="en-US" dirty="0">
                <a:cs typeface="Calibri"/>
              </a:rPr>
              <a:t>Volume 35, Issues 10.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 Respiratory Distress in the newborn. Reuter, S., Moser, C., and Baack, M. (2014).  </a:t>
            </a:r>
            <a:r>
              <a:rPr lang="en-US" i="1" dirty="0">
                <a:cs typeface="Calibri"/>
              </a:rPr>
              <a:t>Pediatrics in Review. </a:t>
            </a:r>
            <a:r>
              <a:rPr lang="en-US" dirty="0">
                <a:cs typeface="Calibri"/>
              </a:rPr>
              <a:t>Volume 35, Issues 10.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TTNB is self limiting, management is supportive.   Its usually a diagnosis of exclusion.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E6EFB-5B90-4B61-9E89-3F0E7802713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6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8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8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1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Common Newborn Conditions: Respiratory and Birth Trauma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Jessie Marks DNP, ARNP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X-ray film, invertebrate&#10;&#10;Description generated with very high confidence">
            <a:extLst>
              <a:ext uri="{FF2B5EF4-FFF2-40B4-BE49-F238E27FC236}">
                <a16:creationId xmlns:a16="http://schemas.microsoft.com/office/drawing/2014/main" id="{FD46FB73-4418-4624-93CB-5789A82FC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803" y="807905"/>
            <a:ext cx="5344242" cy="4589610"/>
          </a:xfrm>
          <a:prstGeom prst="rect">
            <a:avLst/>
          </a:prstGeom>
        </p:spPr>
      </p:pic>
      <p:pic>
        <p:nvPicPr>
          <p:cNvPr id="6" name="Picture 6" descr="A picture containing person, X-ray film, indoor, man&#10;&#10;Description generated with very high confidence">
            <a:extLst>
              <a:ext uri="{FF2B5EF4-FFF2-40B4-BE49-F238E27FC236}">
                <a16:creationId xmlns:a16="http://schemas.microsoft.com/office/drawing/2014/main" id="{B994D1A3-D1F7-46A8-ABA4-B09C07777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45" y="801461"/>
            <a:ext cx="5057954" cy="4593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B7AFA-71E6-4A6F-97DA-C93573051A51}"/>
              </a:ext>
            </a:extLst>
          </p:cNvPr>
          <p:cNvSpPr txBox="1"/>
          <p:nvPr/>
        </p:nvSpPr>
        <p:spPr>
          <a:xfrm>
            <a:off x="382439" y="5558287"/>
            <a:ext cx="505795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Meconium Aspiration Syndrome</a:t>
            </a:r>
          </a:p>
          <a:p>
            <a:r>
              <a:rPr lang="en-US" dirty="0">
                <a:cs typeface="Calibri"/>
              </a:rPr>
              <a:t>Hyperinflation with asymmetric irregular opacities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Pneumothorax in 10%–40%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Pleural effusion in 10%–20%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05D27-3A5B-42CF-BCAB-86613F45A90B}"/>
              </a:ext>
            </a:extLst>
          </p:cNvPr>
          <p:cNvSpPr txBox="1"/>
          <p:nvPr/>
        </p:nvSpPr>
        <p:spPr>
          <a:xfrm>
            <a:off x="6636589" y="5558288"/>
            <a:ext cx="443972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Infection</a:t>
            </a:r>
          </a:p>
          <a:p>
            <a:r>
              <a:rPr lang="en-US" dirty="0">
                <a:cs typeface="Calibri"/>
              </a:rPr>
              <a:t>Most commonly, bilateral alveolar opacities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Findings may be identical to RDS or TTN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CXR can be normal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83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BCF2FF-2AB1-4294-8CF1-0BDC21BC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980507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Management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6270B-69C0-41F3-85A9-D4D560C65DD6}"/>
              </a:ext>
            </a:extLst>
          </p:cNvPr>
          <p:cNvSpPr txBox="1"/>
          <p:nvPr/>
        </p:nvSpPr>
        <p:spPr>
          <a:xfrm>
            <a:off x="698742" y="1690777"/>
            <a:ext cx="11038931" cy="51706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Respiratory Distress syndrome or Surfactant Dysfunction Disorder</a:t>
            </a:r>
            <a:r>
              <a:rPr lang="en-US" sz="2400" dirty="0">
                <a:cs typeface="Calibri"/>
              </a:rPr>
              <a:t>- Transfer to NICU for pulmonary support and surfactant </a:t>
            </a:r>
            <a:endParaRPr lang="en-US"/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Transient Tachypnea of the Newborn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Maintaining a neutral thermal environment 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cs typeface="Calibri"/>
              </a:rPr>
              <a:t>For severe tachypnea provide nutrition through OG tube or IV fluids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Administering</a:t>
            </a:r>
            <a:r>
              <a:rPr lang="en-US" sz="2400" dirty="0">
                <a:cs typeface="Calibri"/>
              </a:rPr>
              <a:t> supplemental oxygen if needed </a:t>
            </a:r>
            <a:endParaRPr lang="en-US" sz="2400" b="1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Meconium Aspiration syndrome- </a:t>
            </a:r>
            <a:r>
              <a:rPr lang="en-US" sz="2400" dirty="0">
                <a:cs typeface="Calibri"/>
              </a:rPr>
              <a:t>Transfer to NICU for pulmonary support and IV antibiotics </a:t>
            </a:r>
            <a:endParaRPr lang="en-US">
              <a:cs typeface="Calibri" panose="020F0502020204030204"/>
            </a:endParaRPr>
          </a:p>
          <a:p>
            <a:endParaRPr lang="en-US" sz="24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Pulmonary Infection</a:t>
            </a:r>
            <a:r>
              <a:rPr lang="en-US" sz="2400" dirty="0">
                <a:cs typeface="Calibri"/>
              </a:rPr>
              <a:t>- treat with antibiotics, transfer if NICU if more pulmonary support is needed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9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5059-ED9F-4871-BD31-FA5A75620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Birth Injuries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2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D99DE3-1C6D-4403-BA48-525F874F5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50466"/>
              </p:ext>
            </p:extLst>
          </p:nvPr>
        </p:nvGraphicFramePr>
        <p:xfrm>
          <a:off x="737558" y="373512"/>
          <a:ext cx="10515600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124167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09119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CLASSIFICATION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5360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Soft tissue injuries</a:t>
                      </a:r>
                      <a:r>
                        <a:rPr lang="en-US" dirty="0">
                          <a:effectLst/>
                          <a:hlinkClick r:id="rId3"/>
                        </a:rPr>
                        <a:t>*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Lacerations, abrasions, fat necrosis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431923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Extracranial bleeding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Cephalohematoma, </a:t>
                      </a:r>
                      <a:r>
                        <a:rPr lang="en-US" dirty="0">
                          <a:effectLst/>
                          <a:hlinkClick r:id="rId3"/>
                        </a:rPr>
                        <a:t>* </a:t>
                      </a:r>
                      <a:r>
                        <a:rPr lang="en-US" dirty="0" err="1">
                          <a:effectLst/>
                        </a:rPr>
                        <a:t>subgaleal</a:t>
                      </a:r>
                      <a:r>
                        <a:rPr lang="en-US" dirty="0">
                          <a:effectLst/>
                        </a:rPr>
                        <a:t> bleed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11764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Intracranial hemorrhage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Subarachnoid, subdural, epidural, cerebral, cerebellar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8896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Nerve injuries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Facial nerve, </a:t>
                      </a:r>
                      <a:r>
                        <a:rPr lang="en-US" dirty="0">
                          <a:effectLst/>
                          <a:hlinkClick r:id="rId3"/>
                        </a:rPr>
                        <a:t>* </a:t>
                      </a:r>
                      <a:r>
                        <a:rPr lang="en-US" dirty="0">
                          <a:effectLst/>
                        </a:rPr>
                        <a:t>cervical nerve roots (brachial plexus palsies, </a:t>
                      </a:r>
                      <a:r>
                        <a:rPr lang="en-US" dirty="0">
                          <a:effectLst/>
                          <a:hlinkClick r:id="rId3"/>
                        </a:rPr>
                        <a:t>* </a:t>
                      </a:r>
                      <a:r>
                        <a:rPr lang="en-US" dirty="0">
                          <a:effectLst/>
                        </a:rPr>
                        <a:t>phrenic nerve, Horner syndrome), recurrent laryngeal nerve (vocal cord paralysis)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3433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Fractures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Clavicle, </a:t>
                      </a:r>
                      <a:r>
                        <a:rPr lang="en-US" dirty="0">
                          <a:effectLst/>
                          <a:hlinkClick r:id="rId3"/>
                        </a:rPr>
                        <a:t>* </a:t>
                      </a:r>
                      <a:r>
                        <a:rPr lang="en-US" dirty="0">
                          <a:effectLst/>
                        </a:rPr>
                        <a:t>facial bones, </a:t>
                      </a:r>
                      <a:r>
                        <a:rPr lang="en-US" dirty="0" err="1">
                          <a:effectLst/>
                        </a:rPr>
                        <a:t>humerus</a:t>
                      </a:r>
                      <a:r>
                        <a:rPr lang="en-US" dirty="0">
                          <a:effectLst/>
                        </a:rPr>
                        <a:t>, femur, skull, nasal bones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49593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Dislocations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Extremities, nasal septum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80894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Eye injuries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Subconjunctival </a:t>
                      </a:r>
                      <a:r>
                        <a:rPr lang="en-US" dirty="0">
                          <a:effectLst/>
                          <a:hlinkClick r:id="rId3"/>
                        </a:rPr>
                        <a:t>* </a:t>
                      </a:r>
                      <a:r>
                        <a:rPr lang="en-US" dirty="0">
                          <a:effectLst/>
                        </a:rPr>
                        <a:t>and retinal hemorrhages, orbital fracture, corneal laceration, breaks in Descemet membrane with corneal opacification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287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Spinal cord injuries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63029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Visceral rupture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Liver, spleen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812291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Scalp laceration </a:t>
                      </a:r>
                      <a:r>
                        <a:rPr lang="en-US" dirty="0">
                          <a:effectLst/>
                          <a:hlinkClick r:id="rId3"/>
                        </a:rPr>
                        <a:t>*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Fetal scalp electrode, scalpel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4265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Scalp abscess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Fetal scalp electrode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7289319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345BF0-0E7F-4E34-A34E-8145D35201A0}"/>
              </a:ext>
            </a:extLst>
          </p:cNvPr>
          <p:cNvSpPr txBox="1"/>
          <p:nvPr/>
        </p:nvSpPr>
        <p:spPr>
          <a:xfrm>
            <a:off x="1616530" y="6211669"/>
            <a:ext cx="9636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Birth Injuries in Neonates (2016). </a:t>
            </a:r>
            <a:r>
              <a:rPr lang="en-US" dirty="0" err="1">
                <a:cs typeface="Calibri"/>
              </a:rPr>
              <a:t>Akangire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Gangaram</a:t>
            </a:r>
            <a:r>
              <a:rPr lang="en-US" dirty="0">
                <a:cs typeface="Calibri"/>
              </a:rPr>
              <a:t> and Carter, Brian. </a:t>
            </a:r>
            <a:r>
              <a:rPr lang="en-US" i="1" dirty="0">
                <a:cs typeface="Calibri"/>
              </a:rPr>
              <a:t>Pediatrics in Review.</a:t>
            </a:r>
            <a:r>
              <a:rPr lang="en-US" dirty="0">
                <a:cs typeface="Calibri"/>
              </a:rPr>
              <a:t> Vol 37, Issue 11.  </a:t>
            </a:r>
          </a:p>
        </p:txBody>
      </p:sp>
    </p:spTree>
    <p:extLst>
      <p:ext uri="{BB962C8B-B14F-4D97-AF65-F5344CB8AC3E}">
        <p14:creationId xmlns:p14="http://schemas.microsoft.com/office/powerpoint/2010/main" val="263511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60E72B-67E0-4C72-A9AF-FDFD4087A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959420"/>
              </p:ext>
            </p:extLst>
          </p:nvPr>
        </p:nvGraphicFramePr>
        <p:xfrm>
          <a:off x="866955" y="833587"/>
          <a:ext cx="10515600" cy="469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227826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17061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Risk Factors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Related Injuries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219324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Forceps delivery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Facial nerve injuries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64829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Vacuum extraction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Depressed skull fracture, subgaleal hemorrhage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57857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Forceps/vacuum/forceps + vacuum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Cephalohematoma, intracranial hemorrhage, shoulder dystocia, retinal hemorrhages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742251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Breech presentation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Brachial plexus palsy, intracranial hemorrhage, gluteal lacerations, long bone fractures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871445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Macrosomia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Shoulder dystocia, clavicle and rib fractures, cephalohematoma, caput succedaneum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2606251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Abnormal presentation (face, brow, transverse, compound)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Excessive bruising, retinal hemorrhage, lacerations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287343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Prematurity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Bruising, intracranial and extracranial hemorrhage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3714178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Precipitous delivery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Bruising, intracranial and extracranial hemorrhage, retinal hemorrhage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42437695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5145AE-1846-4206-A062-847C18E3A460}"/>
              </a:ext>
            </a:extLst>
          </p:cNvPr>
          <p:cNvSpPr txBox="1"/>
          <p:nvPr/>
        </p:nvSpPr>
        <p:spPr>
          <a:xfrm>
            <a:off x="2641147" y="5701247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Birth Injuries in Neonates (2016). </a:t>
            </a:r>
            <a:r>
              <a:rPr lang="en-US" dirty="0" err="1">
                <a:cs typeface="Calibri"/>
              </a:rPr>
              <a:t>Akangire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Gangaram</a:t>
            </a:r>
            <a:r>
              <a:rPr lang="en-US" dirty="0">
                <a:cs typeface="Calibri"/>
              </a:rPr>
              <a:t> and Carter, Brian. </a:t>
            </a:r>
            <a:r>
              <a:rPr lang="en-US" i="1" dirty="0">
                <a:cs typeface="Calibri"/>
              </a:rPr>
              <a:t>Pediatrics in Review.</a:t>
            </a:r>
            <a:r>
              <a:rPr lang="en-US" dirty="0">
                <a:cs typeface="Calibri"/>
              </a:rPr>
              <a:t> Vol 37, Issue 11.  </a:t>
            </a:r>
          </a:p>
        </p:txBody>
      </p:sp>
    </p:spTree>
    <p:extLst>
      <p:ext uri="{BB962C8B-B14F-4D97-AF65-F5344CB8AC3E}">
        <p14:creationId xmlns:p14="http://schemas.microsoft.com/office/powerpoint/2010/main" val="88655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307-8D7D-48FE-8AA8-1DA0AE82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7" y="724559"/>
            <a:ext cx="10515600" cy="62107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Head Injuries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D729-7BC6-4655-AF89-7A3F207E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3" y="1897512"/>
            <a:ext cx="6553858" cy="41931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cs typeface="Calibri"/>
              </a:rPr>
              <a:t>Caput succedaneum </a:t>
            </a:r>
          </a:p>
          <a:p>
            <a:pPr marL="383540" lvl="1"/>
            <a:r>
              <a:rPr lang="en-US" sz="1800">
                <a:cs typeface="Calibri"/>
              </a:rPr>
              <a:t>Scalp swelling above periosteum that crosses the suture lines</a:t>
            </a:r>
          </a:p>
          <a:p>
            <a:pPr marL="383540" lvl="1"/>
            <a:r>
              <a:rPr lang="en-US" sz="1800">
                <a:cs typeface="Calibri"/>
              </a:rPr>
              <a:t>Erythema, petechiae and ecchymosis may be present</a:t>
            </a:r>
          </a:p>
          <a:p>
            <a:pPr marL="383540" lvl="1"/>
            <a:r>
              <a:rPr lang="en-US" sz="1800">
                <a:cs typeface="Calibri"/>
              </a:rPr>
              <a:t>Treatment: watchful waiting, monitor for hyperbilirubinemia</a:t>
            </a:r>
          </a:p>
          <a:p>
            <a:pPr marL="383540" lvl="1"/>
            <a:r>
              <a:rPr lang="en-US" sz="1800">
                <a:cs typeface="Calibri"/>
              </a:rPr>
              <a:t>Typically resolve in 4-6 days</a:t>
            </a:r>
          </a:p>
          <a:p>
            <a:pPr marL="0" indent="0"/>
            <a:r>
              <a:rPr lang="en-US" sz="1800">
                <a:cs typeface="Calibri"/>
              </a:rPr>
              <a:t>Cephalohematoma </a:t>
            </a:r>
          </a:p>
          <a:p>
            <a:pPr marL="383540" lvl="1"/>
            <a:r>
              <a:rPr lang="en-US" sz="1800">
                <a:cs typeface="Calibri"/>
              </a:rPr>
              <a:t>Subperiosteal bleeding that does not cross suture lines </a:t>
            </a:r>
          </a:p>
          <a:p>
            <a:pPr marL="383540" lvl="1"/>
            <a:r>
              <a:rPr lang="en-US" sz="1800">
                <a:cs typeface="Calibri"/>
              </a:rPr>
              <a:t>Often unilateral but can have bilateral cephalohematomas </a:t>
            </a:r>
          </a:p>
          <a:p>
            <a:pPr marL="383540" lvl="1"/>
            <a:r>
              <a:rPr lang="en-US" sz="1800">
                <a:cs typeface="Calibri"/>
              </a:rPr>
              <a:t>Treatment: Watchful waiting, monitor for hyperbilirubinemia </a:t>
            </a:r>
          </a:p>
          <a:p>
            <a:endParaRPr lang="en-US" sz="1800" dirty="0">
              <a:cs typeface="Calibri"/>
            </a:endParaRPr>
          </a:p>
          <a:p>
            <a:endParaRPr lang="en-US" sz="1300">
              <a:cs typeface="Calibri"/>
            </a:endParaRPr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C2F2B6A6-1B42-40A2-AB0F-0C92225A7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8" r="12836" b="3"/>
          <a:stretch/>
        </p:blipFill>
        <p:spPr>
          <a:xfrm>
            <a:off x="6553977" y="1429828"/>
            <a:ext cx="5217843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7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40E882-61A8-4FC6-9DAA-424C9142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boy&#10;&#10;Description generated with high confidence">
            <a:extLst>
              <a:ext uri="{FF2B5EF4-FFF2-40B4-BE49-F238E27FC236}">
                <a16:creationId xmlns:a16="http://schemas.microsoft.com/office/drawing/2014/main" id="{12CB1FED-F69C-4A06-B6EF-96A909780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3255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6A9D85-1AA8-4CCB-9165-06FC7E003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B5AD0191-A078-4145-B80D-73DB39682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95" r="3" b="13386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36D1-A624-4D67-AFE6-183B65F8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Subgaleal</a:t>
            </a:r>
            <a:r>
              <a:rPr lang="en-US" dirty="0">
                <a:cs typeface="Calibri"/>
              </a:rPr>
              <a:t> hemorrhage</a:t>
            </a:r>
          </a:p>
          <a:p>
            <a:pPr marL="383540" lvl="1"/>
            <a:r>
              <a:rPr lang="en-US" dirty="0">
                <a:cs typeface="Calibri"/>
              </a:rPr>
              <a:t>Blood accumulation between the periosteum of the skull and the </a:t>
            </a:r>
            <a:r>
              <a:rPr lang="en-US" dirty="0" err="1">
                <a:cs typeface="Calibri"/>
              </a:rPr>
              <a:t>epicranial</a:t>
            </a:r>
            <a:r>
              <a:rPr lang="en-US" dirty="0">
                <a:cs typeface="Calibri"/>
              </a:rPr>
              <a:t> aponeurosis</a:t>
            </a:r>
          </a:p>
          <a:p>
            <a:pPr marL="383540" lvl="1"/>
            <a:r>
              <a:rPr lang="en-US" dirty="0">
                <a:cs typeface="Calibri"/>
              </a:rPr>
              <a:t>Diffuse and fluctuant head swelling</a:t>
            </a:r>
          </a:p>
          <a:p>
            <a:pPr marL="383540" lvl="1"/>
            <a:r>
              <a:rPr lang="en-US" dirty="0">
                <a:cs typeface="Calibri"/>
              </a:rPr>
              <a:t>Tachycardia and pallor secondary to blood loss</a:t>
            </a:r>
          </a:p>
          <a:p>
            <a:pPr marL="383540" lvl="1"/>
            <a:r>
              <a:rPr lang="en-US" dirty="0">
                <a:cs typeface="Calibri"/>
              </a:rPr>
              <a:t>Obtain CBC, coagulation  labs, serial OFC</a:t>
            </a:r>
          </a:p>
          <a:p>
            <a:pPr marL="383540" lvl="1"/>
            <a:r>
              <a:rPr lang="en-US" dirty="0">
                <a:cs typeface="Calibri"/>
              </a:rPr>
              <a:t>If worsening tachycardia or pallor, or increasing OFC transfer to NICU for IV fluids and blood 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5EF275-195B-4E1C-9348-0C82A5F34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34F695-2249-438A-AE97-F45BF694B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A230-A31E-4989-8EA8-D00B9C5C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Brachial Plexus Injury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76D8-CC0D-4DBD-9DCE-D188DD5F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10" y="1926267"/>
            <a:ext cx="5169406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>
                <a:cs typeface="Calibri" panose="020F0502020204030204"/>
              </a:rPr>
              <a:t>Occurs in 0.5 to 2.5 per 1,000 live births</a:t>
            </a:r>
            <a:endParaRPr lang="en-US" sz="1800" dirty="0">
              <a:cs typeface="Calibri" panose="020F0502020204030204"/>
            </a:endParaRPr>
          </a:p>
          <a:p>
            <a:r>
              <a:rPr lang="en-US" sz="1800">
                <a:cs typeface="Calibri" panose="020F0502020204030204"/>
              </a:rPr>
              <a:t>Paralysis of upper arm muscles following trauma to spinal roots C5 to T1</a:t>
            </a:r>
            <a:endParaRPr lang="en-US" sz="1800" dirty="0">
              <a:cs typeface="Calibri" panose="020F0502020204030204"/>
            </a:endParaRPr>
          </a:p>
          <a:p>
            <a:r>
              <a:rPr lang="en-US" sz="1800">
                <a:cs typeface="Calibri" panose="020F0502020204030204"/>
              </a:rPr>
              <a:t>4 main types: </a:t>
            </a:r>
            <a:endParaRPr lang="en-US" sz="1800" dirty="0">
              <a:cs typeface="Calibri" panose="020F0502020204030204"/>
            </a:endParaRPr>
          </a:p>
          <a:p>
            <a:pPr lvl="1"/>
            <a:r>
              <a:rPr lang="en-US" sz="1800">
                <a:cs typeface="Calibri" panose="020F0502020204030204"/>
              </a:rPr>
              <a:t>Erb-Duchenne palsy: injury to C5-6, most common form of brachial plexus palsy</a:t>
            </a:r>
            <a:endParaRPr lang="en-US" sz="1800" dirty="0">
              <a:cs typeface="Calibri" panose="020F0502020204030204"/>
            </a:endParaRPr>
          </a:p>
          <a:p>
            <a:pPr lvl="1"/>
            <a:r>
              <a:rPr lang="en-US" sz="1800">
                <a:cs typeface="Calibri" panose="020F0502020204030204"/>
              </a:rPr>
              <a:t>Klumpke palsy: injury to C8 to T1</a:t>
            </a:r>
            <a:endParaRPr lang="en-US" sz="1800" dirty="0">
              <a:cs typeface="Calibri" panose="020F0502020204030204"/>
            </a:endParaRPr>
          </a:p>
          <a:p>
            <a:pPr lvl="1"/>
            <a:r>
              <a:rPr lang="en-US" sz="1800">
                <a:cs typeface="Calibri" panose="020F0502020204030204"/>
              </a:rPr>
              <a:t>Total arm paralysis: if all nerve roots are involved</a:t>
            </a:r>
            <a:endParaRPr lang="en-US" sz="1800" dirty="0">
              <a:cs typeface="Calibri" panose="020F0502020204030204"/>
            </a:endParaRPr>
          </a:p>
          <a:p>
            <a:pPr lvl="1"/>
            <a:r>
              <a:rPr lang="en-US" sz="1800">
                <a:cs typeface="Calibri" panose="020F0502020204030204"/>
              </a:rPr>
              <a:t>Horner syndrome: miosis, ptosis, and enophthalmos; damage to sympathetic outflow via nerve root T1</a:t>
            </a:r>
            <a:endParaRPr lang="en-US" sz="1800" dirty="0">
              <a:cs typeface="Calibri" panose="020F0502020204030204"/>
            </a:endParaRPr>
          </a:p>
          <a:p>
            <a:pPr lvl="1"/>
            <a:endParaRPr lang="en-US" sz="1800" dirty="0">
              <a:cs typeface="Calibri" panose="020F0502020204030204"/>
            </a:endParaRPr>
          </a:p>
          <a:p>
            <a:r>
              <a:rPr lang="en-US" sz="1800">
                <a:cs typeface="Calibri" panose="020F0502020204030204"/>
              </a:rPr>
              <a:t>Management</a:t>
            </a:r>
            <a:endParaRPr lang="en-US" sz="1800" dirty="0">
              <a:cs typeface="Calibri" panose="020F0502020204030204"/>
            </a:endParaRPr>
          </a:p>
          <a:p>
            <a:pPr lvl="1"/>
            <a:r>
              <a:rPr lang="en-US" sz="1800">
                <a:cs typeface="Calibri" panose="020F0502020204030204"/>
              </a:rPr>
              <a:t>Refer to Physical therapy </a:t>
            </a:r>
            <a:endParaRPr lang="en-US" sz="1800" dirty="0">
              <a:cs typeface="Calibri" panose="020F0502020204030204"/>
            </a:endParaRPr>
          </a:p>
          <a:p>
            <a:pPr lvl="1"/>
            <a:r>
              <a:rPr lang="en-US" sz="1800">
                <a:cs typeface="Calibri" panose="020F0502020204030204"/>
              </a:rPr>
              <a:t>Refer to Seattle Children's Brachial Plexus clinic – evaluated by PT, Ortho, Plastic surgery and radiology.</a:t>
            </a:r>
            <a:r>
              <a:rPr lang="en-US" sz="2200" dirty="0">
                <a:cs typeface="Calibri" panose="020F0502020204030204"/>
              </a:rPr>
              <a:t> </a:t>
            </a:r>
          </a:p>
          <a:p>
            <a:endParaRPr lang="en-US" sz="1700">
              <a:cs typeface="Calibri" panose="020F0502020204030204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8E89D7-0070-4475-8FF0-DE07C7ABA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5" t="21136" r="23009" b="-3155"/>
          <a:stretch/>
        </p:blipFill>
        <p:spPr>
          <a:xfrm>
            <a:off x="5799513" y="2444608"/>
            <a:ext cx="5683748" cy="36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6E75-F7CF-4DAD-88F2-DD1926D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715"/>
            <a:ext cx="10515600" cy="5186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Fractures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881D-337F-4441-9402-C440DB43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9" y="730246"/>
            <a:ext cx="7353409" cy="53975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Skull Fracture</a:t>
            </a:r>
          </a:p>
          <a:p>
            <a:pPr lvl="1"/>
            <a:r>
              <a:rPr lang="en-US" dirty="0">
                <a:cs typeface="Calibri"/>
              </a:rPr>
              <a:t>Uncommon, usually simple linear fracture, good prognosis</a:t>
            </a:r>
          </a:p>
          <a:p>
            <a:pPr marL="0">
              <a:buNone/>
            </a:pPr>
            <a:r>
              <a:rPr lang="en-US" dirty="0">
                <a:cs typeface="Calibri"/>
              </a:rPr>
              <a:t>Facial bone fracture</a:t>
            </a:r>
          </a:p>
          <a:p>
            <a:pPr marL="201168" lvl="1" indent="0">
              <a:buNone/>
            </a:pPr>
            <a:r>
              <a:rPr lang="en-US" dirty="0">
                <a:cs typeface="Calibri"/>
              </a:rPr>
              <a:t>Can occur during passage through birth canal</a:t>
            </a:r>
          </a:p>
          <a:p>
            <a:pPr marL="201168" lvl="1" indent="0">
              <a:buNone/>
            </a:pPr>
            <a:r>
              <a:rPr lang="en-US" dirty="0">
                <a:cs typeface="Calibri"/>
              </a:rPr>
              <a:t>Any facial fracture with respiratory distress warrants surgical evaluation</a:t>
            </a:r>
          </a:p>
          <a:p>
            <a:r>
              <a:rPr lang="en-US" sz="2000" dirty="0">
                <a:cs typeface="Calibri"/>
              </a:rPr>
              <a:t>Clavicle Fracture </a:t>
            </a:r>
          </a:p>
          <a:p>
            <a:pPr marL="383540" lvl="1"/>
            <a:r>
              <a:rPr lang="en-US" sz="2000" dirty="0">
                <a:cs typeface="Calibri"/>
              </a:rPr>
              <a:t>Edema, immobility of affected extremity, crying when affected extremity is moved, crepitus</a:t>
            </a:r>
          </a:p>
          <a:p>
            <a:pPr marL="383540" lvl="1"/>
            <a:r>
              <a:rPr lang="en-US" sz="2000" dirty="0">
                <a:cs typeface="Calibri"/>
              </a:rPr>
              <a:t>Obtain clavicle x-ray </a:t>
            </a:r>
          </a:p>
          <a:p>
            <a:pPr marL="383540" lvl="1"/>
            <a:r>
              <a:rPr lang="en-US" sz="2000" dirty="0">
                <a:cs typeface="Calibri"/>
              </a:rPr>
              <a:t>Management- watchful waiting, immobilization of arm</a:t>
            </a:r>
          </a:p>
          <a:p>
            <a:r>
              <a:rPr lang="en-US" sz="2000" dirty="0" err="1">
                <a:cs typeface="Calibri"/>
              </a:rPr>
              <a:t>Humerus</a:t>
            </a:r>
            <a:r>
              <a:rPr lang="en-US" sz="2000" dirty="0">
                <a:cs typeface="Calibri"/>
              </a:rPr>
              <a:t> Fracture</a:t>
            </a:r>
          </a:p>
          <a:p>
            <a:pPr marL="383540" lvl="1"/>
            <a:r>
              <a:rPr lang="en-US" sz="2000" dirty="0">
                <a:cs typeface="Calibri"/>
              </a:rPr>
              <a:t>0.2 per 1,000 deliveries </a:t>
            </a:r>
          </a:p>
          <a:p>
            <a:pPr marL="383540" lvl="1"/>
            <a:r>
              <a:rPr lang="en-US" sz="2000" dirty="0">
                <a:cs typeface="Calibri"/>
              </a:rPr>
              <a:t>Decreased arm movement, localized crepitus, pain with palpation</a:t>
            </a:r>
          </a:p>
          <a:p>
            <a:pPr marL="383540" lvl="1"/>
            <a:r>
              <a:rPr lang="en-US" sz="2000" dirty="0">
                <a:cs typeface="Calibri"/>
              </a:rPr>
              <a:t>Obtain arm x-ray </a:t>
            </a:r>
          </a:p>
          <a:p>
            <a:pPr marL="383540" lvl="1"/>
            <a:r>
              <a:rPr lang="en-US" sz="2000" dirty="0">
                <a:cs typeface="Calibri"/>
              </a:rPr>
              <a:t>Immobilize with elbow at 90 degrees </a:t>
            </a:r>
          </a:p>
          <a:p>
            <a:pPr marL="383540" lvl="1"/>
            <a:r>
              <a:rPr lang="en-US" sz="2000" dirty="0">
                <a:cs typeface="Calibri"/>
              </a:rPr>
              <a:t>Monitoring and close follow up </a:t>
            </a:r>
          </a:p>
          <a:p>
            <a:endParaRPr lang="en-US" sz="2000" dirty="0">
              <a:cs typeface="Calibri"/>
            </a:endParaRPr>
          </a:p>
          <a:p>
            <a:pPr marL="383540" lvl="1"/>
            <a:endParaRPr lang="en-US" sz="1300" dirty="0">
              <a:cs typeface="Calibri"/>
            </a:endParaRPr>
          </a:p>
          <a:p>
            <a:pPr marL="383540" lvl="1"/>
            <a:endParaRPr lang="en-US" sz="1300" dirty="0">
              <a:cs typeface="Calibri"/>
            </a:endParaRPr>
          </a:p>
          <a:p>
            <a:endParaRPr lang="en-US" sz="1300" dirty="0">
              <a:cs typeface="Calibri"/>
            </a:endParaRPr>
          </a:p>
        </p:txBody>
      </p:sp>
      <p:pic>
        <p:nvPicPr>
          <p:cNvPr id="4" name="Picture 4" descr="A picture containing X-ray film&#10;&#10;Description generated with very high confidence">
            <a:extLst>
              <a:ext uri="{FF2B5EF4-FFF2-40B4-BE49-F238E27FC236}">
                <a16:creationId xmlns:a16="http://schemas.microsoft.com/office/drawing/2014/main" id="{7A3C1EB5-3961-4E3D-ABC8-081B16B91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58" r="1939" b="2"/>
          <a:stretch/>
        </p:blipFill>
        <p:spPr>
          <a:xfrm>
            <a:off x="7444291" y="1366222"/>
            <a:ext cx="4399211" cy="37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2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C27234-C629-45ED-A460-AE3AB8F3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1858072-D86C-47B8-9A12-BA86919F8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1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5BE854-8652-4915-ADBC-DEDD50950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5734-1D5B-4158-975C-D2594416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0730" y="1710083"/>
            <a:ext cx="3690257" cy="375556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400">
                <a:cs typeface="Calibri"/>
              </a:rPr>
              <a:t>Femur Fracture </a:t>
            </a:r>
          </a:p>
          <a:p>
            <a:pPr marL="383540" lvl="1"/>
            <a:r>
              <a:rPr lang="en-US" sz="2400">
                <a:cs typeface="Calibri"/>
              </a:rPr>
              <a:t>0.13 per 1,000 deliveries </a:t>
            </a:r>
          </a:p>
          <a:p>
            <a:pPr marL="383540" lvl="1"/>
            <a:r>
              <a:rPr lang="en-US" sz="2400">
                <a:cs typeface="Calibri"/>
              </a:rPr>
              <a:t>Asymptomatic or pain response to handling, “pop” or “snap” on delivery</a:t>
            </a:r>
          </a:p>
          <a:p>
            <a:pPr marL="383540" lvl="1"/>
            <a:r>
              <a:rPr lang="en-US" sz="2400">
                <a:cs typeface="Calibri"/>
              </a:rPr>
              <a:t>Pavlik harness is an optional treatment in newborns</a:t>
            </a:r>
          </a:p>
          <a:p>
            <a:pPr marL="383540" lvl="1"/>
            <a:r>
              <a:rPr lang="en-US" sz="2400">
                <a:cs typeface="Calibri"/>
              </a:rPr>
              <a:t>Monitoring and close follow up</a:t>
            </a:r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C51F5-1C57-48FA-A03A-B3B57FF7A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9C0B7-AD4F-4939-AFCC-CBCA972EE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2B35-1C4A-40F4-B97B-29514067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1C79-8702-4CF6-A40A-25AAF1A8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Identify common respiratory issues in newborn and how to manage them</a:t>
            </a:r>
          </a:p>
          <a:p>
            <a:r>
              <a:rPr lang="en-US" dirty="0">
                <a:cs typeface="Calibri"/>
              </a:rPr>
              <a:t>Understand the management of various birth traumas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54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FD9D-C788-4ADD-BB19-6A33BB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2AB1-273F-43CF-8C05-511C37D4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Neonate. Rozance, P.J. and Rosenberg, A. A. Obstetrics: Normal and Problem Pregnancies, (2017). Ch 22, 468-498. 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/>
              <a:t>Respiratory Distress in Neonates. Liszewski, M. C., Stanescu, A. L., Phillips, G.S. and Lee, E. Y. (2017). Radiologic Clinics of North America. Volume 55, Issue 4, </a:t>
            </a:r>
            <a:r>
              <a:rPr lang="en-US" dirty="0" err="1"/>
              <a:t>pg</a:t>
            </a:r>
            <a:r>
              <a:rPr lang="en-US" dirty="0"/>
              <a:t> 629-644. 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Birth Injuries in Neonates (2016). Akangire, Gangaram and Carter, Brian. </a:t>
            </a:r>
            <a:r>
              <a:rPr lang="en-US" i="1" dirty="0">
                <a:cs typeface="Calibri"/>
              </a:rPr>
              <a:t>Pediatrics in Review.</a:t>
            </a:r>
            <a:r>
              <a:rPr lang="en-US" dirty="0">
                <a:cs typeface="Calibri"/>
              </a:rPr>
              <a:t> Vol 37, Issue 11.  </a:t>
            </a:r>
          </a:p>
          <a:p>
            <a:pPr>
              <a:buNone/>
            </a:pPr>
            <a:r>
              <a:rPr lang="en-US" dirty="0">
                <a:cs typeface="Calibri"/>
              </a:rPr>
              <a:t>Respiratory Distress in the newborn. Reuter, S., Moser, C., and Baack, M. (2014).  </a:t>
            </a:r>
            <a:r>
              <a:rPr lang="en-US" i="1" dirty="0">
                <a:cs typeface="Calibri"/>
              </a:rPr>
              <a:t>Pediatrics in Review. </a:t>
            </a:r>
            <a:r>
              <a:rPr lang="en-US" dirty="0">
                <a:cs typeface="Calibri"/>
              </a:rPr>
              <a:t>Volume 35, Issues 10. </a:t>
            </a:r>
          </a:p>
          <a:p>
            <a:pPr>
              <a:buNone/>
            </a:pPr>
            <a:r>
              <a:rPr lang="en-US" dirty="0">
                <a:cs typeface="Calibri"/>
              </a:rPr>
              <a:t>Birth Injuries. (2019). </a:t>
            </a:r>
            <a:r>
              <a:rPr lang="en-US" dirty="0" err="1">
                <a:cs typeface="Calibri"/>
              </a:rPr>
              <a:t>Prazad</a:t>
            </a:r>
            <a:r>
              <a:rPr lang="en-US" dirty="0">
                <a:cs typeface="Calibri"/>
              </a:rPr>
              <a:t>, P.A., Rajpal, M. N., </a:t>
            </a:r>
            <a:r>
              <a:rPr lang="en-US" dirty="0" err="1">
                <a:cs typeface="Calibri"/>
              </a:rPr>
              <a:t>Mangutern</a:t>
            </a:r>
            <a:r>
              <a:rPr lang="en-US" dirty="0">
                <a:cs typeface="Calibri"/>
              </a:rPr>
              <a:t>, H. H. and </a:t>
            </a:r>
            <a:r>
              <a:rPr lang="en-US" dirty="0" err="1">
                <a:cs typeface="Calibri"/>
              </a:rPr>
              <a:t>Puppala</a:t>
            </a:r>
            <a:r>
              <a:rPr lang="en-US" dirty="0">
                <a:cs typeface="Calibri"/>
              </a:rPr>
              <a:t> B.L. </a:t>
            </a:r>
            <a:r>
              <a:rPr lang="en-US" i="1" dirty="0" err="1">
                <a:cs typeface="Calibri"/>
              </a:rPr>
              <a:t>Fanaroff</a:t>
            </a:r>
            <a:r>
              <a:rPr lang="en-US" i="1" dirty="0">
                <a:cs typeface="Calibri"/>
              </a:rPr>
              <a:t> and Martin’s Neonatal –Perinatal Medicine 11</a:t>
            </a:r>
            <a:r>
              <a:rPr lang="en-US" i="1" baseline="30000" dirty="0">
                <a:cs typeface="Calibri"/>
              </a:rPr>
              <a:t>th</a:t>
            </a:r>
            <a:r>
              <a:rPr lang="en-US" i="1" dirty="0">
                <a:cs typeface="Calibri"/>
              </a:rPr>
              <a:t> Edition. 29</a:t>
            </a:r>
            <a:r>
              <a:rPr lang="en-US" i="1">
                <a:cs typeface="Calibri"/>
              </a:rPr>
              <a:t>, 458-488  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93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4D0-C8E5-44DF-BCB1-1CA1FFEE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First Breath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D1D3-535D-48CB-ADDC-B8268C82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21" y="2026908"/>
            <a:ext cx="11119448" cy="4509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critical step in the transition from intrauterine to extrauterine life is the conversion of the lung from a fluid-filled to gas exchange</a:t>
            </a:r>
          </a:p>
          <a:p>
            <a:r>
              <a:rPr lang="en-US" dirty="0">
                <a:cs typeface="Calibri"/>
              </a:rPr>
              <a:t>This requires </a:t>
            </a:r>
          </a:p>
          <a:p>
            <a:pPr lvl="1"/>
            <a:r>
              <a:rPr lang="en-US" dirty="0">
                <a:cs typeface="Calibri"/>
              </a:rPr>
              <a:t>aeration of the lungs</a:t>
            </a:r>
          </a:p>
          <a:p>
            <a:pPr lvl="1"/>
            <a:r>
              <a:rPr lang="en-US" dirty="0">
                <a:cs typeface="Calibri"/>
              </a:rPr>
              <a:t>establishment of pulmonary circulation</a:t>
            </a:r>
          </a:p>
          <a:p>
            <a:pPr lvl="1"/>
            <a:r>
              <a:rPr lang="en-US" dirty="0">
                <a:cs typeface="Calibri"/>
              </a:rPr>
              <a:t>ventilation of parenchyma</a:t>
            </a:r>
          </a:p>
          <a:p>
            <a:pPr lvl="1"/>
            <a:r>
              <a:rPr lang="en-US" dirty="0">
                <a:cs typeface="Calibri"/>
              </a:rPr>
              <a:t>diffusion of oxygen and carbon dioxide </a:t>
            </a:r>
          </a:p>
          <a:p>
            <a:r>
              <a:rPr lang="en-US" dirty="0">
                <a:cs typeface="Calibri"/>
              </a:rPr>
              <a:t>Neonate must overcome several forces that resist lung expansion:</a:t>
            </a:r>
          </a:p>
          <a:p>
            <a:pPr lvl="1"/>
            <a:r>
              <a:rPr lang="en-US" dirty="0">
                <a:cs typeface="Calibri"/>
              </a:rPr>
              <a:t>viscosity of fetal lung fluid</a:t>
            </a:r>
          </a:p>
          <a:p>
            <a:pPr lvl="1"/>
            <a:r>
              <a:rPr lang="en-US" dirty="0">
                <a:cs typeface="Calibri"/>
              </a:rPr>
              <a:t>resistance of the lung tissue </a:t>
            </a:r>
          </a:p>
          <a:p>
            <a:pPr lvl="1"/>
            <a:r>
              <a:rPr lang="en-US" dirty="0">
                <a:cs typeface="Calibri"/>
              </a:rPr>
              <a:t>the forces of surface tension at the air-liquid interface.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E3B6-2EAD-4711-A690-4075236E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8549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Respiratory Distress in newborn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6004-5F73-48FD-87A9-A2074F89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Symptoms</a:t>
            </a:r>
          </a:p>
          <a:p>
            <a:pPr lvl="1"/>
            <a:r>
              <a:rPr lang="en-US" dirty="0">
                <a:cs typeface="Calibri"/>
              </a:rPr>
              <a:t>&gt;60 respirations a minute (with or without cyanosis) </a:t>
            </a:r>
          </a:p>
          <a:p>
            <a:pPr lvl="1"/>
            <a:r>
              <a:rPr lang="en-US" dirty="0">
                <a:cs typeface="Calibri"/>
              </a:rPr>
              <a:t>Nasal flaring</a:t>
            </a:r>
          </a:p>
          <a:p>
            <a:pPr lvl="1"/>
            <a:r>
              <a:rPr lang="en-US" dirty="0">
                <a:cs typeface="Calibri"/>
              </a:rPr>
              <a:t>Inspiratory stridor</a:t>
            </a:r>
          </a:p>
          <a:p>
            <a:pPr lvl="1"/>
            <a:r>
              <a:rPr lang="en-US" dirty="0">
                <a:cs typeface="Calibri"/>
              </a:rPr>
              <a:t>Intercostal, subcostal and/or sternal retractions</a:t>
            </a:r>
          </a:p>
          <a:p>
            <a:pPr lvl="1"/>
            <a:r>
              <a:rPr lang="en-US" dirty="0">
                <a:cs typeface="Calibri"/>
              </a:rPr>
              <a:t>Expiratory grunting </a:t>
            </a:r>
          </a:p>
          <a:p>
            <a:pPr lvl="1"/>
            <a:r>
              <a:rPr lang="en-US" dirty="0">
                <a:cs typeface="Calibri"/>
              </a:rPr>
              <a:t>+/- desaturation</a:t>
            </a: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8" name="Picture 8" descr="A baby lying on a bed&#10;&#10;Description generated with high confidence">
            <a:extLst>
              <a:ext uri="{FF2B5EF4-FFF2-40B4-BE49-F238E27FC236}">
                <a16:creationId xmlns:a16="http://schemas.microsoft.com/office/drawing/2014/main" id="{6B49ECE9-B0E8-4064-AD17-29A7C9DEF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4" r="14649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025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33F781-05C5-4794-AFE0-EC9B96A18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257299"/>
              </p:ext>
            </p:extLst>
          </p:nvPr>
        </p:nvGraphicFramePr>
        <p:xfrm>
          <a:off x="406880" y="157851"/>
          <a:ext cx="11499696" cy="628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907">
                  <a:extLst>
                    <a:ext uri="{9D8B030D-6E8A-4147-A177-3AD203B41FA5}">
                      <a16:colId xmlns:a16="http://schemas.microsoft.com/office/drawing/2014/main" val="2357871835"/>
                    </a:ext>
                  </a:extLst>
                </a:gridCol>
                <a:gridCol w="4222557">
                  <a:extLst>
                    <a:ext uri="{9D8B030D-6E8A-4147-A177-3AD203B41FA5}">
                      <a16:colId xmlns:a16="http://schemas.microsoft.com/office/drawing/2014/main" val="354088956"/>
                    </a:ext>
                  </a:extLst>
                </a:gridCol>
                <a:gridCol w="3833232">
                  <a:extLst>
                    <a:ext uri="{9D8B030D-6E8A-4147-A177-3AD203B41FA5}">
                      <a16:colId xmlns:a16="http://schemas.microsoft.com/office/drawing/2014/main" val="3007117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NONCARDIOPULMONARY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CARDIOVASCULAR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PULMONARY</a:t>
                      </a:r>
                      <a:endParaRPr lang="en-US" b="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9689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Hypothermia or hyperthermia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Left-sided outflow obstruction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Upper airway obstruction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1739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Hypoglycemia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Hypoplastic left heart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Choanal atresia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862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Metabolic acidosis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Aortic stenosis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Vocal cord paralysis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9363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Drug intoxications, withdrawal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Coarctation of the aorta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Meconium aspiration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289512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Polycythemia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Cyanotic lesions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Clear fluid aspiration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42710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Central nervous system insult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Transposition of the great vessels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Transient tachypnea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272495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Asphyxia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Total anomalous pulmonary venous return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Pneumonia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84596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Hemorrhage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Tricuspid atresia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Pulmonary hypoplasia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702654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Neuromuscular disease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Right-sided outflow obstruction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Primary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64746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Werdnig-Hoffman disease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Secondary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16334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Myopathies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Respiratory Distress Syndrome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684931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Phrenic nerve injury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Pneumothorax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4433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Skeletal abnormalities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Pleural effusions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6249695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Asphyxiating thoracic dystrophy</a:t>
                      </a:r>
                    </a:p>
                  </a:txBody>
                  <a:tcPr marL="47625" marR="47625" marT="47625" marB="47625"/>
                </a:tc>
                <a:tc rowSpan="3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Mass lesions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4697750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Lobar emphysema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75026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Cystic adenomatoid malformation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8570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1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AD98-EC1C-4F89-A226-CB18EDDE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5" y="206974"/>
            <a:ext cx="11982090" cy="64982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Differentiation of Cyanotic Heart Disease From </a:t>
            </a:r>
            <a:r>
              <a:rPr lang="en-US" sz="3600">
                <a:cs typeface="Calibri Light"/>
              </a:rPr>
              <a:t>Pulmonary Disease 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9BA336-17C2-406E-9475-DE12D83D8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673921"/>
              </p:ext>
            </p:extLst>
          </p:nvPr>
        </p:nvGraphicFramePr>
        <p:xfrm>
          <a:off x="613829" y="874871"/>
          <a:ext cx="10964342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529">
                  <a:extLst>
                    <a:ext uri="{9D8B030D-6E8A-4147-A177-3AD203B41FA5}">
                      <a16:colId xmlns:a16="http://schemas.microsoft.com/office/drawing/2014/main" val="2291593366"/>
                    </a:ext>
                  </a:extLst>
                </a:gridCol>
                <a:gridCol w="4650033">
                  <a:extLst>
                    <a:ext uri="{9D8B030D-6E8A-4147-A177-3AD203B41FA5}">
                      <a16:colId xmlns:a16="http://schemas.microsoft.com/office/drawing/2014/main" val="2613133528"/>
                    </a:ext>
                  </a:extLst>
                </a:gridCol>
                <a:gridCol w="3654780">
                  <a:extLst>
                    <a:ext uri="{9D8B030D-6E8A-4147-A177-3AD203B41FA5}">
                      <a16:colId xmlns:a16="http://schemas.microsoft.com/office/drawing/2014/main" val="804576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Variable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Cyanotic Heart Disease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Pulmonary Disease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65542707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History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Previous sibling with congenital heart disease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Maternal fever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40465849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Diagnosis of congenital heart disease by prenatal ultrasonography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MSAF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28834606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Preterm delivery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413977243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Physical examination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Cyanosis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Cyanosis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8763343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Gallop rhythm or murmur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Severe retractions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5036683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Single second heart sound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Split second heart sound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33493985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Large liver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Temperature instability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3744241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Mild respiratory distress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10463745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Chest radiograph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Increased heart size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Normal heart size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4012037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Decreased pulmonary vascularity (except in transposition of the great vessels or total anomalous pulmonary venous return)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Abnormal pulmonary parenchyma, such as total whiteout or patches of consolidation in pneumonia, fluid in the fissures in TTN or ground glass appearance in RDS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136408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Arterial blood gas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Normal or decreased Paco2</a:t>
                      </a: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Increased Paco2</a:t>
                      </a:r>
                    </a:p>
                  </a:txBody>
                  <a:tcPr marL="76200" marR="76200" marT="47625" marB="47625" anchor="ctr"/>
                </a:tc>
                <a:extLst>
                  <a:ext uri="{0D108BD9-81ED-4DB2-BD59-A6C34878D82A}">
                    <a16:rowId xmlns:a16="http://schemas.microsoft.com/office/drawing/2014/main" val="42051048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96D5C3-DE82-438B-8D06-7EF3C9CB9F44}"/>
              </a:ext>
            </a:extLst>
          </p:cNvPr>
          <p:cNvSpPr txBox="1"/>
          <p:nvPr/>
        </p:nvSpPr>
        <p:spPr>
          <a:xfrm>
            <a:off x="2983344" y="6510260"/>
            <a:ext cx="6225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>
                <a:cs typeface="Calibri"/>
              </a:rPr>
              <a:t>Respiratory Distress in the newborn. Reuter, S., Moser, C., and Baack, M. (2014).  </a:t>
            </a:r>
            <a:r>
              <a:rPr lang="en-US" sz="800" i="1" dirty="0">
                <a:cs typeface="Calibri"/>
              </a:rPr>
              <a:t>Pediatrics in Review. </a:t>
            </a:r>
            <a:r>
              <a:rPr lang="en-US" sz="800" dirty="0">
                <a:cs typeface="Calibri"/>
              </a:rPr>
              <a:t>Volume 35, Issues 10. </a:t>
            </a:r>
          </a:p>
        </p:txBody>
      </p:sp>
    </p:spTree>
    <p:extLst>
      <p:ext uri="{BB962C8B-B14F-4D97-AF65-F5344CB8AC3E}">
        <p14:creationId xmlns:p14="http://schemas.microsoft.com/office/powerpoint/2010/main" val="26726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2E2D-0AF4-48B5-BE3D-83F74DCA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163842"/>
            <a:ext cx="10774392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Respiratory causes of distress in Term Newborn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3A9A-B6D8-4DDE-AB5D-3841F977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2" y="1739362"/>
            <a:ext cx="11033183" cy="5113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Respiratory Distress Syndrome or Surfactant Deficiency Disorder </a:t>
            </a:r>
          </a:p>
          <a:p>
            <a:pPr marL="383540" lvl="1"/>
            <a:r>
              <a:rPr lang="en-US" sz="2000" dirty="0">
                <a:cs typeface="Calibri"/>
              </a:rPr>
              <a:t>Rare in term infants, more common in preterm infants due to issues with insufficient surfactant. </a:t>
            </a:r>
          </a:p>
          <a:p>
            <a:r>
              <a:rPr lang="en-US" b="1" dirty="0">
                <a:cs typeface="Calibri"/>
              </a:rPr>
              <a:t>Transient Tachypnea of the Newborn</a:t>
            </a:r>
          </a:p>
          <a:p>
            <a:pPr marL="383540" lvl="1"/>
            <a:r>
              <a:rPr lang="en-US" sz="2000" dirty="0">
                <a:cs typeface="Calibri"/>
              </a:rPr>
              <a:t>Caused by retained fluid in lungs </a:t>
            </a:r>
          </a:p>
          <a:p>
            <a:pPr marL="383540" lvl="1"/>
            <a:r>
              <a:rPr lang="en-US" sz="2000" dirty="0">
                <a:cs typeface="Calibri"/>
              </a:rPr>
              <a:t>More common in c-section and precipitous deliveries </a:t>
            </a:r>
          </a:p>
          <a:p>
            <a:pPr marL="383540" lvl="1"/>
            <a:r>
              <a:rPr lang="en-US" sz="2000" dirty="0">
                <a:cs typeface="Calibri"/>
              </a:rPr>
              <a:t>Symptoms start from birth to 2 hours of age, last 12-24 hours, sometimes up to 72 hours</a:t>
            </a:r>
          </a:p>
          <a:p>
            <a:r>
              <a:rPr lang="en-US" b="1" dirty="0">
                <a:cs typeface="Calibri"/>
              </a:rPr>
              <a:t>Meconium Aspiration Syndrome</a:t>
            </a:r>
            <a:r>
              <a:rPr lang="en-US" dirty="0">
                <a:cs typeface="Calibri"/>
              </a:rPr>
              <a:t> </a:t>
            </a:r>
          </a:p>
          <a:p>
            <a:pPr marL="383540" lvl="1"/>
            <a:r>
              <a:rPr lang="en-US" sz="2000" dirty="0">
                <a:cs typeface="Calibri"/>
              </a:rPr>
              <a:t>Meconium is aspirated at birth causing airway obstruction, pneumonitis, and inactivates surfactant</a:t>
            </a:r>
          </a:p>
          <a:p>
            <a:pPr marL="383540" lvl="1"/>
            <a:r>
              <a:rPr lang="en-US" sz="2000" dirty="0">
                <a:cs typeface="Calibri"/>
              </a:rPr>
              <a:t>Common in infants born after 40 weeks gestation.</a:t>
            </a: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Pulmonary Infection </a:t>
            </a:r>
          </a:p>
          <a:p>
            <a:pPr marL="383540" lvl="1"/>
            <a:r>
              <a:rPr lang="en-US" sz="2000" dirty="0">
                <a:cs typeface="Calibri"/>
              </a:rPr>
              <a:t>Infected in utero, deliver or after birth</a:t>
            </a:r>
          </a:p>
          <a:p>
            <a:pPr marL="383540" lvl="1"/>
            <a:r>
              <a:rPr lang="en-US" sz="2000" dirty="0">
                <a:cs typeface="Calibri"/>
              </a:rPr>
              <a:t>Fever is not typical, more often hypothermia</a:t>
            </a: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82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9BE3-EE7A-4C78-B864-A4D0954F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6846" cy="807979"/>
          </a:xfrm>
        </p:spPr>
        <p:txBody>
          <a:bodyPr/>
          <a:lstStyle/>
          <a:p>
            <a:r>
              <a:rPr lang="en-US">
                <a:cs typeface="Calibri Light"/>
              </a:rPr>
              <a:t>Perinatal History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7F882D-5FB0-470B-BA95-70CE62C5D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959423"/>
              </p:ext>
            </p:extLst>
          </p:nvPr>
        </p:nvGraphicFramePr>
        <p:xfrm>
          <a:off x="1096963" y="1846263"/>
          <a:ext cx="10058400" cy="349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6395909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48815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Respiratory Disease</a:t>
                      </a:r>
                    </a:p>
                  </a:txBody>
                  <a:tcPr marL="72887" marR="72887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Risk Factors</a:t>
                      </a:r>
                    </a:p>
                  </a:txBody>
                  <a:tcPr marL="72887" marR="72887" marT="47625" marB="47625" anchor="ctr"/>
                </a:tc>
                <a:extLst>
                  <a:ext uri="{0D108BD9-81ED-4DB2-BD59-A6C34878D82A}">
                    <a16:rowId xmlns:a16="http://schemas.microsoft.com/office/drawing/2014/main" val="138623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Transient Tachypnea of the Newborn</a:t>
                      </a:r>
                      <a:endParaRPr lang="en-US" dirty="0">
                        <a:effectLst/>
                      </a:endParaRPr>
                    </a:p>
                  </a:txBody>
                  <a:tcPr marL="72887" marR="72887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Caesarian section, precipitous delivery, late preterm or early term, maternal sedation or medication, fetal distress, gestational diabetes</a:t>
                      </a:r>
                    </a:p>
                  </a:txBody>
                  <a:tcPr marL="72887" marR="72887" marT="47625" marB="47625" anchor="ctr"/>
                </a:tc>
                <a:extLst>
                  <a:ext uri="{0D108BD9-81ED-4DB2-BD59-A6C34878D82A}">
                    <a16:rowId xmlns:a16="http://schemas.microsoft.com/office/drawing/2014/main" val="3976909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Neonatal pneumonia</a:t>
                      </a:r>
                    </a:p>
                  </a:txBody>
                  <a:tcPr marL="72887" marR="72887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Maternal group B streptococcus carrier, chorioamnionitis, maternal fever, PROM, prematurity, perinatal depression</a:t>
                      </a:r>
                    </a:p>
                  </a:txBody>
                  <a:tcPr marL="72887" marR="72887" marT="47625" marB="47625" anchor="ctr"/>
                </a:tc>
                <a:extLst>
                  <a:ext uri="{0D108BD9-81ED-4DB2-BD59-A6C34878D82A}">
                    <a16:rowId xmlns:a16="http://schemas.microsoft.com/office/drawing/2014/main" val="792733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Respiratory Distress Syndrome or Surfactant Deficiency Disorder </a:t>
                      </a:r>
                      <a:endParaRPr lang="en-US" dirty="0">
                        <a:effectLst/>
                      </a:endParaRPr>
                    </a:p>
                  </a:txBody>
                  <a:tcPr marL="72887" marR="72887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Prematurity, gestational diabetes, male infant, multiple gestation</a:t>
                      </a:r>
                    </a:p>
                  </a:txBody>
                  <a:tcPr marL="72887" marR="72887" marT="47625" marB="47625" anchor="ctr"/>
                </a:tc>
                <a:extLst>
                  <a:ext uri="{0D108BD9-81ED-4DB2-BD59-A6C34878D82A}">
                    <a16:rowId xmlns:a16="http://schemas.microsoft.com/office/drawing/2014/main" val="43866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Meconium Aspiration Syndrome</a:t>
                      </a:r>
                      <a:endParaRPr lang="en-US" dirty="0">
                        <a:effectLst/>
                      </a:endParaRPr>
                    </a:p>
                  </a:txBody>
                  <a:tcPr marL="72887" marR="72887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MSAF, </a:t>
                      </a:r>
                      <a:r>
                        <a:rPr lang="en-US" dirty="0"/>
                        <a:t>post term</a:t>
                      </a:r>
                      <a:r>
                        <a:rPr lang="en-US" dirty="0">
                          <a:effectLst/>
                        </a:rPr>
                        <a:t> gestation, fetal distress or perinatal depression</a:t>
                      </a:r>
                    </a:p>
                  </a:txBody>
                  <a:tcPr marL="72887" marR="72887" marT="47625" marB="47625" anchor="ctr"/>
                </a:tc>
                <a:extLst>
                  <a:ext uri="{0D108BD9-81ED-4DB2-BD59-A6C34878D82A}">
                    <a16:rowId xmlns:a16="http://schemas.microsoft.com/office/drawing/2014/main" val="225081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4FBBC5-144B-4407-AF24-65D42ED10918}"/>
              </a:ext>
            </a:extLst>
          </p:cNvPr>
          <p:cNvSpPr txBox="1"/>
          <p:nvPr/>
        </p:nvSpPr>
        <p:spPr>
          <a:xfrm>
            <a:off x="653143" y="5846544"/>
            <a:ext cx="11250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Respiratory Distress in the newborn. Reuter, S., Moser, C., and Baack, M. (2014).  </a:t>
            </a:r>
            <a:r>
              <a:rPr lang="en-US" i="1" dirty="0">
                <a:cs typeface="Calibri"/>
              </a:rPr>
              <a:t>Pediatrics in Review. </a:t>
            </a:r>
            <a:r>
              <a:rPr lang="en-US" dirty="0">
                <a:cs typeface="Calibri"/>
              </a:rPr>
              <a:t>Volume 35, Issues 10. </a:t>
            </a:r>
          </a:p>
        </p:txBody>
      </p:sp>
    </p:spTree>
    <p:extLst>
      <p:ext uri="{BB962C8B-B14F-4D97-AF65-F5344CB8AC3E}">
        <p14:creationId xmlns:p14="http://schemas.microsoft.com/office/powerpoint/2010/main" val="13672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F359-F023-4810-94AF-F2B71584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Diagnosis </a:t>
            </a:r>
            <a:endParaRPr lang="en-US" dirty="0"/>
          </a:p>
        </p:txBody>
      </p:sp>
      <p:pic>
        <p:nvPicPr>
          <p:cNvPr id="4" name="Picture 4" descr="A picture containing bottle, indoor&#10;&#10;Description generated with high confidence">
            <a:extLst>
              <a:ext uri="{FF2B5EF4-FFF2-40B4-BE49-F238E27FC236}">
                <a16:creationId xmlns:a16="http://schemas.microsoft.com/office/drawing/2014/main" id="{E9C885F3-846C-44E1-9203-B3C81C68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096" y="2109773"/>
            <a:ext cx="6516716" cy="2747872"/>
          </a:xfrm>
          <a:prstGeom prst="rect">
            <a:avLst/>
          </a:prstGeom>
        </p:spPr>
      </p:pic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F4773586-A218-4BD5-8BBA-5FB783971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570" y="1386690"/>
            <a:ext cx="4310332" cy="3739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365541-78FC-4652-97B7-416C55B1F047}"/>
              </a:ext>
            </a:extLst>
          </p:cNvPr>
          <p:cNvSpPr txBox="1"/>
          <p:nvPr/>
        </p:nvSpPr>
        <p:spPr>
          <a:xfrm>
            <a:off x="425571" y="5141343"/>
            <a:ext cx="534549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RDS or surfactant dysfunction disorder</a:t>
            </a:r>
            <a:endParaRPr lang="en-US" sz="2400" b="1" dirty="0">
              <a:cs typeface="Calibri"/>
            </a:endParaRPr>
          </a:p>
          <a:p>
            <a:r>
              <a:rPr lang="en-US" sz="2400" dirty="0">
                <a:cs typeface="Calibri"/>
              </a:rPr>
              <a:t>CXR: bilateral patchy or diffuse hazy opacities, low lung volumes 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5F8B6-C408-4CAA-8895-2CDFA65F5348}"/>
              </a:ext>
            </a:extLst>
          </p:cNvPr>
          <p:cNvSpPr txBox="1"/>
          <p:nvPr/>
        </p:nvSpPr>
        <p:spPr>
          <a:xfrm>
            <a:off x="6895382" y="5227608"/>
            <a:ext cx="5187348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Transient Tachypnea of the Newborn</a:t>
            </a:r>
          </a:p>
          <a:p>
            <a:r>
              <a:rPr lang="en-US" sz="2400" dirty="0">
                <a:cs typeface="Calibri"/>
              </a:rPr>
              <a:t>CXR: Perihilar interstitial opacities, small pleural effusions. Lung volumes may be normal or increased.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532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1805</Words>
  <Application>Microsoft Macintosh PowerPoint</Application>
  <PresentationFormat>Widescreen</PresentationFormat>
  <Paragraphs>272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Retrospect</vt:lpstr>
      <vt:lpstr>Common Newborn Conditions: Respiratory and Birth Trauma</vt:lpstr>
      <vt:lpstr>Learning objectives </vt:lpstr>
      <vt:lpstr>First Breath</vt:lpstr>
      <vt:lpstr>Respiratory Distress in newborn</vt:lpstr>
      <vt:lpstr>PowerPoint Presentation</vt:lpstr>
      <vt:lpstr>Differentiation of Cyanotic Heart Disease From Pulmonary Disease </vt:lpstr>
      <vt:lpstr>Respiratory causes of distress in Term Newborn</vt:lpstr>
      <vt:lpstr>Perinatal History</vt:lpstr>
      <vt:lpstr>Diagnosis </vt:lpstr>
      <vt:lpstr>PowerPoint Presentation</vt:lpstr>
      <vt:lpstr>Management </vt:lpstr>
      <vt:lpstr>Birth Injuries</vt:lpstr>
      <vt:lpstr>PowerPoint Presentation</vt:lpstr>
      <vt:lpstr>PowerPoint Presentation</vt:lpstr>
      <vt:lpstr>Head Injuries</vt:lpstr>
      <vt:lpstr>PowerPoint Presentation</vt:lpstr>
      <vt:lpstr>Brachial Plexus Injury</vt:lpstr>
      <vt:lpstr>Fractures 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Lauren Shade</cp:lastModifiedBy>
  <cp:revision>993</cp:revision>
  <dcterms:created xsi:type="dcterms:W3CDTF">2013-07-15T20:26:40Z</dcterms:created>
  <dcterms:modified xsi:type="dcterms:W3CDTF">2024-08-01T18:18:10Z</dcterms:modified>
</cp:coreProperties>
</file>