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1200"/>
              </a:spcBef>
              <a:spcAft>
                <a:spcPts val="2400"/>
              </a:spcAft>
              <a:buNone/>
            </a:pPr>
            <a:r>
              <a:t/>
            </a:r>
            <a:endParaRPr sz="1200">
              <a:solidFill>
                <a:srgbClr val="333333"/>
              </a:solidFill>
              <a:highlight>
                <a:srgbClr val="FFFFFF"/>
              </a:highlight>
            </a:endParaRP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ASSUMPTION NOTES:</a:t>
            </a:r>
          </a:p>
          <a:p>
            <a:pPr lvl="0">
              <a:spcBef>
                <a:spcPts val="0"/>
              </a:spcBef>
              <a:buNone/>
            </a:pPr>
            <a:r>
              <a:rPr lang="en"/>
              <a:t>1 to Many for Song to Album: Assuming that there is no various artist albums </a:t>
            </a:r>
          </a:p>
          <a:p>
            <a:pPr lvl="0">
              <a:spcBef>
                <a:spcPts val="0"/>
              </a:spcBef>
              <a:buNone/>
            </a:pPr>
            <a:r>
              <a:rPr lang="en"/>
              <a:t>Many to 1 for User to Payment: The user can only use one payment method to activate their membership</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0.png"/><Relationship Id="rId10" Type="http://schemas.openxmlformats.org/officeDocument/2006/relationships/image" Target="../media/image02.png"/><Relationship Id="rId9"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6.png"/><Relationship Id="rId7" Type="http://schemas.openxmlformats.org/officeDocument/2006/relationships/image" Target="../media/image07.png"/><Relationship Id="rId8"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Melissa, Tan, Tarika</a:t>
            </a:r>
          </a:p>
        </p:txBody>
      </p:sp>
      <p:pic>
        <p:nvPicPr>
          <p:cNvPr id="55" name="Shape 55"/>
          <p:cNvPicPr preferRelativeResize="0"/>
          <p:nvPr/>
        </p:nvPicPr>
        <p:blipFill>
          <a:blip r:embed="rId3">
            <a:alphaModFix/>
          </a:blip>
          <a:stretch>
            <a:fillRect/>
          </a:stretch>
        </p:blipFill>
        <p:spPr>
          <a:xfrm>
            <a:off x="1661275" y="456353"/>
            <a:ext cx="6042114" cy="2537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Company Description</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Spotify is a digital music and podcast service that gives you access to millions of songs. Users can discover new music, share and create music playlists. Spotify radio allows users to hear similar songs. It is a freemium service with over 50 million paying customers and over 100 million users total. Spotify is available in most of Europe, Americas, Australia, New Zealand and parts of Asia and is available for most modern devices, including Windows, MacOs and Linux computers as well and Android and iOS devices. Users can browse or search for music based on different parameters, such as album, artist, song, genre, playlist, or record label. They can also create their own playlists and share them with followers. Spotify currently has over 30 million songs available to its users, and as of March 2017, has 50 million subscribers. . </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nvSpPr>
        <p:spPr>
          <a:xfrm>
            <a:off x="668000" y="1536825"/>
            <a:ext cx="1410000" cy="18159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67" name="Shape 67"/>
          <p:cNvPicPr preferRelativeResize="0"/>
          <p:nvPr/>
        </p:nvPicPr>
        <p:blipFill>
          <a:blip r:embed="rId3">
            <a:alphaModFix/>
          </a:blip>
          <a:stretch>
            <a:fillRect/>
          </a:stretch>
        </p:blipFill>
        <p:spPr>
          <a:xfrm>
            <a:off x="851386" y="781750"/>
            <a:ext cx="1043237" cy="1463799"/>
          </a:xfrm>
          <a:prstGeom prst="rect">
            <a:avLst/>
          </a:prstGeom>
          <a:noFill/>
          <a:ln>
            <a:noFill/>
          </a:ln>
        </p:spPr>
      </p:pic>
      <p:pic>
        <p:nvPicPr>
          <p:cNvPr id="68" name="Shape 68"/>
          <p:cNvPicPr preferRelativeResize="0"/>
          <p:nvPr/>
        </p:nvPicPr>
        <p:blipFill>
          <a:blip r:embed="rId4">
            <a:alphaModFix/>
          </a:blip>
          <a:stretch>
            <a:fillRect/>
          </a:stretch>
        </p:blipFill>
        <p:spPr>
          <a:xfrm>
            <a:off x="7574175" y="513663"/>
            <a:ext cx="1231875" cy="1649561"/>
          </a:xfrm>
          <a:prstGeom prst="rect">
            <a:avLst/>
          </a:prstGeom>
          <a:noFill/>
          <a:ln>
            <a:noFill/>
          </a:ln>
        </p:spPr>
      </p:pic>
      <p:pic>
        <p:nvPicPr>
          <p:cNvPr id="69" name="Shape 69"/>
          <p:cNvPicPr preferRelativeResize="0"/>
          <p:nvPr/>
        </p:nvPicPr>
        <p:blipFill>
          <a:blip r:embed="rId5">
            <a:alphaModFix/>
          </a:blip>
          <a:stretch>
            <a:fillRect/>
          </a:stretch>
        </p:blipFill>
        <p:spPr>
          <a:xfrm>
            <a:off x="75600" y="2954725"/>
            <a:ext cx="3141494" cy="1950275"/>
          </a:xfrm>
          <a:prstGeom prst="rect">
            <a:avLst/>
          </a:prstGeom>
          <a:noFill/>
          <a:ln>
            <a:noFill/>
          </a:ln>
        </p:spPr>
      </p:pic>
      <p:cxnSp>
        <p:nvCxnSpPr>
          <p:cNvPr id="70" name="Shape 70"/>
          <p:cNvCxnSpPr/>
          <p:nvPr/>
        </p:nvCxnSpPr>
        <p:spPr>
          <a:xfrm>
            <a:off x="6519600" y="645750"/>
            <a:ext cx="1083000" cy="270900"/>
          </a:xfrm>
          <a:prstGeom prst="straightConnector1">
            <a:avLst/>
          </a:prstGeom>
          <a:noFill/>
          <a:ln cap="flat" cmpd="sng" w="9525">
            <a:solidFill>
              <a:schemeClr val="dk2"/>
            </a:solidFill>
            <a:prstDash val="solid"/>
            <a:round/>
            <a:headEnd len="lg" w="lg" type="none"/>
            <a:tailEnd len="lg" w="lg" type="none"/>
          </a:ln>
        </p:spPr>
      </p:cxnSp>
      <p:cxnSp>
        <p:nvCxnSpPr>
          <p:cNvPr id="71" name="Shape 71"/>
          <p:cNvCxnSpPr/>
          <p:nvPr/>
        </p:nvCxnSpPr>
        <p:spPr>
          <a:xfrm flipH="1" rot="10800000">
            <a:off x="1743525" y="753450"/>
            <a:ext cx="999000" cy="2225400"/>
          </a:xfrm>
          <a:prstGeom prst="straightConnector1">
            <a:avLst/>
          </a:prstGeom>
          <a:noFill/>
          <a:ln cap="flat" cmpd="sng" w="9525">
            <a:solidFill>
              <a:schemeClr val="dk2"/>
            </a:solidFill>
            <a:prstDash val="solid"/>
            <a:round/>
            <a:headEnd len="lg" w="lg" type="none"/>
            <a:tailEnd len="lg" w="lg" type="none"/>
          </a:ln>
        </p:spPr>
      </p:cxnSp>
      <p:cxnSp>
        <p:nvCxnSpPr>
          <p:cNvPr id="72" name="Shape 72"/>
          <p:cNvCxnSpPr>
            <a:endCxn id="67" idx="3"/>
          </p:cNvCxnSpPr>
          <p:nvPr/>
        </p:nvCxnSpPr>
        <p:spPr>
          <a:xfrm rot="10800000">
            <a:off x="1894624" y="1513650"/>
            <a:ext cx="1708800" cy="1819200"/>
          </a:xfrm>
          <a:prstGeom prst="straightConnector1">
            <a:avLst/>
          </a:prstGeom>
          <a:noFill/>
          <a:ln cap="flat" cmpd="sng" w="9525">
            <a:solidFill>
              <a:schemeClr val="dk2"/>
            </a:solidFill>
            <a:prstDash val="solid"/>
            <a:round/>
            <a:headEnd len="lg" w="lg" type="none"/>
            <a:tailEnd len="lg" w="lg" type="none"/>
          </a:ln>
        </p:spPr>
      </p:cxnSp>
      <p:cxnSp>
        <p:nvCxnSpPr>
          <p:cNvPr id="73" name="Shape 73"/>
          <p:cNvCxnSpPr>
            <a:stCxn id="74" idx="3"/>
          </p:cNvCxnSpPr>
          <p:nvPr/>
        </p:nvCxnSpPr>
        <p:spPr>
          <a:xfrm>
            <a:off x="4050137" y="1409012"/>
            <a:ext cx="1871400" cy="2132400"/>
          </a:xfrm>
          <a:prstGeom prst="straightConnector1">
            <a:avLst/>
          </a:prstGeom>
          <a:noFill/>
          <a:ln cap="flat" cmpd="sng" w="9525">
            <a:solidFill>
              <a:schemeClr val="dk2"/>
            </a:solidFill>
            <a:prstDash val="solid"/>
            <a:round/>
            <a:headEnd len="lg" w="lg" type="none"/>
            <a:tailEnd len="lg" w="lg" type="none"/>
          </a:ln>
        </p:spPr>
      </p:cxnSp>
      <p:cxnSp>
        <p:nvCxnSpPr>
          <p:cNvPr id="75" name="Shape 75"/>
          <p:cNvCxnSpPr>
            <a:endCxn id="68" idx="1"/>
          </p:cNvCxnSpPr>
          <p:nvPr/>
        </p:nvCxnSpPr>
        <p:spPr>
          <a:xfrm>
            <a:off x="4020975" y="842243"/>
            <a:ext cx="3553200" cy="496200"/>
          </a:xfrm>
          <a:prstGeom prst="straightConnector1">
            <a:avLst/>
          </a:prstGeom>
          <a:noFill/>
          <a:ln cap="flat" cmpd="sng" w="9525">
            <a:solidFill>
              <a:schemeClr val="dk2"/>
            </a:solidFill>
            <a:prstDash val="solid"/>
            <a:round/>
            <a:headEnd len="lg" w="lg" type="none"/>
            <a:tailEnd len="lg" w="lg" type="none"/>
          </a:ln>
        </p:spPr>
      </p:cxnSp>
      <p:sp>
        <p:nvSpPr>
          <p:cNvPr id="76" name="Shape 76"/>
          <p:cNvSpPr txBox="1"/>
          <p:nvPr/>
        </p:nvSpPr>
        <p:spPr>
          <a:xfrm>
            <a:off x="8519200" y="4665850"/>
            <a:ext cx="7332000" cy="8553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77" name="Shape 77"/>
          <p:cNvPicPr preferRelativeResize="0"/>
          <p:nvPr/>
        </p:nvPicPr>
        <p:blipFill>
          <a:blip r:embed="rId6">
            <a:alphaModFix/>
          </a:blip>
          <a:stretch>
            <a:fillRect/>
          </a:stretch>
        </p:blipFill>
        <p:spPr>
          <a:xfrm>
            <a:off x="7485125" y="2534549"/>
            <a:ext cx="1590425" cy="1054885"/>
          </a:xfrm>
          <a:prstGeom prst="rect">
            <a:avLst/>
          </a:prstGeom>
          <a:noFill/>
          <a:ln>
            <a:noFill/>
          </a:ln>
        </p:spPr>
      </p:pic>
      <p:cxnSp>
        <p:nvCxnSpPr>
          <p:cNvPr id="78" name="Shape 78"/>
          <p:cNvCxnSpPr>
            <a:endCxn id="77" idx="1"/>
          </p:cNvCxnSpPr>
          <p:nvPr/>
        </p:nvCxnSpPr>
        <p:spPr>
          <a:xfrm>
            <a:off x="6473525" y="647292"/>
            <a:ext cx="1011599" cy="2414700"/>
          </a:xfrm>
          <a:prstGeom prst="straightConnector1">
            <a:avLst/>
          </a:prstGeom>
          <a:noFill/>
          <a:ln cap="flat" cmpd="sng" w="9525">
            <a:solidFill>
              <a:schemeClr val="dk2"/>
            </a:solidFill>
            <a:prstDash val="solid"/>
            <a:round/>
            <a:headEnd len="lg" w="lg" type="none"/>
            <a:tailEnd len="lg" w="lg" type="none"/>
          </a:ln>
        </p:spPr>
      </p:cxnSp>
      <p:sp>
        <p:nvSpPr>
          <p:cNvPr id="79" name="Shape 79"/>
          <p:cNvSpPr txBox="1"/>
          <p:nvPr/>
        </p:nvSpPr>
        <p:spPr>
          <a:xfrm>
            <a:off x="6519600" y="350250"/>
            <a:ext cx="249900" cy="246000"/>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80" name="Shape 80"/>
          <p:cNvSpPr txBox="1"/>
          <p:nvPr/>
        </p:nvSpPr>
        <p:spPr>
          <a:xfrm>
            <a:off x="7271350" y="5200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81" name="Shape 81"/>
          <p:cNvSpPr txBox="1"/>
          <p:nvPr/>
        </p:nvSpPr>
        <p:spPr>
          <a:xfrm>
            <a:off x="7281750" y="10162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82" name="Shape 82"/>
          <p:cNvSpPr txBox="1"/>
          <p:nvPr/>
        </p:nvSpPr>
        <p:spPr>
          <a:xfrm>
            <a:off x="4005150" y="5590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83" name="Shape 83"/>
          <p:cNvSpPr txBox="1"/>
          <p:nvPr/>
        </p:nvSpPr>
        <p:spPr>
          <a:xfrm>
            <a:off x="4081350" y="11686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84" name="Shape 84"/>
          <p:cNvSpPr txBox="1"/>
          <p:nvPr/>
        </p:nvSpPr>
        <p:spPr>
          <a:xfrm>
            <a:off x="5605350" y="33022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85" name="Shape 85"/>
          <p:cNvSpPr txBox="1"/>
          <p:nvPr/>
        </p:nvSpPr>
        <p:spPr>
          <a:xfrm>
            <a:off x="7281750" y="23878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86" name="Shape 86"/>
          <p:cNvSpPr txBox="1"/>
          <p:nvPr/>
        </p:nvSpPr>
        <p:spPr>
          <a:xfrm>
            <a:off x="6519750" y="7114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87" name="Shape 87"/>
          <p:cNvSpPr txBox="1"/>
          <p:nvPr/>
        </p:nvSpPr>
        <p:spPr>
          <a:xfrm>
            <a:off x="5605350" y="36832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88" name="Shape 88"/>
          <p:cNvSpPr txBox="1"/>
          <p:nvPr/>
        </p:nvSpPr>
        <p:spPr>
          <a:xfrm>
            <a:off x="4919550" y="33784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89" name="Shape 89"/>
          <p:cNvSpPr txBox="1"/>
          <p:nvPr/>
        </p:nvSpPr>
        <p:spPr>
          <a:xfrm>
            <a:off x="3471750" y="29974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90" name="Shape 90"/>
          <p:cNvSpPr txBox="1"/>
          <p:nvPr/>
        </p:nvSpPr>
        <p:spPr>
          <a:xfrm>
            <a:off x="1795350" y="11686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91" name="Shape 91"/>
          <p:cNvSpPr txBox="1"/>
          <p:nvPr/>
        </p:nvSpPr>
        <p:spPr>
          <a:xfrm>
            <a:off x="2404950" y="5590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sp>
        <p:nvSpPr>
          <p:cNvPr id="92" name="Shape 92"/>
          <p:cNvSpPr txBox="1"/>
          <p:nvPr/>
        </p:nvSpPr>
        <p:spPr>
          <a:xfrm>
            <a:off x="1490550" y="26926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pic>
        <p:nvPicPr>
          <p:cNvPr id="93" name="Shape 93"/>
          <p:cNvPicPr preferRelativeResize="0"/>
          <p:nvPr/>
        </p:nvPicPr>
        <p:blipFill>
          <a:blip r:embed="rId7">
            <a:alphaModFix/>
          </a:blip>
          <a:stretch>
            <a:fillRect/>
          </a:stretch>
        </p:blipFill>
        <p:spPr>
          <a:xfrm>
            <a:off x="3247825" y="3334930"/>
            <a:ext cx="1717200" cy="1492971"/>
          </a:xfrm>
          <a:prstGeom prst="rect">
            <a:avLst/>
          </a:prstGeom>
          <a:noFill/>
          <a:ln>
            <a:noFill/>
          </a:ln>
        </p:spPr>
      </p:pic>
      <p:pic>
        <p:nvPicPr>
          <p:cNvPr id="94" name="Shape 94"/>
          <p:cNvPicPr preferRelativeResize="0"/>
          <p:nvPr/>
        </p:nvPicPr>
        <p:blipFill>
          <a:blip r:embed="rId8">
            <a:alphaModFix/>
          </a:blip>
          <a:stretch>
            <a:fillRect/>
          </a:stretch>
        </p:blipFill>
        <p:spPr>
          <a:xfrm>
            <a:off x="5927075" y="3272301"/>
            <a:ext cx="1409999" cy="1618223"/>
          </a:xfrm>
          <a:prstGeom prst="rect">
            <a:avLst/>
          </a:prstGeom>
          <a:noFill/>
          <a:ln>
            <a:noFill/>
          </a:ln>
        </p:spPr>
      </p:pic>
      <p:cxnSp>
        <p:nvCxnSpPr>
          <p:cNvPr id="95" name="Shape 95"/>
          <p:cNvCxnSpPr/>
          <p:nvPr/>
        </p:nvCxnSpPr>
        <p:spPr>
          <a:xfrm>
            <a:off x="4934550" y="3645800"/>
            <a:ext cx="998400" cy="93000"/>
          </a:xfrm>
          <a:prstGeom prst="straightConnector1">
            <a:avLst/>
          </a:prstGeom>
          <a:noFill/>
          <a:ln cap="flat" cmpd="sng" w="9525">
            <a:solidFill>
              <a:schemeClr val="dk2"/>
            </a:solidFill>
            <a:prstDash val="solid"/>
            <a:round/>
            <a:headEnd len="lg" w="lg" type="none"/>
            <a:tailEnd len="lg" w="lg" type="none"/>
          </a:ln>
        </p:spPr>
      </p:cxnSp>
      <p:cxnSp>
        <p:nvCxnSpPr>
          <p:cNvPr id="96" name="Shape 96"/>
          <p:cNvCxnSpPr/>
          <p:nvPr/>
        </p:nvCxnSpPr>
        <p:spPr>
          <a:xfrm flipH="1">
            <a:off x="3169650" y="557375"/>
            <a:ext cx="1764900" cy="2705400"/>
          </a:xfrm>
          <a:prstGeom prst="straightConnector1">
            <a:avLst/>
          </a:prstGeom>
          <a:noFill/>
          <a:ln cap="flat" cmpd="sng" w="9525">
            <a:solidFill>
              <a:schemeClr val="dk2"/>
            </a:solidFill>
            <a:prstDash val="solid"/>
            <a:round/>
            <a:headEnd len="lg" w="lg" type="none"/>
            <a:tailEnd len="lg" w="lg" type="none"/>
          </a:ln>
        </p:spPr>
      </p:cxnSp>
      <p:sp>
        <p:nvSpPr>
          <p:cNvPr id="97" name="Shape 97"/>
          <p:cNvSpPr txBox="1"/>
          <p:nvPr/>
        </p:nvSpPr>
        <p:spPr>
          <a:xfrm>
            <a:off x="4690950" y="330450"/>
            <a:ext cx="249900" cy="2460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98" name="Shape 98"/>
          <p:cNvSpPr txBox="1"/>
          <p:nvPr/>
        </p:nvSpPr>
        <p:spPr>
          <a:xfrm>
            <a:off x="2938350" y="2921250"/>
            <a:ext cx="249900" cy="246000"/>
          </a:xfrm>
          <a:prstGeom prst="rect">
            <a:avLst/>
          </a:prstGeom>
          <a:noFill/>
          <a:ln>
            <a:noFill/>
          </a:ln>
        </p:spPr>
        <p:txBody>
          <a:bodyPr anchorCtr="0" anchor="t" bIns="91425" lIns="91425" rIns="91425" tIns="91425">
            <a:noAutofit/>
          </a:bodyPr>
          <a:lstStyle/>
          <a:p>
            <a:pPr lvl="0" rtl="0">
              <a:spcBef>
                <a:spcPts val="0"/>
              </a:spcBef>
              <a:buNone/>
            </a:pPr>
            <a:r>
              <a:rPr lang="en"/>
              <a:t>M</a:t>
            </a:r>
          </a:p>
        </p:txBody>
      </p:sp>
      <p:pic>
        <p:nvPicPr>
          <p:cNvPr id="99" name="Shape 99"/>
          <p:cNvPicPr preferRelativeResize="0"/>
          <p:nvPr/>
        </p:nvPicPr>
        <p:blipFill>
          <a:blip r:embed="rId9">
            <a:alphaModFix/>
          </a:blip>
          <a:stretch>
            <a:fillRect/>
          </a:stretch>
        </p:blipFill>
        <p:spPr>
          <a:xfrm>
            <a:off x="4967987" y="236337"/>
            <a:ext cx="1590424" cy="2554633"/>
          </a:xfrm>
          <a:prstGeom prst="rect">
            <a:avLst/>
          </a:prstGeom>
          <a:noFill/>
          <a:ln>
            <a:noFill/>
          </a:ln>
        </p:spPr>
      </p:pic>
      <p:pic>
        <p:nvPicPr>
          <p:cNvPr id="100" name="Shape 100"/>
          <p:cNvPicPr preferRelativeResize="0"/>
          <p:nvPr/>
        </p:nvPicPr>
        <p:blipFill>
          <a:blip r:embed="rId10">
            <a:alphaModFix/>
          </a:blip>
          <a:stretch>
            <a:fillRect/>
          </a:stretch>
        </p:blipFill>
        <p:spPr>
          <a:xfrm>
            <a:off x="2780399" y="381900"/>
            <a:ext cx="1298015" cy="149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