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1" d="100"/>
          <a:sy n="61" d="100"/>
        </p:scale>
        <p:origin x="45" y="1125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3CE2B7-2EA9-494D-88D7-452635F4BA38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BCAFEB-3A37-4207-8F74-3D97AA6D085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Arial"/>
                <a:cs typeface="Arial"/>
              </a:rPr>
              <a:t>Задача от «</a:t>
            </a:r>
            <a:r>
              <a:rPr lang="en-US">
                <a:latin typeface="Arial"/>
                <a:cs typeface="Arial"/>
              </a:rPr>
              <a:t>IaC</a:t>
            </a:r>
            <a:r>
              <a:rPr lang="en-US">
                <a:latin typeface="Arial"/>
                <a:cs typeface="Arial"/>
              </a:rPr>
              <a:t> Bank of China</a:t>
            </a:r>
            <a:r>
              <a:rPr lang="ru-RU">
                <a:latin typeface="Arial"/>
                <a:cs typeface="Arial"/>
              </a:rPr>
              <a:t>»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Arial"/>
                <a:cs typeface="Arial"/>
              </a:rPr>
              <a:t>Команда 4:</a:t>
            </a:r>
            <a:endParaRPr/>
          </a:p>
          <a:p>
            <a:pPr>
              <a:defRPr/>
            </a:pPr>
            <a:r>
              <a:rPr lang="ru-RU">
                <a:latin typeface="Arial"/>
                <a:cs typeface="Arial"/>
              </a:rPr>
              <a:t>Пирожкин</a:t>
            </a:r>
            <a:r>
              <a:rPr lang="ru-RU">
                <a:latin typeface="Arial"/>
                <a:cs typeface="Arial"/>
              </a:rPr>
              <a:t> Владимир</a:t>
            </a:r>
            <a:endParaRPr/>
          </a:p>
          <a:p>
            <a:pPr>
              <a:defRPr/>
            </a:pPr>
            <a:r>
              <a:rPr lang="ru-RU">
                <a:latin typeface="Arial"/>
                <a:cs typeface="Arial"/>
              </a:rPr>
              <a:t> </a:t>
            </a:r>
            <a:r>
              <a:rPr lang="ru-RU">
                <a:latin typeface="Arial"/>
                <a:cs typeface="Arial"/>
              </a:rPr>
              <a:t>Япрынцев</a:t>
            </a:r>
            <a:r>
              <a:rPr lang="ru-RU">
                <a:latin typeface="Arial"/>
                <a:cs typeface="Arial"/>
              </a:rPr>
              <a:t> Алексей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Arial"/>
                <a:cs typeface="Arial"/>
              </a:rPr>
              <a:t>Постановка задачи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Arial"/>
                <a:cs typeface="Arial"/>
              </a:rPr>
              <a:t>Цель и задачи: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 b="1">
                <a:latin typeface="Arial"/>
                <a:cs typeface="Arial"/>
              </a:rPr>
              <a:t>Оценить применимость подходов </a:t>
            </a:r>
            <a:r>
              <a:rPr lang="en-US" b="1">
                <a:latin typeface="Arial"/>
                <a:cs typeface="Arial"/>
              </a:rPr>
              <a:t>RNN </a:t>
            </a:r>
            <a:r>
              <a:rPr lang="ru-RU" b="1">
                <a:latin typeface="Arial"/>
                <a:cs typeface="Arial"/>
              </a:rPr>
              <a:t>на </a:t>
            </a:r>
            <a:r>
              <a:rPr lang="ru-RU" b="1">
                <a:latin typeface="Arial"/>
                <a:cs typeface="Arial"/>
              </a:rPr>
              <a:t>датасете</a:t>
            </a:r>
            <a:r>
              <a:rPr lang="ru-RU" b="1">
                <a:latin typeface="Arial"/>
                <a:cs typeface="Arial"/>
              </a:rPr>
              <a:t> валютной пары</a:t>
            </a:r>
            <a:endParaRPr/>
          </a:p>
          <a:p>
            <a:pPr>
              <a:defRPr/>
            </a:pPr>
            <a:r>
              <a:rPr lang="ru-RU">
                <a:latin typeface="Arial"/>
                <a:cs typeface="Arial"/>
              </a:rPr>
              <a:t>Подготовить данные</a:t>
            </a:r>
            <a:endParaRPr/>
          </a:p>
          <a:p>
            <a:pPr>
              <a:defRPr/>
            </a:pPr>
            <a:r>
              <a:rPr lang="ru-RU">
                <a:latin typeface="Arial"/>
                <a:cs typeface="Arial"/>
              </a:rPr>
              <a:t>Ро</a:t>
            </a:r>
            <a:endParaRPr lang="ru-RU">
              <a:latin typeface="Arial"/>
              <a:cs typeface="Arial"/>
            </a:endParaRPr>
          </a:p>
          <a:p>
            <a:pPr>
              <a:defRPr/>
            </a:pPr>
            <a:r>
              <a:rPr lang="ru-RU">
                <a:latin typeface="Arial"/>
                <a:cs typeface="Arial"/>
              </a:rPr>
              <a:t>Тпо</a:t>
            </a:r>
            <a:endParaRPr lang="ru-RU">
              <a:latin typeface="Arial"/>
              <a:cs typeface="Arial"/>
            </a:endParaRPr>
          </a:p>
          <a:p>
            <a:pPr>
              <a:defRPr/>
            </a:pPr>
            <a:r>
              <a:rPr lang="ru-RU">
                <a:latin typeface="Arial"/>
                <a:cs typeface="Arial"/>
              </a:rPr>
              <a:t>Посчитать итоговый </a:t>
            </a:r>
            <a:r>
              <a:rPr lang="en-US">
                <a:latin typeface="Arial"/>
                <a:cs typeface="Arial"/>
              </a:rPr>
              <a:t>bnl</a:t>
            </a:r>
            <a:r>
              <a:rPr lang="en-US">
                <a:latin typeface="Arial"/>
                <a:cs typeface="Arial"/>
              </a:rPr>
              <a:t> </a:t>
            </a:r>
            <a:r>
              <a:rPr lang="ru-RU">
                <a:latin typeface="Arial"/>
                <a:cs typeface="Arial"/>
              </a:rPr>
              <a:t>и коэффициент Шарпа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69025" y="606279"/>
            <a:ext cx="7743825" cy="41624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Анализ и обработка данных (на примере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ru-RU" sz="2800">
                <a:latin typeface="Arial"/>
                <a:cs typeface="Arial"/>
              </a:rPr>
              <a:t>набора данных </a:t>
            </a:r>
            <a:r>
              <a:rPr lang="en-US" sz="2800">
                <a:latin typeface="Arial"/>
                <a:cs typeface="Arial"/>
              </a:rPr>
              <a:t>USDBRL</a:t>
            </a:r>
            <a:r>
              <a:rPr lang="ru-RU" sz="2800">
                <a:latin typeface="Arial"/>
                <a:cs typeface="Arial"/>
              </a:rPr>
              <a:t>)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60256" y="1020752"/>
            <a:ext cx="388883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000">
                <a:latin typeface="Arial"/>
                <a:cs typeface="Arial"/>
              </a:rPr>
              <a:t>&lt;</a:t>
            </a:r>
            <a:r>
              <a:rPr lang="ru-RU" sz="1000">
                <a:latin typeface="Arial"/>
                <a:cs typeface="Arial"/>
              </a:rPr>
              <a:t>class</a:t>
            </a:r>
            <a:r>
              <a:rPr lang="ru-RU" sz="1000">
                <a:latin typeface="Arial"/>
                <a:cs typeface="Arial"/>
              </a:rPr>
              <a:t> '</a:t>
            </a:r>
            <a:r>
              <a:rPr lang="ru-RU" sz="1000">
                <a:latin typeface="Arial"/>
                <a:cs typeface="Arial"/>
              </a:rPr>
              <a:t>pandas.core.frame.DataFrame</a:t>
            </a:r>
            <a:r>
              <a:rPr lang="ru-RU" sz="1000">
                <a:latin typeface="Arial"/>
                <a:cs typeface="Arial"/>
              </a:rPr>
              <a:t>'&gt;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RangeIndex</a:t>
            </a:r>
            <a:r>
              <a:rPr lang="ru-RU" sz="1000">
                <a:latin typeface="Arial"/>
                <a:cs typeface="Arial"/>
              </a:rPr>
              <a:t>: 3892 </a:t>
            </a:r>
            <a:r>
              <a:rPr lang="ru-RU" sz="1000">
                <a:latin typeface="Arial"/>
                <a:cs typeface="Arial"/>
              </a:rPr>
              <a:t>entries</a:t>
            </a:r>
            <a:r>
              <a:rPr lang="ru-RU" sz="1000">
                <a:latin typeface="Arial"/>
                <a:cs typeface="Arial"/>
              </a:rPr>
              <a:t>, 0 </a:t>
            </a:r>
            <a:r>
              <a:rPr lang="ru-RU" sz="1000">
                <a:latin typeface="Arial"/>
                <a:cs typeface="Arial"/>
              </a:rPr>
              <a:t>to</a:t>
            </a:r>
            <a:r>
              <a:rPr lang="ru-RU" sz="1000">
                <a:latin typeface="Arial"/>
                <a:cs typeface="Arial"/>
              </a:rPr>
              <a:t> 3891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Data </a:t>
            </a:r>
            <a:r>
              <a:rPr lang="ru-RU" sz="1000">
                <a:latin typeface="Arial"/>
                <a:cs typeface="Arial"/>
              </a:rPr>
              <a:t>columns</a:t>
            </a:r>
            <a:r>
              <a:rPr lang="ru-RU" sz="1000">
                <a:latin typeface="Arial"/>
                <a:cs typeface="Arial"/>
              </a:rPr>
              <a:t> (</a:t>
            </a:r>
            <a:r>
              <a:rPr lang="ru-RU" sz="1000">
                <a:latin typeface="Arial"/>
                <a:cs typeface="Arial"/>
              </a:rPr>
              <a:t>total</a:t>
            </a:r>
            <a:r>
              <a:rPr lang="ru-RU" sz="1000">
                <a:latin typeface="Arial"/>
                <a:cs typeface="Arial"/>
              </a:rPr>
              <a:t> 27 </a:t>
            </a:r>
            <a:r>
              <a:rPr lang="ru-RU" sz="1000">
                <a:latin typeface="Arial"/>
                <a:cs typeface="Arial"/>
              </a:rPr>
              <a:t>columns</a:t>
            </a:r>
            <a:r>
              <a:rPr lang="ru-RU" sz="1000">
                <a:latin typeface="Arial"/>
                <a:cs typeface="Arial"/>
              </a:rPr>
              <a:t>):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#   </a:t>
            </a:r>
            <a:r>
              <a:rPr lang="ru-RU" sz="1000">
                <a:latin typeface="Arial"/>
                <a:cs typeface="Arial"/>
              </a:rPr>
              <a:t>Column</a:t>
            </a:r>
            <a:r>
              <a:rPr lang="ru-RU" sz="1000">
                <a:latin typeface="Arial"/>
                <a:cs typeface="Arial"/>
              </a:rPr>
              <a:t>                         Non-</a:t>
            </a:r>
            <a:r>
              <a:rPr lang="ru-RU" sz="1000">
                <a:latin typeface="Arial"/>
                <a:cs typeface="Arial"/>
              </a:rPr>
              <a:t>Null</a:t>
            </a:r>
            <a:r>
              <a:rPr lang="ru-RU" sz="1000">
                <a:latin typeface="Arial"/>
                <a:cs typeface="Arial"/>
              </a:rPr>
              <a:t> </a:t>
            </a:r>
            <a:r>
              <a:rPr lang="ru-RU" sz="1000">
                <a:latin typeface="Arial"/>
                <a:cs typeface="Arial"/>
              </a:rPr>
              <a:t>Count</a:t>
            </a:r>
            <a:r>
              <a:rPr lang="ru-RU" sz="1000">
                <a:latin typeface="Arial"/>
                <a:cs typeface="Arial"/>
              </a:rPr>
              <a:t>  </a:t>
            </a:r>
            <a:r>
              <a:rPr lang="ru-RU" sz="1000">
                <a:latin typeface="Arial"/>
                <a:cs typeface="Arial"/>
              </a:rPr>
              <a:t>Dtype</a:t>
            </a:r>
            <a:r>
              <a:rPr lang="ru-RU" sz="1000">
                <a:latin typeface="Arial"/>
                <a:cs typeface="Arial"/>
              </a:rPr>
              <a:t>  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---  ------                         --------------  -----  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0   </a:t>
            </a:r>
            <a:r>
              <a:rPr lang="ru-RU" sz="1000">
                <a:latin typeface="Arial"/>
                <a:cs typeface="Arial"/>
              </a:rPr>
              <a:t>Date</a:t>
            </a:r>
            <a:r>
              <a:rPr lang="ru-RU" sz="1000">
                <a:latin typeface="Arial"/>
                <a:cs typeface="Arial"/>
              </a:rPr>
              <a:t>                           3892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</a:t>
            </a:r>
            <a:r>
              <a:rPr lang="ru-RU" sz="1000">
                <a:latin typeface="Arial"/>
                <a:cs typeface="Arial"/>
              </a:rPr>
              <a:t>object</a:t>
            </a:r>
            <a:r>
              <a:rPr lang="ru-RU" sz="1000">
                <a:latin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   USDBRL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3756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   BCN1W BGN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3567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3   EURUSD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3892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4   GBPUSD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3892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5   USDJPY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3892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6   USDMXN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3891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7   USOSFR2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3879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8   USOSFR10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3851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9   CO1 </a:t>
            </a:r>
            <a:r>
              <a:rPr lang="ru-RU" sz="1000">
                <a:latin typeface="Arial"/>
                <a:cs typeface="Arial"/>
              </a:rPr>
              <a:t>Comdty</a:t>
            </a:r>
            <a:r>
              <a:rPr lang="ru-RU" sz="1000">
                <a:latin typeface="Arial"/>
                <a:cs typeface="Arial"/>
              </a:rPr>
              <a:t>                     3851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10  CU1 </a:t>
            </a:r>
            <a:r>
              <a:rPr lang="ru-RU" sz="1000">
                <a:latin typeface="Arial"/>
                <a:cs typeface="Arial"/>
              </a:rPr>
              <a:t>Comdty</a:t>
            </a:r>
            <a:r>
              <a:rPr lang="ru-RU" sz="1000">
                <a:latin typeface="Arial"/>
                <a:cs typeface="Arial"/>
              </a:rPr>
              <a:t>                     3620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11  XAU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   3885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12  BCNI3M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3819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13  VIX Index                      3757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14  ES1 Index                      3764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15  NQ1 Index                      3765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16  IBOV Index                     3688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17  DXY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          3885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18  BRAZIL CDS USD SR 5Y D14 Corp  3887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19  MEX CDS USD SR 5Y D14 Corp     3885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20  EURUSDV1M BGN </a:t>
            </a:r>
            <a:r>
              <a:rPr lang="ru-RU" sz="1000">
                <a:latin typeface="Arial"/>
                <a:cs typeface="Arial"/>
              </a:rPr>
              <a:t>Curncy</a:t>
            </a:r>
            <a:r>
              <a:rPr lang="ru-RU" sz="1000">
                <a:latin typeface="Arial"/>
                <a:cs typeface="Arial"/>
              </a:rPr>
              <a:t>           3892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21  W 1 COMB </a:t>
            </a:r>
            <a:r>
              <a:rPr lang="ru-RU" sz="1000">
                <a:latin typeface="Arial"/>
                <a:cs typeface="Arial"/>
              </a:rPr>
              <a:t>Comdty</a:t>
            </a:r>
            <a:r>
              <a:rPr lang="ru-RU" sz="1000">
                <a:latin typeface="Arial"/>
                <a:cs typeface="Arial"/>
              </a:rPr>
              <a:t>                3761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22  C 1 COMB </a:t>
            </a:r>
            <a:r>
              <a:rPr lang="ru-RU" sz="1000">
                <a:latin typeface="Arial"/>
                <a:cs typeface="Arial"/>
              </a:rPr>
              <a:t>Comdty</a:t>
            </a:r>
            <a:r>
              <a:rPr lang="ru-RU" sz="1000">
                <a:latin typeface="Arial"/>
                <a:cs typeface="Arial"/>
              </a:rPr>
              <a:t>                3761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23  KC1 </a:t>
            </a:r>
            <a:r>
              <a:rPr lang="ru-RU" sz="1000">
                <a:latin typeface="Arial"/>
                <a:cs typeface="Arial"/>
              </a:rPr>
              <a:t>Comdty</a:t>
            </a:r>
            <a:r>
              <a:rPr lang="ru-RU" sz="1000">
                <a:latin typeface="Arial"/>
                <a:cs typeface="Arial"/>
              </a:rPr>
              <a:t>                     3757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24  USGGBE2 Index                  3888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25  USGGBE10 Index                 3890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 26  CESIUSD Index                  3824 </a:t>
            </a:r>
            <a:r>
              <a:rPr lang="ru-RU" sz="1000">
                <a:latin typeface="Arial"/>
                <a:cs typeface="Arial"/>
              </a:rPr>
              <a:t>non-null</a:t>
            </a:r>
            <a:r>
              <a:rPr lang="ru-RU" sz="1000">
                <a:latin typeface="Arial"/>
                <a:cs typeface="Arial"/>
              </a:rPr>
              <a:t>   float64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dtypes</a:t>
            </a:r>
            <a:r>
              <a:rPr lang="ru-RU" sz="1000">
                <a:latin typeface="Arial"/>
                <a:cs typeface="Arial"/>
              </a:rPr>
              <a:t>: float64(26), </a:t>
            </a:r>
            <a:r>
              <a:rPr lang="ru-RU" sz="1000">
                <a:latin typeface="Arial"/>
                <a:cs typeface="Arial"/>
              </a:rPr>
              <a:t>object</a:t>
            </a:r>
            <a:r>
              <a:rPr lang="ru-RU" sz="1000">
                <a:latin typeface="Arial"/>
                <a:cs typeface="Arial"/>
              </a:rPr>
              <a:t>(1)</a:t>
            </a:r>
            <a:endParaRPr/>
          </a:p>
          <a:p>
            <a:pPr>
              <a:defRPr/>
            </a:pPr>
            <a:r>
              <a:rPr lang="ru-RU" sz="1000">
                <a:latin typeface="Arial"/>
                <a:cs typeface="Arial"/>
              </a:rPr>
              <a:t>memory</a:t>
            </a:r>
            <a:r>
              <a:rPr lang="ru-RU" sz="1000">
                <a:latin typeface="Arial"/>
                <a:cs typeface="Arial"/>
              </a:rPr>
              <a:t> </a:t>
            </a:r>
            <a:r>
              <a:rPr lang="ru-RU" sz="1000">
                <a:latin typeface="Arial"/>
                <a:cs typeface="Arial"/>
              </a:rPr>
              <a:t>usage</a:t>
            </a:r>
            <a:r>
              <a:rPr lang="ru-RU" sz="1000">
                <a:latin typeface="Arial"/>
                <a:cs typeface="Arial"/>
              </a:rPr>
              <a:t>: 821.1+ KB</a:t>
            </a:r>
            <a:endParaRPr/>
          </a:p>
        </p:txBody>
      </p:sp>
      <p:cxnSp>
        <p:nvCxnSpPr>
          <p:cNvPr id="10" name="Прямая со стрелкой 9"/>
          <p:cNvCxnSpPr>
            <a:cxnSpLocks/>
          </p:cNvCxnSpPr>
          <p:nvPr/>
        </p:nvCxnSpPr>
        <p:spPr bwMode="auto">
          <a:xfrm>
            <a:off x="2867488" y="1899821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3239375" y="1776710"/>
            <a:ext cx="9452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b="1" i="0">
                <a:latin typeface="Arial"/>
                <a:cs typeface="Arial"/>
              </a:rPr>
              <a:t>datetime64</a:t>
            </a:r>
            <a:endParaRPr lang="ru-RU" sz="1000" b="1">
              <a:latin typeface="Arial"/>
              <a:cs typeface="Arial"/>
            </a:endParaRPr>
          </a:p>
        </p:txBody>
      </p:sp>
      <p:cxnSp>
        <p:nvCxnSpPr>
          <p:cNvPr id="13" name="Прямая со стрелкой 12"/>
          <p:cNvCxnSpPr>
            <a:cxnSpLocks/>
          </p:cNvCxnSpPr>
          <p:nvPr/>
        </p:nvCxnSpPr>
        <p:spPr bwMode="auto">
          <a:xfrm flipV="1">
            <a:off x="4474346" y="3583850"/>
            <a:ext cx="0" cy="2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3312900" y="3796357"/>
            <a:ext cx="133530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000" b="1" i="0">
                <a:latin typeface="Arial"/>
                <a:cs typeface="Arial"/>
              </a:rPr>
              <a:t>Выходные дни и праздники</a:t>
            </a:r>
            <a:r>
              <a:rPr lang="en-US" sz="1000" b="1" i="0">
                <a:latin typeface="Arial"/>
                <a:cs typeface="Arial"/>
              </a:rPr>
              <a:t>: </a:t>
            </a:r>
            <a:r>
              <a:rPr lang="ru-RU" sz="1000" b="1" i="0">
                <a:latin typeface="Arial"/>
                <a:cs typeface="Arial"/>
              </a:rPr>
              <a:t>удаляем строки полностью</a:t>
            </a:r>
            <a:endParaRPr lang="ru-RU" sz="1000" b="1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596837" y="5159552"/>
            <a:ext cx="1997701" cy="548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Добавление в пропуски предыдущего значения: рекомендация заказчика </a:t>
            </a:r>
            <a:endParaRPr/>
          </a:p>
        </p:txBody>
      </p:sp>
      <p:cxnSp>
        <p:nvCxnSpPr>
          <p:cNvPr id="20" name="Прямая со стрелкой 19"/>
          <p:cNvCxnSpPr>
            <a:cxnSpLocks/>
          </p:cNvCxnSpPr>
          <p:nvPr/>
        </p:nvCxnSpPr>
        <p:spPr bwMode="auto">
          <a:xfrm flipH="1" flipV="1">
            <a:off x="4822056" y="3861789"/>
            <a:ext cx="554759" cy="157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5005432" y="5513496"/>
            <a:ext cx="1818443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000" b="1" i="0">
                <a:latin typeface="Arial"/>
                <a:cs typeface="Arial"/>
              </a:rPr>
              <a:t>Добавление в пропуски предыдущего значения: рекомендация заказчика </a:t>
            </a:r>
            <a:endParaRPr lang="ru-RU" sz="1000" b="1">
              <a:latin typeface="Arial"/>
              <a:cs typeface="Arial"/>
            </a:endParaRPr>
          </a:p>
        </p:txBody>
      </p:sp>
      <p:sp>
        <p:nvSpPr>
          <p:cNvPr id="23" name="Левая фигурная скобка 22"/>
          <p:cNvSpPr/>
          <p:nvPr/>
        </p:nvSpPr>
        <p:spPr bwMode="auto">
          <a:xfrm rot="16199999">
            <a:off x="8405282" y="1512923"/>
            <a:ext cx="358853" cy="6658254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" name="Заголовок 1"/>
          <p:cNvSpPr txBox="1"/>
          <p:nvPr/>
        </p:nvSpPr>
        <p:spPr bwMode="auto">
          <a:xfrm>
            <a:off x="379150" y="673939"/>
            <a:ext cx="3036164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latin typeface="Arial"/>
                <a:cs typeface="Arial"/>
              </a:rPr>
              <a:t>Очистка данных</a:t>
            </a:r>
            <a:endParaRPr/>
          </a:p>
        </p:txBody>
      </p:sp>
      <p:sp>
        <p:nvSpPr>
          <p:cNvPr id="25" name="Заголовок 1"/>
          <p:cNvSpPr txBox="1"/>
          <p:nvPr/>
        </p:nvSpPr>
        <p:spPr bwMode="auto"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latin typeface="Arial"/>
                <a:cs typeface="Arial"/>
              </a:rPr>
              <a:t>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Анализ и обработка данных (на примере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ru-RU" sz="2800">
                <a:latin typeface="Arial"/>
                <a:cs typeface="Arial"/>
              </a:rPr>
              <a:t>набора данных </a:t>
            </a:r>
            <a:r>
              <a:rPr lang="en-US" sz="2800">
                <a:latin typeface="Arial"/>
                <a:cs typeface="Arial"/>
              </a:rPr>
              <a:t>USDBRL</a:t>
            </a:r>
            <a:r>
              <a:rPr lang="ru-RU" sz="2800">
                <a:latin typeface="Arial"/>
                <a:cs typeface="Arial"/>
              </a:rPr>
              <a:t>)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79201" y="1020526"/>
            <a:ext cx="384130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>
                <a:latin typeface="Arial"/>
                <a:cs typeface="Arial"/>
              </a:rPr>
              <a:t>&lt;class '</a:t>
            </a:r>
            <a:r>
              <a:rPr lang="en-US" sz="1000">
                <a:latin typeface="Arial"/>
                <a:cs typeface="Arial"/>
              </a:rPr>
              <a:t>pandas.core.frame.DataFrame</a:t>
            </a:r>
            <a:r>
              <a:rPr lang="en-US" sz="1000">
                <a:latin typeface="Arial"/>
                <a:cs typeface="Arial"/>
              </a:rPr>
              <a:t>'&gt;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Index: 3756 entries, 0 to 3891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Data columns (total 27 columns):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#   Column                         Non-Null Count  </a:t>
            </a:r>
            <a:r>
              <a:rPr lang="en-US" sz="1000">
                <a:latin typeface="Arial"/>
                <a:cs typeface="Arial"/>
              </a:rPr>
              <a:t>Dtype</a:t>
            </a:r>
            <a:r>
              <a:rPr lang="en-US" sz="1000">
                <a:latin typeface="Arial"/>
                <a:cs typeface="Arial"/>
              </a:rPr>
              <a:t>  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---  ------                         --------------  -----  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0   Date                           3756 non-null   datetime64[ns]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   USDBRL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   BCN1W BGN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3   EURUSD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4   GBPUSD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5   USDJPY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6   USDMXN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7   USOSFR2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8   USOSFR10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9   CO1 </a:t>
            </a:r>
            <a:r>
              <a:rPr lang="en-US" sz="1000">
                <a:latin typeface="Arial"/>
                <a:cs typeface="Arial"/>
              </a:rPr>
              <a:t>Comdty</a:t>
            </a:r>
            <a:r>
              <a:rPr lang="en-US" sz="1000">
                <a:latin typeface="Arial"/>
                <a:cs typeface="Arial"/>
              </a:rPr>
              <a:t>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10  CU1 </a:t>
            </a:r>
            <a:r>
              <a:rPr lang="en-US" sz="1000">
                <a:latin typeface="Arial"/>
                <a:cs typeface="Arial"/>
              </a:rPr>
              <a:t>Comdty</a:t>
            </a:r>
            <a:r>
              <a:rPr lang="en-US" sz="1000">
                <a:latin typeface="Arial"/>
                <a:cs typeface="Arial"/>
              </a:rPr>
              <a:t>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11  XAU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12  BCNI3M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13  VIX Index 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14  ES1 Index 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15  NQ1 Index 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16  IBOV Index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17  DXY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18  BRAZIL CDS USD SR 5Y D14 Corp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19  MEX CDS USD SR 5Y D14 Corp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20  EURUSDV1M BGN </a:t>
            </a:r>
            <a:r>
              <a:rPr lang="en-US" sz="1000">
                <a:latin typeface="Arial"/>
                <a:cs typeface="Arial"/>
              </a:rPr>
              <a:t>Curncy</a:t>
            </a:r>
            <a:r>
              <a:rPr lang="en-US" sz="1000">
                <a:latin typeface="Arial"/>
                <a:cs typeface="Arial"/>
              </a:rPr>
              <a:t>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21  W 1 COMB </a:t>
            </a:r>
            <a:r>
              <a:rPr lang="en-US" sz="1000">
                <a:latin typeface="Arial"/>
                <a:cs typeface="Arial"/>
              </a:rPr>
              <a:t>Comdty</a:t>
            </a:r>
            <a:r>
              <a:rPr lang="en-US" sz="1000">
                <a:latin typeface="Arial"/>
                <a:cs typeface="Arial"/>
              </a:rPr>
              <a:t>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22  C 1 COMB </a:t>
            </a:r>
            <a:r>
              <a:rPr lang="en-US" sz="1000">
                <a:latin typeface="Arial"/>
                <a:cs typeface="Arial"/>
              </a:rPr>
              <a:t>Comdty</a:t>
            </a:r>
            <a:r>
              <a:rPr lang="en-US" sz="1000">
                <a:latin typeface="Arial"/>
                <a:cs typeface="Arial"/>
              </a:rPr>
              <a:t>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23  KC1 </a:t>
            </a:r>
            <a:r>
              <a:rPr lang="en-US" sz="1000">
                <a:latin typeface="Arial"/>
                <a:cs typeface="Arial"/>
              </a:rPr>
              <a:t>Comdty</a:t>
            </a:r>
            <a:r>
              <a:rPr lang="en-US" sz="1000">
                <a:latin typeface="Arial"/>
                <a:cs typeface="Arial"/>
              </a:rPr>
              <a:t>   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24  USGGBE2 Index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25  USGGBE10 Index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 26  CESIUSD Index                  3756 non-null   float64       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dtypes</a:t>
            </a:r>
            <a:r>
              <a:rPr lang="en-US" sz="1000">
                <a:latin typeface="Arial"/>
                <a:cs typeface="Arial"/>
              </a:rPr>
              <a:t>: datetime64[ns](1), float64(26)</a:t>
            </a:r>
            <a:endParaRPr/>
          </a:p>
          <a:p>
            <a:pPr>
              <a:defRPr/>
            </a:pPr>
            <a:r>
              <a:rPr lang="en-US" sz="1000">
                <a:latin typeface="Arial"/>
                <a:cs typeface="Arial"/>
              </a:rPr>
              <a:t>memory usage: 821.6 KB</a:t>
            </a:r>
            <a:endParaRPr/>
          </a:p>
        </p:txBody>
      </p:sp>
      <p:sp>
        <p:nvSpPr>
          <p:cNvPr id="24" name="Заголовок 1"/>
          <p:cNvSpPr txBox="1"/>
          <p:nvPr/>
        </p:nvSpPr>
        <p:spPr bwMode="auto">
          <a:xfrm>
            <a:off x="379150" y="673939"/>
            <a:ext cx="3036164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latin typeface="Arial"/>
                <a:cs typeface="Arial"/>
              </a:rPr>
              <a:t>Очистка данных</a:t>
            </a:r>
            <a:endParaRPr/>
          </a:p>
        </p:txBody>
      </p:sp>
      <p:sp>
        <p:nvSpPr>
          <p:cNvPr id="25" name="Заголовок 1"/>
          <p:cNvSpPr txBox="1"/>
          <p:nvPr/>
        </p:nvSpPr>
        <p:spPr bwMode="auto">
          <a:xfrm>
            <a:off x="11835784" y="6506291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2400">
              <a:latin typeface="Arial"/>
              <a:cs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20509" y="1780025"/>
            <a:ext cx="7915275" cy="4267200"/>
          </a:xfrm>
          <a:prstGeom prst="rect">
            <a:avLst/>
          </a:prstGeom>
        </p:spPr>
      </p:pic>
      <p:sp>
        <p:nvSpPr>
          <p:cNvPr id="17" name="Заголовок 1"/>
          <p:cNvSpPr txBox="1"/>
          <p:nvPr/>
        </p:nvSpPr>
        <p:spPr bwMode="auto"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>
                <a:latin typeface="Arial"/>
                <a:cs typeface="Arial"/>
              </a:rPr>
              <a:t>4</a:t>
            </a:r>
            <a:endParaRPr lang="ru-RU"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379150" y="130104"/>
            <a:ext cx="11368966" cy="5042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>
                <a:latin typeface="Arial"/>
                <a:cs typeface="Arial"/>
              </a:rPr>
              <a:t>Анализ и обработка данных (на примере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ru-RU" sz="2800">
                <a:latin typeface="Arial"/>
                <a:cs typeface="Arial"/>
              </a:rPr>
              <a:t>набора данных </a:t>
            </a:r>
            <a:r>
              <a:rPr lang="en-US" sz="2800">
                <a:latin typeface="Arial"/>
                <a:cs typeface="Arial"/>
              </a:rPr>
              <a:t>USDBRL</a:t>
            </a:r>
            <a:r>
              <a:rPr lang="ru-RU" sz="2800">
                <a:latin typeface="Arial"/>
                <a:cs typeface="Arial"/>
              </a:rPr>
              <a:t>)</a:t>
            </a:r>
            <a:endParaRPr/>
          </a:p>
        </p:txBody>
      </p:sp>
      <p:sp>
        <p:nvSpPr>
          <p:cNvPr id="5" name="Заголовок 1"/>
          <p:cNvSpPr txBox="1"/>
          <p:nvPr/>
        </p:nvSpPr>
        <p:spPr bwMode="auto">
          <a:xfrm>
            <a:off x="379150" y="673939"/>
            <a:ext cx="69893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latin typeface="Arial"/>
                <a:cs typeface="Arial"/>
              </a:rPr>
              <a:t>Вычисление </a:t>
            </a:r>
            <a:r>
              <a:rPr lang="ru-RU" sz="2400">
                <a:latin typeface="Arial"/>
                <a:cs typeface="Arial"/>
              </a:rPr>
              <a:t>таргетных</a:t>
            </a:r>
            <a:r>
              <a:rPr lang="ru-RU" sz="2400">
                <a:latin typeface="Arial"/>
                <a:cs typeface="Arial"/>
              </a:rPr>
              <a:t> значений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763776" y="1321011"/>
            <a:ext cx="44960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>
                <a:latin typeface="Arial"/>
                <a:cs typeface="Arial"/>
              </a:rPr>
              <a:t>z = (x</a:t>
            </a:r>
            <a:r>
              <a:rPr lang="en-US" sz="2200" baseline="-25000">
                <a:latin typeface="Arial"/>
                <a:cs typeface="Arial"/>
              </a:rPr>
              <a:t>i-1</a:t>
            </a:r>
            <a:r>
              <a:rPr lang="en-US" sz="2200">
                <a:latin typeface="Arial"/>
                <a:cs typeface="Arial"/>
              </a:rPr>
              <a:t>-(x+(y/10000))/x</a:t>
            </a:r>
            <a:r>
              <a:rPr lang="en-US" sz="2200" baseline="-25000">
                <a:latin typeface="Arial"/>
                <a:cs typeface="Arial"/>
              </a:rPr>
              <a:t>i-1</a:t>
            </a:r>
            <a:endParaRPr lang="ru-RU" sz="220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674357" y="2082607"/>
            <a:ext cx="45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200">
                <a:latin typeface="Arial"/>
                <a:cs typeface="Arial"/>
              </a:rPr>
              <a:t>x</a:t>
            </a:r>
            <a:endParaRPr lang="ru-RU" sz="220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568937" y="2082608"/>
            <a:ext cx="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200">
                <a:latin typeface="Arial"/>
                <a:cs typeface="Arial"/>
              </a:rPr>
              <a:t>y</a:t>
            </a:r>
            <a:endParaRPr lang="ru-RU" sz="2200">
              <a:latin typeface="Arial"/>
              <a:cs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3285" y="2513493"/>
            <a:ext cx="3857266" cy="41579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1779776" y="2082606"/>
            <a:ext cx="45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200">
                <a:latin typeface="Arial"/>
                <a:cs typeface="Arial"/>
              </a:rPr>
              <a:t>z</a:t>
            </a:r>
            <a:endParaRPr lang="ru-RU" sz="2200">
              <a:latin typeface="Arial"/>
              <a:cs typeface="Arial"/>
            </a:endParaRPr>
          </a:p>
        </p:txBody>
      </p:sp>
      <p:sp>
        <p:nvSpPr>
          <p:cNvPr id="13" name="Заголовок 1"/>
          <p:cNvSpPr txBox="1"/>
          <p:nvPr/>
        </p:nvSpPr>
        <p:spPr bwMode="auto">
          <a:xfrm>
            <a:off x="11835784" y="6506290"/>
            <a:ext cx="356216" cy="346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>
                <a:latin typeface="Arial"/>
                <a:cs typeface="Arial"/>
              </a:rPr>
              <a:t>5</a:t>
            </a:r>
            <a:endParaRPr lang="ru-RU" sz="2400">
              <a:latin typeface="Arial"/>
              <a:cs typeface="Arial"/>
            </a:endParaRPr>
          </a:p>
        </p:txBody>
      </p:sp>
      <p:sp>
        <p:nvSpPr>
          <p:cNvPr id="14" name="Заголовок 1"/>
          <p:cNvSpPr txBox="1"/>
          <p:nvPr/>
        </p:nvSpPr>
        <p:spPr bwMode="auto">
          <a:xfrm>
            <a:off x="5345211" y="673939"/>
            <a:ext cx="2382762" cy="549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400">
                <a:latin typeface="Arial"/>
                <a:cs typeface="Arial"/>
              </a:rPr>
              <a:t>Стандартизация</a:t>
            </a:r>
            <a:endParaRPr/>
          </a:p>
          <a:p>
            <a:pPr>
              <a:defRPr/>
            </a:pPr>
            <a:endParaRPr lang="ru-RU" sz="2400">
              <a:latin typeface="Arial"/>
              <a:cs typeface="Arial"/>
            </a:endParaRPr>
          </a:p>
        </p:txBody>
      </p:sp>
      <p:sp>
        <p:nvSpPr>
          <p:cNvPr id="15" name="Заголовок 1"/>
          <p:cNvSpPr txBox="1"/>
          <p:nvPr/>
        </p:nvSpPr>
        <p:spPr bwMode="auto">
          <a:xfrm>
            <a:off x="8135816" y="761377"/>
            <a:ext cx="3823573" cy="647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400">
                <a:latin typeface="Arial"/>
                <a:cs typeface="Arial"/>
              </a:rPr>
              <a:t>Нормализация </a:t>
            </a:r>
            <a:r>
              <a:rPr lang="ru-RU" sz="2400">
                <a:latin typeface="Arial"/>
                <a:cs typeface="Arial"/>
              </a:rPr>
              <a:t>таргетных</a:t>
            </a:r>
            <a:r>
              <a:rPr lang="ru-RU" sz="2400">
                <a:latin typeface="Arial"/>
                <a:cs typeface="Arial"/>
              </a:rPr>
              <a:t> значений на </a:t>
            </a:r>
            <a:r>
              <a:rPr lang="en-US" sz="2400">
                <a:latin typeface="Arial"/>
                <a:cs typeface="Arial"/>
              </a:rPr>
              <a:t>[</a:t>
            </a:r>
            <a:r>
              <a:rPr lang="ru-RU" sz="2400">
                <a:latin typeface="Arial"/>
                <a:cs typeface="Arial"/>
              </a:rPr>
              <a:t>-5,5</a:t>
            </a:r>
            <a:r>
              <a:rPr lang="en-US" sz="2400">
                <a:latin typeface="Arial"/>
                <a:cs typeface="Arial"/>
              </a:rPr>
              <a:t>]</a:t>
            </a:r>
            <a:endParaRPr lang="ru-RU" sz="2400">
              <a:latin typeface="Arial"/>
              <a:cs typeface="Arial"/>
            </a:endParaRPr>
          </a:p>
          <a:p>
            <a:pPr algn="ctr">
              <a:defRPr/>
            </a:pPr>
            <a:endParaRPr lang="ru-RU" sz="2400">
              <a:latin typeface="Arial"/>
              <a:cs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96056" y="1218093"/>
            <a:ext cx="1704975" cy="1295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522256" y="3461867"/>
            <a:ext cx="7198389" cy="2075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R7-Office/7.4.0.112</Application>
  <DocSecurity>0</DocSecurity>
  <PresentationFormat>Широкоэкранный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Алексей</dc:creator>
  <cp:keywords/>
  <dc:description/>
  <dc:identifier/>
  <dc:language/>
  <cp:lastModifiedBy>Елена П</cp:lastModifiedBy>
  <cp:revision>21</cp:revision>
  <dcterms:created xsi:type="dcterms:W3CDTF">2023-11-28T06:28:51Z</dcterms:created>
  <dcterms:modified xsi:type="dcterms:W3CDTF">2023-12-08T11:21:02Z</dcterms:modified>
  <cp:category/>
  <cp:contentStatus/>
  <cp:version/>
</cp:coreProperties>
</file>