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317B3-C926-4FA9-91D9-3F1B9E11D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23E010-488B-42F1-ABDA-AB0DA12D7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9AE022-67D5-4E02-8246-A9D9CF2B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E5031C-FAA7-44A2-9877-0E886F27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A09B33-F384-4936-8258-3FDD165F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26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5E4B0-17F6-4329-82BB-18948025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BF79B9-A92F-47AC-8742-91369FCD2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05A7FE-518B-4D0B-8C2E-A17168B7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E23369-5652-48A1-95E3-AFC11D6F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9E1FD9-5D57-4BE5-B990-2738D328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10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360945-C392-4570-AC75-BD40ABF81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1E0CD7-6A2B-4EBB-AF51-DA622A1A9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995B0A-C917-420A-9181-803E9280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9FEFA8-A479-4724-BAE1-54665AD9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997DF3-8308-45C0-A9D4-4386A38D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07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B604C-E7CB-45D5-9EFE-56AD171D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B24AB6-88C7-4A29-AACF-E51D7DAB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0A968-B48D-4C28-A09C-E9505161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E2B2EB-3624-47D6-AB3B-9E2E8458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C2C0FA-A809-47F2-A380-8083487C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79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646C9-C31C-4F86-B5CF-3874F806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7A6951-C1AC-4022-90FA-72236AE1E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04E8FE-E298-48BA-A199-E9C6C284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3C0FA0-9E69-41D1-A66E-20030077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4D8AA9-F10C-43E6-BCD9-F4156EA7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66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309FC-5C38-44C7-ABE9-B5A9C13B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D13E7-B362-43E1-92CF-9118594FE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9FE66F-BCFF-4C80-B0C8-8660C1215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85C8DC-C807-4811-AA11-7E99C6D3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CD3095-F5C3-49E3-A7DF-9AB91D67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284A6D-DDD2-4029-B39E-A7A4D4FF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09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45827-67D4-4692-B996-DBF8D248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05EECD-BC38-4D8F-8B5D-06309C173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C3A62E-7C60-4A38-9BC6-B48CC2826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C879BA-16B6-4253-A8E2-B9D1CB2F6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51C40B-EDF7-4389-B172-F99403705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D83F1C-B7DA-4F3E-B71A-6740E336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CA3218-43BE-419C-B187-39AC0612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EF1E85-B930-4979-8A64-A44EF320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46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4C47A-0507-45B5-9A04-844A897D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524071-704C-431A-BFCF-C6E3DC7E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558734-DF4C-4C54-821A-1641BB97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75F3A8-4573-43C2-A567-6CC85D06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1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172CD5-E0B5-431F-9DE2-3B9C1818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137B53-7BB5-46BF-B5F0-4FEFA4F0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1F0996-6D38-4C5C-AA73-70A4E1C1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34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01488-4839-4110-BBFA-45CDBB02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493627-FE9F-40A8-8F78-FE45FAEC0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0CABA4-5275-46D0-A28B-35B643105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4B9DC9-5511-4D4D-90DA-94BAC8EC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D29514-9B0F-42F4-919F-8C22731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513BA3-A9B1-4790-93DC-6E344ECF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70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05D4B-550F-4338-B6DA-DC2CC4D1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637BFF-8584-4A0D-983A-B7486C84B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0173DC-6B0E-4DE9-A9A5-C702E2BAE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92A1CD-43A1-4D12-9063-65C6A0C6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956F47-B376-470D-B3E0-1CAE93AD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80B128-5E17-4C67-9EDB-FE693B44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2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C2857-F354-4FBD-9CF8-1AF5FAAA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4C1105-A0A4-46F5-9553-1C159FFB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A16F00-543B-440A-AFD0-E3FBA022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CE2B7-2EA9-494D-88D7-452635F4BA38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830DF3-C21D-4C2C-B14D-36E2DAEF8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BD48D7-CA38-4F5A-8068-2E4C8072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09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AFD94-A260-4AB0-83CE-E3E3F63DA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Задача от «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IaC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Bank of China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E81132-B881-495B-B55A-A0A2CF0A7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Команда 4:</a:t>
            </a: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Пирожкин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Владимир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Япрынцев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341588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CE40CCE-2CB7-4B1C-8DA4-1ED12874F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797" y="195385"/>
            <a:ext cx="8439203" cy="5656682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Плотные слои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1623AC-B8C5-4CA2-8220-BEC726AE472C}"/>
              </a:ext>
            </a:extLst>
          </p:cNvPr>
          <p:cNvSpPr txBox="1"/>
          <p:nvPr/>
        </p:nvSpPr>
        <p:spPr>
          <a:xfrm>
            <a:off x="132862" y="5619900"/>
            <a:ext cx="642424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tf.keras.layers.Dense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(units=64, activation='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'),    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tf.keras.layers.Dense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(units=64, activation='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'),    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tf.keras.layers.Dense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(units=1)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B84ECE-6CE5-4E6D-9B05-785D6EAB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0" y="818295"/>
            <a:ext cx="3598805" cy="458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1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5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Сверточная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нейронная сеть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566769" y="6455508"/>
            <a:ext cx="625231" cy="397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1623AC-B8C5-4CA2-8220-BEC726AE472C}"/>
              </a:ext>
            </a:extLst>
          </p:cNvPr>
          <p:cNvSpPr txBox="1"/>
          <p:nvPr/>
        </p:nvSpPr>
        <p:spPr>
          <a:xfrm>
            <a:off x="304800" y="5485707"/>
            <a:ext cx="1068363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tf.keras.layers.Conv1D(filters=20,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kernel_size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=(CONV_WIDTH,), activation='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'),    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tf.keras.layers.Dense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(units=32, activation='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'),     </a:t>
            </a: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tf.keras.layers.Dense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(units=1)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8BDDE4-EF53-4EB3-A076-24C09EEDE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875" y="634325"/>
            <a:ext cx="5365505" cy="45392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F2FFED-4201-4360-8724-215F7DEAC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132" y="679245"/>
            <a:ext cx="7170760" cy="48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66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E980B6-C4E0-4450-A5B3-D798DE3C0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845" y="1097660"/>
            <a:ext cx="7615989" cy="5104893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5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Рекуррентная нейронная сеть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566769" y="6455508"/>
            <a:ext cx="625231" cy="397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1623AC-B8C5-4CA2-8220-BEC726AE472C}"/>
              </a:ext>
            </a:extLst>
          </p:cNvPr>
          <p:cNvSpPr txBox="1"/>
          <p:nvPr/>
        </p:nvSpPr>
        <p:spPr>
          <a:xfrm>
            <a:off x="304800" y="5485707"/>
            <a:ext cx="106836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tf.keras.layers.LSTM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2EB4C9-402A-4637-AE90-9754409C3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352" y="634325"/>
            <a:ext cx="50101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1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5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Метрики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566769" y="6455508"/>
            <a:ext cx="625231" cy="397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F60645-0FD3-4DA5-867A-5C1F940C5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384" y="735865"/>
            <a:ext cx="7043694" cy="59920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60FA5E-9B3D-4587-96FD-F067C349A8EE}"/>
              </a:ext>
            </a:extLst>
          </p:cNvPr>
          <p:cNvSpPr txBox="1"/>
          <p:nvPr/>
        </p:nvSpPr>
        <p:spPr>
          <a:xfrm>
            <a:off x="242278" y="1174375"/>
            <a:ext cx="354818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Baseline    : 1.9934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Linear      : 1.5796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Dense       : 1.6357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Multi step dense: 1.7526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Conv        : 1.3547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LSTM        : 1.7076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89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5B8AF-6D46-4275-A333-FF3C3501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78" y="150478"/>
            <a:ext cx="10515600" cy="446244"/>
          </a:xfrm>
        </p:spPr>
        <p:txBody>
          <a:bodyPr>
            <a:no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Цель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71B58A-9C5A-4F51-8D89-392AA9C2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978" y="825590"/>
            <a:ext cx="10663707" cy="6032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Оценить применимость подходов машинного обучения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в т.ч. с использованием рекуррентных нейронных сетей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 для прогнозирования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валютных пары.</a:t>
            </a:r>
          </a:p>
          <a:p>
            <a:pPr marL="0" indent="0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marL="0" indent="0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   - Обработать данные (заполнить пропуски, провести исследовательский анализ данных, визуализировать данные).</a:t>
            </a:r>
          </a:p>
          <a:p>
            <a:pPr marL="0" indent="0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   - Подготовка данных (расчет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таргетного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значения, стандартизация и нормализация данных, разбиение данных на тренировочную и тестовую выборки).</a:t>
            </a:r>
          </a:p>
          <a:p>
            <a:pPr marL="0" indent="0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   - Выбор и обучение моделей (линейная, плотные слои, сверхточная и рекуррентная нейронные сети).</a:t>
            </a:r>
          </a:p>
          <a:p>
            <a:pPr marL="0" indent="0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   - Сравнение результатов, расчет ошибок и финансовых показателей, подготовка отчета.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7CF1772-66DA-49D4-9E93-763A2FA5CDE9}"/>
              </a:ext>
            </a:extLst>
          </p:cNvPr>
          <p:cNvSpPr txBox="1">
            <a:spLocks/>
          </p:cNvSpPr>
          <p:nvPr/>
        </p:nvSpPr>
        <p:spPr>
          <a:xfrm>
            <a:off x="11835784" y="6506291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4326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6AB70CE-BFB9-40D7-83BD-EC23E834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25" y="606279"/>
            <a:ext cx="7743825" cy="41624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9860E-7698-43D0-BAC2-C5105E2F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Анализ и обработка данных (на примере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набора данных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USDBRL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96D47-DA22-4904-8562-6948DA44FA18}"/>
              </a:ext>
            </a:extLst>
          </p:cNvPr>
          <p:cNvSpPr txBox="1"/>
          <p:nvPr/>
        </p:nvSpPr>
        <p:spPr>
          <a:xfrm>
            <a:off x="160256" y="1020752"/>
            <a:ext cx="388883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'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pandas.core.frame.DataFrame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'&gt;</a:t>
            </a:r>
          </a:p>
          <a:p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RangeIndex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: 3892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entries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, 0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3891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27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#  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Non-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---  ------                         --------------  -----  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0  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3892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   USDBRL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   BCN1W BGN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3567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3   EURUSD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3892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4   GBPUSD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3892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5   USDJPY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3892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6   USDMXN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3891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7   USOSFR2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3879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8   USOSFR10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3851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9   CO1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3851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10  CU1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3620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11  XAU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3885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12  BCNI3M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3819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13  VIX Index                      3757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14  ES1 Index                      3764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15  NQ1 Index                      3765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16  IBOV Index                     3688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17  DXY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3885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18  BRAZIL CDS USD SR 5Y D14 Corp  3887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19  MEX CDS USD SR 5Y D14 Corp     3885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20  EURUSDV1M BGN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3892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21  W 1 COMB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3761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22  C 1 COMB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3761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23  KC1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3757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24  USGGBE2 Index                  3888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25  USGGBE10 Index                 3890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26  CESIUSD Index                  3824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dtypes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: float64(26),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: 821.1+ KB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41DF8BF-0A4F-403C-B3D6-7CF9C1FD6D29}"/>
              </a:ext>
            </a:extLst>
          </p:cNvPr>
          <p:cNvCxnSpPr/>
          <p:nvPr/>
        </p:nvCxnSpPr>
        <p:spPr>
          <a:xfrm>
            <a:off x="2867488" y="1899821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E6F607-228E-4D9F-8DF7-B7F30A31FB94}"/>
              </a:ext>
            </a:extLst>
          </p:cNvPr>
          <p:cNvSpPr txBox="1"/>
          <p:nvPr/>
        </p:nvSpPr>
        <p:spPr>
          <a:xfrm>
            <a:off x="3239375" y="1776710"/>
            <a:ext cx="9452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datetime64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C7DFCBA-5D14-43FD-AFCB-73D4FD001BD7}"/>
              </a:ext>
            </a:extLst>
          </p:cNvPr>
          <p:cNvCxnSpPr>
            <a:cxnSpLocks/>
          </p:cNvCxnSpPr>
          <p:nvPr/>
        </p:nvCxnSpPr>
        <p:spPr>
          <a:xfrm flipV="1">
            <a:off x="4474346" y="3583850"/>
            <a:ext cx="0" cy="21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BBEAA2-543C-4006-A61C-BBA9655E7AA0}"/>
              </a:ext>
            </a:extLst>
          </p:cNvPr>
          <p:cNvSpPr txBox="1"/>
          <p:nvPr/>
        </p:nvSpPr>
        <p:spPr>
          <a:xfrm>
            <a:off x="3312900" y="3796357"/>
            <a:ext cx="133530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Выходные дни и праздники</a:t>
            </a:r>
            <a:r>
              <a:rPr lang="en-US" sz="1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удаляем строки полностью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3E9347-70A6-452D-8FBA-E63E0BB771DE}"/>
              </a:ext>
            </a:extLst>
          </p:cNvPr>
          <p:cNvSpPr txBox="1"/>
          <p:nvPr/>
        </p:nvSpPr>
        <p:spPr>
          <a:xfrm>
            <a:off x="7596837" y="5159553"/>
            <a:ext cx="197574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Вычисление скользящего среднего (по двум крайним значениям)</a:t>
            </a:r>
            <a:endParaRPr lang="en-US" sz="1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Переделать на предыдущее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16B4E9F-4C9A-4A6F-B8BD-3E4AD8E0D808}"/>
              </a:ext>
            </a:extLst>
          </p:cNvPr>
          <p:cNvCxnSpPr>
            <a:cxnSpLocks/>
          </p:cNvCxnSpPr>
          <p:nvPr/>
        </p:nvCxnSpPr>
        <p:spPr>
          <a:xfrm flipH="1" flipV="1">
            <a:off x="4822056" y="3861789"/>
            <a:ext cx="554759" cy="157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2F6C20-D60E-4BE7-B6E5-6C0DE16AA417}"/>
              </a:ext>
            </a:extLst>
          </p:cNvPr>
          <p:cNvSpPr txBox="1"/>
          <p:nvPr/>
        </p:nvSpPr>
        <p:spPr>
          <a:xfrm>
            <a:off x="5005432" y="5513496"/>
            <a:ext cx="1818443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Добавление в пропуски предыдущего значения: рекомендация заказчика 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Левая фигурная скобка 22">
            <a:extLst>
              <a:ext uri="{FF2B5EF4-FFF2-40B4-BE49-F238E27FC236}">
                <a16:creationId xmlns:a16="http://schemas.microsoft.com/office/drawing/2014/main" id="{1AF504B6-7A0E-412C-AAF2-488A8F5AB8E5}"/>
              </a:ext>
            </a:extLst>
          </p:cNvPr>
          <p:cNvSpPr/>
          <p:nvPr/>
        </p:nvSpPr>
        <p:spPr>
          <a:xfrm rot="16200000">
            <a:off x="8405282" y="1512923"/>
            <a:ext cx="358853" cy="6658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7C4F9E12-93EF-4FC6-82B6-531A709035EA}"/>
              </a:ext>
            </a:extLst>
          </p:cNvPr>
          <p:cNvSpPr txBox="1">
            <a:spLocks/>
          </p:cNvSpPr>
          <p:nvPr/>
        </p:nvSpPr>
        <p:spPr>
          <a:xfrm>
            <a:off x="379150" y="673939"/>
            <a:ext cx="3036164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Очистка данных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4ABFEBD-2891-4B12-ABB8-D7F71FE4CF52}"/>
              </a:ext>
            </a:extLst>
          </p:cNvPr>
          <p:cNvSpPr txBox="1">
            <a:spLocks/>
          </p:cNvSpPr>
          <p:nvPr/>
        </p:nvSpPr>
        <p:spPr>
          <a:xfrm>
            <a:off x="11835784" y="6506291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0003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9860E-7698-43D0-BAC2-C5105E2F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Анализ и обработка данных (на примере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набора данных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USDBRL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96D47-DA22-4904-8562-6948DA44FA18}"/>
              </a:ext>
            </a:extLst>
          </p:cNvPr>
          <p:cNvSpPr txBox="1"/>
          <p:nvPr/>
        </p:nvSpPr>
        <p:spPr>
          <a:xfrm>
            <a:off x="79201" y="1020526"/>
            <a:ext cx="384130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&lt;class '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pandas.core.frame.DataFrame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'&gt;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Index: 3756 entries, 0 to 3891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 columns (total 27 columns):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#   Column                         Non-Null Count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---  ------                         --------------  -----  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0   Date                           3756 non-null   datetime64[ns]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   USDBRL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   BCN1W BGN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3   EURUSD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4   GBPUSD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5   USDJPY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6   USDMXN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7   USOSFR2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8   USOSFR10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9   CO1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10  CU1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11  XAU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12  BCNI3M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13  VIX Index 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14  ES1 Index 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15  NQ1 Index 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16  IBOV Index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17  DXY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18  BRAZIL CDS USD SR 5Y D14 Corp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19  MEX CDS USD SR 5Y D14 Corp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20  EURUSDV1M BGN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21  W 1 COMB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22  C 1 COMB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23  KC1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24  USGGBE2 Index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25  USGGBE10 Index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26  CESIUSD Index                  3756 non-null   float64       </a:t>
            </a:r>
          </a:p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dtypes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datetime64[ns](1), float64(26)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memory usage: 821.6 KB</a:t>
            </a: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7C4F9E12-93EF-4FC6-82B6-531A709035EA}"/>
              </a:ext>
            </a:extLst>
          </p:cNvPr>
          <p:cNvSpPr txBox="1">
            <a:spLocks/>
          </p:cNvSpPr>
          <p:nvPr/>
        </p:nvSpPr>
        <p:spPr>
          <a:xfrm>
            <a:off x="379150" y="673939"/>
            <a:ext cx="3036164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Очистка данных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4ABFEBD-2891-4B12-ABB8-D7F71FE4CF52}"/>
              </a:ext>
            </a:extLst>
          </p:cNvPr>
          <p:cNvSpPr txBox="1">
            <a:spLocks/>
          </p:cNvSpPr>
          <p:nvPr/>
        </p:nvSpPr>
        <p:spPr>
          <a:xfrm>
            <a:off x="11835784" y="6506291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3040CC-B93B-44D6-98BD-EF1984342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509" y="1780025"/>
            <a:ext cx="7915275" cy="4267200"/>
          </a:xfrm>
          <a:prstGeom prst="rect">
            <a:avLst/>
          </a:prstGeom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BA086CA-F8ED-4E90-9A36-6449AC3EAE9D}"/>
              </a:ext>
            </a:extLst>
          </p:cNvPr>
          <p:cNvSpPr txBox="1">
            <a:spLocks/>
          </p:cNvSpPr>
          <p:nvPr/>
        </p:nvSpPr>
        <p:spPr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6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Анализ и обработка данных (на примере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набора данных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USDBRL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71F5066-DA8B-4F28-8E34-E19DC6CC5948}"/>
              </a:ext>
            </a:extLst>
          </p:cNvPr>
          <p:cNvSpPr txBox="1">
            <a:spLocks/>
          </p:cNvSpPr>
          <p:nvPr/>
        </p:nvSpPr>
        <p:spPr>
          <a:xfrm>
            <a:off x="379150" y="673939"/>
            <a:ext cx="69893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Вычисление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таргетных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значений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1B4B9-E81C-40A6-B132-B64138ADA40D}"/>
              </a:ext>
            </a:extLst>
          </p:cNvPr>
          <p:cNvSpPr txBox="1"/>
          <p:nvPr/>
        </p:nvSpPr>
        <p:spPr>
          <a:xfrm>
            <a:off x="763776" y="1321011"/>
            <a:ext cx="44960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z = (x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i-1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-(x+(y/</a:t>
            </a:r>
            <a:r>
              <a:rPr lang="ru-RU" sz="2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0000))/x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i-1</a:t>
            </a:r>
            <a:endParaRPr lang="ru-RU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2ABEF-2B78-4D16-BDB3-4E5DE36C96EC}"/>
              </a:ext>
            </a:extLst>
          </p:cNvPr>
          <p:cNvSpPr txBox="1"/>
          <p:nvPr/>
        </p:nvSpPr>
        <p:spPr>
          <a:xfrm>
            <a:off x="2674357" y="2082607"/>
            <a:ext cx="45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8042B-B42A-4B41-BF13-D03075E7BBD4}"/>
              </a:ext>
            </a:extLst>
          </p:cNvPr>
          <p:cNvSpPr txBox="1"/>
          <p:nvPr/>
        </p:nvSpPr>
        <p:spPr>
          <a:xfrm>
            <a:off x="3568937" y="2082608"/>
            <a:ext cx="785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4DF0E1-49B7-44E7-B9BE-14503FBD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85" y="2513493"/>
            <a:ext cx="3857266" cy="41579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E54580-BF6B-4725-A39E-05B3C1B79F74}"/>
              </a:ext>
            </a:extLst>
          </p:cNvPr>
          <p:cNvSpPr txBox="1"/>
          <p:nvPr/>
        </p:nvSpPr>
        <p:spPr>
          <a:xfrm>
            <a:off x="1779777" y="2082606"/>
            <a:ext cx="45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57FEB77-7416-430B-9238-9C05A887C4D4}"/>
              </a:ext>
            </a:extLst>
          </p:cNvPr>
          <p:cNvSpPr txBox="1">
            <a:spLocks/>
          </p:cNvSpPr>
          <p:nvPr/>
        </p:nvSpPr>
        <p:spPr>
          <a:xfrm>
            <a:off x="5345211" y="673939"/>
            <a:ext cx="2382763" cy="549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Стандартизация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3BDE8F3-65B7-4DAA-9675-1D586C675551}"/>
              </a:ext>
            </a:extLst>
          </p:cNvPr>
          <p:cNvSpPr txBox="1">
            <a:spLocks/>
          </p:cNvSpPr>
          <p:nvPr/>
        </p:nvSpPr>
        <p:spPr>
          <a:xfrm>
            <a:off x="8135816" y="761377"/>
            <a:ext cx="3823573" cy="647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Нормализация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таргетных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значений на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-5,5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01A0A4-6F95-476A-BA07-5D8DF4A2F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056" y="1218093"/>
            <a:ext cx="1704975" cy="1295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9D2FCC-35D8-47D6-B0D5-26B2DB323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256" y="3461867"/>
            <a:ext cx="7198389" cy="207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5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Разбивка и разметка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1B4B9-E81C-40A6-B132-B64138ADA40D}"/>
              </a:ext>
            </a:extLst>
          </p:cNvPr>
          <p:cNvSpPr txBox="1"/>
          <p:nvPr/>
        </p:nvSpPr>
        <p:spPr>
          <a:xfrm>
            <a:off x="379150" y="844272"/>
            <a:ext cx="44960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#создание класса окна</a:t>
            </a:r>
          </a:p>
          <a:p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WindowGenerator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89C3BF-E862-40A6-A2FB-B94F20940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0" y="2027237"/>
            <a:ext cx="4171950" cy="260032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93CEB60-2E3D-49B2-8B84-F6CFDDBA8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0" y="2103316"/>
            <a:ext cx="4638675" cy="3276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E733E8-24E7-4323-A3D1-2444B20558BC}"/>
              </a:ext>
            </a:extLst>
          </p:cNvPr>
          <p:cNvSpPr txBox="1"/>
          <p:nvPr/>
        </p:nvSpPr>
        <p:spPr>
          <a:xfrm>
            <a:off x="5377089" y="844272"/>
            <a:ext cx="44960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#сплит</a:t>
            </a:r>
          </a:p>
        </p:txBody>
      </p:sp>
    </p:spTree>
    <p:extLst>
      <p:ext uri="{BB962C8B-B14F-4D97-AF65-F5344CB8AC3E}">
        <p14:creationId xmlns:p14="http://schemas.microsoft.com/office/powerpoint/2010/main" val="323182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Разбивка и разметка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1B4B9-E81C-40A6-B132-B64138ADA40D}"/>
              </a:ext>
            </a:extLst>
          </p:cNvPr>
          <p:cNvSpPr txBox="1"/>
          <p:nvPr/>
        </p:nvSpPr>
        <p:spPr>
          <a:xfrm>
            <a:off x="379150" y="844272"/>
            <a:ext cx="36457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#входные данные (7 дней)  и предсказываемое значение (на 8-ой день)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FA6B69-75A1-4E99-92EA-61AB8E20F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324" y="1297215"/>
            <a:ext cx="7832792" cy="520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2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8CC1CA-D00B-45E8-823F-0530060E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390525"/>
            <a:ext cx="9648825" cy="6467475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2CD5F9-ADD2-47A9-A45E-6C8B4E99D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947"/>
            <a:ext cx="2434980" cy="383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2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8B3839-336C-49BE-A08B-715D18A6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08" y="715314"/>
            <a:ext cx="9164272" cy="6142686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Линейная модель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567C6A-60FF-45E1-90D1-DFD66E790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5" y="813533"/>
            <a:ext cx="2321170" cy="5029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1623AC-B8C5-4CA2-8220-BEC726AE472C}"/>
              </a:ext>
            </a:extLst>
          </p:cNvPr>
          <p:cNvSpPr txBox="1"/>
          <p:nvPr/>
        </p:nvSpPr>
        <p:spPr>
          <a:xfrm>
            <a:off x="195385" y="5842736"/>
            <a:ext cx="39155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tf.keras.layers.Dense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без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38498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918</Words>
  <Application>Microsoft Office PowerPoint</Application>
  <PresentationFormat>Широкоэкранный</PresentationFormat>
  <Paragraphs>132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Задача от «IaC Bank of China»</vt:lpstr>
      <vt:lpstr>Цель и задачи:</vt:lpstr>
      <vt:lpstr>Анализ и обработка данных (на примере набора данных USDBRL)</vt:lpstr>
      <vt:lpstr>Анализ и обработка данных (на примере набора данных USDBRL)</vt:lpstr>
      <vt:lpstr>Анализ и обработка данных (на примере набора данных USDBRL)</vt:lpstr>
      <vt:lpstr>Разбивка и разметка данных</vt:lpstr>
      <vt:lpstr>Разбивка и разметка данных</vt:lpstr>
      <vt:lpstr>Baseline</vt:lpstr>
      <vt:lpstr>Линейная модель</vt:lpstr>
      <vt:lpstr>Плотные слои</vt:lpstr>
      <vt:lpstr>Сверточная нейронная сеть</vt:lpstr>
      <vt:lpstr>Рекуррентная нейронная сеть</vt:lpstr>
      <vt:lpstr>Метрики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Алексей</cp:lastModifiedBy>
  <cp:revision>39</cp:revision>
  <dcterms:created xsi:type="dcterms:W3CDTF">2023-11-28T06:28:51Z</dcterms:created>
  <dcterms:modified xsi:type="dcterms:W3CDTF">2023-12-01T12:55:41Z</dcterms:modified>
</cp:coreProperties>
</file>