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86" d="100"/>
          <a:sy n="86" d="100"/>
        </p:scale>
        <p:origin x="562" y="58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B3CE2B7-2EA9-494D-88D7-452635F4BA38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BBCAFEB-3A37-4207-8F74-3D97AA6D085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B3CE2B7-2EA9-494D-88D7-452635F4BA38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BBCAFEB-3A37-4207-8F74-3D97AA6D085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B3CE2B7-2EA9-494D-88D7-452635F4BA38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BBCAFEB-3A37-4207-8F74-3D97AA6D085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B3CE2B7-2EA9-494D-88D7-452635F4BA38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BBCAFEB-3A37-4207-8F74-3D97AA6D085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B3CE2B7-2EA9-494D-88D7-452635F4BA38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BBCAFEB-3A37-4207-8F74-3D97AA6D085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B3CE2B7-2EA9-494D-88D7-452635F4BA38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BBCAFEB-3A37-4207-8F74-3D97AA6D085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B3CE2B7-2EA9-494D-88D7-452635F4BA38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BBCAFEB-3A37-4207-8F74-3D97AA6D085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B3CE2B7-2EA9-494D-88D7-452635F4BA38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BBCAFEB-3A37-4207-8F74-3D97AA6D085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B3CE2B7-2EA9-494D-88D7-452635F4BA38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BBCAFEB-3A37-4207-8F74-3D97AA6D085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B3CE2B7-2EA9-494D-88D7-452635F4BA38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BBCAFEB-3A37-4207-8F74-3D97AA6D085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B3CE2B7-2EA9-494D-88D7-452635F4BA38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BBCAFEB-3A37-4207-8F74-3D97AA6D085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B3CE2B7-2EA9-494D-88D7-452635F4BA38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BBCAFEB-3A37-4207-8F74-3D97AA6D085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latin typeface="Arial"/>
                <a:cs typeface="Arial"/>
              </a:rPr>
              <a:t>Задача от «</a:t>
            </a:r>
            <a:r>
              <a:rPr lang="en-US">
                <a:latin typeface="Arial"/>
                <a:cs typeface="Arial"/>
              </a:rPr>
              <a:t>IaC</a:t>
            </a:r>
            <a:r>
              <a:rPr lang="en-US">
                <a:latin typeface="Arial"/>
                <a:cs typeface="Arial"/>
              </a:rPr>
              <a:t> Bank of China</a:t>
            </a:r>
            <a:r>
              <a:rPr lang="ru-RU">
                <a:latin typeface="Arial"/>
                <a:cs typeface="Arial"/>
              </a:rPr>
              <a:t>»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latin typeface="Arial"/>
                <a:cs typeface="Arial"/>
              </a:rPr>
              <a:t>Команда 4:</a:t>
            </a:r>
            <a:endParaRPr/>
          </a:p>
          <a:p>
            <a:pPr>
              <a:defRPr/>
            </a:pPr>
            <a:r>
              <a:rPr lang="ru-RU">
                <a:latin typeface="Arial"/>
                <a:cs typeface="Arial"/>
              </a:rPr>
              <a:t>Пирожкин</a:t>
            </a:r>
            <a:r>
              <a:rPr lang="ru-RU">
                <a:latin typeface="Arial"/>
                <a:cs typeface="Arial"/>
              </a:rPr>
              <a:t> Владимир</a:t>
            </a:r>
            <a:endParaRPr/>
          </a:p>
          <a:p>
            <a:pPr>
              <a:defRPr/>
            </a:pPr>
            <a:r>
              <a:rPr lang="ru-RU">
                <a:latin typeface="Arial"/>
                <a:cs typeface="Arial"/>
              </a:rPr>
              <a:t> </a:t>
            </a:r>
            <a:r>
              <a:rPr lang="ru-RU">
                <a:latin typeface="Arial"/>
                <a:cs typeface="Arial"/>
              </a:rPr>
              <a:t>Япрынцев</a:t>
            </a:r>
            <a:r>
              <a:rPr lang="ru-RU">
                <a:latin typeface="Arial"/>
                <a:cs typeface="Arial"/>
              </a:rPr>
              <a:t> Алексей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379150" y="130104"/>
            <a:ext cx="11368966" cy="50422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>
                <a:latin typeface="Arial"/>
                <a:cs typeface="Arial"/>
              </a:rPr>
              <a:t>Baseline</a:t>
            </a:r>
            <a:endParaRPr lang="ru-RU" sz="2800">
              <a:latin typeface="Arial"/>
              <a:cs typeface="Arial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79150" y="1220200"/>
            <a:ext cx="8229600" cy="26098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41075" y="4177461"/>
            <a:ext cx="8067675" cy="26098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auto">
          <a:xfrm>
            <a:off x="9510500" y="3044279"/>
            <a:ext cx="22376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200">
                <a:latin typeface="Arial"/>
                <a:cs typeface="Arial"/>
              </a:rPr>
              <a:t>Коэффициент Шарпа = </a:t>
            </a:r>
            <a:r>
              <a:rPr lang="en-US" sz="2200">
                <a:latin typeface="Arial"/>
                <a:cs typeface="Arial"/>
              </a:rPr>
              <a:t>-</a:t>
            </a:r>
            <a:r>
              <a:rPr lang="ru-RU" sz="2200">
                <a:latin typeface="Arial"/>
                <a:cs typeface="Arial"/>
              </a:rPr>
              <a:t>23</a:t>
            </a:r>
            <a:endParaRPr/>
          </a:p>
        </p:txBody>
      </p:sp>
      <p:sp>
        <p:nvSpPr>
          <p:cNvPr id="10" name="TextBox 9"/>
          <p:cNvSpPr txBox="1"/>
          <p:nvPr/>
        </p:nvSpPr>
        <p:spPr bwMode="auto">
          <a:xfrm rot="16199999">
            <a:off x="-890368" y="1537689"/>
            <a:ext cx="223761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200">
                <a:latin typeface="Arial"/>
                <a:cs typeface="Arial"/>
              </a:rPr>
              <a:t>Доходность</a:t>
            </a:r>
            <a:endParaRPr/>
          </a:p>
        </p:txBody>
      </p:sp>
      <p:sp>
        <p:nvSpPr>
          <p:cNvPr id="11" name="TextBox 10"/>
          <p:cNvSpPr txBox="1"/>
          <p:nvPr/>
        </p:nvSpPr>
        <p:spPr bwMode="auto">
          <a:xfrm rot="16199999">
            <a:off x="-1359076" y="4815804"/>
            <a:ext cx="32044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200">
                <a:latin typeface="Arial"/>
                <a:cs typeface="Arial"/>
              </a:rPr>
              <a:t>Кумулятивная сумма</a:t>
            </a:r>
            <a:endParaRPr/>
          </a:p>
        </p:txBody>
      </p:sp>
      <p:sp>
        <p:nvSpPr>
          <p:cNvPr id="12" name="TextBox 11"/>
          <p:cNvSpPr txBox="1"/>
          <p:nvPr/>
        </p:nvSpPr>
        <p:spPr bwMode="auto">
          <a:xfrm>
            <a:off x="443884" y="663141"/>
            <a:ext cx="106608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200">
                <a:latin typeface="Arial"/>
                <a:cs typeface="Arial"/>
              </a:rPr>
              <a:t>(</a:t>
            </a:r>
            <a:r>
              <a:rPr lang="en-US" sz="2200">
                <a:latin typeface="Arial"/>
                <a:cs typeface="Arial"/>
              </a:rPr>
              <a:t>t_pr</a:t>
            </a:r>
            <a:r>
              <a:rPr lang="ru-RU" sz="2200">
                <a:latin typeface="Arial"/>
                <a:cs typeface="Arial"/>
              </a:rPr>
              <a:t>/5)*(</a:t>
            </a:r>
            <a:r>
              <a:rPr lang="en-US" sz="2200">
                <a:latin typeface="Arial"/>
                <a:cs typeface="Arial"/>
              </a:rPr>
              <a:t>pte_t</a:t>
            </a:r>
            <a:r>
              <a:rPr lang="ru-RU" sz="2200">
                <a:latin typeface="Arial"/>
                <a:cs typeface="Arial"/>
              </a:rPr>
              <a:t>)</a:t>
            </a:r>
            <a:r>
              <a:rPr lang="en-US" sz="2200">
                <a:latin typeface="Arial"/>
                <a:cs typeface="Arial"/>
              </a:rPr>
              <a:t>, </a:t>
            </a:r>
            <a:r>
              <a:rPr lang="ru-RU" sz="2200">
                <a:latin typeface="Arial"/>
                <a:cs typeface="Arial"/>
              </a:rPr>
              <a:t>где </a:t>
            </a:r>
            <a:r>
              <a:rPr lang="en-US" sz="2200">
                <a:latin typeface="Arial"/>
                <a:cs typeface="Arial"/>
              </a:rPr>
              <a:t>t_pr</a:t>
            </a:r>
            <a:r>
              <a:rPr lang="ru-RU" sz="2200">
                <a:latin typeface="Arial"/>
                <a:cs typeface="Arial"/>
              </a:rPr>
              <a:t> – предсказанный </a:t>
            </a:r>
            <a:r>
              <a:rPr lang="ru-RU" sz="2200">
                <a:latin typeface="Arial"/>
                <a:cs typeface="Arial"/>
              </a:rPr>
              <a:t>таргет</a:t>
            </a:r>
            <a:r>
              <a:rPr lang="ru-RU" sz="2200">
                <a:latin typeface="Arial"/>
                <a:cs typeface="Arial"/>
              </a:rPr>
              <a:t>, </a:t>
            </a:r>
            <a:r>
              <a:rPr lang="en-US" sz="2200">
                <a:latin typeface="Arial"/>
                <a:cs typeface="Arial"/>
              </a:rPr>
              <a:t>pte_t</a:t>
            </a:r>
            <a:r>
              <a:rPr lang="ru-RU" sz="2200">
                <a:latin typeface="Arial"/>
                <a:cs typeface="Arial"/>
              </a:rPr>
              <a:t> – </a:t>
            </a:r>
            <a:r>
              <a:rPr lang="ru-RU" sz="2200">
                <a:latin typeface="Arial"/>
                <a:cs typeface="Arial"/>
              </a:rPr>
              <a:t>таргет</a:t>
            </a:r>
            <a:r>
              <a:rPr lang="ru-RU" sz="2200">
                <a:latin typeface="Arial"/>
                <a:cs typeface="Arial"/>
              </a:rPr>
              <a:t> до нормализации </a:t>
            </a:r>
            <a:endParaRPr/>
          </a:p>
        </p:txBody>
      </p:sp>
      <p:sp>
        <p:nvSpPr>
          <p:cNvPr id="15" name="TextBox 14"/>
          <p:cNvSpPr txBox="1"/>
          <p:nvPr/>
        </p:nvSpPr>
        <p:spPr bwMode="auto">
          <a:xfrm>
            <a:off x="9054318" y="3834009"/>
            <a:ext cx="31499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b="0">
                <a:latin typeface="Arial"/>
                <a:cs typeface="Arial"/>
              </a:rPr>
              <a:t>(</a:t>
            </a:r>
            <a:r>
              <a:rPr lang="en-US" sz="2200">
                <a:latin typeface="Arial"/>
                <a:cs typeface="Arial"/>
              </a:rPr>
              <a:t>sum</a:t>
            </a:r>
            <a:r>
              <a:rPr lang="en-US" sz="2200" b="0">
                <a:latin typeface="Arial"/>
                <a:cs typeface="Arial"/>
              </a:rPr>
              <a:t>.mean</a:t>
            </a:r>
            <a:r>
              <a:rPr lang="en-US" sz="2200" b="0">
                <a:latin typeface="Arial"/>
                <a:cs typeface="Arial"/>
              </a:rPr>
              <a:t>()*255**0.5)/(</a:t>
            </a:r>
            <a:r>
              <a:rPr lang="en-US" sz="2200" b="0">
                <a:latin typeface="Arial"/>
                <a:cs typeface="Arial"/>
              </a:rPr>
              <a:t>sum.std</a:t>
            </a:r>
            <a:r>
              <a:rPr lang="en-US" sz="2200" b="0">
                <a:latin typeface="Arial"/>
                <a:cs typeface="Arial"/>
              </a:rPr>
              <a:t>())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001108" y="715314"/>
            <a:ext cx="9164272" cy="6142686"/>
          </a:xfrm>
          <a:prstGeom prst="rect">
            <a:avLst/>
          </a:prstGeo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379150" y="130104"/>
            <a:ext cx="11368966" cy="50422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>
                <a:latin typeface="Arial"/>
                <a:cs typeface="Arial"/>
              </a:rPr>
              <a:t>Линейная модель</a:t>
            </a:r>
            <a:endParaRPr/>
          </a:p>
        </p:txBody>
      </p:sp>
      <p:sp>
        <p:nvSpPr>
          <p:cNvPr id="13" name="Заголовок 1"/>
          <p:cNvSpPr txBox="1"/>
          <p:nvPr/>
        </p:nvSpPr>
        <p:spPr bwMode="auto">
          <a:xfrm>
            <a:off x="11835784" y="6506290"/>
            <a:ext cx="3562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400">
                <a:latin typeface="Arial"/>
                <a:cs typeface="Arial"/>
              </a:rPr>
              <a:t>8</a:t>
            </a:r>
            <a:endParaRPr lang="ru-RU" sz="2400">
              <a:latin typeface="Arial"/>
              <a:cs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95385" y="813533"/>
            <a:ext cx="2321170" cy="502920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auto">
          <a:xfrm>
            <a:off x="195385" y="5842736"/>
            <a:ext cx="39155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200">
                <a:latin typeface="Arial"/>
                <a:cs typeface="Arial"/>
              </a:rPr>
              <a:t>tf.keras.layers.Dense</a:t>
            </a:r>
            <a:r>
              <a:rPr lang="ru-RU" sz="2200">
                <a:latin typeface="Arial"/>
                <a:cs typeface="Arial"/>
              </a:rPr>
              <a:t> </a:t>
            </a:r>
            <a:endParaRPr lang="en-US" sz="2200">
              <a:latin typeface="Arial"/>
              <a:cs typeface="Arial"/>
            </a:endParaRPr>
          </a:p>
          <a:p>
            <a:pPr>
              <a:defRPr/>
            </a:pPr>
            <a:r>
              <a:rPr lang="ru-RU" sz="2200">
                <a:latin typeface="Arial"/>
                <a:cs typeface="Arial"/>
              </a:rPr>
              <a:t>без </a:t>
            </a:r>
            <a:r>
              <a:rPr lang="ru-RU" sz="2200">
                <a:latin typeface="Arial"/>
                <a:cs typeface="Arial"/>
              </a:rPr>
              <a:t>activation</a:t>
            </a:r>
            <a:r>
              <a:rPr lang="ru-RU" sz="2200">
                <a:latin typeface="Arial"/>
                <a:cs typeface="Arial"/>
              </a:rPr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752797" y="195385"/>
            <a:ext cx="8439203" cy="5656682"/>
          </a:xfrm>
          <a:prstGeom prst="rect">
            <a:avLst/>
          </a:prstGeo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379150" y="130104"/>
            <a:ext cx="11368966" cy="50422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>
                <a:latin typeface="Arial"/>
                <a:cs typeface="Arial"/>
              </a:rPr>
              <a:t>Плотные слои</a:t>
            </a:r>
            <a:endParaRPr/>
          </a:p>
        </p:txBody>
      </p:sp>
      <p:sp>
        <p:nvSpPr>
          <p:cNvPr id="13" name="Заголовок 1"/>
          <p:cNvSpPr txBox="1"/>
          <p:nvPr/>
        </p:nvSpPr>
        <p:spPr bwMode="auto">
          <a:xfrm>
            <a:off x="11835784" y="6506290"/>
            <a:ext cx="3562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400">
                <a:latin typeface="Arial"/>
                <a:cs typeface="Arial"/>
              </a:rPr>
              <a:t>9</a:t>
            </a:r>
            <a:endParaRPr lang="ru-RU" sz="240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32862" y="5619899"/>
            <a:ext cx="642424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>
                <a:latin typeface="Arial"/>
                <a:cs typeface="Arial"/>
              </a:rPr>
              <a:t>tf.keras.layers.Dense</a:t>
            </a:r>
            <a:r>
              <a:rPr lang="en-US" sz="2200">
                <a:latin typeface="Arial"/>
                <a:cs typeface="Arial"/>
              </a:rPr>
              <a:t>(units=64, activation='</a:t>
            </a:r>
            <a:r>
              <a:rPr lang="en-US" sz="2200">
                <a:latin typeface="Arial"/>
                <a:cs typeface="Arial"/>
              </a:rPr>
              <a:t>relu</a:t>
            </a:r>
            <a:r>
              <a:rPr lang="en-US" sz="2200">
                <a:latin typeface="Arial"/>
                <a:cs typeface="Arial"/>
              </a:rPr>
              <a:t>'),     </a:t>
            </a:r>
            <a:r>
              <a:rPr lang="en-US" sz="2200">
                <a:latin typeface="Arial"/>
                <a:cs typeface="Arial"/>
              </a:rPr>
              <a:t>tf.keras.layers.Dense</a:t>
            </a:r>
            <a:r>
              <a:rPr lang="en-US" sz="2200">
                <a:latin typeface="Arial"/>
                <a:cs typeface="Arial"/>
              </a:rPr>
              <a:t>(units=64, activation='</a:t>
            </a:r>
            <a:r>
              <a:rPr lang="en-US" sz="2200">
                <a:latin typeface="Arial"/>
                <a:cs typeface="Arial"/>
              </a:rPr>
              <a:t>relu</a:t>
            </a:r>
            <a:r>
              <a:rPr lang="en-US" sz="2200">
                <a:latin typeface="Arial"/>
                <a:cs typeface="Arial"/>
              </a:rPr>
              <a:t>'),     </a:t>
            </a:r>
            <a:r>
              <a:rPr lang="en-US" sz="2200">
                <a:latin typeface="Arial"/>
                <a:cs typeface="Arial"/>
              </a:rPr>
              <a:t>tf.keras.layers.Dense</a:t>
            </a:r>
            <a:r>
              <a:rPr lang="en-US" sz="2200">
                <a:latin typeface="Arial"/>
                <a:cs typeface="Arial"/>
              </a:rPr>
              <a:t>(units=1)</a:t>
            </a:r>
            <a:endParaRPr lang="ru-RU" sz="2200">
              <a:latin typeface="Arial"/>
              <a:cs typeface="Arial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79150" y="818295"/>
            <a:ext cx="3598805" cy="45899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66535" y="130104"/>
            <a:ext cx="11368966" cy="50422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>
                <a:latin typeface="Arial"/>
                <a:cs typeface="Arial"/>
              </a:rPr>
              <a:t>Сверточная</a:t>
            </a:r>
            <a:r>
              <a:rPr lang="ru-RU" sz="2800">
                <a:latin typeface="Arial"/>
                <a:cs typeface="Arial"/>
              </a:rPr>
              <a:t> нейронная сеть</a:t>
            </a:r>
            <a:endParaRPr/>
          </a:p>
        </p:txBody>
      </p:sp>
      <p:sp>
        <p:nvSpPr>
          <p:cNvPr id="13" name="Заголовок 1"/>
          <p:cNvSpPr txBox="1"/>
          <p:nvPr/>
        </p:nvSpPr>
        <p:spPr bwMode="auto">
          <a:xfrm>
            <a:off x="11566769" y="6455508"/>
            <a:ext cx="625231" cy="397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400">
                <a:latin typeface="Arial"/>
                <a:cs typeface="Arial"/>
              </a:rPr>
              <a:t>10</a:t>
            </a:r>
            <a:endParaRPr lang="ru-RU" sz="240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304800" y="5485707"/>
            <a:ext cx="1068363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>
                <a:latin typeface="Arial"/>
                <a:cs typeface="Arial"/>
              </a:rPr>
              <a:t>tf.keras.layers.Conv1D(filters=20, </a:t>
            </a:r>
            <a:r>
              <a:rPr lang="en-US" sz="2200">
                <a:latin typeface="Arial"/>
                <a:cs typeface="Arial"/>
              </a:rPr>
              <a:t>kernel_size</a:t>
            </a:r>
            <a:r>
              <a:rPr lang="en-US" sz="2200">
                <a:latin typeface="Arial"/>
                <a:cs typeface="Arial"/>
              </a:rPr>
              <a:t>=(CONV_WIDTH,), activation='</a:t>
            </a:r>
            <a:r>
              <a:rPr lang="en-US" sz="2200">
                <a:latin typeface="Arial"/>
                <a:cs typeface="Arial"/>
              </a:rPr>
              <a:t>relu</a:t>
            </a:r>
            <a:r>
              <a:rPr lang="en-US" sz="2200">
                <a:latin typeface="Arial"/>
                <a:cs typeface="Arial"/>
              </a:rPr>
              <a:t>'),     </a:t>
            </a:r>
            <a:r>
              <a:rPr lang="en-US" sz="2200">
                <a:latin typeface="Arial"/>
                <a:cs typeface="Arial"/>
              </a:rPr>
              <a:t>tf.keras.layers.Dense</a:t>
            </a:r>
            <a:r>
              <a:rPr lang="en-US" sz="2200">
                <a:latin typeface="Arial"/>
                <a:cs typeface="Arial"/>
              </a:rPr>
              <a:t>(units=32, activation='</a:t>
            </a:r>
            <a:r>
              <a:rPr lang="en-US" sz="2200">
                <a:latin typeface="Arial"/>
                <a:cs typeface="Arial"/>
              </a:rPr>
              <a:t>relu</a:t>
            </a:r>
            <a:r>
              <a:rPr lang="en-US" sz="2200">
                <a:latin typeface="Arial"/>
                <a:cs typeface="Arial"/>
              </a:rPr>
              <a:t>'),     </a:t>
            </a:r>
            <a:endParaRPr/>
          </a:p>
          <a:p>
            <a:pPr>
              <a:defRPr/>
            </a:pPr>
            <a:r>
              <a:rPr lang="en-US" sz="2200">
                <a:latin typeface="Arial"/>
                <a:cs typeface="Arial"/>
              </a:rPr>
              <a:t>tf.keras.layers.Dense</a:t>
            </a:r>
            <a:r>
              <a:rPr lang="en-US" sz="2200">
                <a:latin typeface="Arial"/>
                <a:cs typeface="Arial"/>
              </a:rPr>
              <a:t>(units=1)</a:t>
            </a:r>
            <a:endParaRPr lang="ru-RU" sz="2200">
              <a:latin typeface="Arial"/>
              <a:cs typeface="Arial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-269875" y="634325"/>
            <a:ext cx="5365505" cy="453925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843132" y="679245"/>
            <a:ext cx="7170760" cy="4806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493845" y="1097660"/>
            <a:ext cx="7615989" cy="5104893"/>
          </a:xfrm>
          <a:prstGeom prst="rect">
            <a:avLst/>
          </a:prstGeo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66535" y="130104"/>
            <a:ext cx="11368966" cy="50422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>
                <a:latin typeface="Arial"/>
                <a:cs typeface="Arial"/>
              </a:rPr>
              <a:t>Рекуррентная нейронная сеть</a:t>
            </a:r>
            <a:endParaRPr/>
          </a:p>
        </p:txBody>
      </p:sp>
      <p:sp>
        <p:nvSpPr>
          <p:cNvPr id="13" name="Заголовок 1"/>
          <p:cNvSpPr txBox="1"/>
          <p:nvPr/>
        </p:nvSpPr>
        <p:spPr bwMode="auto">
          <a:xfrm>
            <a:off x="11566769" y="6455508"/>
            <a:ext cx="625231" cy="397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400">
                <a:latin typeface="Arial"/>
                <a:cs typeface="Arial"/>
              </a:rPr>
              <a:t>10</a:t>
            </a:r>
            <a:endParaRPr lang="ru-RU" sz="240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304800" y="5485707"/>
            <a:ext cx="1068363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>
                <a:latin typeface="Arial"/>
                <a:cs typeface="Arial"/>
              </a:rPr>
              <a:t> </a:t>
            </a:r>
            <a:r>
              <a:rPr lang="en-US" sz="2200">
                <a:latin typeface="Arial"/>
                <a:cs typeface="Arial"/>
              </a:rPr>
              <a:t>tf.keras.layers.LSTM</a:t>
            </a:r>
            <a:endParaRPr lang="ru-RU" sz="2200">
              <a:latin typeface="Arial"/>
              <a:cs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-207352" y="634325"/>
            <a:ext cx="5010149" cy="4238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66535" y="130104"/>
            <a:ext cx="11368966" cy="50422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>
                <a:latin typeface="Arial"/>
                <a:cs typeface="Arial"/>
              </a:rPr>
              <a:t>Метрики</a:t>
            </a:r>
            <a:endParaRPr/>
          </a:p>
        </p:txBody>
      </p:sp>
      <p:sp>
        <p:nvSpPr>
          <p:cNvPr id="13" name="Заголовок 1"/>
          <p:cNvSpPr txBox="1"/>
          <p:nvPr/>
        </p:nvSpPr>
        <p:spPr bwMode="auto">
          <a:xfrm>
            <a:off x="11566769" y="6455508"/>
            <a:ext cx="625231" cy="397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400">
                <a:latin typeface="Arial"/>
                <a:cs typeface="Arial"/>
              </a:rPr>
              <a:t>1</a:t>
            </a:r>
            <a:r>
              <a:rPr lang="ru-RU" sz="2400">
                <a:latin typeface="Arial"/>
                <a:cs typeface="Arial"/>
              </a:rPr>
              <a:t>1</a:t>
            </a:r>
            <a:endParaRPr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259384" y="735864"/>
            <a:ext cx="7043694" cy="599203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 bwMode="auto">
          <a:xfrm>
            <a:off x="242278" y="1174375"/>
            <a:ext cx="354818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>
                <a:latin typeface="Arial"/>
                <a:cs typeface="Arial"/>
              </a:rPr>
              <a:t>Baseline    : 1.9934</a:t>
            </a:r>
            <a:endParaRPr/>
          </a:p>
          <a:p>
            <a:pPr>
              <a:defRPr/>
            </a:pPr>
            <a:r>
              <a:rPr lang="en-US" sz="2200">
                <a:latin typeface="Arial"/>
                <a:cs typeface="Arial"/>
              </a:rPr>
              <a:t>Linear      : 1.5796</a:t>
            </a:r>
            <a:endParaRPr/>
          </a:p>
          <a:p>
            <a:pPr>
              <a:defRPr/>
            </a:pPr>
            <a:r>
              <a:rPr lang="en-US" sz="2200">
                <a:latin typeface="Arial"/>
                <a:cs typeface="Arial"/>
              </a:rPr>
              <a:t>Dense       : 1.6357</a:t>
            </a:r>
            <a:endParaRPr/>
          </a:p>
          <a:p>
            <a:pPr>
              <a:defRPr/>
            </a:pPr>
            <a:r>
              <a:rPr lang="en-US" sz="2200">
                <a:latin typeface="Arial"/>
                <a:cs typeface="Arial"/>
              </a:rPr>
              <a:t>Multi step dense: 1.7526</a:t>
            </a:r>
            <a:endParaRPr/>
          </a:p>
          <a:p>
            <a:pPr>
              <a:defRPr/>
            </a:pPr>
            <a:r>
              <a:rPr lang="en-US" sz="2200">
                <a:latin typeface="Arial"/>
                <a:cs typeface="Arial"/>
              </a:rPr>
              <a:t>Conv        : 1.3547</a:t>
            </a:r>
            <a:endParaRPr/>
          </a:p>
          <a:p>
            <a:pPr>
              <a:defRPr/>
            </a:pPr>
            <a:r>
              <a:rPr lang="en-US" sz="2200">
                <a:latin typeface="Arial"/>
                <a:cs typeface="Arial"/>
              </a:rPr>
              <a:t>LSTM        : 1.7076</a:t>
            </a:r>
            <a:endParaRPr lang="ru-RU" sz="22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90978" y="150478"/>
            <a:ext cx="10515600" cy="44624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800">
                <a:latin typeface="Arial"/>
                <a:cs typeface="Arial"/>
              </a:rPr>
              <a:t>Цель и задачи: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790978" y="825590"/>
            <a:ext cx="10663707" cy="603240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ru-RU" sz="2200" b="1">
                <a:latin typeface="Arial"/>
                <a:cs typeface="Arial"/>
              </a:rPr>
              <a:t>Оценить применимость подходов машинного обучения</a:t>
            </a:r>
            <a:r>
              <a:rPr lang="en-US" sz="2200" b="1">
                <a:latin typeface="Arial"/>
                <a:cs typeface="Arial"/>
              </a:rPr>
              <a:t> (</a:t>
            </a:r>
            <a:r>
              <a:rPr lang="ru-RU" sz="2200" b="1">
                <a:latin typeface="Arial"/>
                <a:cs typeface="Arial"/>
              </a:rPr>
              <a:t>в т.ч. с использованием рекуррентных нейронных сетей</a:t>
            </a:r>
            <a:r>
              <a:rPr lang="en-US" sz="2200" b="1">
                <a:latin typeface="Arial"/>
                <a:cs typeface="Arial"/>
              </a:rPr>
              <a:t>)</a:t>
            </a:r>
            <a:r>
              <a:rPr lang="ru-RU" sz="2200" b="1">
                <a:latin typeface="Arial"/>
                <a:cs typeface="Arial"/>
              </a:rPr>
              <a:t> для прогнозирования</a:t>
            </a:r>
            <a:r>
              <a:rPr lang="en-US" sz="2200" b="1">
                <a:latin typeface="Arial"/>
                <a:cs typeface="Arial"/>
              </a:rPr>
              <a:t> </a:t>
            </a:r>
            <a:r>
              <a:rPr lang="ru-RU" sz="2200" b="1">
                <a:latin typeface="Arial"/>
                <a:cs typeface="Arial"/>
              </a:rPr>
              <a:t>валютных пары.</a:t>
            </a:r>
            <a:endParaRPr/>
          </a:p>
          <a:p>
            <a:pPr marL="0" indent="0">
              <a:buNone/>
              <a:defRPr/>
            </a:pPr>
            <a:r>
              <a:rPr lang="ru-RU" sz="2200">
                <a:latin typeface="Arial"/>
                <a:cs typeface="Arial"/>
              </a:rPr>
              <a:t>Задачи:</a:t>
            </a:r>
            <a:endParaRPr/>
          </a:p>
          <a:p>
            <a:pPr marL="0" indent="0">
              <a:buNone/>
              <a:defRPr/>
            </a:pPr>
            <a:r>
              <a:rPr lang="ru-RU" sz="2200">
                <a:latin typeface="Arial"/>
                <a:cs typeface="Arial"/>
              </a:rPr>
              <a:t>   - Обработать данные (заполнить пропуски, провести исследовательский анализ данных, визуализировать данные).</a:t>
            </a:r>
            <a:endParaRPr/>
          </a:p>
          <a:p>
            <a:pPr marL="0" indent="0">
              <a:buNone/>
              <a:defRPr/>
            </a:pPr>
            <a:r>
              <a:rPr lang="ru-RU" sz="2200">
                <a:latin typeface="Arial"/>
                <a:cs typeface="Arial"/>
              </a:rPr>
              <a:t>   - Подготовка данных (расчет </a:t>
            </a:r>
            <a:r>
              <a:rPr lang="ru-RU" sz="2200">
                <a:latin typeface="Arial"/>
                <a:cs typeface="Arial"/>
              </a:rPr>
              <a:t>таргетного</a:t>
            </a:r>
            <a:r>
              <a:rPr lang="ru-RU" sz="2200">
                <a:latin typeface="Arial"/>
                <a:cs typeface="Arial"/>
              </a:rPr>
              <a:t> значения, стандартизация и нормализация данных, разбиение данных на тренировочную и тестовую выборки).</a:t>
            </a:r>
            <a:endParaRPr/>
          </a:p>
          <a:p>
            <a:pPr marL="0" indent="0">
              <a:buNone/>
              <a:defRPr/>
            </a:pPr>
            <a:r>
              <a:rPr lang="ru-RU" sz="2200">
                <a:latin typeface="Arial"/>
                <a:cs typeface="Arial"/>
              </a:rPr>
              <a:t>   - Выбор и обучение моделей (линейная, плотные слои, сверхточная и рекуррентная нейронные сети).</a:t>
            </a:r>
            <a:endParaRPr/>
          </a:p>
          <a:p>
            <a:pPr marL="0" indent="0">
              <a:buNone/>
              <a:defRPr/>
            </a:pPr>
            <a:r>
              <a:rPr lang="ru-RU" sz="2200">
                <a:latin typeface="Arial"/>
                <a:cs typeface="Arial"/>
              </a:rPr>
              <a:t>   - Сравнение результатов, расчет ошибок и финансовых показателей, подготовка отчета.</a:t>
            </a:r>
            <a:endParaRPr/>
          </a:p>
        </p:txBody>
      </p:sp>
      <p:sp>
        <p:nvSpPr>
          <p:cNvPr id="6" name="Заголовок 1"/>
          <p:cNvSpPr txBox="1"/>
          <p:nvPr/>
        </p:nvSpPr>
        <p:spPr bwMode="auto">
          <a:xfrm>
            <a:off x="11835784" y="6506291"/>
            <a:ext cx="3562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400">
                <a:latin typeface="Arial"/>
                <a:cs typeface="Arial"/>
              </a:rPr>
              <a:t>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069025" y="606279"/>
            <a:ext cx="7743825" cy="41624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379150" y="130104"/>
            <a:ext cx="11368966" cy="50422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>
                <a:latin typeface="Arial"/>
                <a:cs typeface="Arial"/>
              </a:rPr>
              <a:t>Анализ и обработка данных (на примере</a:t>
            </a:r>
            <a:r>
              <a:rPr lang="en-US" sz="2800">
                <a:latin typeface="Arial"/>
                <a:cs typeface="Arial"/>
              </a:rPr>
              <a:t> </a:t>
            </a:r>
            <a:r>
              <a:rPr lang="ru-RU" sz="2800">
                <a:latin typeface="Arial"/>
                <a:cs typeface="Arial"/>
              </a:rPr>
              <a:t>набора данных </a:t>
            </a:r>
            <a:r>
              <a:rPr lang="en-US" sz="2800">
                <a:latin typeface="Arial"/>
                <a:cs typeface="Arial"/>
              </a:rPr>
              <a:t>USDBRL</a:t>
            </a:r>
            <a:r>
              <a:rPr lang="ru-RU" sz="2800">
                <a:latin typeface="Arial"/>
                <a:cs typeface="Arial"/>
              </a:rPr>
              <a:t>)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160256" y="1020752"/>
            <a:ext cx="388883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000">
                <a:latin typeface="Arial"/>
                <a:cs typeface="Arial"/>
              </a:rPr>
              <a:t>&lt;</a:t>
            </a:r>
            <a:r>
              <a:rPr lang="ru-RU" sz="1000">
                <a:latin typeface="Arial"/>
                <a:cs typeface="Arial"/>
              </a:rPr>
              <a:t>class</a:t>
            </a:r>
            <a:r>
              <a:rPr lang="ru-RU" sz="1000">
                <a:latin typeface="Arial"/>
                <a:cs typeface="Arial"/>
              </a:rPr>
              <a:t> '</a:t>
            </a:r>
            <a:r>
              <a:rPr lang="ru-RU" sz="1000">
                <a:latin typeface="Arial"/>
                <a:cs typeface="Arial"/>
              </a:rPr>
              <a:t>pandas.core.frame.DataFrame</a:t>
            </a:r>
            <a:r>
              <a:rPr lang="ru-RU" sz="1000">
                <a:latin typeface="Arial"/>
                <a:cs typeface="Arial"/>
              </a:rPr>
              <a:t>'&gt;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RangeIndex</a:t>
            </a:r>
            <a:r>
              <a:rPr lang="ru-RU" sz="1000">
                <a:latin typeface="Arial"/>
                <a:cs typeface="Arial"/>
              </a:rPr>
              <a:t>: 3892 </a:t>
            </a:r>
            <a:r>
              <a:rPr lang="ru-RU" sz="1000">
                <a:latin typeface="Arial"/>
                <a:cs typeface="Arial"/>
              </a:rPr>
              <a:t>entries</a:t>
            </a:r>
            <a:r>
              <a:rPr lang="ru-RU" sz="1000">
                <a:latin typeface="Arial"/>
                <a:cs typeface="Arial"/>
              </a:rPr>
              <a:t>, 0 </a:t>
            </a:r>
            <a:r>
              <a:rPr lang="ru-RU" sz="1000">
                <a:latin typeface="Arial"/>
                <a:cs typeface="Arial"/>
              </a:rPr>
              <a:t>to</a:t>
            </a:r>
            <a:r>
              <a:rPr lang="ru-RU" sz="1000">
                <a:latin typeface="Arial"/>
                <a:cs typeface="Arial"/>
              </a:rPr>
              <a:t> 3891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Data </a:t>
            </a:r>
            <a:r>
              <a:rPr lang="ru-RU" sz="1000">
                <a:latin typeface="Arial"/>
                <a:cs typeface="Arial"/>
              </a:rPr>
              <a:t>columns</a:t>
            </a:r>
            <a:r>
              <a:rPr lang="ru-RU" sz="1000">
                <a:latin typeface="Arial"/>
                <a:cs typeface="Arial"/>
              </a:rPr>
              <a:t> (</a:t>
            </a:r>
            <a:r>
              <a:rPr lang="ru-RU" sz="1000">
                <a:latin typeface="Arial"/>
                <a:cs typeface="Arial"/>
              </a:rPr>
              <a:t>total</a:t>
            </a:r>
            <a:r>
              <a:rPr lang="ru-RU" sz="1000">
                <a:latin typeface="Arial"/>
                <a:cs typeface="Arial"/>
              </a:rPr>
              <a:t> 27 </a:t>
            </a:r>
            <a:r>
              <a:rPr lang="ru-RU" sz="1000">
                <a:latin typeface="Arial"/>
                <a:cs typeface="Arial"/>
              </a:rPr>
              <a:t>columns</a:t>
            </a:r>
            <a:r>
              <a:rPr lang="ru-RU" sz="1000">
                <a:latin typeface="Arial"/>
                <a:cs typeface="Arial"/>
              </a:rPr>
              <a:t>):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#   </a:t>
            </a:r>
            <a:r>
              <a:rPr lang="ru-RU" sz="1000">
                <a:latin typeface="Arial"/>
                <a:cs typeface="Arial"/>
              </a:rPr>
              <a:t>Column</a:t>
            </a:r>
            <a:r>
              <a:rPr lang="ru-RU" sz="1000">
                <a:latin typeface="Arial"/>
                <a:cs typeface="Arial"/>
              </a:rPr>
              <a:t>                         Non-</a:t>
            </a:r>
            <a:r>
              <a:rPr lang="ru-RU" sz="1000">
                <a:latin typeface="Arial"/>
                <a:cs typeface="Arial"/>
              </a:rPr>
              <a:t>Null</a:t>
            </a:r>
            <a:r>
              <a:rPr lang="ru-RU" sz="1000">
                <a:latin typeface="Arial"/>
                <a:cs typeface="Arial"/>
              </a:rPr>
              <a:t> </a:t>
            </a:r>
            <a:r>
              <a:rPr lang="ru-RU" sz="1000">
                <a:latin typeface="Arial"/>
                <a:cs typeface="Arial"/>
              </a:rPr>
              <a:t>Count</a:t>
            </a:r>
            <a:r>
              <a:rPr lang="ru-RU" sz="1000">
                <a:latin typeface="Arial"/>
                <a:cs typeface="Arial"/>
              </a:rPr>
              <a:t>  </a:t>
            </a:r>
            <a:r>
              <a:rPr lang="ru-RU" sz="1000">
                <a:latin typeface="Arial"/>
                <a:cs typeface="Arial"/>
              </a:rPr>
              <a:t>Dtype</a:t>
            </a:r>
            <a:r>
              <a:rPr lang="ru-RU" sz="1000">
                <a:latin typeface="Arial"/>
                <a:cs typeface="Arial"/>
              </a:rPr>
              <a:t>  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---  ------                         --------------  -----  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0   </a:t>
            </a:r>
            <a:r>
              <a:rPr lang="ru-RU" sz="1000">
                <a:latin typeface="Arial"/>
                <a:cs typeface="Arial"/>
              </a:rPr>
              <a:t>Date</a:t>
            </a:r>
            <a:r>
              <a:rPr lang="ru-RU" sz="1000">
                <a:latin typeface="Arial"/>
                <a:cs typeface="Arial"/>
              </a:rPr>
              <a:t>                           3892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</a:t>
            </a:r>
            <a:r>
              <a:rPr lang="ru-RU" sz="1000">
                <a:latin typeface="Arial"/>
                <a:cs typeface="Arial"/>
              </a:rPr>
              <a:t>object</a:t>
            </a:r>
            <a:r>
              <a:rPr lang="ru-RU" sz="1000">
                <a:latin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1   USDBRL </a:t>
            </a:r>
            <a:r>
              <a:rPr lang="ru-RU" sz="1000">
                <a:latin typeface="Arial"/>
                <a:cs typeface="Arial"/>
              </a:rPr>
              <a:t>Curncy</a:t>
            </a:r>
            <a:r>
              <a:rPr lang="ru-RU" sz="1000">
                <a:latin typeface="Arial"/>
                <a:cs typeface="Arial"/>
              </a:rPr>
              <a:t>                  3756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2   BCN1W BGN </a:t>
            </a:r>
            <a:r>
              <a:rPr lang="ru-RU" sz="1000">
                <a:latin typeface="Arial"/>
                <a:cs typeface="Arial"/>
              </a:rPr>
              <a:t>Curncy</a:t>
            </a:r>
            <a:r>
              <a:rPr lang="ru-RU" sz="1000">
                <a:latin typeface="Arial"/>
                <a:cs typeface="Arial"/>
              </a:rPr>
              <a:t>               3567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3   EURUSD </a:t>
            </a:r>
            <a:r>
              <a:rPr lang="ru-RU" sz="1000">
                <a:latin typeface="Arial"/>
                <a:cs typeface="Arial"/>
              </a:rPr>
              <a:t>Curncy</a:t>
            </a:r>
            <a:r>
              <a:rPr lang="ru-RU" sz="1000">
                <a:latin typeface="Arial"/>
                <a:cs typeface="Arial"/>
              </a:rPr>
              <a:t>                  3892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4   GBPUSD </a:t>
            </a:r>
            <a:r>
              <a:rPr lang="ru-RU" sz="1000">
                <a:latin typeface="Arial"/>
                <a:cs typeface="Arial"/>
              </a:rPr>
              <a:t>Curncy</a:t>
            </a:r>
            <a:r>
              <a:rPr lang="ru-RU" sz="1000">
                <a:latin typeface="Arial"/>
                <a:cs typeface="Arial"/>
              </a:rPr>
              <a:t>                  3892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5   USDJPY </a:t>
            </a:r>
            <a:r>
              <a:rPr lang="ru-RU" sz="1000">
                <a:latin typeface="Arial"/>
                <a:cs typeface="Arial"/>
              </a:rPr>
              <a:t>Curncy</a:t>
            </a:r>
            <a:r>
              <a:rPr lang="ru-RU" sz="1000">
                <a:latin typeface="Arial"/>
                <a:cs typeface="Arial"/>
              </a:rPr>
              <a:t>                  3892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6   USDMXN </a:t>
            </a:r>
            <a:r>
              <a:rPr lang="ru-RU" sz="1000">
                <a:latin typeface="Arial"/>
                <a:cs typeface="Arial"/>
              </a:rPr>
              <a:t>Curncy</a:t>
            </a:r>
            <a:r>
              <a:rPr lang="ru-RU" sz="1000">
                <a:latin typeface="Arial"/>
                <a:cs typeface="Arial"/>
              </a:rPr>
              <a:t>                  3891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7   USOSFR2 </a:t>
            </a:r>
            <a:r>
              <a:rPr lang="ru-RU" sz="1000">
                <a:latin typeface="Arial"/>
                <a:cs typeface="Arial"/>
              </a:rPr>
              <a:t>Curncy</a:t>
            </a:r>
            <a:r>
              <a:rPr lang="ru-RU" sz="1000">
                <a:latin typeface="Arial"/>
                <a:cs typeface="Arial"/>
              </a:rPr>
              <a:t>                 3879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8   USOSFR10 </a:t>
            </a:r>
            <a:r>
              <a:rPr lang="ru-RU" sz="1000">
                <a:latin typeface="Arial"/>
                <a:cs typeface="Arial"/>
              </a:rPr>
              <a:t>Curncy</a:t>
            </a:r>
            <a:r>
              <a:rPr lang="ru-RU" sz="1000">
                <a:latin typeface="Arial"/>
                <a:cs typeface="Arial"/>
              </a:rPr>
              <a:t>                3851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9   CO1 </a:t>
            </a:r>
            <a:r>
              <a:rPr lang="ru-RU" sz="1000">
                <a:latin typeface="Arial"/>
                <a:cs typeface="Arial"/>
              </a:rPr>
              <a:t>Comdty</a:t>
            </a:r>
            <a:r>
              <a:rPr lang="ru-RU" sz="1000">
                <a:latin typeface="Arial"/>
                <a:cs typeface="Arial"/>
              </a:rPr>
              <a:t>                     3851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10  CU1 </a:t>
            </a:r>
            <a:r>
              <a:rPr lang="ru-RU" sz="1000">
                <a:latin typeface="Arial"/>
                <a:cs typeface="Arial"/>
              </a:rPr>
              <a:t>Comdty</a:t>
            </a:r>
            <a:r>
              <a:rPr lang="ru-RU" sz="1000">
                <a:latin typeface="Arial"/>
                <a:cs typeface="Arial"/>
              </a:rPr>
              <a:t>                     3620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11  XAU </a:t>
            </a:r>
            <a:r>
              <a:rPr lang="ru-RU" sz="1000">
                <a:latin typeface="Arial"/>
                <a:cs typeface="Arial"/>
              </a:rPr>
              <a:t>Curncy</a:t>
            </a:r>
            <a:r>
              <a:rPr lang="ru-RU" sz="1000">
                <a:latin typeface="Arial"/>
                <a:cs typeface="Arial"/>
              </a:rPr>
              <a:t>                     3885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12  BCNI3M </a:t>
            </a:r>
            <a:r>
              <a:rPr lang="ru-RU" sz="1000">
                <a:latin typeface="Arial"/>
                <a:cs typeface="Arial"/>
              </a:rPr>
              <a:t>Curncy</a:t>
            </a:r>
            <a:r>
              <a:rPr lang="ru-RU" sz="1000">
                <a:latin typeface="Arial"/>
                <a:cs typeface="Arial"/>
              </a:rPr>
              <a:t>                  3819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13  VIX Index                      3757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14  ES1 Index                      3764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15  NQ1 Index                      3765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16  IBOV Index                     3688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17  DXY </a:t>
            </a:r>
            <a:r>
              <a:rPr lang="ru-RU" sz="1000">
                <a:latin typeface="Arial"/>
                <a:cs typeface="Arial"/>
              </a:rPr>
              <a:t>Curncy</a:t>
            </a:r>
            <a:r>
              <a:rPr lang="ru-RU" sz="1000">
                <a:latin typeface="Arial"/>
                <a:cs typeface="Arial"/>
              </a:rPr>
              <a:t>                     3885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18  BRAZIL CDS USD SR 5Y D14 Corp  3887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19  MEX CDS USD SR 5Y D14 Corp     3885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20  EURUSDV1M BGN </a:t>
            </a:r>
            <a:r>
              <a:rPr lang="ru-RU" sz="1000">
                <a:latin typeface="Arial"/>
                <a:cs typeface="Arial"/>
              </a:rPr>
              <a:t>Curncy</a:t>
            </a:r>
            <a:r>
              <a:rPr lang="ru-RU" sz="1000">
                <a:latin typeface="Arial"/>
                <a:cs typeface="Arial"/>
              </a:rPr>
              <a:t>           3892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21  W 1 COMB </a:t>
            </a:r>
            <a:r>
              <a:rPr lang="ru-RU" sz="1000">
                <a:latin typeface="Arial"/>
                <a:cs typeface="Arial"/>
              </a:rPr>
              <a:t>Comdty</a:t>
            </a:r>
            <a:r>
              <a:rPr lang="ru-RU" sz="1000">
                <a:latin typeface="Arial"/>
                <a:cs typeface="Arial"/>
              </a:rPr>
              <a:t>                3761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22  C 1 COMB </a:t>
            </a:r>
            <a:r>
              <a:rPr lang="ru-RU" sz="1000">
                <a:latin typeface="Arial"/>
                <a:cs typeface="Arial"/>
              </a:rPr>
              <a:t>Comdty</a:t>
            </a:r>
            <a:r>
              <a:rPr lang="ru-RU" sz="1000">
                <a:latin typeface="Arial"/>
                <a:cs typeface="Arial"/>
              </a:rPr>
              <a:t>                3761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23  KC1 </a:t>
            </a:r>
            <a:r>
              <a:rPr lang="ru-RU" sz="1000">
                <a:latin typeface="Arial"/>
                <a:cs typeface="Arial"/>
              </a:rPr>
              <a:t>Comdty</a:t>
            </a:r>
            <a:r>
              <a:rPr lang="ru-RU" sz="1000">
                <a:latin typeface="Arial"/>
                <a:cs typeface="Arial"/>
              </a:rPr>
              <a:t>                     3757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24  USGGBE2 Index                  3888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25  USGGBE10 Index                 3890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26  CESIUSD Index                  3824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dtypes</a:t>
            </a:r>
            <a:r>
              <a:rPr lang="ru-RU" sz="1000">
                <a:latin typeface="Arial"/>
                <a:cs typeface="Arial"/>
              </a:rPr>
              <a:t>: float64(26), </a:t>
            </a:r>
            <a:r>
              <a:rPr lang="ru-RU" sz="1000">
                <a:latin typeface="Arial"/>
                <a:cs typeface="Arial"/>
              </a:rPr>
              <a:t>object</a:t>
            </a:r>
            <a:r>
              <a:rPr lang="ru-RU" sz="1000">
                <a:latin typeface="Arial"/>
                <a:cs typeface="Arial"/>
              </a:rPr>
              <a:t>(1)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memory</a:t>
            </a:r>
            <a:r>
              <a:rPr lang="ru-RU" sz="1000">
                <a:latin typeface="Arial"/>
                <a:cs typeface="Arial"/>
              </a:rPr>
              <a:t> </a:t>
            </a:r>
            <a:r>
              <a:rPr lang="ru-RU" sz="1000">
                <a:latin typeface="Arial"/>
                <a:cs typeface="Arial"/>
              </a:rPr>
              <a:t>usage</a:t>
            </a:r>
            <a:r>
              <a:rPr lang="ru-RU" sz="1000">
                <a:latin typeface="Arial"/>
                <a:cs typeface="Arial"/>
              </a:rPr>
              <a:t>: 821.1+ KB</a:t>
            </a:r>
            <a:endParaRPr/>
          </a:p>
        </p:txBody>
      </p:sp>
      <p:cxnSp>
        <p:nvCxnSpPr>
          <p:cNvPr id="10" name="Прямая со стрелкой 9"/>
          <p:cNvCxnSpPr>
            <a:cxnSpLocks/>
          </p:cNvCxnSpPr>
          <p:nvPr/>
        </p:nvCxnSpPr>
        <p:spPr bwMode="auto">
          <a:xfrm>
            <a:off x="2867488" y="1899821"/>
            <a:ext cx="355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 bwMode="auto">
          <a:xfrm>
            <a:off x="3239375" y="1776710"/>
            <a:ext cx="9452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b="1" i="0">
                <a:latin typeface="Arial"/>
                <a:cs typeface="Arial"/>
              </a:rPr>
              <a:t>datetime64</a:t>
            </a:r>
            <a:endParaRPr lang="ru-RU" sz="1000" b="1">
              <a:latin typeface="Arial"/>
              <a:cs typeface="Arial"/>
            </a:endParaRPr>
          </a:p>
        </p:txBody>
      </p:sp>
      <p:cxnSp>
        <p:nvCxnSpPr>
          <p:cNvPr id="13" name="Прямая со стрелкой 12"/>
          <p:cNvCxnSpPr>
            <a:cxnSpLocks/>
          </p:cNvCxnSpPr>
          <p:nvPr/>
        </p:nvCxnSpPr>
        <p:spPr bwMode="auto">
          <a:xfrm flipV="1">
            <a:off x="4474346" y="3583850"/>
            <a:ext cx="0" cy="21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 bwMode="auto">
          <a:xfrm>
            <a:off x="3312900" y="3796357"/>
            <a:ext cx="1335302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000" b="1" i="0">
                <a:latin typeface="Arial"/>
                <a:cs typeface="Arial"/>
              </a:rPr>
              <a:t>Выходные дни и праздники</a:t>
            </a:r>
            <a:r>
              <a:rPr lang="en-US" sz="1000" b="1" i="0">
                <a:latin typeface="Arial"/>
                <a:cs typeface="Arial"/>
              </a:rPr>
              <a:t>: </a:t>
            </a:r>
            <a:r>
              <a:rPr lang="ru-RU" sz="1000" b="1" i="0">
                <a:latin typeface="Arial"/>
                <a:cs typeface="Arial"/>
              </a:rPr>
              <a:t>удаляем строки полностью</a:t>
            </a:r>
            <a:endParaRPr lang="ru-RU" sz="1000" b="1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596837" y="5159552"/>
            <a:ext cx="2063221" cy="594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sz="1100" b="1">
                <a:latin typeface="Arial"/>
                <a:cs typeface="Arial"/>
              </a:rPr>
              <a:t>Добавление в пропуски</a:t>
            </a:r>
            <a:endParaRPr sz="1100" b="1">
              <a:latin typeface="Arial"/>
              <a:cs typeface="Arial"/>
            </a:endParaRPr>
          </a:p>
          <a:p>
            <a:pPr>
              <a:defRPr/>
            </a:pPr>
            <a:r>
              <a:rPr sz="1100" b="1">
                <a:latin typeface="Arial"/>
                <a:cs typeface="Arial"/>
              </a:rPr>
              <a:t>предыдущего значения:</a:t>
            </a:r>
            <a:endParaRPr sz="1100" b="1">
              <a:latin typeface="Arial"/>
              <a:cs typeface="Arial"/>
            </a:endParaRPr>
          </a:p>
          <a:p>
            <a:pPr>
              <a:defRPr/>
            </a:pPr>
            <a:r>
              <a:rPr sz="1100" b="1">
                <a:latin typeface="Arial"/>
                <a:cs typeface="Arial"/>
              </a:rPr>
              <a:t>рекомендация заказчика</a:t>
            </a:r>
            <a:endParaRPr sz="1200"/>
          </a:p>
        </p:txBody>
      </p:sp>
      <p:cxnSp>
        <p:nvCxnSpPr>
          <p:cNvPr id="20" name="Прямая со стрелкой 19"/>
          <p:cNvCxnSpPr>
            <a:cxnSpLocks/>
          </p:cNvCxnSpPr>
          <p:nvPr/>
        </p:nvCxnSpPr>
        <p:spPr bwMode="auto">
          <a:xfrm flipH="1" flipV="1">
            <a:off x="4822056" y="3861789"/>
            <a:ext cx="554759" cy="157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 bwMode="auto">
          <a:xfrm>
            <a:off x="5005432" y="5513496"/>
            <a:ext cx="1818443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000" b="1" i="0">
                <a:latin typeface="Arial"/>
                <a:cs typeface="Arial"/>
              </a:rPr>
              <a:t>Добавление в пропуски предыдущего значения: рекомендация заказчика </a:t>
            </a:r>
            <a:endParaRPr lang="ru-RU" sz="1000" b="1">
              <a:latin typeface="Arial"/>
              <a:cs typeface="Arial"/>
            </a:endParaRPr>
          </a:p>
        </p:txBody>
      </p:sp>
      <p:sp>
        <p:nvSpPr>
          <p:cNvPr id="23" name="Левая фигурная скобка 22"/>
          <p:cNvSpPr/>
          <p:nvPr/>
        </p:nvSpPr>
        <p:spPr bwMode="auto">
          <a:xfrm rot="16199999">
            <a:off x="8405282" y="1512923"/>
            <a:ext cx="358853" cy="6658254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4" name="Заголовок 1"/>
          <p:cNvSpPr txBox="1"/>
          <p:nvPr/>
        </p:nvSpPr>
        <p:spPr bwMode="auto">
          <a:xfrm>
            <a:off x="379150" y="673939"/>
            <a:ext cx="3036164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400">
                <a:latin typeface="Arial"/>
                <a:cs typeface="Arial"/>
              </a:rPr>
              <a:t>Очистка данных</a:t>
            </a:r>
            <a:endParaRPr/>
          </a:p>
        </p:txBody>
      </p:sp>
      <p:sp>
        <p:nvSpPr>
          <p:cNvPr id="25" name="Заголовок 1"/>
          <p:cNvSpPr txBox="1"/>
          <p:nvPr/>
        </p:nvSpPr>
        <p:spPr bwMode="auto">
          <a:xfrm>
            <a:off x="11835784" y="6506291"/>
            <a:ext cx="3562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400">
                <a:latin typeface="Arial"/>
                <a:cs typeface="Arial"/>
              </a:rPr>
              <a:t>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379150" y="130104"/>
            <a:ext cx="11368966" cy="50422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>
                <a:latin typeface="Arial"/>
                <a:cs typeface="Arial"/>
              </a:rPr>
              <a:t>Анализ и обработка данных (на примере</a:t>
            </a:r>
            <a:r>
              <a:rPr lang="en-US" sz="2800">
                <a:latin typeface="Arial"/>
                <a:cs typeface="Arial"/>
              </a:rPr>
              <a:t> </a:t>
            </a:r>
            <a:r>
              <a:rPr lang="ru-RU" sz="2800">
                <a:latin typeface="Arial"/>
                <a:cs typeface="Arial"/>
              </a:rPr>
              <a:t>набора данных </a:t>
            </a:r>
            <a:r>
              <a:rPr lang="en-US" sz="2800">
                <a:latin typeface="Arial"/>
                <a:cs typeface="Arial"/>
              </a:rPr>
              <a:t>USDBRL</a:t>
            </a:r>
            <a:r>
              <a:rPr lang="ru-RU" sz="2800">
                <a:latin typeface="Arial"/>
                <a:cs typeface="Arial"/>
              </a:rPr>
              <a:t>)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79201" y="1020526"/>
            <a:ext cx="384130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>
                <a:latin typeface="Arial"/>
                <a:cs typeface="Arial"/>
              </a:rPr>
              <a:t>&lt;class '</a:t>
            </a:r>
            <a:r>
              <a:rPr lang="en-US" sz="1000">
                <a:latin typeface="Arial"/>
                <a:cs typeface="Arial"/>
              </a:rPr>
              <a:t>pandas.core.frame.DataFrame</a:t>
            </a:r>
            <a:r>
              <a:rPr lang="en-US" sz="1000">
                <a:latin typeface="Arial"/>
                <a:cs typeface="Arial"/>
              </a:rPr>
              <a:t>'&gt;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Index: 3756 entries, 0 to 3891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Data columns (total 27 columns):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#   Column                         Non-Null Count  </a:t>
            </a:r>
            <a:r>
              <a:rPr lang="en-US" sz="1000">
                <a:latin typeface="Arial"/>
                <a:cs typeface="Arial"/>
              </a:rPr>
              <a:t>Dtype</a:t>
            </a:r>
            <a:r>
              <a:rPr lang="en-US" sz="1000">
                <a:latin typeface="Arial"/>
                <a:cs typeface="Arial"/>
              </a:rPr>
              <a:t>  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---  ------                         --------------  -----  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0   Date                           3756 non-null   datetime64[ns]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1   USDBRL </a:t>
            </a:r>
            <a:r>
              <a:rPr lang="en-US" sz="1000">
                <a:latin typeface="Arial"/>
                <a:cs typeface="Arial"/>
              </a:rPr>
              <a:t>Curncy</a:t>
            </a:r>
            <a:r>
              <a:rPr lang="en-US" sz="1000">
                <a:latin typeface="Arial"/>
                <a:cs typeface="Arial"/>
              </a:rPr>
              <a:t>                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2   BCN1W BGN </a:t>
            </a:r>
            <a:r>
              <a:rPr lang="en-US" sz="1000">
                <a:latin typeface="Arial"/>
                <a:cs typeface="Arial"/>
              </a:rPr>
              <a:t>Curncy</a:t>
            </a:r>
            <a:r>
              <a:rPr lang="en-US" sz="1000">
                <a:latin typeface="Arial"/>
                <a:cs typeface="Arial"/>
              </a:rPr>
              <a:t>             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3   EURUSD </a:t>
            </a:r>
            <a:r>
              <a:rPr lang="en-US" sz="1000">
                <a:latin typeface="Arial"/>
                <a:cs typeface="Arial"/>
              </a:rPr>
              <a:t>Curncy</a:t>
            </a:r>
            <a:r>
              <a:rPr lang="en-US" sz="1000">
                <a:latin typeface="Arial"/>
                <a:cs typeface="Arial"/>
              </a:rPr>
              <a:t>                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4   GBPUSD </a:t>
            </a:r>
            <a:r>
              <a:rPr lang="en-US" sz="1000">
                <a:latin typeface="Arial"/>
                <a:cs typeface="Arial"/>
              </a:rPr>
              <a:t>Curncy</a:t>
            </a:r>
            <a:r>
              <a:rPr lang="en-US" sz="1000">
                <a:latin typeface="Arial"/>
                <a:cs typeface="Arial"/>
              </a:rPr>
              <a:t>                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5   USDJPY </a:t>
            </a:r>
            <a:r>
              <a:rPr lang="en-US" sz="1000">
                <a:latin typeface="Arial"/>
                <a:cs typeface="Arial"/>
              </a:rPr>
              <a:t>Curncy</a:t>
            </a:r>
            <a:r>
              <a:rPr lang="en-US" sz="1000">
                <a:latin typeface="Arial"/>
                <a:cs typeface="Arial"/>
              </a:rPr>
              <a:t>                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6   USDMXN </a:t>
            </a:r>
            <a:r>
              <a:rPr lang="en-US" sz="1000">
                <a:latin typeface="Arial"/>
                <a:cs typeface="Arial"/>
              </a:rPr>
              <a:t>Curncy</a:t>
            </a:r>
            <a:r>
              <a:rPr lang="en-US" sz="1000">
                <a:latin typeface="Arial"/>
                <a:cs typeface="Arial"/>
              </a:rPr>
              <a:t>                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7   USOSFR2 </a:t>
            </a:r>
            <a:r>
              <a:rPr lang="en-US" sz="1000">
                <a:latin typeface="Arial"/>
                <a:cs typeface="Arial"/>
              </a:rPr>
              <a:t>Curncy</a:t>
            </a:r>
            <a:r>
              <a:rPr lang="en-US" sz="1000">
                <a:latin typeface="Arial"/>
                <a:cs typeface="Arial"/>
              </a:rPr>
              <a:t>               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8   USOSFR10 </a:t>
            </a:r>
            <a:r>
              <a:rPr lang="en-US" sz="1000">
                <a:latin typeface="Arial"/>
                <a:cs typeface="Arial"/>
              </a:rPr>
              <a:t>Curncy</a:t>
            </a:r>
            <a:r>
              <a:rPr lang="en-US" sz="1000">
                <a:latin typeface="Arial"/>
                <a:cs typeface="Arial"/>
              </a:rPr>
              <a:t>              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9   CO1 </a:t>
            </a:r>
            <a:r>
              <a:rPr lang="en-US" sz="1000">
                <a:latin typeface="Arial"/>
                <a:cs typeface="Arial"/>
              </a:rPr>
              <a:t>Comdty</a:t>
            </a:r>
            <a:r>
              <a:rPr lang="en-US" sz="1000">
                <a:latin typeface="Arial"/>
                <a:cs typeface="Arial"/>
              </a:rPr>
              <a:t>                   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10  CU1 </a:t>
            </a:r>
            <a:r>
              <a:rPr lang="en-US" sz="1000">
                <a:latin typeface="Arial"/>
                <a:cs typeface="Arial"/>
              </a:rPr>
              <a:t>Comdty</a:t>
            </a:r>
            <a:r>
              <a:rPr lang="en-US" sz="1000">
                <a:latin typeface="Arial"/>
                <a:cs typeface="Arial"/>
              </a:rPr>
              <a:t>                   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11  XAU </a:t>
            </a:r>
            <a:r>
              <a:rPr lang="en-US" sz="1000">
                <a:latin typeface="Arial"/>
                <a:cs typeface="Arial"/>
              </a:rPr>
              <a:t>Curncy</a:t>
            </a:r>
            <a:r>
              <a:rPr lang="en-US" sz="1000">
                <a:latin typeface="Arial"/>
                <a:cs typeface="Arial"/>
              </a:rPr>
              <a:t>                   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12  BCNI3M </a:t>
            </a:r>
            <a:r>
              <a:rPr lang="en-US" sz="1000">
                <a:latin typeface="Arial"/>
                <a:cs typeface="Arial"/>
              </a:rPr>
              <a:t>Curncy</a:t>
            </a:r>
            <a:r>
              <a:rPr lang="en-US" sz="1000">
                <a:latin typeface="Arial"/>
                <a:cs typeface="Arial"/>
              </a:rPr>
              <a:t>                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13  VIX Index                    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14  ES1 Index                    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15  NQ1 Index                    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16  IBOV Index                   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17  DXY </a:t>
            </a:r>
            <a:r>
              <a:rPr lang="en-US" sz="1000">
                <a:latin typeface="Arial"/>
                <a:cs typeface="Arial"/>
              </a:rPr>
              <a:t>Curncy</a:t>
            </a:r>
            <a:r>
              <a:rPr lang="en-US" sz="1000">
                <a:latin typeface="Arial"/>
                <a:cs typeface="Arial"/>
              </a:rPr>
              <a:t>                   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18  BRAZIL CDS USD SR 5Y D14 Corp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19  MEX CDS USD SR 5Y D14 Corp   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20  EURUSDV1M BGN </a:t>
            </a:r>
            <a:r>
              <a:rPr lang="en-US" sz="1000">
                <a:latin typeface="Arial"/>
                <a:cs typeface="Arial"/>
              </a:rPr>
              <a:t>Curncy</a:t>
            </a:r>
            <a:r>
              <a:rPr lang="en-US" sz="1000">
                <a:latin typeface="Arial"/>
                <a:cs typeface="Arial"/>
              </a:rPr>
              <a:t>         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21  W 1 COMB </a:t>
            </a:r>
            <a:r>
              <a:rPr lang="en-US" sz="1000">
                <a:latin typeface="Arial"/>
                <a:cs typeface="Arial"/>
              </a:rPr>
              <a:t>Comdty</a:t>
            </a:r>
            <a:r>
              <a:rPr lang="en-US" sz="1000">
                <a:latin typeface="Arial"/>
                <a:cs typeface="Arial"/>
              </a:rPr>
              <a:t>              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22  C 1 COMB </a:t>
            </a:r>
            <a:r>
              <a:rPr lang="en-US" sz="1000">
                <a:latin typeface="Arial"/>
                <a:cs typeface="Arial"/>
              </a:rPr>
              <a:t>Comdty</a:t>
            </a:r>
            <a:r>
              <a:rPr lang="en-US" sz="1000">
                <a:latin typeface="Arial"/>
                <a:cs typeface="Arial"/>
              </a:rPr>
              <a:t>              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23  KC1 </a:t>
            </a:r>
            <a:r>
              <a:rPr lang="en-US" sz="1000">
                <a:latin typeface="Arial"/>
                <a:cs typeface="Arial"/>
              </a:rPr>
              <a:t>Comdty</a:t>
            </a:r>
            <a:r>
              <a:rPr lang="en-US" sz="1000">
                <a:latin typeface="Arial"/>
                <a:cs typeface="Arial"/>
              </a:rPr>
              <a:t>                   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24  USGGBE2 Index                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25  USGGBE10 Index               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26  CESIUSD Index                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dtypes</a:t>
            </a:r>
            <a:r>
              <a:rPr lang="en-US" sz="1000">
                <a:latin typeface="Arial"/>
                <a:cs typeface="Arial"/>
              </a:rPr>
              <a:t>: datetime64[ns](1), float64(26)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memory usage: 821.6 KB</a:t>
            </a:r>
            <a:endParaRPr/>
          </a:p>
        </p:txBody>
      </p:sp>
      <p:sp>
        <p:nvSpPr>
          <p:cNvPr id="24" name="Заголовок 1"/>
          <p:cNvSpPr txBox="1"/>
          <p:nvPr/>
        </p:nvSpPr>
        <p:spPr bwMode="auto">
          <a:xfrm>
            <a:off x="379150" y="673939"/>
            <a:ext cx="3036164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400">
                <a:latin typeface="Arial"/>
                <a:cs typeface="Arial"/>
              </a:rPr>
              <a:t>Очистка данных</a:t>
            </a:r>
            <a:endParaRPr/>
          </a:p>
        </p:txBody>
      </p:sp>
      <p:sp>
        <p:nvSpPr>
          <p:cNvPr id="25" name="Заголовок 1"/>
          <p:cNvSpPr txBox="1"/>
          <p:nvPr/>
        </p:nvSpPr>
        <p:spPr bwMode="auto">
          <a:xfrm>
            <a:off x="11835784" y="6506291"/>
            <a:ext cx="3562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ru-RU" sz="2400">
              <a:latin typeface="Arial"/>
              <a:cs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920509" y="1780025"/>
            <a:ext cx="7915275" cy="4267200"/>
          </a:xfrm>
          <a:prstGeom prst="rect">
            <a:avLst/>
          </a:prstGeom>
        </p:spPr>
      </p:pic>
      <p:sp>
        <p:nvSpPr>
          <p:cNvPr id="17" name="Заголовок 1"/>
          <p:cNvSpPr txBox="1"/>
          <p:nvPr/>
        </p:nvSpPr>
        <p:spPr bwMode="auto">
          <a:xfrm>
            <a:off x="11835784" y="6506290"/>
            <a:ext cx="3562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400">
                <a:latin typeface="Arial"/>
                <a:cs typeface="Arial"/>
              </a:rPr>
              <a:t>4</a:t>
            </a:r>
            <a:endParaRPr lang="ru-RU" sz="24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379150" y="130104"/>
            <a:ext cx="11368966" cy="50422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>
                <a:latin typeface="Arial"/>
                <a:cs typeface="Arial"/>
              </a:rPr>
              <a:t>Анализ и обработка данных (на примере</a:t>
            </a:r>
            <a:r>
              <a:rPr lang="en-US" sz="2800">
                <a:latin typeface="Arial"/>
                <a:cs typeface="Arial"/>
              </a:rPr>
              <a:t> </a:t>
            </a:r>
            <a:r>
              <a:rPr lang="ru-RU" sz="2800">
                <a:latin typeface="Arial"/>
                <a:cs typeface="Arial"/>
              </a:rPr>
              <a:t>набора данных </a:t>
            </a:r>
            <a:r>
              <a:rPr lang="en-US" sz="2800">
                <a:latin typeface="Arial"/>
                <a:cs typeface="Arial"/>
              </a:rPr>
              <a:t>USDBRL</a:t>
            </a:r>
            <a:r>
              <a:rPr lang="ru-RU" sz="2800">
                <a:latin typeface="Arial"/>
                <a:cs typeface="Arial"/>
              </a:rPr>
              <a:t>)</a:t>
            </a:r>
            <a:endParaRPr/>
          </a:p>
        </p:txBody>
      </p:sp>
      <p:sp>
        <p:nvSpPr>
          <p:cNvPr id="5" name="Заголовок 1"/>
          <p:cNvSpPr txBox="1"/>
          <p:nvPr/>
        </p:nvSpPr>
        <p:spPr bwMode="auto">
          <a:xfrm>
            <a:off x="379150" y="673939"/>
            <a:ext cx="69893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400">
                <a:latin typeface="Arial"/>
                <a:cs typeface="Arial"/>
              </a:rPr>
              <a:t>Вычисление </a:t>
            </a:r>
            <a:r>
              <a:rPr lang="ru-RU" sz="2400">
                <a:latin typeface="Arial"/>
                <a:cs typeface="Arial"/>
              </a:rPr>
              <a:t>таргетных</a:t>
            </a:r>
            <a:r>
              <a:rPr lang="ru-RU" sz="2400">
                <a:latin typeface="Arial"/>
                <a:cs typeface="Arial"/>
              </a:rPr>
              <a:t> значений</a:t>
            </a:r>
            <a:endParaRPr/>
          </a:p>
        </p:txBody>
      </p:sp>
      <p:sp>
        <p:nvSpPr>
          <p:cNvPr id="9" name="TextBox 8"/>
          <p:cNvSpPr txBox="1"/>
          <p:nvPr/>
        </p:nvSpPr>
        <p:spPr bwMode="auto">
          <a:xfrm>
            <a:off x="763776" y="1321011"/>
            <a:ext cx="44960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>
                <a:latin typeface="Arial"/>
                <a:cs typeface="Arial"/>
              </a:rPr>
              <a:t>z = (x</a:t>
            </a:r>
            <a:r>
              <a:rPr lang="en-US" sz="2200" baseline="-25000">
                <a:latin typeface="Arial"/>
                <a:cs typeface="Arial"/>
              </a:rPr>
              <a:t>i-1</a:t>
            </a:r>
            <a:r>
              <a:rPr lang="en-US" sz="2200">
                <a:latin typeface="Arial"/>
                <a:cs typeface="Arial"/>
              </a:rPr>
              <a:t>-(x+(y/</a:t>
            </a:r>
            <a:r>
              <a:rPr lang="ru-RU" sz="2200">
                <a:latin typeface="Arial"/>
                <a:cs typeface="Arial"/>
              </a:rPr>
              <a:t>5</a:t>
            </a:r>
            <a:r>
              <a:rPr lang="en-US" sz="2200">
                <a:latin typeface="Arial"/>
                <a:cs typeface="Arial"/>
              </a:rPr>
              <a:t>0000))/x</a:t>
            </a:r>
            <a:r>
              <a:rPr lang="en-US" sz="2200" baseline="-25000">
                <a:latin typeface="Arial"/>
                <a:cs typeface="Arial"/>
              </a:rPr>
              <a:t>i-1</a:t>
            </a:r>
            <a:endParaRPr lang="ru-RU" sz="2200" baseline="-25000">
              <a:latin typeface="Arial"/>
              <a:cs typeface="Arial"/>
            </a:endParaRPr>
          </a:p>
          <a:p>
            <a:pPr>
              <a:defRPr/>
            </a:pPr>
            <a:endParaRPr lang="ru-RU" sz="220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2674357" y="2082607"/>
            <a:ext cx="45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200">
                <a:latin typeface="Arial"/>
                <a:cs typeface="Arial"/>
              </a:rPr>
              <a:t>x</a:t>
            </a:r>
            <a:endParaRPr lang="ru-RU" sz="220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3568937" y="2082608"/>
            <a:ext cx="785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200">
                <a:latin typeface="Arial"/>
                <a:cs typeface="Arial"/>
              </a:rPr>
              <a:t>y</a:t>
            </a:r>
            <a:endParaRPr lang="ru-RU" sz="2200">
              <a:latin typeface="Arial"/>
              <a:cs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13285" y="2513493"/>
            <a:ext cx="3857266" cy="41579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 bwMode="auto">
          <a:xfrm>
            <a:off x="1779776" y="2082606"/>
            <a:ext cx="45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200">
                <a:latin typeface="Arial"/>
                <a:cs typeface="Arial"/>
              </a:rPr>
              <a:t>z</a:t>
            </a:r>
            <a:endParaRPr lang="ru-RU" sz="2200">
              <a:latin typeface="Arial"/>
              <a:cs typeface="Arial"/>
            </a:endParaRPr>
          </a:p>
        </p:txBody>
      </p:sp>
      <p:sp>
        <p:nvSpPr>
          <p:cNvPr id="13" name="Заголовок 1"/>
          <p:cNvSpPr txBox="1"/>
          <p:nvPr/>
        </p:nvSpPr>
        <p:spPr bwMode="auto">
          <a:xfrm>
            <a:off x="11835784" y="6506290"/>
            <a:ext cx="3562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400">
                <a:latin typeface="Arial"/>
                <a:cs typeface="Arial"/>
              </a:rPr>
              <a:t>5</a:t>
            </a:r>
            <a:endParaRPr lang="ru-RU" sz="2400">
              <a:latin typeface="Arial"/>
              <a:cs typeface="Arial"/>
            </a:endParaRPr>
          </a:p>
        </p:txBody>
      </p:sp>
      <p:sp>
        <p:nvSpPr>
          <p:cNvPr id="15" name="Заголовок 1"/>
          <p:cNvSpPr txBox="1"/>
          <p:nvPr/>
        </p:nvSpPr>
        <p:spPr bwMode="auto">
          <a:xfrm>
            <a:off x="5507718" y="673939"/>
            <a:ext cx="6215537" cy="647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400">
                <a:latin typeface="Arial"/>
                <a:cs typeface="Arial"/>
              </a:rPr>
              <a:t>Нормализация </a:t>
            </a:r>
            <a:r>
              <a:rPr lang="ru-RU" sz="2400">
                <a:latin typeface="Arial"/>
                <a:cs typeface="Arial"/>
              </a:rPr>
              <a:t>таргетных</a:t>
            </a:r>
            <a:r>
              <a:rPr lang="ru-RU" sz="2400">
                <a:latin typeface="Arial"/>
                <a:cs typeface="Arial"/>
              </a:rPr>
              <a:t> значений на </a:t>
            </a:r>
            <a:r>
              <a:rPr lang="en-US" sz="2400">
                <a:latin typeface="Arial"/>
                <a:cs typeface="Arial"/>
              </a:rPr>
              <a:t>[</a:t>
            </a:r>
            <a:r>
              <a:rPr lang="ru-RU" sz="2400">
                <a:latin typeface="Arial"/>
                <a:cs typeface="Arial"/>
              </a:rPr>
              <a:t>-5,5</a:t>
            </a:r>
            <a:r>
              <a:rPr lang="en-US" sz="2400">
                <a:latin typeface="Arial"/>
                <a:cs typeface="Arial"/>
              </a:rPr>
              <a:t>]</a:t>
            </a:r>
            <a:endParaRPr lang="ru-RU" sz="2400">
              <a:latin typeface="Arial"/>
              <a:cs typeface="Arial"/>
            </a:endParaRPr>
          </a:p>
          <a:p>
            <a:pPr algn="ctr">
              <a:defRPr/>
            </a:pPr>
            <a:endParaRPr lang="ru-RU" sz="2400">
              <a:latin typeface="Arial"/>
              <a:cs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795784" y="1169108"/>
            <a:ext cx="5052730" cy="2621295"/>
          </a:xfrm>
          <a:prstGeom prst="rect">
            <a:avLst/>
          </a:prstGeom>
        </p:spPr>
      </p:pic>
      <p:sp>
        <p:nvSpPr>
          <p:cNvPr id="17" name="Заголовок 1"/>
          <p:cNvSpPr txBox="1"/>
          <p:nvPr/>
        </p:nvSpPr>
        <p:spPr bwMode="auto">
          <a:xfrm>
            <a:off x="5436707" y="3791892"/>
            <a:ext cx="6215537" cy="647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200">
                <a:latin typeface="Arial"/>
                <a:cs typeface="Arial"/>
              </a:rPr>
              <a:t>Округление до целых</a:t>
            </a:r>
            <a:endParaRPr/>
          </a:p>
          <a:p>
            <a:pPr algn="ctr">
              <a:defRPr/>
            </a:pPr>
            <a:endParaRPr lang="ru-RU" sz="2400">
              <a:latin typeface="Arial"/>
              <a:cs typeface="Arial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795784" y="4148839"/>
            <a:ext cx="5052730" cy="2621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379150" y="130104"/>
            <a:ext cx="11368966" cy="50422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>
                <a:latin typeface="Arial"/>
                <a:cs typeface="Arial"/>
              </a:rPr>
              <a:t>Результаты для </a:t>
            </a:r>
            <a:endParaRPr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26479" y="928476"/>
            <a:ext cx="10208144" cy="52958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379150" y="130104"/>
            <a:ext cx="11368966" cy="50422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>
                <a:latin typeface="Arial"/>
                <a:cs typeface="Arial"/>
              </a:rPr>
              <a:t>Разбиение данных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379150" y="130104"/>
            <a:ext cx="11368966" cy="50422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>
                <a:latin typeface="Arial"/>
                <a:cs typeface="Arial"/>
              </a:rPr>
              <a:t>Разбивка и разметка данных</a:t>
            </a:r>
            <a:endParaRPr/>
          </a:p>
        </p:txBody>
      </p:sp>
      <p:sp>
        <p:nvSpPr>
          <p:cNvPr id="9" name="TextBox 8"/>
          <p:cNvSpPr txBox="1"/>
          <p:nvPr/>
        </p:nvSpPr>
        <p:spPr bwMode="auto">
          <a:xfrm>
            <a:off x="379150" y="844272"/>
            <a:ext cx="44960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200">
                <a:latin typeface="Arial"/>
                <a:cs typeface="Arial"/>
              </a:rPr>
              <a:t>#создание класса окна</a:t>
            </a:r>
            <a:endParaRPr/>
          </a:p>
          <a:p>
            <a:pPr>
              <a:defRPr/>
            </a:pPr>
            <a:r>
              <a:rPr lang="ru-RU" sz="2200">
                <a:latin typeface="Arial"/>
                <a:cs typeface="Arial"/>
              </a:rPr>
              <a:t>class</a:t>
            </a:r>
            <a:r>
              <a:rPr lang="ru-RU" sz="2200">
                <a:latin typeface="Arial"/>
                <a:cs typeface="Arial"/>
              </a:rPr>
              <a:t> </a:t>
            </a:r>
            <a:r>
              <a:rPr lang="ru-RU" sz="2200">
                <a:latin typeface="Arial"/>
                <a:cs typeface="Arial"/>
              </a:rPr>
              <a:t>WindowGenerator</a:t>
            </a:r>
            <a:r>
              <a:rPr lang="ru-RU" sz="2200">
                <a:latin typeface="Arial"/>
                <a:cs typeface="Arial"/>
              </a:rPr>
              <a:t>(30):</a:t>
            </a:r>
            <a:endParaRPr/>
          </a:p>
        </p:txBody>
      </p:sp>
      <p:sp>
        <p:nvSpPr>
          <p:cNvPr id="13" name="Заголовок 1"/>
          <p:cNvSpPr txBox="1"/>
          <p:nvPr/>
        </p:nvSpPr>
        <p:spPr bwMode="auto">
          <a:xfrm>
            <a:off x="11835784" y="6506290"/>
            <a:ext cx="3562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400">
                <a:latin typeface="Arial"/>
                <a:cs typeface="Arial"/>
              </a:rPr>
              <a:t>5</a:t>
            </a:r>
            <a:endParaRPr lang="ru-RU" sz="2400">
              <a:latin typeface="Arial"/>
              <a:cs typeface="Arial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79150" y="2027237"/>
            <a:ext cx="4171950" cy="2600325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875210" y="2103316"/>
            <a:ext cx="4638675" cy="3276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 bwMode="auto">
          <a:xfrm>
            <a:off x="5377089" y="844272"/>
            <a:ext cx="449606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200">
                <a:latin typeface="Arial"/>
                <a:cs typeface="Arial"/>
              </a:rPr>
              <a:t>#сплит данных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543175" y="390525"/>
            <a:ext cx="9648825" cy="6467475"/>
          </a:xfrm>
          <a:prstGeom prst="rect">
            <a:avLst/>
          </a:prstGeo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379150" y="130104"/>
            <a:ext cx="11368966" cy="50422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>
                <a:latin typeface="Arial"/>
                <a:cs typeface="Arial"/>
              </a:rPr>
              <a:t>Baseline</a:t>
            </a:r>
            <a:endParaRPr lang="ru-RU" sz="2800">
              <a:latin typeface="Arial"/>
              <a:cs typeface="Arial"/>
            </a:endParaRPr>
          </a:p>
        </p:txBody>
      </p:sp>
      <p:sp>
        <p:nvSpPr>
          <p:cNvPr id="13" name="Заголовок 1"/>
          <p:cNvSpPr txBox="1"/>
          <p:nvPr/>
        </p:nvSpPr>
        <p:spPr bwMode="auto">
          <a:xfrm>
            <a:off x="11835784" y="6506290"/>
            <a:ext cx="3562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400">
                <a:latin typeface="Arial"/>
                <a:cs typeface="Arial"/>
              </a:rPr>
              <a:t>7</a:t>
            </a:r>
            <a:endParaRPr lang="ru-RU" sz="2400">
              <a:latin typeface="Arial"/>
              <a:cs typeface="Arial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721947"/>
            <a:ext cx="2434980" cy="38337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R7-Office/7.4.0.112</Application>
  <DocSecurity>0</DocSecurity>
  <PresentationFormat>Широкоэкранный</PresentationFormat>
  <Paragraphs>0</Paragraphs>
  <Slides>15</Slides>
  <Notes>15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Алексей</dc:creator>
  <cp:keywords/>
  <dc:description/>
  <dc:identifier/>
  <dc:language/>
  <cp:lastModifiedBy>Елена П</cp:lastModifiedBy>
  <cp:revision>46</cp:revision>
  <dcterms:created xsi:type="dcterms:W3CDTF">2023-11-28T06:28:51Z</dcterms:created>
  <dcterms:modified xsi:type="dcterms:W3CDTF">2023-12-10T09:23:51Z</dcterms:modified>
  <cp:category/>
  <cp:contentStatus/>
  <cp:version/>
</cp:coreProperties>
</file>