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2" r:id="rId7"/>
    <p:sldId id="262" r:id="rId8"/>
    <p:sldId id="264" r:id="rId9"/>
    <p:sldId id="271" r:id="rId10"/>
    <p:sldId id="265" r:id="rId11"/>
    <p:sldId id="27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317B3-C926-4FA9-91D9-3F1B9E11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3E010-488B-42F1-ABDA-AB0DA12D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AE022-67D5-4E02-8246-A9D9CF2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031C-FAA7-44A2-9877-0E886F2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09B33-F384-4936-8258-3FDD165F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4B0-17F6-4329-82BB-1894802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F79B9-A92F-47AC-8742-91369FCD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5A7FE-518B-4D0B-8C2E-A17168B7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23369-5652-48A1-95E3-AFC11D6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1FD9-5D57-4BE5-B990-2738D328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360945-C392-4570-AC75-BD40ABF8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E0CD7-6A2B-4EBB-AF51-DA622A1A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95B0A-C917-420A-9181-803E928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FEFA8-A479-4724-BAE1-54665AD9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97DF3-8308-45C0-A9D4-4386A38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604C-E7CB-45D5-9EFE-56AD171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24AB6-88C7-4A29-AACF-E51D7DA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A968-B48D-4C28-A09C-E950516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2B2EB-3624-47D6-AB3B-9E2E845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2C0FA-A809-47F2-A380-8083487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46C9-C31C-4F86-B5CF-3874F80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A6951-C1AC-4022-90FA-72236AE1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4E8FE-E298-48BA-A199-E9C6C28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C0FA0-9E69-41D1-A66E-2003007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D8AA9-F10C-43E6-BCD9-F4156EA7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309FC-5C38-44C7-ABE9-B5A9C13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D13E7-B362-43E1-92CF-9118594F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FE66F-BCFF-4C80-B0C8-8660C121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5C8DC-C807-4811-AA11-7E99C6D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D3095-F5C3-49E3-A7DF-9AB91D6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84A6D-DDD2-4029-B39E-A7A4D4F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5827-67D4-4692-B996-DBF8D24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5EECD-BC38-4D8F-8B5D-06309C17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3A62E-7C60-4A38-9BC6-B48CC282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879BA-16B6-4253-A8E2-B9D1CB2F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1C40B-EDF7-4389-B172-F9940370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83F1C-B7DA-4F3E-B71A-6740E33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A3218-43BE-419C-B187-39AC061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EF1E85-B930-4979-8A64-A44EF32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4C47A-0507-45B5-9A04-844A897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24071-704C-431A-BFCF-C6E3DC7E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58734-DF4C-4C54-821A-1641BB97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75F3A8-4573-43C2-A567-6CC85D06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72CD5-E0B5-431F-9DE2-3B9C181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37B53-7BB5-46BF-B5F0-4FEFA4F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F0996-6D38-4C5C-AA73-70A4E1C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488-4839-4110-BBFA-45CDBB0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93627-FE9F-40A8-8F78-FE45FAEC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CABA4-5275-46D0-A28B-35B64310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4B9DC9-5511-4D4D-90DA-94BAC8EC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29514-9B0F-42F4-919F-8C22731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13BA3-A9B1-4790-93DC-6E344EC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5D4B-550F-4338-B6DA-DC2CC4D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37BFF-8584-4A0D-983A-B7486C84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173DC-6B0E-4DE9-A9A5-C702E2BA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2A1CD-43A1-4D12-9063-65C6A0C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56F47-B376-470D-B3E0-1CAE93A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0B128-5E17-4C67-9EDB-FE693B4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857-F354-4FBD-9CF8-1AF5FAA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1105-A0A4-46F5-9553-1C159FFB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16F00-543B-440A-AFD0-E3FBA022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E2B7-2EA9-494D-88D7-452635F4BA3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30DF3-C21D-4C2C-B14D-36E2DAEF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D48D7-CA38-4F5A-8068-2E4C8072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FD94-A260-4AB0-83CE-E3E3F63D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от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Bank of China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E81132-B881-495B-B55A-A0A2CF0A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4: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Пирожкин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Владимир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Япрынцев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4158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8B3839-336C-49BE-A08B-715D18A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8" y="715314"/>
            <a:ext cx="9164272" cy="614268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67C6A-60FF-45E1-90D1-DFD66E79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813533"/>
            <a:ext cx="2321170" cy="502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95385" y="5842736"/>
            <a:ext cx="39155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8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EF8BA2-0619-463B-B183-79FBA71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DDFD4-0266-476A-B42B-F5E71B90D2DC}"/>
              </a:ext>
            </a:extLst>
          </p:cNvPr>
          <p:cNvSpPr txBox="1"/>
          <p:nvPr/>
        </p:nvSpPr>
        <p:spPr>
          <a:xfrm>
            <a:off x="9510500" y="3044279"/>
            <a:ext cx="2237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Шарпа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DC8E-35BD-43B1-82C3-9940973BD6BF}"/>
              </a:ext>
            </a:extLst>
          </p:cNvPr>
          <p:cNvSpPr txBox="1"/>
          <p:nvPr/>
        </p:nvSpPr>
        <p:spPr>
          <a:xfrm rot="16200000">
            <a:off x="-890368" y="1537689"/>
            <a:ext cx="2237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Доходность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EB563-B191-4806-97BA-3724D4A54E2B}"/>
              </a:ext>
            </a:extLst>
          </p:cNvPr>
          <p:cNvSpPr txBox="1"/>
          <p:nvPr/>
        </p:nvSpPr>
        <p:spPr>
          <a:xfrm rot="16200000">
            <a:off x="-1359076" y="4815804"/>
            <a:ext cx="32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Кумулятивная сумма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08527-259E-4D04-A579-EC148270682A}"/>
              </a:ext>
            </a:extLst>
          </p:cNvPr>
          <p:cNvSpPr txBox="1"/>
          <p:nvPr/>
        </p:nvSpPr>
        <p:spPr>
          <a:xfrm>
            <a:off x="443884" y="663141"/>
            <a:ext cx="10660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/5)*(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предсказанный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нормализации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8BBF4-AC1F-4330-BC61-24B88E202E25}"/>
              </a:ext>
            </a:extLst>
          </p:cNvPr>
          <p:cNvSpPr txBox="1"/>
          <p:nvPr/>
        </p:nvSpPr>
        <p:spPr>
          <a:xfrm>
            <a:off x="9054318" y="3834009"/>
            <a:ext cx="3149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.mean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()*255**0.5)/(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sum.std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B6CE66-433F-45D8-89E2-172941AC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5" y="1159093"/>
            <a:ext cx="8143875" cy="2609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48A8A5-0910-4C05-B228-BD7D37A6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7" y="4023645"/>
            <a:ext cx="8067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40CCE-2CB7-4B1C-8DA4-1ED12874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97" y="195385"/>
            <a:ext cx="8439203" cy="565668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Плотные слои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32862" y="5619900"/>
            <a:ext cx="6424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B84ECE-6CE5-4E6D-9B05-785D6EAB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818295"/>
            <a:ext cx="3598805" cy="45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tf.keras.layers.Conv1D(filters=20,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=(CONV_WIDTH,),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(units=32,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BDDE4-EF53-4EB3-A076-24C09EE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2FFED-4201-4360-8724-215F7DEA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32" y="679245"/>
            <a:ext cx="717076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980B6-C4E0-4450-A5B3-D798DE3C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45" y="1097660"/>
            <a:ext cx="7615989" cy="510489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Рекуррентная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tf.keras.layers.LSTM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EB4C9-402A-4637-AE90-9754409C3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52" y="634325"/>
            <a:ext cx="5010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F60645-0FD3-4DA5-867A-5C1F940C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4" y="735865"/>
            <a:ext cx="7043694" cy="5992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60FA5E-9B3D-4587-96FD-F067C349A8EE}"/>
              </a:ext>
            </a:extLst>
          </p:cNvPr>
          <p:cNvSpPr txBox="1"/>
          <p:nvPr/>
        </p:nvSpPr>
        <p:spPr>
          <a:xfrm>
            <a:off x="242278" y="1174375"/>
            <a:ext cx="35481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Baseline    : 1.9934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     : 1.5796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Dense       : 1.6357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 step dense: 1.7526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        : 1.3547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LSTM        : 1.7076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5B8AF-6D46-4275-A333-FF3C3501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78" y="150478"/>
            <a:ext cx="10515600" cy="446244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1B58A-9C5A-4F51-8D89-392AA9C2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78" y="825590"/>
            <a:ext cx="10663707" cy="6032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Оценить применимость подходов машинного обучения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 т.ч. с использованием рекуррентных нейронных сетей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для прогнозирования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валютных пары.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Обработать данные (заполнить пропуски, провести исследовательский анализ данных, визуализировать данные).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Подготовка данных (расчет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значения, стандартизация и нормализация данных, разбиение данных на тренировочную и тестовую выборки).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Выбор и обучение моделей (линейная, плотные слои, сверхточная и рекуррентная нейронные сети).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Сравнение результатов, расчет ошибок и финансовых показателей, подготовка отчета.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CF1772-66DA-49D4-9E93-763A2FA5CDE9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AB70CE-BFB9-40D7-83BD-EC23E834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RangeIndex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3891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#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Non-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3567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3879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3620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3819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3764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3765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3688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3887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3888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3890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3824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float64(26),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821.1+ KB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41DF8BF-0A4F-403C-B3D6-7CF9C1FD6D29}"/>
              </a:ext>
            </a:extLst>
          </p:cNvPr>
          <p:cNvCxnSpPr/>
          <p:nvPr/>
        </p:nvCxnSpPr>
        <p:spPr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E6F607-228E-4D9F-8DF7-B7F30A31FB94}"/>
              </a:ext>
            </a:extLst>
          </p:cNvPr>
          <p:cNvSpPr txBox="1"/>
          <p:nvPr/>
        </p:nvSpPr>
        <p:spPr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datetime64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C7DFCBA-5D14-43FD-AFCB-73D4FD001BD7}"/>
              </a:ext>
            </a:extLst>
          </p:cNvPr>
          <p:cNvCxnSpPr>
            <a:cxnSpLocks/>
          </p:cNvCxnSpPr>
          <p:nvPr/>
        </p:nvCxnSpPr>
        <p:spPr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BBEAA2-543C-4006-A61C-BBA9655E7AA0}"/>
              </a:ext>
            </a:extLst>
          </p:cNvPr>
          <p:cNvSpPr txBox="1"/>
          <p:nvPr/>
        </p:nvSpPr>
        <p:spPr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Выходные дни и праздники</a:t>
            </a:r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удаляем строки полностью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E9347-70A6-452D-8FBA-E63E0BB771DE}"/>
              </a:ext>
            </a:extLst>
          </p:cNvPr>
          <p:cNvSpPr txBox="1"/>
          <p:nvPr/>
        </p:nvSpPr>
        <p:spPr>
          <a:xfrm>
            <a:off x="7596837" y="5159553"/>
            <a:ext cx="197574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Вычисление скользящего среднего (по двум крайним значениям)</a:t>
            </a:r>
            <a:endParaRPr lang="en-US" sz="1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Переделать на предыдущее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6B4E9F-4C9A-4A6F-B8BD-3E4AD8E0D808}"/>
              </a:ext>
            </a:extLst>
          </p:cNvPr>
          <p:cNvCxnSpPr>
            <a:cxnSpLocks/>
          </p:cNvCxnSpPr>
          <p:nvPr/>
        </p:nvCxnSpPr>
        <p:spPr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2F6C20-D60E-4BE7-B6E5-6C0DE16AA417}"/>
              </a:ext>
            </a:extLst>
          </p:cNvPr>
          <p:cNvSpPr txBox="1"/>
          <p:nvPr/>
        </p:nvSpPr>
        <p:spPr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в пропуски предыдущего значения: рекомендация заказчика 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1AF504B6-7A0E-412C-AAF2-488A8F5AB8E5}"/>
              </a:ext>
            </a:extLst>
          </p:cNvPr>
          <p:cNvSpPr/>
          <p:nvPr/>
        </p:nvSpPr>
        <p:spPr>
          <a:xfrm rot="16200000">
            <a:off x="8405282" y="1512923"/>
            <a:ext cx="358853" cy="665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003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Index: 3756 entries, 0 to 3891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columns (total 27 columns):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#   Column                         Non-Null Count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0   Date                           3756 non-null   datetime64[ns]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3756 non-null   float64       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datetime64[ns](1), float64(26)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usage: 821.6 KB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3040CC-B93B-44D6-98BD-EF198434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A086CA-F8ED-4E90-9A36-6449AC3EAE9D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1F5066-DA8B-4F28-8E34-E19DC6CC5948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763776" y="1321011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 = (x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-(x+(y/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0000))/x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endParaRPr lang="ru-RU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2ABEF-2B78-4D16-BDB3-4E5DE36C96EC}"/>
              </a:ext>
            </a:extLst>
          </p:cNvPr>
          <p:cNvSpPr txBox="1"/>
          <p:nvPr/>
        </p:nvSpPr>
        <p:spPr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042B-B42A-4B41-BF13-D03075E7BBD4}"/>
              </a:ext>
            </a:extLst>
          </p:cNvPr>
          <p:cNvSpPr txBox="1"/>
          <p:nvPr/>
        </p:nvSpPr>
        <p:spPr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DF0E1-49B7-44E7-B9BE-14503FBD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54580-BF6B-4725-A39E-05B3C1B79F74}"/>
              </a:ext>
            </a:extLst>
          </p:cNvPr>
          <p:cNvSpPr txBox="1"/>
          <p:nvPr/>
        </p:nvSpPr>
        <p:spPr>
          <a:xfrm>
            <a:off x="1779777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3BDE8F3-65B7-4DAA-9675-1D586C675551}"/>
              </a:ext>
            </a:extLst>
          </p:cNvPr>
          <p:cNvSpPr txBox="1">
            <a:spLocks/>
          </p:cNvSpPr>
          <p:nvPr/>
        </p:nvSpPr>
        <p:spPr>
          <a:xfrm>
            <a:off x="5507718" y="673939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Нормализация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-5,5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ABE9D8-81FD-4A09-B31A-EE6C90F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84" y="1169108"/>
            <a:ext cx="5052730" cy="2621295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1A399C6-B631-4ABF-864F-41C34850F565}"/>
              </a:ext>
            </a:extLst>
          </p:cNvPr>
          <p:cNvSpPr txBox="1">
            <a:spLocks/>
          </p:cNvSpPr>
          <p:nvPr/>
        </p:nvSpPr>
        <p:spPr>
          <a:xfrm>
            <a:off x="5436707" y="3791892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Округление до целых</a:t>
            </a: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207D5-A04C-4806-8CAC-08A73C2B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84" y="4148839"/>
            <a:ext cx="5052730" cy="26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A581F9-ABAA-4CAA-B5C0-BCAECAC1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для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100617-452C-49F2-83FD-C37C78B7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9" y="928476"/>
            <a:ext cx="10208144" cy="52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#создание класса окна</a:t>
            </a:r>
          </a:p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WindowGenerator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(30):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9C3BF-E862-40A6-A2FB-B94F2094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2027237"/>
            <a:ext cx="4171950" cy="2600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3CEB60-2E3D-49B2-8B84-F6CFDDBA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2103316"/>
            <a:ext cx="4638675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E733E8-24E7-4323-A3D1-2444B20558BC}"/>
              </a:ext>
            </a:extLst>
          </p:cNvPr>
          <p:cNvSpPr txBox="1"/>
          <p:nvPr/>
        </p:nvSpPr>
        <p:spPr>
          <a:xfrm>
            <a:off x="5377089" y="844272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#сплит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3182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CC1CA-D00B-45E8-823F-0530060E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0525"/>
            <a:ext cx="9648825" cy="64674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CD5F9-ADD2-47A9-A45E-6C8B4E99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947"/>
            <a:ext cx="2434980" cy="38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EF8BA2-0619-463B-B183-79FBA71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399F7-5110-4CA8-8E93-C3CF3699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0" y="1220200"/>
            <a:ext cx="8229600" cy="2609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03A7EB-77A9-4191-AC33-A3EFDC5B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5" y="4177462"/>
            <a:ext cx="8067675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DDDFD4-0266-476A-B42B-F5E71B90D2DC}"/>
              </a:ext>
            </a:extLst>
          </p:cNvPr>
          <p:cNvSpPr txBox="1"/>
          <p:nvPr/>
        </p:nvSpPr>
        <p:spPr>
          <a:xfrm>
            <a:off x="9510500" y="3044279"/>
            <a:ext cx="2237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Шарпа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DC8E-35BD-43B1-82C3-9940973BD6BF}"/>
              </a:ext>
            </a:extLst>
          </p:cNvPr>
          <p:cNvSpPr txBox="1"/>
          <p:nvPr/>
        </p:nvSpPr>
        <p:spPr>
          <a:xfrm rot="16200000">
            <a:off x="-890368" y="1537689"/>
            <a:ext cx="2237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Доходность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EB563-B191-4806-97BA-3724D4A54E2B}"/>
              </a:ext>
            </a:extLst>
          </p:cNvPr>
          <p:cNvSpPr txBox="1"/>
          <p:nvPr/>
        </p:nvSpPr>
        <p:spPr>
          <a:xfrm rot="16200000">
            <a:off x="-1359076" y="4815804"/>
            <a:ext cx="32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Кумулятивная сумма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08527-259E-4D04-A579-EC148270682A}"/>
              </a:ext>
            </a:extLst>
          </p:cNvPr>
          <p:cNvSpPr txBox="1"/>
          <p:nvPr/>
        </p:nvSpPr>
        <p:spPr>
          <a:xfrm>
            <a:off x="443884" y="663141"/>
            <a:ext cx="10660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/5)*(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предсказанный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нормализации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8BBF4-AC1F-4330-BC61-24B88E202E25}"/>
              </a:ext>
            </a:extLst>
          </p:cNvPr>
          <p:cNvSpPr txBox="1"/>
          <p:nvPr/>
        </p:nvSpPr>
        <p:spPr>
          <a:xfrm>
            <a:off x="9054318" y="3834009"/>
            <a:ext cx="3149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.mean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()*255**0.5)/(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sum.std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53970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1002</Words>
  <Application>Microsoft Office PowerPoint</Application>
  <PresentationFormat>Широкоэкранный</PresentationFormat>
  <Paragraphs>142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Задача от «IaC Bank of China»</vt:lpstr>
      <vt:lpstr>Цель и задачи: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Результаты для </vt:lpstr>
      <vt:lpstr>Разбивка и разметка данных</vt:lpstr>
      <vt:lpstr>Baseline</vt:lpstr>
      <vt:lpstr>Baseline</vt:lpstr>
      <vt:lpstr>Линейная модель</vt:lpstr>
      <vt:lpstr>Линейная модель</vt:lpstr>
      <vt:lpstr>Плотные слои</vt:lpstr>
      <vt:lpstr>Сверточная нейронная сеть</vt:lpstr>
      <vt:lpstr>Рекуррентная нейронная сеть</vt:lpstr>
      <vt:lpstr>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50</cp:revision>
  <dcterms:created xsi:type="dcterms:W3CDTF">2023-11-28T06:28:51Z</dcterms:created>
  <dcterms:modified xsi:type="dcterms:W3CDTF">2023-12-10T20:29:02Z</dcterms:modified>
</cp:coreProperties>
</file>