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87" r:id="rId2"/>
    <p:sldMasterId id="2147483690" r:id="rId3"/>
  </p:sldMasterIdLst>
  <p:notesMasterIdLst>
    <p:notesMasterId r:id="rId5"/>
  </p:notesMasterIdLst>
  <p:sldIdLst>
    <p:sldId id="256"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0"/>
    <p:restoredTop sz="91389"/>
  </p:normalViewPr>
  <p:slideViewPr>
    <p:cSldViewPr snapToGrid="0" snapToObjects="1">
      <p:cViewPr>
        <p:scale>
          <a:sx n="20" d="100"/>
          <a:sy n="20" d="100"/>
        </p:scale>
        <p:origin x="1824"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0C809-5FAA-4B4A-8F97-F18A5B3835EC}" type="datetimeFigureOut">
              <a:rPr lang="en-US" smtClean="0"/>
              <a:t>4/25/18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2005-401D-1E4B-8241-119DF9152D19}" type="slidenum">
              <a:rPr lang="en-US" smtClean="0"/>
              <a:t>‹#›</a:t>
            </a:fld>
            <a:endParaRPr lang="en-US"/>
          </a:p>
        </p:txBody>
      </p:sp>
    </p:spTree>
    <p:extLst>
      <p:ext uri="{BB962C8B-B14F-4D97-AF65-F5344CB8AC3E}">
        <p14:creationId xmlns:p14="http://schemas.microsoft.com/office/powerpoint/2010/main" val="2234904968"/>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32005-401D-1E4B-8241-119DF9152D19}" type="slidenum">
              <a:rPr lang="en-US" smtClean="0"/>
              <a:t>1</a:t>
            </a:fld>
            <a:endParaRPr lang="en-US"/>
          </a:p>
        </p:txBody>
      </p:sp>
    </p:spTree>
    <p:extLst>
      <p:ext uri="{BB962C8B-B14F-4D97-AF65-F5344CB8AC3E}">
        <p14:creationId xmlns:p14="http://schemas.microsoft.com/office/powerpoint/2010/main" val="130574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2929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B5C75-5C83-5242-8FEB-CA58D819C437}"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77037-4D3E-9F48-AFDF-11DF1B10C782}" type="slidenum">
              <a:rPr lang="en-US" smtClean="0"/>
              <a:t>‹#›</a:t>
            </a:fld>
            <a:endParaRPr lang="en-US"/>
          </a:p>
        </p:txBody>
      </p:sp>
    </p:spTree>
    <p:extLst>
      <p:ext uri="{BB962C8B-B14F-4D97-AF65-F5344CB8AC3E}">
        <p14:creationId xmlns:p14="http://schemas.microsoft.com/office/powerpoint/2010/main" val="381695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74652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031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82707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428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3.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2.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4.xml"/><Relationship Id="rId16" Type="http://schemas.openxmlformats.org/officeDocument/2006/relationships/oleObject" Target="../embeddings/oleObject7.bin"/><Relationship Id="rId1" Type="http://schemas.openxmlformats.org/officeDocument/2006/relationships/slideLayout" Target="../slideLayouts/slideLayout3.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11.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3.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6.xml"/><Relationship Id="rId16" Type="http://schemas.openxmlformats.org/officeDocument/2006/relationships/oleObject" Target="../embeddings/oleObject12.bin"/><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oleObject" Target="../embeddings/oleObject10.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3.vml"/><Relationship Id="rId9" Type="http://schemas.openxmlformats.org/officeDocument/2006/relationships/oleObject" Target="../embeddings/oleObject9.bin"/><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a:stretch>
              <a:fillRect/>
            </a:stretch>
          </p:blipFill>
          <p:spPr>
            <a:xfrm>
              <a:off x="-10740740" y="10261718"/>
              <a:ext cx="1597666" cy="1201935"/>
            </a:xfrm>
            <a:prstGeom prst="rect">
              <a:avLst/>
            </a:prstGeom>
          </p:spPr>
        </p:pic>
        <p:pic>
          <p:nvPicPr>
            <p:cNvPr id="37" name="Picture 36"/>
            <p:cNvPicPr>
              <a:picLocks noChangeAspect="1"/>
            </p:cNvPicPr>
            <p:nvPr/>
          </p:nvPicPr>
          <p:blipFill>
            <a:blip r:embed="rId6"/>
            <a:stretch>
              <a:fillRect/>
            </a:stretch>
          </p:blipFill>
          <p:spPr>
            <a:xfrm>
              <a:off x="-10732765" y="15696927"/>
              <a:ext cx="9986808" cy="1053596"/>
            </a:xfrm>
            <a:prstGeom prst="rect">
              <a:avLst/>
            </a:prstGeom>
          </p:spPr>
        </p:pic>
        <p:grpSp>
          <p:nvGrpSpPr>
            <p:cNvPr id="38" name="Group 37"/>
            <p:cNvGrpSpPr/>
            <p:nvPr/>
          </p:nvGrpSpPr>
          <p:grpSpPr>
            <a:xfrm>
              <a:off x="-9744993" y="23540957"/>
              <a:ext cx="7531182" cy="2120439"/>
              <a:chOff x="-4470427" y="11016658"/>
              <a:chExt cx="3470785" cy="974220"/>
            </a:xfrm>
          </p:grpSpPr>
          <p:grpSp>
            <p:nvGrpSpPr>
              <p:cNvPr id="46" name="Group 45"/>
              <p:cNvGrpSpPr/>
              <p:nvPr/>
            </p:nvGrpSpPr>
            <p:grpSpPr>
              <a:xfrm>
                <a:off x="-2783495" y="11060886"/>
                <a:ext cx="624431" cy="893535"/>
                <a:chOff x="-3958697" y="11117435"/>
                <a:chExt cx="779338" cy="1280430"/>
              </a:xfrm>
            </p:grpSpPr>
            <p:pic>
              <p:nvPicPr>
                <p:cNvPr id="52" name="Picture 51"/>
                <p:cNvPicPr>
                  <a:picLocks noChangeAspect="1"/>
                </p:cNvPicPr>
                <p:nvPr/>
              </p:nvPicPr>
              <p:blipFill>
                <a:blip r:embed="rId7"/>
                <a:stretch>
                  <a:fillRect/>
                </a:stretch>
              </p:blipFill>
              <p:spPr>
                <a:xfrm>
                  <a:off x="-3948160" y="11117435"/>
                  <a:ext cx="768801" cy="1090857"/>
                </a:xfrm>
                <a:prstGeom prst="rect">
                  <a:avLst/>
                </a:prstGeom>
              </p:spPr>
            </p:pic>
            <p:sp>
              <p:nvSpPr>
                <p:cNvPr id="53" name="TextBox 52"/>
                <p:cNvSpPr txBox="1"/>
                <p:nvPr/>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p:nvGrpSpPr>
            <p:grpSpPr>
              <a:xfrm>
                <a:off x="-2033159" y="11060889"/>
                <a:ext cx="1033517" cy="893529"/>
                <a:chOff x="-2921738" y="11200127"/>
                <a:chExt cx="1420279" cy="1227904"/>
              </a:xfrm>
            </p:grpSpPr>
            <p:pic>
              <p:nvPicPr>
                <p:cNvPr id="50" name="Picture 49"/>
                <p:cNvPicPr>
                  <a:picLocks noChangeAspect="1"/>
                </p:cNvPicPr>
                <p:nvPr/>
              </p:nvPicPr>
              <p:blipFill>
                <a:blip r:embed="rId7"/>
                <a:stretch>
                  <a:fillRect/>
                </a:stretch>
              </p:blipFill>
              <p:spPr>
                <a:xfrm>
                  <a:off x="-2921738" y="11200127"/>
                  <a:ext cx="1420279" cy="1029694"/>
                </a:xfrm>
                <a:prstGeom prst="rect">
                  <a:avLst/>
                </a:prstGeom>
              </p:spPr>
            </p:pic>
            <p:sp>
              <p:nvSpPr>
                <p:cNvPr id="51" name="TextBox 50"/>
                <p:cNvSpPr txBox="1"/>
                <p:nvPr/>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p:nvPicPr>
            <p:blipFill>
              <a:blip r:embed="rId8"/>
              <a:stretch>
                <a:fillRect/>
              </a:stretch>
            </p:blipFill>
            <p:spPr>
              <a:xfrm>
                <a:off x="-4470427" y="11016658"/>
                <a:ext cx="1098742" cy="847761"/>
              </a:xfrm>
              <a:prstGeom prst="rect">
                <a:avLst/>
              </a:prstGeom>
            </p:spPr>
          </p:pic>
          <p:sp>
            <p:nvSpPr>
              <p:cNvPr id="49" name="TextBox 48"/>
              <p:cNvSpPr txBox="1"/>
              <p:nvPr/>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p:extLst>
                  <p:ext uri="{D42A27DB-BD31-4B8C-83A1-F6EECF244321}">
                    <p14:modId xmlns:p14="http://schemas.microsoft.com/office/powerpoint/2010/main" val="139688413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9" name="Image" r:id="rId9" imgW="1828440" imgH="1117440" progId="Photoshop.Image.13">
                      <p:embed/>
                    </p:oleObj>
                  </mc:Choice>
                  <mc:Fallback>
                    <p:oleObj name="Image" r:id="rId9" imgW="1828440" imgH="1117440" progId="Photoshop.Image.13">
                      <p:embed/>
                      <p:pic>
                        <p:nvPicPr>
                          <p:cNvPr id="41" name="Object 40"/>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349496395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0" name="Image" r:id="rId11" imgW="1828440" imgH="1117440" progId="Photoshop.Image.13">
                      <p:embed/>
                    </p:oleObj>
                  </mc:Choice>
                  <mc:Fallback>
                    <p:oleObj name="Image" r:id="rId11" imgW="1828440" imgH="1117440" progId="Photoshop.Image.13">
                      <p:embed/>
                      <p:pic>
                        <p:nvPicPr>
                          <p:cNvPr id="43" name="Object 42"/>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p:nvGrpSpPr>
        <p:grpSpPr>
          <a:xfrm>
            <a:off x="44157839" y="-55065"/>
            <a:ext cx="11062139" cy="32973465"/>
            <a:chOff x="44157839" y="-55065"/>
            <a:chExt cx="11062139" cy="32973465"/>
          </a:xfrm>
        </p:grpSpPr>
        <p:sp>
          <p:nvSpPr>
            <p:cNvPr id="55" name="Rectangle 54"/>
            <p:cNvSpPr/>
            <p:nvPr/>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p:extLst>
                <p:ext uri="{D42A27DB-BD31-4B8C-83A1-F6EECF244321}">
                  <p14:modId xmlns:p14="http://schemas.microsoft.com/office/powerpoint/2010/main" val="18555629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1" name="Image" r:id="rId13" imgW="4571280" imgH="1688760" progId="Photoshop.Image.13">
                    <p:embed/>
                  </p:oleObj>
                </mc:Choice>
                <mc:Fallback>
                  <p:oleObj name="Image" r:id="rId13" imgW="4571280" imgH="1688760" progId="Photoshop.Image.13">
                    <p:embed/>
                    <p:pic>
                      <p:nvPicPr>
                        <p:cNvPr id="56" name="Object 55"/>
                        <p:cNvPicPr/>
                        <p:nvPr/>
                      </p:nvPicPr>
                      <p:blipFill>
                        <a:blip r:embed="rId14"/>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p:nvPicPr>
          <p:blipFill>
            <a:blip r:embed="rId15"/>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p:extLst>
                <p:ext uri="{D42A27DB-BD31-4B8C-83A1-F6EECF244321}">
                  <p14:modId xmlns:p14="http://schemas.microsoft.com/office/powerpoint/2010/main" val="185041675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2" name="Image" r:id="rId16" imgW="1574280" imgH="1053720" progId="Photoshop.Image.13">
                    <p:embed/>
                  </p:oleObj>
                </mc:Choice>
                <mc:Fallback>
                  <p:oleObj name="Image" r:id="rId16" imgW="1574280" imgH="1053720" progId="Photoshop.Image.13">
                    <p:embed/>
                    <p:pic>
                      <p:nvPicPr>
                        <p:cNvPr id="58" name="Object 57"/>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p:nvGrpSpPr>
          <p:grpSpPr>
            <a:xfrm>
              <a:off x="44487207" y="29414560"/>
              <a:ext cx="10354213" cy="1265612"/>
              <a:chOff x="44200453" y="28362386"/>
              <a:chExt cx="9771399" cy="1090622"/>
            </a:xfrm>
          </p:grpSpPr>
          <p:sp>
            <p:nvSpPr>
              <p:cNvPr id="61" name="Rounded Rectangle 60"/>
              <p:cNvSpPr/>
              <p:nvPr/>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8"/>
              </p:cNvPr>
              <p:cNvPicPr>
                <a:picLocks noChangeAspect="1" noChangeArrowheads="1"/>
              </p:cNvPicPr>
              <p:nvPr/>
            </p:nvPicPr>
            <p:blipFill>
              <a:blip r:embed="rId19" cstate="print"/>
              <a:srcRect/>
              <a:stretch>
                <a:fillRect/>
              </a:stretch>
            </p:blipFill>
            <p:spPr bwMode="auto">
              <a:xfrm>
                <a:off x="44326393" y="28460718"/>
                <a:ext cx="914401" cy="914399"/>
              </a:xfrm>
              <a:prstGeom prst="rect">
                <a:avLst/>
              </a:prstGeom>
              <a:noFill/>
              <a:ln>
                <a:noFill/>
              </a:ln>
            </p:spPr>
          </p:pic>
          <p:sp>
            <p:nvSpPr>
              <p:cNvPr id="63" name="TextBox 62"/>
              <p:cNvSpPr txBox="1"/>
              <p:nvPr/>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59"/>
          <p:cNvSpPr txBox="1"/>
          <p:nvPr/>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0" name="Group 59"/>
          <p:cNvGrpSpPr/>
          <p:nvPr/>
        </p:nvGrpSpPr>
        <p:grpSpPr>
          <a:xfrm>
            <a:off x="-122803" y="-102882"/>
            <a:ext cx="44373863" cy="33075071"/>
            <a:chOff x="-109728" y="0"/>
            <a:chExt cx="44267567" cy="32991552"/>
          </a:xfrm>
        </p:grpSpPr>
        <p:sp>
          <p:nvSpPr>
            <p:cNvPr id="64" name="Freeform 63"/>
            <p:cNvSpPr/>
            <p:nvPr/>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8" name="Text Box 14"/>
          <p:cNvSpPr txBox="1">
            <a:spLocks noChangeArrowheads="1"/>
          </p:cNvSpPr>
          <p:nvPr/>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958066759"/>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4157839" y="-55065"/>
            <a:ext cx="11062139" cy="32973465"/>
            <a:chOff x="44157839" y="-55065"/>
            <a:chExt cx="11062139" cy="32973465"/>
          </a:xfrm>
        </p:grpSpPr>
        <p:sp>
          <p:nvSpPr>
            <p:cNvPr id="45" name="Rectangle 44"/>
            <p:cNvSpPr/>
            <p:nvPr/>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274099498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3" name="Image" r:id="rId5" imgW="4571280" imgH="1688760" progId="Photoshop.Image.13">
                    <p:embed/>
                  </p:oleObj>
                </mc:Choice>
                <mc:Fallback>
                  <p:oleObj name="Image" r:id="rId5" imgW="4571280" imgH="1688760" progId="Photoshop.Image.13">
                    <p:embed/>
                    <p:pic>
                      <p:nvPicPr>
                        <p:cNvPr id="46" name="Object 45"/>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p:extLst>
                <p:ext uri="{D42A27DB-BD31-4B8C-83A1-F6EECF244321}">
                  <p14:modId xmlns:p14="http://schemas.microsoft.com/office/powerpoint/2010/main" val="179488348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4" name="Image" r:id="rId8" imgW="1574280" imgH="1053720" progId="Photoshop.Image.13">
                    <p:embed/>
                  </p:oleObj>
                </mc:Choice>
                <mc:Fallback>
                  <p:oleObj name="Image" r:id="rId8" imgW="1574280" imgH="1053720" progId="Photoshop.Image.13">
                    <p:embed/>
                    <p:pic>
                      <p:nvPicPr>
                        <p:cNvPr id="48" name="Object 47"/>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p:nvGrpSpPr>
          <p:grpSpPr>
            <a:xfrm>
              <a:off x="44487207" y="29414560"/>
              <a:ext cx="10354213" cy="1265612"/>
              <a:chOff x="44200453" y="28362386"/>
              <a:chExt cx="9771399" cy="1090622"/>
            </a:xfrm>
          </p:grpSpPr>
          <p:sp>
            <p:nvSpPr>
              <p:cNvPr id="51" name="Rounded Rectangle 50"/>
              <p:cNvSpPr/>
              <p:nvPr/>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148" name="Group 147"/>
          <p:cNvGrpSpPr/>
          <p:nvPr/>
        </p:nvGrpSpPr>
        <p:grpSpPr>
          <a:xfrm>
            <a:off x="-11293868" y="-27534"/>
            <a:ext cx="11018865" cy="32918401"/>
            <a:chOff x="-11225189" y="-1"/>
            <a:chExt cx="11018865" cy="32918401"/>
          </a:xfrm>
        </p:grpSpPr>
        <p:sp>
          <p:nvSpPr>
            <p:cNvPr id="149" name="Rectangle 14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50" name="Straight Connector 14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1" name="Picture 150"/>
            <p:cNvPicPr>
              <a:picLocks noChangeAspect="1"/>
            </p:cNvPicPr>
            <p:nvPr/>
          </p:nvPicPr>
          <p:blipFill>
            <a:blip r:embed="rId12"/>
            <a:stretch>
              <a:fillRect/>
            </a:stretch>
          </p:blipFill>
          <p:spPr>
            <a:xfrm>
              <a:off x="-10740740" y="10261718"/>
              <a:ext cx="1597666" cy="1201935"/>
            </a:xfrm>
            <a:prstGeom prst="rect">
              <a:avLst/>
            </a:prstGeom>
          </p:spPr>
        </p:pic>
        <p:pic>
          <p:nvPicPr>
            <p:cNvPr id="152" name="Picture 151"/>
            <p:cNvPicPr>
              <a:picLocks noChangeAspect="1"/>
            </p:cNvPicPr>
            <p:nvPr/>
          </p:nvPicPr>
          <p:blipFill>
            <a:blip r:embed="rId13"/>
            <a:stretch>
              <a:fillRect/>
            </a:stretch>
          </p:blipFill>
          <p:spPr>
            <a:xfrm>
              <a:off x="-10732765" y="15696927"/>
              <a:ext cx="9986808" cy="1053596"/>
            </a:xfrm>
            <a:prstGeom prst="rect">
              <a:avLst/>
            </a:prstGeom>
          </p:spPr>
        </p:pic>
        <p:grpSp>
          <p:nvGrpSpPr>
            <p:cNvPr id="153" name="Group 152"/>
            <p:cNvGrpSpPr/>
            <p:nvPr/>
          </p:nvGrpSpPr>
          <p:grpSpPr>
            <a:xfrm>
              <a:off x="-9744993" y="23540957"/>
              <a:ext cx="7531182" cy="2120439"/>
              <a:chOff x="-4470427" y="11016658"/>
              <a:chExt cx="3470785" cy="974220"/>
            </a:xfrm>
          </p:grpSpPr>
          <p:grpSp>
            <p:nvGrpSpPr>
              <p:cNvPr id="159" name="Group 158"/>
              <p:cNvGrpSpPr/>
              <p:nvPr/>
            </p:nvGrpSpPr>
            <p:grpSpPr>
              <a:xfrm>
                <a:off x="-2783495" y="11060886"/>
                <a:ext cx="624431" cy="893535"/>
                <a:chOff x="-3958697" y="11117435"/>
                <a:chExt cx="779338" cy="1280430"/>
              </a:xfrm>
            </p:grpSpPr>
            <p:pic>
              <p:nvPicPr>
                <p:cNvPr id="165" name="Picture 164"/>
                <p:cNvPicPr>
                  <a:picLocks noChangeAspect="1"/>
                </p:cNvPicPr>
                <p:nvPr/>
              </p:nvPicPr>
              <p:blipFill>
                <a:blip r:embed="rId14"/>
                <a:stretch>
                  <a:fillRect/>
                </a:stretch>
              </p:blipFill>
              <p:spPr>
                <a:xfrm>
                  <a:off x="-3948160" y="11117435"/>
                  <a:ext cx="768801" cy="1090857"/>
                </a:xfrm>
                <a:prstGeom prst="rect">
                  <a:avLst/>
                </a:prstGeom>
              </p:spPr>
            </p:pic>
            <p:sp>
              <p:nvSpPr>
                <p:cNvPr id="166" name="TextBox 165"/>
                <p:cNvSpPr txBox="1"/>
                <p:nvPr/>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60" name="Group 159"/>
              <p:cNvGrpSpPr/>
              <p:nvPr/>
            </p:nvGrpSpPr>
            <p:grpSpPr>
              <a:xfrm>
                <a:off x="-2033159" y="11060889"/>
                <a:ext cx="1033517" cy="893529"/>
                <a:chOff x="-2921738" y="11200127"/>
                <a:chExt cx="1420279" cy="1227904"/>
              </a:xfrm>
            </p:grpSpPr>
            <p:pic>
              <p:nvPicPr>
                <p:cNvPr id="163" name="Picture 162"/>
                <p:cNvPicPr>
                  <a:picLocks noChangeAspect="1"/>
                </p:cNvPicPr>
                <p:nvPr/>
              </p:nvPicPr>
              <p:blipFill>
                <a:blip r:embed="rId14"/>
                <a:stretch>
                  <a:fillRect/>
                </a:stretch>
              </p:blipFill>
              <p:spPr>
                <a:xfrm>
                  <a:off x="-2921738" y="11200127"/>
                  <a:ext cx="1420279" cy="1029694"/>
                </a:xfrm>
                <a:prstGeom prst="rect">
                  <a:avLst/>
                </a:prstGeom>
              </p:spPr>
            </p:pic>
            <p:sp>
              <p:nvSpPr>
                <p:cNvPr id="164" name="TextBox 163"/>
                <p:cNvSpPr txBox="1"/>
                <p:nvPr/>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61" name="Picture 160"/>
              <p:cNvPicPr>
                <a:picLocks noChangeAspect="1"/>
              </p:cNvPicPr>
              <p:nvPr/>
            </p:nvPicPr>
            <p:blipFill>
              <a:blip r:embed="rId15"/>
              <a:stretch>
                <a:fillRect/>
              </a:stretch>
            </p:blipFill>
            <p:spPr>
              <a:xfrm>
                <a:off x="-4470427" y="11016658"/>
                <a:ext cx="1098742" cy="847761"/>
              </a:xfrm>
              <a:prstGeom prst="rect">
                <a:avLst/>
              </a:prstGeom>
            </p:spPr>
          </p:pic>
          <p:sp>
            <p:nvSpPr>
              <p:cNvPr id="162" name="TextBox 161"/>
              <p:cNvSpPr txBox="1"/>
              <p:nvPr/>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54" name="Group 153"/>
            <p:cNvGrpSpPr/>
            <p:nvPr/>
          </p:nvGrpSpPr>
          <p:grpSpPr>
            <a:xfrm>
              <a:off x="-10398793" y="27751410"/>
              <a:ext cx="9323012" cy="2453251"/>
              <a:chOff x="-4754996" y="12734136"/>
              <a:chExt cx="4296559" cy="1127128"/>
            </a:xfrm>
          </p:grpSpPr>
          <p:graphicFrame>
            <p:nvGraphicFramePr>
              <p:cNvPr id="155" name="Object 154"/>
              <p:cNvGraphicFramePr>
                <a:graphicFrameLocks noChangeAspect="1"/>
              </p:cNvGraphicFramePr>
              <p:nvPr>
                <p:extLst>
                  <p:ext uri="{D42A27DB-BD31-4B8C-83A1-F6EECF244321}">
                    <p14:modId xmlns:p14="http://schemas.microsoft.com/office/powerpoint/2010/main" val="131596195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15" name="Image" r:id="rId16" imgW="1828440" imgH="1117440" progId="Photoshop.Image.13">
                      <p:embed/>
                    </p:oleObj>
                  </mc:Choice>
                  <mc:Fallback>
                    <p:oleObj name="Image" r:id="rId16" imgW="1828440" imgH="1117440" progId="Photoshop.Image.13">
                      <p:embed/>
                      <p:pic>
                        <p:nvPicPr>
                          <p:cNvPr id="155" name="Object 154"/>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156" name="Object 155"/>
              <p:cNvGraphicFramePr>
                <a:graphicFrameLocks noChangeAspect="1"/>
              </p:cNvGraphicFramePr>
              <p:nvPr>
                <p:extLst>
                  <p:ext uri="{D42A27DB-BD31-4B8C-83A1-F6EECF244321}">
                    <p14:modId xmlns:p14="http://schemas.microsoft.com/office/powerpoint/2010/main" val="236925631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16" name="Image" r:id="rId18" imgW="1828440" imgH="1117440" progId="Photoshop.Image.13">
                      <p:embed/>
                    </p:oleObj>
                  </mc:Choice>
                  <mc:Fallback>
                    <p:oleObj name="Image" r:id="rId18" imgW="1828440" imgH="1117440" progId="Photoshop.Image.13">
                      <p:embed/>
                      <p:pic>
                        <p:nvPicPr>
                          <p:cNvPr id="156" name="Object 155"/>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157" name="TextBox 156"/>
              <p:cNvSpPr txBox="1"/>
              <p:nvPr/>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58" name="TextBox 157"/>
              <p:cNvSpPr txBox="1"/>
              <p:nvPr/>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59" name="TextBox 59"/>
          <p:cNvSpPr txBox="1"/>
          <p:nvPr/>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2" name="Group 61"/>
          <p:cNvGrpSpPr/>
          <p:nvPr/>
        </p:nvGrpSpPr>
        <p:grpSpPr>
          <a:xfrm>
            <a:off x="-122803" y="-102882"/>
            <a:ext cx="44373863" cy="33075071"/>
            <a:chOff x="-109728" y="0"/>
            <a:chExt cx="44267567" cy="32991552"/>
          </a:xfrm>
        </p:grpSpPr>
        <p:sp>
          <p:nvSpPr>
            <p:cNvPr id="63" name="Freeform 62"/>
            <p:cNvSpPr/>
            <p:nvPr/>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7" name="Text Box 14"/>
          <p:cNvSpPr txBox="1">
            <a:spLocks noChangeArrowheads="1"/>
          </p:cNvSpPr>
          <p:nvPr/>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38727304"/>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p15:clr>
            <a:srgbClr val="F26B43"/>
          </p15:clr>
        </p15:guide>
        <p15:guide id="3" pos="9360">
          <p15:clr>
            <a:srgbClr val="F26B43"/>
          </p15:clr>
        </p15:guide>
        <p15:guide id="4" pos="18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7" name="Group 106"/>
          <p:cNvGrpSpPr/>
          <p:nvPr/>
        </p:nvGrpSpPr>
        <p:grpSpPr>
          <a:xfrm>
            <a:off x="-11225189" y="32851"/>
            <a:ext cx="11018865" cy="32918401"/>
            <a:chOff x="-11225189" y="-1"/>
            <a:chExt cx="11018865" cy="32918401"/>
          </a:xfrm>
        </p:grpSpPr>
        <p:sp>
          <p:nvSpPr>
            <p:cNvPr id="108" name="Rectangle 10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09" name="Straight Connector 10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5"/>
            <a:stretch>
              <a:fillRect/>
            </a:stretch>
          </p:blipFill>
          <p:spPr>
            <a:xfrm>
              <a:off x="-10740740" y="10261718"/>
              <a:ext cx="1597666" cy="1201935"/>
            </a:xfrm>
            <a:prstGeom prst="rect">
              <a:avLst/>
            </a:prstGeom>
          </p:spPr>
        </p:pic>
        <p:pic>
          <p:nvPicPr>
            <p:cNvPr id="111" name="Picture 110"/>
            <p:cNvPicPr>
              <a:picLocks noChangeAspect="1"/>
            </p:cNvPicPr>
            <p:nvPr/>
          </p:nvPicPr>
          <p:blipFill>
            <a:blip r:embed="rId6"/>
            <a:stretch>
              <a:fillRect/>
            </a:stretch>
          </p:blipFill>
          <p:spPr>
            <a:xfrm>
              <a:off x="-10732765" y="15696927"/>
              <a:ext cx="9986808" cy="1053596"/>
            </a:xfrm>
            <a:prstGeom prst="rect">
              <a:avLst/>
            </a:prstGeom>
          </p:spPr>
        </p:pic>
        <p:grpSp>
          <p:nvGrpSpPr>
            <p:cNvPr id="112" name="Group 111"/>
            <p:cNvGrpSpPr/>
            <p:nvPr/>
          </p:nvGrpSpPr>
          <p:grpSpPr>
            <a:xfrm>
              <a:off x="-9744993" y="23540957"/>
              <a:ext cx="7531182" cy="2120439"/>
              <a:chOff x="-4470427" y="11016658"/>
              <a:chExt cx="3470785" cy="974220"/>
            </a:xfrm>
          </p:grpSpPr>
          <p:grpSp>
            <p:nvGrpSpPr>
              <p:cNvPr id="118" name="Group 117"/>
              <p:cNvGrpSpPr/>
              <p:nvPr/>
            </p:nvGrpSpPr>
            <p:grpSpPr>
              <a:xfrm>
                <a:off x="-2783495" y="11060886"/>
                <a:ext cx="624431" cy="893535"/>
                <a:chOff x="-3958697" y="11117435"/>
                <a:chExt cx="779338" cy="1280430"/>
              </a:xfrm>
            </p:grpSpPr>
            <p:pic>
              <p:nvPicPr>
                <p:cNvPr id="124" name="Picture 123"/>
                <p:cNvPicPr>
                  <a:picLocks noChangeAspect="1"/>
                </p:cNvPicPr>
                <p:nvPr/>
              </p:nvPicPr>
              <p:blipFill>
                <a:blip r:embed="rId7"/>
                <a:stretch>
                  <a:fillRect/>
                </a:stretch>
              </p:blipFill>
              <p:spPr>
                <a:xfrm>
                  <a:off x="-3948160" y="11117435"/>
                  <a:ext cx="768801" cy="1090857"/>
                </a:xfrm>
                <a:prstGeom prst="rect">
                  <a:avLst/>
                </a:prstGeom>
              </p:spPr>
            </p:pic>
            <p:sp>
              <p:nvSpPr>
                <p:cNvPr id="125" name="TextBox 124"/>
                <p:cNvSpPr txBox="1"/>
                <p:nvPr/>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19" name="Group 118"/>
              <p:cNvGrpSpPr/>
              <p:nvPr/>
            </p:nvGrpSpPr>
            <p:grpSpPr>
              <a:xfrm>
                <a:off x="-2033159" y="11060889"/>
                <a:ext cx="1033517" cy="893529"/>
                <a:chOff x="-2921738" y="11200127"/>
                <a:chExt cx="1420279" cy="1227904"/>
              </a:xfrm>
            </p:grpSpPr>
            <p:pic>
              <p:nvPicPr>
                <p:cNvPr id="122" name="Picture 121"/>
                <p:cNvPicPr>
                  <a:picLocks noChangeAspect="1"/>
                </p:cNvPicPr>
                <p:nvPr/>
              </p:nvPicPr>
              <p:blipFill>
                <a:blip r:embed="rId7"/>
                <a:stretch>
                  <a:fillRect/>
                </a:stretch>
              </p:blipFill>
              <p:spPr>
                <a:xfrm>
                  <a:off x="-2921738" y="11200127"/>
                  <a:ext cx="1420279" cy="1029694"/>
                </a:xfrm>
                <a:prstGeom prst="rect">
                  <a:avLst/>
                </a:prstGeom>
              </p:spPr>
            </p:pic>
            <p:sp>
              <p:nvSpPr>
                <p:cNvPr id="123" name="TextBox 122"/>
                <p:cNvSpPr txBox="1"/>
                <p:nvPr/>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20" name="Picture 119"/>
              <p:cNvPicPr>
                <a:picLocks noChangeAspect="1"/>
              </p:cNvPicPr>
              <p:nvPr/>
            </p:nvPicPr>
            <p:blipFill>
              <a:blip r:embed="rId8"/>
              <a:stretch>
                <a:fillRect/>
              </a:stretch>
            </p:blipFill>
            <p:spPr>
              <a:xfrm>
                <a:off x="-4470427" y="11016658"/>
                <a:ext cx="1098742" cy="847761"/>
              </a:xfrm>
              <a:prstGeom prst="rect">
                <a:avLst/>
              </a:prstGeom>
            </p:spPr>
          </p:pic>
          <p:sp>
            <p:nvSpPr>
              <p:cNvPr id="121" name="TextBox 120"/>
              <p:cNvSpPr txBox="1"/>
              <p:nvPr/>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13" name="Group 112"/>
            <p:cNvGrpSpPr/>
            <p:nvPr/>
          </p:nvGrpSpPr>
          <p:grpSpPr>
            <a:xfrm>
              <a:off x="-10398793" y="27751410"/>
              <a:ext cx="9323012" cy="2453251"/>
              <a:chOff x="-4754996" y="12734136"/>
              <a:chExt cx="4296559" cy="1127128"/>
            </a:xfrm>
          </p:grpSpPr>
          <p:graphicFrame>
            <p:nvGraphicFramePr>
              <p:cNvPr id="114" name="Object 113"/>
              <p:cNvGraphicFramePr>
                <a:graphicFrameLocks noChangeAspect="1"/>
              </p:cNvGraphicFramePr>
              <p:nvPr>
                <p:extLst>
                  <p:ext uri="{D42A27DB-BD31-4B8C-83A1-F6EECF244321}">
                    <p14:modId xmlns:p14="http://schemas.microsoft.com/office/powerpoint/2010/main" val="326749580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4137" name="Image" r:id="rId9" imgW="1828440" imgH="1117440" progId="Photoshop.Image.13">
                      <p:embed/>
                    </p:oleObj>
                  </mc:Choice>
                  <mc:Fallback>
                    <p:oleObj name="Image" r:id="rId9" imgW="1828440" imgH="1117440" progId="Photoshop.Image.13">
                      <p:embed/>
                      <p:pic>
                        <p:nvPicPr>
                          <p:cNvPr id="114" name="Object 113"/>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115" name="Object 114"/>
              <p:cNvGraphicFramePr>
                <a:graphicFrameLocks noChangeAspect="1"/>
              </p:cNvGraphicFramePr>
              <p:nvPr>
                <p:extLst>
                  <p:ext uri="{D42A27DB-BD31-4B8C-83A1-F6EECF244321}">
                    <p14:modId xmlns:p14="http://schemas.microsoft.com/office/powerpoint/2010/main" val="218181383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4138" name="Image" r:id="rId11" imgW="1828440" imgH="1117440" progId="Photoshop.Image.13">
                      <p:embed/>
                    </p:oleObj>
                  </mc:Choice>
                  <mc:Fallback>
                    <p:oleObj name="Image" r:id="rId11" imgW="1828440" imgH="1117440" progId="Photoshop.Image.13">
                      <p:embed/>
                      <p:pic>
                        <p:nvPicPr>
                          <p:cNvPr id="115" name="Object 114"/>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116" name="TextBox 115"/>
              <p:cNvSpPr txBox="1"/>
              <p:nvPr/>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17" name="TextBox 116"/>
              <p:cNvSpPr txBox="1"/>
              <p:nvPr/>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126" name="Group 125"/>
          <p:cNvGrpSpPr/>
          <p:nvPr/>
        </p:nvGrpSpPr>
        <p:grpSpPr>
          <a:xfrm>
            <a:off x="44157839" y="-22213"/>
            <a:ext cx="11062139" cy="32973465"/>
            <a:chOff x="44157839" y="-55065"/>
            <a:chExt cx="11062139" cy="32973465"/>
          </a:xfrm>
        </p:grpSpPr>
        <p:sp>
          <p:nvSpPr>
            <p:cNvPr id="127" name="Rectangle 126"/>
            <p:cNvSpPr/>
            <p:nvPr/>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28" name="Object 127"/>
            <p:cNvGraphicFramePr>
              <a:graphicFrameLocks noChangeAspect="1"/>
            </p:cNvGraphicFramePr>
            <p:nvPr>
              <p:extLst>
                <p:ext uri="{D42A27DB-BD31-4B8C-83A1-F6EECF244321}">
                  <p14:modId xmlns:p14="http://schemas.microsoft.com/office/powerpoint/2010/main" val="283215712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4139" name="Image" r:id="rId13" imgW="4571280" imgH="1688760" progId="Photoshop.Image.13">
                    <p:embed/>
                  </p:oleObj>
                </mc:Choice>
                <mc:Fallback>
                  <p:oleObj name="Image" r:id="rId13" imgW="4571280" imgH="1688760" progId="Photoshop.Image.13">
                    <p:embed/>
                    <p:pic>
                      <p:nvPicPr>
                        <p:cNvPr id="128" name="Object 127"/>
                        <p:cNvPicPr/>
                        <p:nvPr/>
                      </p:nvPicPr>
                      <p:blipFill>
                        <a:blip r:embed="rId14"/>
                        <a:stretch>
                          <a:fillRect/>
                        </a:stretch>
                      </p:blipFill>
                      <p:spPr>
                        <a:xfrm>
                          <a:off x="46915679" y="3349444"/>
                          <a:ext cx="5586150" cy="2063772"/>
                        </a:xfrm>
                        <a:prstGeom prst="rect">
                          <a:avLst/>
                        </a:prstGeom>
                      </p:spPr>
                    </p:pic>
                  </p:oleObj>
                </mc:Fallback>
              </mc:AlternateContent>
            </a:graphicData>
          </a:graphic>
        </p:graphicFrame>
        <p:pic>
          <p:nvPicPr>
            <p:cNvPr id="129" name="Picture 128"/>
            <p:cNvPicPr>
              <a:picLocks noChangeAspect="1"/>
            </p:cNvPicPr>
            <p:nvPr/>
          </p:nvPicPr>
          <p:blipFill>
            <a:blip r:embed="rId15"/>
            <a:stretch>
              <a:fillRect/>
            </a:stretch>
          </p:blipFill>
          <p:spPr>
            <a:xfrm>
              <a:off x="44621819" y="7740040"/>
              <a:ext cx="2969584" cy="1370577"/>
            </a:xfrm>
            <a:prstGeom prst="rect">
              <a:avLst/>
            </a:prstGeom>
            <a:ln>
              <a:noFill/>
            </a:ln>
          </p:spPr>
        </p:pic>
        <p:graphicFrame>
          <p:nvGraphicFramePr>
            <p:cNvPr id="130" name="Object 129"/>
            <p:cNvGraphicFramePr>
              <a:graphicFrameLocks noChangeAspect="1"/>
            </p:cNvGraphicFramePr>
            <p:nvPr>
              <p:extLst>
                <p:ext uri="{D42A27DB-BD31-4B8C-83A1-F6EECF244321}">
                  <p14:modId xmlns:p14="http://schemas.microsoft.com/office/powerpoint/2010/main" val="640118190"/>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4140" name="Image" r:id="rId16" imgW="1574280" imgH="1053720" progId="Photoshop.Image.13">
                    <p:embed/>
                  </p:oleObj>
                </mc:Choice>
                <mc:Fallback>
                  <p:oleObj name="Image" r:id="rId16" imgW="1574280" imgH="1053720" progId="Photoshop.Image.13">
                    <p:embed/>
                    <p:pic>
                      <p:nvPicPr>
                        <p:cNvPr id="130" name="Object 129"/>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grpSp>
          <p:nvGrpSpPr>
            <p:cNvPr id="131" name="Group 130"/>
            <p:cNvGrpSpPr/>
            <p:nvPr/>
          </p:nvGrpSpPr>
          <p:grpSpPr>
            <a:xfrm>
              <a:off x="44487207" y="29414560"/>
              <a:ext cx="10354213" cy="1265612"/>
              <a:chOff x="44200453" y="28362386"/>
              <a:chExt cx="9771399" cy="1090622"/>
            </a:xfrm>
          </p:grpSpPr>
          <p:sp>
            <p:nvSpPr>
              <p:cNvPr id="133" name="Rounded Rectangle 132"/>
              <p:cNvSpPr/>
              <p:nvPr/>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7" descr="http://t2.gstatic.com/images?q=tbn:ANd9GcR4APHC6TT9w54M2zn_pvCiBxUNcspYPoVxirLRphBoJabfSvu7zw">
                <a:hlinkClick r:id="rId18"/>
              </p:cNvPr>
              <p:cNvPicPr>
                <a:picLocks noChangeAspect="1" noChangeArrowheads="1"/>
              </p:cNvPicPr>
              <p:nvPr/>
            </p:nvPicPr>
            <p:blipFill>
              <a:blip r:embed="rId19" cstate="print"/>
              <a:srcRect/>
              <a:stretch>
                <a:fillRect/>
              </a:stretch>
            </p:blipFill>
            <p:spPr bwMode="auto">
              <a:xfrm>
                <a:off x="44326393" y="28460718"/>
                <a:ext cx="914401" cy="914399"/>
              </a:xfrm>
              <a:prstGeom prst="rect">
                <a:avLst/>
              </a:prstGeom>
              <a:noFill/>
              <a:ln>
                <a:noFill/>
              </a:ln>
            </p:spPr>
          </p:pic>
          <p:sp>
            <p:nvSpPr>
              <p:cNvPr id="135" name="TextBox 134"/>
              <p:cNvSpPr txBox="1"/>
              <p:nvPr/>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59"/>
          <p:cNvSpPr txBox="1"/>
          <p:nvPr/>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40" name="Group 39"/>
          <p:cNvGrpSpPr/>
          <p:nvPr/>
        </p:nvGrpSpPr>
        <p:grpSpPr>
          <a:xfrm>
            <a:off x="-122803" y="-102882"/>
            <a:ext cx="44373863" cy="33075071"/>
            <a:chOff x="-109728" y="0"/>
            <a:chExt cx="44267567" cy="32991552"/>
          </a:xfrm>
        </p:grpSpPr>
        <p:sp>
          <p:nvSpPr>
            <p:cNvPr id="41" name="Freeform 40"/>
            <p:cNvSpPr/>
            <p:nvPr/>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5" name="Text Box 14"/>
          <p:cNvSpPr txBox="1">
            <a:spLocks noChangeArrowheads="1"/>
          </p:cNvSpPr>
          <p:nvPr/>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418955725"/>
      </p:ext>
    </p:extLst>
  </p:cSld>
  <p:clrMap bg1="lt1" tx1="dk1" bg2="lt2" tx2="dk2" accent1="accent1" accent2="accent2" accent3="accent3" accent4="accent4" accent5="accent5" accent6="accent6" hlink="hlink" folHlink="folHlink"/>
  <p:sldLayoutIdLst>
    <p:sldLayoutId id="2147483691" r:id="rId1"/>
    <p:sldLayoutId id="2147483692"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3000">
              <a:srgbClr val="0070C0"/>
            </a:gs>
            <a:gs pos="83000">
              <a:schemeClr val="accent6"/>
            </a:gs>
            <a:gs pos="100000">
              <a:schemeClr val="accent6">
                <a:lumMod val="50000"/>
              </a:schemeClr>
            </a:gs>
          </a:gsLst>
          <a:path path="circle">
            <a:fillToRect l="100000" b="100000"/>
          </a:path>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7A294-8927-6A48-A6BA-66BD593A7D1D}"/>
              </a:ext>
            </a:extLst>
          </p:cNvPr>
          <p:cNvSpPr/>
          <p:nvPr/>
        </p:nvSpPr>
        <p:spPr>
          <a:xfrm>
            <a:off x="0" y="0"/>
            <a:ext cx="43891200" cy="32918400"/>
          </a:xfrm>
          <a:prstGeom prst="rect">
            <a:avLst/>
          </a:prstGeom>
          <a:noFill/>
          <a:ln w="254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9677"/>
          </a:p>
        </p:txBody>
      </p:sp>
      <p:pic>
        <p:nvPicPr>
          <p:cNvPr id="1026" name="Picture 2" descr="Image result for transparent network">
            <a:extLst>
              <a:ext uri="{FF2B5EF4-FFF2-40B4-BE49-F238E27FC236}">
                <a16:creationId xmlns:a16="http://schemas.microsoft.com/office/drawing/2014/main" id="{80F296AC-A056-1F41-91D2-C16DBF748045}"/>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51915" y="0"/>
            <a:ext cx="21531777" cy="657694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0D78014-18A7-E442-95F6-EEE730BBB554}"/>
              </a:ext>
            </a:extLst>
          </p:cNvPr>
          <p:cNvCxnSpPr>
            <a:cxnSpLocks/>
          </p:cNvCxnSpPr>
          <p:nvPr/>
        </p:nvCxnSpPr>
        <p:spPr>
          <a:xfrm>
            <a:off x="159488" y="6576946"/>
            <a:ext cx="435722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1FC42CC-C5D6-F044-AF5E-ECB39BEE9EC5}"/>
              </a:ext>
            </a:extLst>
          </p:cNvPr>
          <p:cNvSpPr txBox="1"/>
          <p:nvPr/>
        </p:nvSpPr>
        <p:spPr>
          <a:xfrm>
            <a:off x="14020575" y="3930068"/>
            <a:ext cx="16815249" cy="1323439"/>
          </a:xfrm>
          <a:prstGeom prst="rect">
            <a:avLst/>
          </a:prstGeom>
          <a:noFill/>
        </p:spPr>
        <p:txBody>
          <a:bodyPr wrap="square" rtlCol="0">
            <a:spAutoFit/>
          </a:bodyPr>
          <a:lstStyle/>
          <a:p>
            <a:r>
              <a:rPr lang="en-US" sz="8000" b="1" dirty="0">
                <a:ln w="0"/>
                <a:solidFill>
                  <a:schemeClr val="accent1"/>
                </a:solidFill>
                <a:effectLst>
                  <a:outerShdw blurRad="38100" dist="25400" dir="5400000" algn="ctr" rotWithShape="0">
                    <a:srgbClr val="6E747A">
                      <a:alpha val="43000"/>
                    </a:srgbClr>
                  </a:outerShdw>
                </a:effectLst>
              </a:rPr>
              <a:t>Tom Evans, Kavin Aravind, Rishi </a:t>
            </a:r>
            <a:r>
              <a:rPr lang="en-US" sz="8000" b="1" dirty="0" err="1">
                <a:ln w="0"/>
                <a:solidFill>
                  <a:schemeClr val="accent1"/>
                </a:solidFill>
                <a:effectLst>
                  <a:outerShdw blurRad="38100" dist="25400" dir="5400000" algn="ctr" rotWithShape="0">
                    <a:srgbClr val="6E747A">
                      <a:alpha val="43000"/>
                    </a:srgbClr>
                  </a:outerShdw>
                </a:effectLst>
              </a:rPr>
              <a:t>Pulluri</a:t>
            </a:r>
            <a:endParaRPr lang="en-US" sz="8000" b="1" dirty="0">
              <a:ln w="0"/>
              <a:solidFill>
                <a:schemeClr val="accent1"/>
              </a:solidFill>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35B84A0F-25D1-3D48-A59C-4DDE6646A21F}"/>
              </a:ext>
            </a:extLst>
          </p:cNvPr>
          <p:cNvSpPr txBox="1"/>
          <p:nvPr/>
        </p:nvSpPr>
        <p:spPr>
          <a:xfrm>
            <a:off x="17667362" y="5309371"/>
            <a:ext cx="9521674" cy="1323439"/>
          </a:xfrm>
          <a:prstGeom prst="rect">
            <a:avLst/>
          </a:prstGeom>
          <a:noFill/>
        </p:spPr>
        <p:txBody>
          <a:bodyPr wrap="square" rtlCol="0">
            <a:spAutoFit/>
          </a:bodyPr>
          <a:lstStyle/>
          <a:p>
            <a:r>
              <a:rPr lang="en-US" sz="8000" b="1" dirty="0">
                <a:ln w="0"/>
                <a:solidFill>
                  <a:schemeClr val="accent1"/>
                </a:solidFill>
                <a:effectLst>
                  <a:outerShdw blurRad="38100" dist="25400" dir="5400000" algn="ctr" rotWithShape="0">
                    <a:srgbClr val="6E747A">
                      <a:alpha val="43000"/>
                    </a:srgbClr>
                  </a:outerShdw>
                </a:effectLst>
              </a:rPr>
              <a:t>Advisor: T. M. Murali</a:t>
            </a:r>
          </a:p>
        </p:txBody>
      </p:sp>
      <p:cxnSp>
        <p:nvCxnSpPr>
          <p:cNvPr id="13" name="Straight Connector 12">
            <a:extLst>
              <a:ext uri="{FF2B5EF4-FFF2-40B4-BE49-F238E27FC236}">
                <a16:creationId xmlns:a16="http://schemas.microsoft.com/office/drawing/2014/main" id="{22770291-9CB7-8846-844D-717316A5B7C6}"/>
              </a:ext>
            </a:extLst>
          </p:cNvPr>
          <p:cNvCxnSpPr>
            <a:cxnSpLocks/>
          </p:cNvCxnSpPr>
          <p:nvPr/>
        </p:nvCxnSpPr>
        <p:spPr>
          <a:xfrm flipV="1">
            <a:off x="11938000" y="3720928"/>
            <a:ext cx="20726400" cy="11039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B3AA642-CDFF-EF4D-AE2A-73C0190CD241}"/>
              </a:ext>
            </a:extLst>
          </p:cNvPr>
          <p:cNvSpPr txBox="1"/>
          <p:nvPr/>
        </p:nvSpPr>
        <p:spPr>
          <a:xfrm>
            <a:off x="-3097161" y="589935"/>
            <a:ext cx="292068"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a:t>
            </a:r>
          </a:p>
        </p:txBody>
      </p:sp>
      <p:pic>
        <p:nvPicPr>
          <p:cNvPr id="24" name="Picture 2" descr="Image result for transparent network">
            <a:extLst>
              <a:ext uri="{FF2B5EF4-FFF2-40B4-BE49-F238E27FC236}">
                <a16:creationId xmlns:a16="http://schemas.microsoft.com/office/drawing/2014/main" id="{8E81641A-20B1-9344-89B6-BAA1B58711B9}"/>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2107508" y="0"/>
            <a:ext cx="21531777" cy="6576945"/>
          </a:xfrm>
          <a:prstGeom prst="rect">
            <a:avLst/>
          </a:prstGeom>
          <a:noFill/>
          <a:extLst>
            <a:ext uri="{909E8E84-426E-40DD-AFC4-6F175D3DCCD1}">
              <a14:hiddenFill xmlns:a14="http://schemas.microsoft.com/office/drawing/2010/main">
                <a:solidFill>
                  <a:srgbClr val="FFFFFF"/>
                </a:solidFill>
              </a14:hiddenFill>
            </a:ext>
          </a:extLst>
        </p:spPr>
      </p:pic>
      <p:sp>
        <p:nvSpPr>
          <p:cNvPr id="41" name="Text Placeholder 1">
            <a:extLst>
              <a:ext uri="{FF2B5EF4-FFF2-40B4-BE49-F238E27FC236}">
                <a16:creationId xmlns:a16="http://schemas.microsoft.com/office/drawing/2014/main" id="{560DC61F-D9CC-F744-B8F9-5F7EFBD8D0C1}"/>
              </a:ext>
            </a:extLst>
          </p:cNvPr>
          <p:cNvSpPr>
            <a:spLocks noGrp="1"/>
          </p:cNvSpPr>
          <p:nvPr/>
        </p:nvSpPr>
        <p:spPr>
          <a:xfrm>
            <a:off x="529296" y="7957506"/>
            <a:ext cx="10056813" cy="2769967"/>
          </a:xfrm>
          <a:prstGeom prst="rect">
            <a:avLst/>
          </a:prstGeom>
        </p:spPr>
        <p:style>
          <a:lnRef idx="0">
            <a:scrgbClr r="0" g="0" b="0"/>
          </a:lnRef>
          <a:fillRef idx="0">
            <a:scrgbClr r="0" g="0" b="0"/>
          </a:fillRef>
          <a:effectRef idx="0">
            <a:scrgbClr r="0" g="0" b="0"/>
          </a:effectRef>
          <a:fontRef idx="major"/>
        </p:style>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j-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pPr algn="just"/>
            <a:r>
              <a:rPr lang="en-US" sz="3000" dirty="0"/>
              <a:t>Nodes in a network often have properties which allow them to be classified into community-like structures called modules. Theoretical network models are often structured with disjoint modules, but modules in real world networks tend to overlap due to nodes which belong to multiple modules at once.</a:t>
            </a:r>
          </a:p>
        </p:txBody>
      </p:sp>
      <p:sp>
        <p:nvSpPr>
          <p:cNvPr id="42" name="Text Placeholder 2">
            <a:extLst>
              <a:ext uri="{FF2B5EF4-FFF2-40B4-BE49-F238E27FC236}">
                <a16:creationId xmlns:a16="http://schemas.microsoft.com/office/drawing/2014/main" id="{7D08B560-92C0-BA4F-9969-C42FFE8C8FC7}"/>
              </a:ext>
            </a:extLst>
          </p:cNvPr>
          <p:cNvSpPr>
            <a:spLocks noGrp="1"/>
          </p:cNvSpPr>
          <p:nvPr/>
        </p:nvSpPr>
        <p:spPr>
          <a:xfrm>
            <a:off x="547449" y="7027748"/>
            <a:ext cx="10048875" cy="954099"/>
          </a:xfrm>
          <a:prstGeom prst="rect">
            <a:avLst/>
          </a:prstGeom>
          <a:noFill/>
        </p:spPr>
        <p:style>
          <a:lnRef idx="0">
            <a:scrgbClr r="0" g="0" b="0"/>
          </a:lnRef>
          <a:fillRef idx="0">
            <a:scrgbClr r="0" g="0" b="0"/>
          </a:fillRef>
          <a:effectRef idx="0">
            <a:scrgbClr r="0" g="0" b="0"/>
          </a:effectRef>
          <a:fontRef idx="major"/>
        </p:style>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5000" dirty="0"/>
              <a:t>BACKGROUND</a:t>
            </a:r>
          </a:p>
        </p:txBody>
      </p:sp>
      <p:sp>
        <p:nvSpPr>
          <p:cNvPr id="43" name="Text Placeholder 3">
            <a:extLst>
              <a:ext uri="{FF2B5EF4-FFF2-40B4-BE49-F238E27FC236}">
                <a16:creationId xmlns:a16="http://schemas.microsoft.com/office/drawing/2014/main" id="{3BFB816B-B058-BD4D-AA0C-081502CF1787}"/>
              </a:ext>
            </a:extLst>
          </p:cNvPr>
          <p:cNvSpPr>
            <a:spLocks noGrp="1"/>
          </p:cNvSpPr>
          <p:nvPr/>
        </p:nvSpPr>
        <p:spPr>
          <a:xfrm>
            <a:off x="270066" y="26056561"/>
            <a:ext cx="10050462" cy="954099"/>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5000" dirty="0"/>
              <a:t>METHOD</a:t>
            </a:r>
          </a:p>
        </p:txBody>
      </p:sp>
      <p:sp>
        <p:nvSpPr>
          <p:cNvPr id="48" name="Text Placeholder 8">
            <a:extLst>
              <a:ext uri="{FF2B5EF4-FFF2-40B4-BE49-F238E27FC236}">
                <a16:creationId xmlns:a16="http://schemas.microsoft.com/office/drawing/2014/main" id="{4436EC5A-8EAC-C146-9536-D076EF68CB47}"/>
              </a:ext>
            </a:extLst>
          </p:cNvPr>
          <p:cNvSpPr>
            <a:spLocks noGrp="1"/>
          </p:cNvSpPr>
          <p:nvPr/>
        </p:nvSpPr>
        <p:spPr>
          <a:xfrm>
            <a:off x="33491665" y="7027747"/>
            <a:ext cx="10047018" cy="954099"/>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5000" dirty="0"/>
              <a:t>EVALUATION</a:t>
            </a:r>
          </a:p>
        </p:txBody>
      </p:sp>
      <p:sp>
        <p:nvSpPr>
          <p:cNvPr id="49" name="Text Placeholder 9">
            <a:extLst>
              <a:ext uri="{FF2B5EF4-FFF2-40B4-BE49-F238E27FC236}">
                <a16:creationId xmlns:a16="http://schemas.microsoft.com/office/drawing/2014/main" id="{3A11F1E3-84DA-064C-B733-964D1F33CA3A}"/>
              </a:ext>
            </a:extLst>
          </p:cNvPr>
          <p:cNvSpPr>
            <a:spLocks noGrp="1"/>
          </p:cNvSpPr>
          <p:nvPr/>
        </p:nvSpPr>
        <p:spPr>
          <a:xfrm>
            <a:off x="32116203" y="7957506"/>
            <a:ext cx="11080771" cy="8402278"/>
          </a:xfrm>
          <a:prstGeom prst="rect">
            <a:avLst/>
          </a:prstGeom>
        </p:spPr>
        <p:style>
          <a:lnRef idx="0">
            <a:scrgbClr r="0" g="0" b="0"/>
          </a:lnRef>
          <a:fillRef idx="0">
            <a:scrgbClr r="0" g="0" b="0"/>
          </a:fillRef>
          <a:effectRef idx="0">
            <a:scrgbClr r="0" g="0" b="0"/>
          </a:effectRef>
          <a:fontRef idx="major"/>
        </p:style>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j-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pPr algn="just"/>
            <a:r>
              <a:rPr lang="en-US" sz="3000" dirty="0"/>
              <a:t>Visualizations of the mammal connectomes reveal modular properties of the networks. The mouse cortex has three distinct modules, two of which clearly overlap in three-dimensional space. The COPRA algorithm is used to detect overlapping modules in large-scale networks and takes a single parameter V to indicate the degree by which modules may overlap. Running the COPRA algorithm on the mouse connectome with suggested parameters V=2, V=4, and V=6 results in a smaller number of modules with a greater amount of overlap. </a:t>
            </a:r>
          </a:p>
          <a:p>
            <a:pPr algn="just"/>
            <a:r>
              <a:rPr lang="en-US" sz="3000" dirty="0"/>
              <a:t>Overlapping modules in brain networks serve the purpose of linking various regions and hemispheres by a small amount of neurons so that they may work in conjunction. In the macaque cortex, modules representing the visual cortex and memory regions overlap to train the species for survival. In the mouse connectome,  heavy overlap was found between modules concerned with sensory function (sight, smell, sound) and production of emotion (amygdala region), suggesting there exists a relationship between the two.</a:t>
            </a:r>
          </a:p>
        </p:txBody>
      </p:sp>
      <p:sp>
        <p:nvSpPr>
          <p:cNvPr id="52" name="Text Placeholder 12">
            <a:extLst>
              <a:ext uri="{FF2B5EF4-FFF2-40B4-BE49-F238E27FC236}">
                <a16:creationId xmlns:a16="http://schemas.microsoft.com/office/drawing/2014/main" id="{DCC99650-FD2D-F145-8D6A-DAAA28C751FE}"/>
              </a:ext>
            </a:extLst>
          </p:cNvPr>
          <p:cNvSpPr>
            <a:spLocks noGrp="1"/>
          </p:cNvSpPr>
          <p:nvPr/>
        </p:nvSpPr>
        <p:spPr>
          <a:xfrm>
            <a:off x="33149957" y="23657579"/>
            <a:ext cx="10047018" cy="954099"/>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5000" dirty="0"/>
              <a:t>SOURCES</a:t>
            </a:r>
          </a:p>
        </p:txBody>
      </p:sp>
      <p:sp>
        <p:nvSpPr>
          <p:cNvPr id="53" name="Text Placeholder 13">
            <a:extLst>
              <a:ext uri="{FF2B5EF4-FFF2-40B4-BE49-F238E27FC236}">
                <a16:creationId xmlns:a16="http://schemas.microsoft.com/office/drawing/2014/main" id="{7B985515-3903-FA40-BAB1-BD35F46B8909}"/>
              </a:ext>
            </a:extLst>
          </p:cNvPr>
          <p:cNvSpPr>
            <a:spLocks noGrp="1"/>
          </p:cNvSpPr>
          <p:nvPr/>
        </p:nvSpPr>
        <p:spPr>
          <a:xfrm>
            <a:off x="32132974" y="24632938"/>
            <a:ext cx="11598737" cy="7755947"/>
          </a:xfrm>
          <a:prstGeom prst="rect">
            <a:avLst/>
          </a:prstGeom>
        </p:spPr>
        <p:style>
          <a:lnRef idx="0">
            <a:scrgbClr r="0" g="0" b="0"/>
          </a:lnRef>
          <a:fillRef idx="0">
            <a:scrgbClr r="0" g="0" b="0"/>
          </a:fillRef>
          <a:effectRef idx="0">
            <a:scrgbClr r="0" g="0" b="0"/>
          </a:effectRef>
          <a:fontRef idx="major"/>
        </p:style>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j-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pPr marL="457200" indent="-457200">
              <a:buFont typeface="Arial" panose="020B0604020202020204" pitchFamily="34" charset="0"/>
              <a:buChar char="•"/>
            </a:pPr>
            <a:r>
              <a:rPr lang="en-US" sz="3000" dirty="0"/>
              <a:t>Swanson, Larry W., et al. “Organizing Principles for the Cerebral Cortex Network of Commissural and Association Connections.” </a:t>
            </a:r>
            <a:r>
              <a:rPr lang="en-US" sz="3000" i="1" dirty="0"/>
              <a:t>PNAS</a:t>
            </a:r>
            <a:r>
              <a:rPr lang="en-US" sz="3000" dirty="0"/>
              <a:t>, National Academy of Sciences, 2 Nov. 2017,</a:t>
            </a:r>
          </a:p>
          <a:p>
            <a:pPr marL="457200" indent="-457200">
              <a:buFont typeface="Arial" panose="020B0604020202020204" pitchFamily="34" charset="0"/>
              <a:buChar char="•"/>
            </a:pPr>
            <a:r>
              <a:rPr lang="en-US" sz="3000" dirty="0" err="1"/>
              <a:t>www.pnas.org</a:t>
            </a:r>
            <a:r>
              <a:rPr lang="en-US" sz="3000" dirty="0"/>
              <a:t>/content/early/2017/11/01/1712928114.Sporns, Olaf &amp; </a:t>
            </a:r>
            <a:r>
              <a:rPr lang="en-US" sz="3000" dirty="0" err="1"/>
              <a:t>Zwi</a:t>
            </a:r>
            <a:r>
              <a:rPr lang="en-US" sz="3000" dirty="0"/>
              <a:t>, Jonathan. (2004). The Small World of the Cerebral Cortex. </a:t>
            </a:r>
            <a:r>
              <a:rPr lang="en-US" sz="3000" dirty="0" err="1"/>
              <a:t>Neuroinformatics</a:t>
            </a:r>
            <a:r>
              <a:rPr lang="en-US" sz="3000" dirty="0"/>
              <a:t>. 2. 145-62. 10.1385/NI:2:2:145.</a:t>
            </a:r>
          </a:p>
          <a:p>
            <a:pPr marL="457200" indent="-457200">
              <a:buFont typeface="Arial" panose="020B0604020202020204" pitchFamily="34" charset="0"/>
              <a:buChar char="•"/>
            </a:pPr>
            <a:r>
              <a:rPr lang="en-US" sz="3000" dirty="0"/>
              <a:t>J.W. Scannell, G.A.P.C. Burns, C.C. </a:t>
            </a:r>
            <a:r>
              <a:rPr lang="en-US" sz="3000" dirty="0" err="1"/>
              <a:t>Hilgetag</a:t>
            </a:r>
            <a:r>
              <a:rPr lang="en-US" sz="3000" dirty="0"/>
              <a:t>, M.A. O'Neil, M.P. Young; The Connectional Organization of the Cortico-thalamic System of the Cat, </a:t>
            </a:r>
            <a:r>
              <a:rPr lang="en-US" sz="3000" i="1" dirty="0"/>
              <a:t>Cerebral Cortex</a:t>
            </a:r>
            <a:r>
              <a:rPr lang="en-US" sz="3000" dirty="0"/>
              <a:t>, Volume 9, Issue 3, 1 April 1999, Pages 277–299, https://doi.org/10.1093/cercor/9.3.277</a:t>
            </a:r>
          </a:p>
          <a:p>
            <a:pPr marL="457200" indent="-457200">
              <a:buFont typeface="Arial" panose="020B0604020202020204" pitchFamily="34" charset="0"/>
              <a:buChar char="•"/>
            </a:pPr>
            <a:r>
              <a:rPr lang="en-US" sz="3000" dirty="0" err="1"/>
              <a:t>Felleman</a:t>
            </a:r>
            <a:r>
              <a:rPr lang="en-US" sz="3000" dirty="0"/>
              <a:t> DJ, Van Essen DC. Distributed hierarchical processing in the primate cerebral cortex. </a:t>
            </a:r>
            <a:r>
              <a:rPr lang="en-US" sz="3000" dirty="0" err="1"/>
              <a:t>Cereb</a:t>
            </a:r>
            <a:r>
              <a:rPr lang="en-US" sz="3000" dirty="0"/>
              <a:t> Cortex. 1991 Jan-Feb;1(1) 1-47. doi:10.1093/</a:t>
            </a:r>
            <a:r>
              <a:rPr lang="en-US" sz="3000" dirty="0" err="1"/>
              <a:t>cercor</a:t>
            </a:r>
            <a:r>
              <a:rPr lang="en-US" sz="3000" dirty="0"/>
              <a:t>/1.1.1. PMID: 1822724.</a:t>
            </a:r>
          </a:p>
          <a:p>
            <a:pPr marL="457200" indent="-457200">
              <a:buFont typeface="Arial" panose="020B0604020202020204" pitchFamily="34" charset="0"/>
              <a:buChar char="•"/>
            </a:pPr>
            <a:r>
              <a:rPr lang="en-US" sz="3000" dirty="0"/>
              <a:t>Steve Gregory (2010). Finding overlapping communities in networks by label propagation. </a:t>
            </a:r>
            <a:r>
              <a:rPr lang="en-US" sz="3000" i="1" dirty="0"/>
              <a:t>New Journal of Physics, 12</a:t>
            </a:r>
            <a:r>
              <a:rPr lang="en-US" sz="3000" dirty="0"/>
              <a:t>, 103018.</a:t>
            </a:r>
          </a:p>
        </p:txBody>
      </p:sp>
      <p:sp>
        <p:nvSpPr>
          <p:cNvPr id="54" name="Text Placeholder 14">
            <a:extLst>
              <a:ext uri="{FF2B5EF4-FFF2-40B4-BE49-F238E27FC236}">
                <a16:creationId xmlns:a16="http://schemas.microsoft.com/office/drawing/2014/main" id="{738C09AD-06B7-5F40-8B62-5C8B49F9A98C}"/>
              </a:ext>
            </a:extLst>
          </p:cNvPr>
          <p:cNvSpPr>
            <a:spLocks noGrp="1"/>
          </p:cNvSpPr>
          <p:nvPr/>
        </p:nvSpPr>
        <p:spPr>
          <a:xfrm>
            <a:off x="251915" y="26895627"/>
            <a:ext cx="10056813" cy="3693297"/>
          </a:xfrm>
          <a:prstGeom prst="rect">
            <a:avLst/>
          </a:prstGeom>
        </p:spPr>
        <p:style>
          <a:lnRef idx="0">
            <a:scrgbClr r="0" g="0" b="0"/>
          </a:lnRef>
          <a:fillRef idx="0">
            <a:scrgbClr r="0" g="0" b="0"/>
          </a:fillRef>
          <a:effectRef idx="0">
            <a:scrgbClr r="0" g="0" b="0"/>
          </a:effectRef>
          <a:fontRef idx="major"/>
        </p:style>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j-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pPr algn="just"/>
            <a:r>
              <a:rPr lang="en-US" sz="3000" dirty="0"/>
              <a:t>We will analyze various mammal connectomes using the COPRA Algorithm (Gregory, 2010) to detect overlapping module structure in large-scale networks. This extends on the label propagation technique to assign module identifiers to nodes in a network. The networks we will focus on come from well-researched mammal cortices including the macaque, cat, and most recently, the mouse.</a:t>
            </a:r>
          </a:p>
        </p:txBody>
      </p:sp>
      <p:cxnSp>
        <p:nvCxnSpPr>
          <p:cNvPr id="55" name="Straight Connector 54">
            <a:extLst>
              <a:ext uri="{FF2B5EF4-FFF2-40B4-BE49-F238E27FC236}">
                <a16:creationId xmlns:a16="http://schemas.microsoft.com/office/drawing/2014/main" id="{2C2A28CB-F95A-F640-8D4D-1399BAFDDD6A}"/>
              </a:ext>
            </a:extLst>
          </p:cNvPr>
          <p:cNvCxnSpPr>
            <a:cxnSpLocks/>
          </p:cNvCxnSpPr>
          <p:nvPr/>
        </p:nvCxnSpPr>
        <p:spPr>
          <a:xfrm>
            <a:off x="10596325" y="7881819"/>
            <a:ext cx="7935" cy="2345162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712B361-10E5-C947-BD6B-64045A27B70E}"/>
              </a:ext>
            </a:extLst>
          </p:cNvPr>
          <p:cNvCxnSpPr>
            <a:cxnSpLocks/>
          </p:cNvCxnSpPr>
          <p:nvPr/>
        </p:nvCxnSpPr>
        <p:spPr>
          <a:xfrm flipH="1">
            <a:off x="31939946" y="7881819"/>
            <a:ext cx="1" cy="23451621"/>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8" name="Picture 1027">
            <a:extLst>
              <a:ext uri="{FF2B5EF4-FFF2-40B4-BE49-F238E27FC236}">
                <a16:creationId xmlns:a16="http://schemas.microsoft.com/office/drawing/2014/main" id="{BE35770C-813F-FA4E-98C7-D025AC6A793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51915" y="31769134"/>
            <a:ext cx="4412511" cy="875498"/>
          </a:xfrm>
          <a:prstGeom prst="rect">
            <a:avLst/>
          </a:prstGeom>
        </p:spPr>
      </p:pic>
      <p:pic>
        <p:nvPicPr>
          <p:cNvPr id="1029" name="Picture 4" descr="https://lh6.googleusercontent.com/Nc5Ahn6C5ztiGmLlVP7W0QKFIpupmKFa293SJRtr8CPk2DKib_a7TZEVWPv93e3-Ypu90-ZIgZlWcDd8rBjB1O4uIpLL1UxJRzjO3aAsPu0vO-kIbQnipwhMe7psohe8RWvTC42inGs">
            <a:extLst>
              <a:ext uri="{FF2B5EF4-FFF2-40B4-BE49-F238E27FC236}">
                <a16:creationId xmlns:a16="http://schemas.microsoft.com/office/drawing/2014/main" id="{7364A261-92E8-5349-99BE-988241085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213" y="10754315"/>
            <a:ext cx="9867900" cy="6515100"/>
          </a:xfrm>
          <a:prstGeom prst="rect">
            <a:avLst/>
          </a:prstGeom>
          <a:noFill/>
          <a:ln w="76200">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DBF229-A722-094E-8795-8FBE8151CCE0}"/>
              </a:ext>
            </a:extLst>
          </p:cNvPr>
          <p:cNvSpPr txBox="1"/>
          <p:nvPr/>
        </p:nvSpPr>
        <p:spPr>
          <a:xfrm>
            <a:off x="529296" y="550829"/>
            <a:ext cx="43703631" cy="3170099"/>
          </a:xfrm>
          <a:prstGeom prst="rect">
            <a:avLst/>
          </a:prstGeom>
          <a:noFill/>
        </p:spPr>
        <p:txBody>
          <a:bodyPr wrap="square" rtlCol="0">
            <a:spAutoFit/>
          </a:bodyPr>
          <a:lstStyle/>
          <a:p>
            <a:pPr algn="ctr"/>
            <a:r>
              <a:rPr lang="en-US" sz="10000" b="1" dirty="0">
                <a:ln w="0"/>
                <a:solidFill>
                  <a:schemeClr val="tx2"/>
                </a:solidFill>
                <a:effectLst>
                  <a:outerShdw blurRad="38100" dist="25400" dir="5400000" algn="ctr" rotWithShape="0">
                    <a:srgbClr val="6E747A">
                      <a:alpha val="43000"/>
                    </a:srgbClr>
                  </a:outerShdw>
                </a:effectLst>
              </a:rPr>
              <a:t>Analysis of Mammal Connectomes for Detection of </a:t>
            </a:r>
          </a:p>
          <a:p>
            <a:pPr algn="ctr"/>
            <a:r>
              <a:rPr lang="en-US" sz="10000" b="1" dirty="0">
                <a:ln w="0"/>
                <a:solidFill>
                  <a:schemeClr val="tx2"/>
                </a:solidFill>
                <a:effectLst>
                  <a:outerShdw blurRad="38100" dist="25400" dir="5400000" algn="ctr" rotWithShape="0">
                    <a:srgbClr val="6E747A">
                      <a:alpha val="43000"/>
                    </a:srgbClr>
                  </a:outerShdw>
                </a:effectLst>
              </a:rPr>
              <a:t>Overlapping Module Structure</a:t>
            </a:r>
          </a:p>
        </p:txBody>
      </p:sp>
      <p:sp>
        <p:nvSpPr>
          <p:cNvPr id="75" name="Text Placeholder 2">
            <a:extLst>
              <a:ext uri="{FF2B5EF4-FFF2-40B4-BE49-F238E27FC236}">
                <a16:creationId xmlns:a16="http://schemas.microsoft.com/office/drawing/2014/main" id="{25C699EC-1FAE-C44E-BB0D-8E1DF6B69147}"/>
              </a:ext>
            </a:extLst>
          </p:cNvPr>
          <p:cNvSpPr>
            <a:spLocks noGrp="1"/>
          </p:cNvSpPr>
          <p:nvPr/>
        </p:nvSpPr>
        <p:spPr>
          <a:xfrm>
            <a:off x="12867454" y="24854407"/>
            <a:ext cx="5868549" cy="800211"/>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4000" dirty="0"/>
              <a:t>3-D Macaque Cortex</a:t>
            </a:r>
          </a:p>
        </p:txBody>
      </p:sp>
      <p:sp>
        <p:nvSpPr>
          <p:cNvPr id="76" name="Text Placeholder 2">
            <a:extLst>
              <a:ext uri="{FF2B5EF4-FFF2-40B4-BE49-F238E27FC236}">
                <a16:creationId xmlns:a16="http://schemas.microsoft.com/office/drawing/2014/main" id="{31E1D2C7-2F3D-FB4B-B1AE-17FE332DBCFB}"/>
              </a:ext>
            </a:extLst>
          </p:cNvPr>
          <p:cNvSpPr>
            <a:spLocks noGrp="1"/>
          </p:cNvSpPr>
          <p:nvPr/>
        </p:nvSpPr>
        <p:spPr>
          <a:xfrm>
            <a:off x="24902866" y="24879180"/>
            <a:ext cx="3342804" cy="800211"/>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4000" dirty="0"/>
              <a:t>3-D Cat Cortex</a:t>
            </a:r>
          </a:p>
        </p:txBody>
      </p:sp>
      <p:sp>
        <p:nvSpPr>
          <p:cNvPr id="80" name="Text Placeholder 1">
            <a:extLst>
              <a:ext uri="{FF2B5EF4-FFF2-40B4-BE49-F238E27FC236}">
                <a16:creationId xmlns:a16="http://schemas.microsoft.com/office/drawing/2014/main" id="{A01460BB-0A09-1F4D-939B-9396275BEAD9}"/>
              </a:ext>
            </a:extLst>
          </p:cNvPr>
          <p:cNvSpPr>
            <a:spLocks noGrp="1"/>
          </p:cNvSpPr>
          <p:nvPr/>
        </p:nvSpPr>
        <p:spPr>
          <a:xfrm>
            <a:off x="18030615" y="6777319"/>
            <a:ext cx="6446673" cy="1785082"/>
          </a:xfrm>
          <a:prstGeom prst="rect">
            <a:avLst/>
          </a:prstGeom>
        </p:spPr>
        <p:style>
          <a:lnRef idx="0">
            <a:scrgbClr r="0" g="0" b="0"/>
          </a:lnRef>
          <a:fillRef idx="0">
            <a:scrgbClr r="0" g="0" b="0"/>
          </a:fillRef>
          <a:effectRef idx="0">
            <a:scrgbClr r="0" g="0" b="0"/>
          </a:effectRef>
          <a:fontRef idx="major"/>
        </p:style>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j-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pPr algn="ctr"/>
            <a:r>
              <a:rPr lang="en-US" sz="5000" b="1" u="sng" dirty="0"/>
              <a:t>3-D Mouse Cortex</a:t>
            </a:r>
          </a:p>
          <a:p>
            <a:endParaRPr lang="en-US" sz="3000" dirty="0"/>
          </a:p>
        </p:txBody>
      </p:sp>
      <p:sp>
        <p:nvSpPr>
          <p:cNvPr id="92" name="Text Placeholder 1">
            <a:extLst>
              <a:ext uri="{FF2B5EF4-FFF2-40B4-BE49-F238E27FC236}">
                <a16:creationId xmlns:a16="http://schemas.microsoft.com/office/drawing/2014/main" id="{867F9B20-4F8F-0C4B-808E-424F94C5F5B0}"/>
              </a:ext>
            </a:extLst>
          </p:cNvPr>
          <p:cNvSpPr>
            <a:spLocks noGrp="1"/>
          </p:cNvSpPr>
          <p:nvPr/>
        </p:nvSpPr>
        <p:spPr>
          <a:xfrm>
            <a:off x="547447" y="17407854"/>
            <a:ext cx="10056813" cy="1846637"/>
          </a:xfrm>
          <a:prstGeom prst="rect">
            <a:avLst/>
          </a:prstGeom>
        </p:spPr>
        <p:style>
          <a:lnRef idx="0">
            <a:scrgbClr r="0" g="0" b="0"/>
          </a:lnRef>
          <a:fillRef idx="0">
            <a:scrgbClr r="0" g="0" b="0"/>
          </a:fillRef>
          <a:effectRef idx="0">
            <a:scrgbClr r="0" g="0" b="0"/>
          </a:effectRef>
          <a:fontRef idx="major"/>
        </p:style>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j-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pPr algn="just"/>
            <a:r>
              <a:rPr lang="en-US" sz="3000" dirty="0"/>
              <a:t>Proteins which simultaneously belong to more than one complex cause overlap and allow for physical interactions between regions of the brain.</a:t>
            </a:r>
          </a:p>
        </p:txBody>
      </p:sp>
      <p:pic>
        <p:nvPicPr>
          <p:cNvPr id="1042" name="Picture 1041">
            <a:extLst>
              <a:ext uri="{FF2B5EF4-FFF2-40B4-BE49-F238E27FC236}">
                <a16:creationId xmlns:a16="http://schemas.microsoft.com/office/drawing/2014/main" id="{D67CB294-FC7F-9E4A-9350-9C18C9F5D541}"/>
              </a:ext>
            </a:extLst>
          </p:cNvPr>
          <p:cNvPicPr>
            <a:picLocks noChangeAspect="1"/>
          </p:cNvPicPr>
          <p:nvPr/>
        </p:nvPicPr>
        <p:blipFill>
          <a:blip r:embed="rId6"/>
          <a:stretch>
            <a:fillRect/>
          </a:stretch>
        </p:blipFill>
        <p:spPr>
          <a:xfrm>
            <a:off x="364213" y="19245417"/>
            <a:ext cx="9886445" cy="6689455"/>
          </a:xfrm>
          <a:prstGeom prst="rect">
            <a:avLst/>
          </a:prstGeom>
          <a:ln w="76200">
            <a:solidFill>
              <a:schemeClr val="accent1"/>
            </a:solidFill>
          </a:ln>
        </p:spPr>
      </p:pic>
      <p:pic>
        <p:nvPicPr>
          <p:cNvPr id="100" name="Picture 99">
            <a:extLst>
              <a:ext uri="{FF2B5EF4-FFF2-40B4-BE49-F238E27FC236}">
                <a16:creationId xmlns:a16="http://schemas.microsoft.com/office/drawing/2014/main" id="{71B168C8-BD95-8543-96C6-70CB47C8BAE7}"/>
              </a:ext>
            </a:extLst>
          </p:cNvPr>
          <p:cNvPicPr>
            <a:picLocks noChangeAspect="1"/>
          </p:cNvPicPr>
          <p:nvPr/>
        </p:nvPicPr>
        <p:blipFill>
          <a:blip r:embed="rId7"/>
          <a:stretch>
            <a:fillRect/>
          </a:stretch>
        </p:blipFill>
        <p:spPr>
          <a:xfrm>
            <a:off x="11027907" y="18998320"/>
            <a:ext cx="6746061" cy="5032393"/>
          </a:xfrm>
          <a:prstGeom prst="rect">
            <a:avLst/>
          </a:prstGeom>
          <a:ln w="76200">
            <a:solidFill>
              <a:schemeClr val="accent1"/>
            </a:solidFill>
          </a:ln>
        </p:spPr>
      </p:pic>
      <p:sp>
        <p:nvSpPr>
          <p:cNvPr id="101" name="Text Placeholder 2">
            <a:extLst>
              <a:ext uri="{FF2B5EF4-FFF2-40B4-BE49-F238E27FC236}">
                <a16:creationId xmlns:a16="http://schemas.microsoft.com/office/drawing/2014/main" id="{C1448E02-0957-E147-B03F-7D0DF541593C}"/>
              </a:ext>
            </a:extLst>
          </p:cNvPr>
          <p:cNvSpPr>
            <a:spLocks noGrp="1"/>
          </p:cNvSpPr>
          <p:nvPr/>
        </p:nvSpPr>
        <p:spPr>
          <a:xfrm>
            <a:off x="13604327" y="23488305"/>
            <a:ext cx="1236734" cy="646323"/>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3000" u="none" dirty="0"/>
              <a:t>V = 2</a:t>
            </a:r>
          </a:p>
        </p:txBody>
      </p:sp>
      <p:pic>
        <p:nvPicPr>
          <p:cNvPr id="1049" name="Picture 1048">
            <a:extLst>
              <a:ext uri="{FF2B5EF4-FFF2-40B4-BE49-F238E27FC236}">
                <a16:creationId xmlns:a16="http://schemas.microsoft.com/office/drawing/2014/main" id="{0392E564-DEC8-7E4C-BE35-22A185426ED3}"/>
              </a:ext>
            </a:extLst>
          </p:cNvPr>
          <p:cNvPicPr>
            <a:picLocks noChangeAspect="1"/>
          </p:cNvPicPr>
          <p:nvPr/>
        </p:nvPicPr>
        <p:blipFill rotWithShape="1">
          <a:blip r:embed="rId8"/>
          <a:srcRect l="3757"/>
          <a:stretch/>
        </p:blipFill>
        <p:spPr>
          <a:xfrm>
            <a:off x="18049899" y="18998320"/>
            <a:ext cx="6444407" cy="4995027"/>
          </a:xfrm>
          <a:prstGeom prst="rect">
            <a:avLst/>
          </a:prstGeom>
          <a:ln w="76200">
            <a:solidFill>
              <a:schemeClr val="accent1"/>
            </a:solidFill>
          </a:ln>
        </p:spPr>
      </p:pic>
      <p:pic>
        <p:nvPicPr>
          <p:cNvPr id="106" name="Picture 105">
            <a:extLst>
              <a:ext uri="{FF2B5EF4-FFF2-40B4-BE49-F238E27FC236}">
                <a16:creationId xmlns:a16="http://schemas.microsoft.com/office/drawing/2014/main" id="{46955E4C-3EAF-E247-B8F7-078E10A9CFCC}"/>
              </a:ext>
            </a:extLst>
          </p:cNvPr>
          <p:cNvPicPr>
            <a:picLocks noChangeAspect="1"/>
          </p:cNvPicPr>
          <p:nvPr/>
        </p:nvPicPr>
        <p:blipFill>
          <a:blip r:embed="rId9"/>
          <a:stretch>
            <a:fillRect/>
          </a:stretch>
        </p:blipFill>
        <p:spPr>
          <a:xfrm>
            <a:off x="24758624" y="19020267"/>
            <a:ext cx="6716642" cy="4973080"/>
          </a:xfrm>
          <a:prstGeom prst="rect">
            <a:avLst/>
          </a:prstGeom>
          <a:ln w="76200">
            <a:solidFill>
              <a:schemeClr val="accent1"/>
            </a:solidFill>
          </a:ln>
        </p:spPr>
      </p:pic>
      <p:sp>
        <p:nvSpPr>
          <p:cNvPr id="107" name="Text Placeholder 2">
            <a:extLst>
              <a:ext uri="{FF2B5EF4-FFF2-40B4-BE49-F238E27FC236}">
                <a16:creationId xmlns:a16="http://schemas.microsoft.com/office/drawing/2014/main" id="{12354B84-55B1-164A-9223-06E651A83EED}"/>
              </a:ext>
            </a:extLst>
          </p:cNvPr>
          <p:cNvSpPr>
            <a:spLocks noGrp="1"/>
          </p:cNvSpPr>
          <p:nvPr/>
        </p:nvSpPr>
        <p:spPr>
          <a:xfrm>
            <a:off x="20708865" y="23454392"/>
            <a:ext cx="1236734" cy="646323"/>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3000" u="none" dirty="0"/>
              <a:t>V = 4</a:t>
            </a:r>
          </a:p>
        </p:txBody>
      </p:sp>
      <p:sp>
        <p:nvSpPr>
          <p:cNvPr id="108" name="Text Placeholder 2">
            <a:extLst>
              <a:ext uri="{FF2B5EF4-FFF2-40B4-BE49-F238E27FC236}">
                <a16:creationId xmlns:a16="http://schemas.microsoft.com/office/drawing/2014/main" id="{DD3FB0E0-C08D-5949-8200-C60DFF7482CD}"/>
              </a:ext>
            </a:extLst>
          </p:cNvPr>
          <p:cNvSpPr>
            <a:spLocks noGrp="1"/>
          </p:cNvSpPr>
          <p:nvPr/>
        </p:nvSpPr>
        <p:spPr>
          <a:xfrm>
            <a:off x="27570215" y="23465520"/>
            <a:ext cx="1236734" cy="646323"/>
          </a:xfrm>
          <a:prstGeom prst="rect">
            <a:avLst/>
          </a:prstGeom>
          <a:noFill/>
        </p:spPr>
        <p:style>
          <a:lnRef idx="0">
            <a:scrgbClr r="0" g="0" b="0"/>
          </a:lnRef>
          <a:fillRef idx="0">
            <a:scrgbClr r="0" g="0" b="0"/>
          </a:fillRef>
          <a:effectRef idx="0">
            <a:scrgbClr r="0" g="0" b="0"/>
          </a:effectRef>
          <a:fontRef idx="major"/>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j-lt"/>
                <a:ea typeface="+mj-ea"/>
                <a:cs typeface="+mj-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j-lt"/>
                <a:ea typeface="+mj-ea"/>
                <a:cs typeface="+mj-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j-lt"/>
                <a:ea typeface="+mj-ea"/>
                <a:cs typeface="+mj-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j-lt"/>
                <a:ea typeface="+mj-ea"/>
                <a:cs typeface="+mj-cs"/>
              </a:defRPr>
            </a:lvl9pPr>
          </a:lstStyle>
          <a:p>
            <a:r>
              <a:rPr lang="en-US" sz="3000" u="none" dirty="0"/>
              <a:t>V = 6</a:t>
            </a:r>
          </a:p>
        </p:txBody>
      </p:sp>
      <p:pic>
        <p:nvPicPr>
          <p:cNvPr id="1058" name="Picture 1057">
            <a:extLst>
              <a:ext uri="{FF2B5EF4-FFF2-40B4-BE49-F238E27FC236}">
                <a16:creationId xmlns:a16="http://schemas.microsoft.com/office/drawing/2014/main" id="{093AE277-A439-1441-A76E-A3BB8481197C}"/>
              </a:ext>
            </a:extLst>
          </p:cNvPr>
          <p:cNvPicPr>
            <a:picLocks noChangeAspect="1"/>
          </p:cNvPicPr>
          <p:nvPr/>
        </p:nvPicPr>
        <p:blipFill>
          <a:blip r:embed="rId10"/>
          <a:stretch>
            <a:fillRect/>
          </a:stretch>
        </p:blipFill>
        <p:spPr>
          <a:xfrm>
            <a:off x="10968472" y="25797888"/>
            <a:ext cx="9666515" cy="6438227"/>
          </a:xfrm>
          <a:prstGeom prst="rect">
            <a:avLst/>
          </a:prstGeom>
          <a:ln w="76200">
            <a:solidFill>
              <a:schemeClr val="accent1"/>
            </a:solidFill>
          </a:ln>
        </p:spPr>
      </p:pic>
      <p:pic>
        <p:nvPicPr>
          <p:cNvPr id="1060" name="Picture 1059">
            <a:extLst>
              <a:ext uri="{FF2B5EF4-FFF2-40B4-BE49-F238E27FC236}">
                <a16:creationId xmlns:a16="http://schemas.microsoft.com/office/drawing/2014/main" id="{E3D57E67-1C8C-A54C-B3DE-5710DB1C62A8}"/>
              </a:ext>
            </a:extLst>
          </p:cNvPr>
          <p:cNvPicPr>
            <a:picLocks noChangeAspect="1"/>
          </p:cNvPicPr>
          <p:nvPr/>
        </p:nvPicPr>
        <p:blipFill>
          <a:blip r:embed="rId11"/>
          <a:stretch>
            <a:fillRect/>
          </a:stretch>
        </p:blipFill>
        <p:spPr>
          <a:xfrm>
            <a:off x="11027907" y="7957505"/>
            <a:ext cx="20447359" cy="10697511"/>
          </a:xfrm>
          <a:prstGeom prst="rect">
            <a:avLst/>
          </a:prstGeom>
          <a:ln w="76200">
            <a:solidFill>
              <a:schemeClr val="accent1"/>
            </a:solidFill>
          </a:ln>
        </p:spPr>
      </p:pic>
      <p:pic>
        <p:nvPicPr>
          <p:cNvPr id="1065" name="Picture 1064">
            <a:extLst>
              <a:ext uri="{FF2B5EF4-FFF2-40B4-BE49-F238E27FC236}">
                <a16:creationId xmlns:a16="http://schemas.microsoft.com/office/drawing/2014/main" id="{9CED26CC-B29E-0C4C-BD46-91EA5C8217FD}"/>
              </a:ext>
            </a:extLst>
          </p:cNvPr>
          <p:cNvPicPr>
            <a:picLocks noChangeAspect="1"/>
          </p:cNvPicPr>
          <p:nvPr/>
        </p:nvPicPr>
        <p:blipFill>
          <a:blip r:embed="rId12"/>
          <a:stretch>
            <a:fillRect/>
          </a:stretch>
        </p:blipFill>
        <p:spPr>
          <a:xfrm>
            <a:off x="21748645" y="25797887"/>
            <a:ext cx="9651247" cy="6438227"/>
          </a:xfrm>
          <a:prstGeom prst="rect">
            <a:avLst/>
          </a:prstGeom>
          <a:ln w="76200">
            <a:solidFill>
              <a:schemeClr val="accent1"/>
            </a:solidFill>
          </a:ln>
        </p:spPr>
      </p:pic>
      <p:pic>
        <p:nvPicPr>
          <p:cNvPr id="1067" name="Picture 1066">
            <a:extLst>
              <a:ext uri="{FF2B5EF4-FFF2-40B4-BE49-F238E27FC236}">
                <a16:creationId xmlns:a16="http://schemas.microsoft.com/office/drawing/2014/main" id="{C55C84E7-361E-8B45-95D0-C99D4506B4CC}"/>
              </a:ext>
            </a:extLst>
          </p:cNvPr>
          <p:cNvPicPr>
            <a:picLocks noChangeAspect="1"/>
          </p:cNvPicPr>
          <p:nvPr/>
        </p:nvPicPr>
        <p:blipFill>
          <a:blip r:embed="rId13"/>
          <a:stretch>
            <a:fillRect/>
          </a:stretch>
        </p:blipFill>
        <p:spPr>
          <a:xfrm>
            <a:off x="32444480" y="16359784"/>
            <a:ext cx="11007580" cy="7322007"/>
          </a:xfrm>
          <a:prstGeom prst="rect">
            <a:avLst/>
          </a:prstGeom>
          <a:ln w="76200">
            <a:solidFill>
              <a:schemeClr val="accent1"/>
            </a:solidFill>
          </a:ln>
        </p:spPr>
      </p:pic>
      <p:sp>
        <p:nvSpPr>
          <p:cNvPr id="1068" name="TextBox 1067">
            <a:extLst>
              <a:ext uri="{FF2B5EF4-FFF2-40B4-BE49-F238E27FC236}">
                <a16:creationId xmlns:a16="http://schemas.microsoft.com/office/drawing/2014/main" id="{47C5DB23-A5D3-C841-A414-3F2DE877A79A}"/>
              </a:ext>
            </a:extLst>
          </p:cNvPr>
          <p:cNvSpPr txBox="1"/>
          <p:nvPr/>
        </p:nvSpPr>
        <p:spPr>
          <a:xfrm>
            <a:off x="29155087" y="17681439"/>
            <a:ext cx="2280326" cy="1338828"/>
          </a:xfrm>
          <a:prstGeom prst="rect">
            <a:avLst/>
          </a:prstGeom>
          <a:noFill/>
        </p:spPr>
        <p:txBody>
          <a:bodyPr wrap="square" rtlCol="0">
            <a:spAutoFit/>
          </a:bodyPr>
          <a:lstStyle/>
          <a:p>
            <a:pPr algn="r"/>
            <a:r>
              <a:rPr lang="en-US" sz="2800" b="1" dirty="0"/>
              <a:t>308 Nodes</a:t>
            </a:r>
          </a:p>
          <a:p>
            <a:pPr algn="r"/>
            <a:r>
              <a:rPr lang="en-US" sz="2800" b="1" dirty="0"/>
              <a:t>11,858 Edges</a:t>
            </a:r>
          </a:p>
          <a:p>
            <a:pPr algn="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3724"/>
      </p:ext>
    </p:extLst>
  </p:cSld>
  <p:clrMapOvr>
    <a:masterClrMapping/>
  </p:clrMapOvr>
</p:sld>
</file>

<file path=ppt/theme/theme1.xml><?xml version="1.0" encoding="utf-8"?>
<a:theme xmlns:a="http://schemas.openxmlformats.org/drawingml/2006/main" name="Bra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Brain" id="{010D1025-9EEB-5540-859B-8B84577B8DCB}" vid="{A5323326-B38D-B24B-8DFF-B0C44CA00547}"/>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Brain</Template>
  <TotalTime>338</TotalTime>
  <Words>353</Words>
  <Application>Microsoft Macintosh PowerPoint</Application>
  <PresentationFormat>Custom</PresentationFormat>
  <Paragraphs>28</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Brain</vt:lpstr>
      <vt:lpstr>1_Classic 3 Columns</vt:lpstr>
      <vt:lpstr>Classic - Wide Center</vt:lpstr>
      <vt:lpstr>Image</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Kavin Aravind</dc:creator>
  <cp:lastModifiedBy>Kavin Aravind</cp:lastModifiedBy>
  <cp:revision>24</cp:revision>
  <cp:lastPrinted>2018-04-25T19:48:29Z</cp:lastPrinted>
  <dcterms:created xsi:type="dcterms:W3CDTF">2018-04-25T15:04:52Z</dcterms:created>
  <dcterms:modified xsi:type="dcterms:W3CDTF">2018-04-25T20:42:57Z</dcterms:modified>
</cp:coreProperties>
</file>