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4" r:id="rId3"/>
    <p:sldId id="297" r:id="rId4"/>
    <p:sldId id="270" r:id="rId5"/>
    <p:sldId id="298" r:id="rId6"/>
    <p:sldId id="299" r:id="rId7"/>
    <p:sldId id="287" r:id="rId8"/>
    <p:sldId id="291" r:id="rId9"/>
    <p:sldId id="306" r:id="rId10"/>
    <p:sldId id="309" r:id="rId11"/>
    <p:sldId id="308" r:id="rId12"/>
    <p:sldId id="307" r:id="rId13"/>
    <p:sldId id="294" r:id="rId14"/>
    <p:sldId id="289" r:id="rId15"/>
    <p:sldId id="304" r:id="rId16"/>
    <p:sldId id="305" r:id="rId17"/>
    <p:sldId id="290" r:id="rId18"/>
    <p:sldId id="300" r:id="rId19"/>
    <p:sldId id="293" r:id="rId20"/>
    <p:sldId id="271" r:id="rId21"/>
    <p:sldId id="283" r:id="rId22"/>
    <p:sldId id="284" r:id="rId23"/>
    <p:sldId id="285" r:id="rId24"/>
    <p:sldId id="292" r:id="rId25"/>
    <p:sldId id="266" r:id="rId26"/>
    <p:sldId id="301" r:id="rId27"/>
    <p:sldId id="265" r:id="rId28"/>
    <p:sldId id="267" r:id="rId29"/>
    <p:sldId id="277" r:id="rId30"/>
    <p:sldId id="302" r:id="rId31"/>
    <p:sldId id="274" r:id="rId32"/>
    <p:sldId id="295" r:id="rId33"/>
    <p:sldId id="278" r:id="rId34"/>
    <p:sldId id="303" r:id="rId35"/>
    <p:sldId id="273" r:id="rId36"/>
    <p:sldId id="286" r:id="rId37"/>
  </p:sldIdLst>
  <p:sldSz cx="12192000" cy="6858000"/>
  <p:notesSz cx="9236075" cy="6950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2" autoAdjust="0"/>
    <p:restoredTop sz="84024" autoAdjust="0"/>
  </p:normalViewPr>
  <p:slideViewPr>
    <p:cSldViewPr snapToGrid="0" snapToObjects="1">
      <p:cViewPr varScale="1">
        <p:scale>
          <a:sx n="84" d="100"/>
          <a:sy n="84" d="100"/>
        </p:scale>
        <p:origin x="-84" y="-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8" d="100"/>
          <a:sy n="128" d="100"/>
        </p:scale>
        <p:origin x="204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DAE057AE-B94E-43ED-B4CF-917020786F0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798E6A6C-C6A9-4AF0-BC07-895B0766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1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9769D71-C0C2-B04B-804E-D3EDDDE1DBF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3650" y="868363"/>
            <a:ext cx="4168775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44723"/>
            <a:ext cx="7388860" cy="2736593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DA94CB4-8144-F44E-977B-0ECA2E5F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7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is the 2011 Chinese drought, which shows some of the </a:t>
            </a:r>
            <a:r>
              <a:rPr lang="en-US" dirty="0" err="1" smtClean="0"/>
              <a:t>vulnerabilty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8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they are both choropleths, it’s hard to visualize a network like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Choropleth makes sense</a:t>
            </a:r>
            <a:r>
              <a:rPr lang="en-US" baseline="0" dirty="0" smtClean="0"/>
              <a:t> as a r</a:t>
            </a:r>
            <a:r>
              <a:rPr lang="en-US" dirty="0" smtClean="0"/>
              <a:t>epresentation</a:t>
            </a:r>
            <a:r>
              <a:rPr lang="en-US" baseline="0" dirty="0" smtClean="0"/>
              <a:t> of vulnerability:</a:t>
            </a:r>
          </a:p>
          <a:p>
            <a:r>
              <a:rPr lang="en-US" baseline="0" dirty="0" smtClean="0"/>
              <a:t>Left: Global scale</a:t>
            </a:r>
          </a:p>
          <a:p>
            <a:r>
              <a:rPr lang="en-US" baseline="0" dirty="0" smtClean="0"/>
              <a:t>Right: Response to climate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FAOSTAT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Viz</a:t>
            </a:r>
            <a:endParaRPr lang="en-US" baseline="0" dirty="0" smtClean="0"/>
          </a:p>
          <a:p>
            <a:r>
              <a:rPr lang="en-US" baseline="0" dirty="0" smtClean="0"/>
              <a:t>Again choropleth, may not be best representation a trade network</a:t>
            </a:r>
          </a:p>
          <a:p>
            <a:r>
              <a:rPr lang="en-US" baseline="0" dirty="0" smtClean="0"/>
              <a:t>First filtered to show the same information</a:t>
            </a:r>
          </a:p>
          <a:p>
            <a:r>
              <a:rPr lang="en-US" baseline="0" dirty="0" smtClean="0"/>
              <a:t>Deceiving visualization</a:t>
            </a:r>
          </a:p>
          <a:p>
            <a:r>
              <a:rPr lang="en-US" baseline="0" dirty="0" smtClean="0"/>
              <a:t>My system allows to visualize the whole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limitation is the lack</a:t>
            </a:r>
            <a:r>
              <a:rPr lang="en-US" baseline="0" dirty="0" smtClean="0"/>
              <a:t> of the two being modeled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2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4CB4-8144-F44E-977B-0ECA2E5F93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E3A-CDD1-4739-B51C-62426663AF1D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rgbClr val="FFB310">
                  <a:lumMod val="73000"/>
                  <a:lumOff val="27000"/>
                </a:srgbClr>
              </a:gs>
              <a:gs pos="100000">
                <a:srgbClr val="FFB310">
                  <a:alpha val="49000"/>
                  <a:lumMod val="42000"/>
                  <a:lumOff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8467" y="6039648"/>
            <a:ext cx="12208933" cy="824702"/>
          </a:xfrm>
          <a:prstGeom prst="rect">
            <a:avLst/>
          </a:prstGeom>
          <a:gradFill>
            <a:gsLst>
              <a:gs pos="0">
                <a:srgbClr val="FFB310"/>
              </a:gs>
              <a:gs pos="100000">
                <a:srgbClr val="990033">
                  <a:alpha val="8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2" descr="C:\Users\yzhan212\Dropbox\Personal\Proposal\custo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47" y="6139261"/>
            <a:ext cx="3492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yzhan212\Dropbox\Personal\Proposal\VADER_Fu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" y="6095532"/>
            <a:ext cx="3962400" cy="70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36FC-71C5-4763-8F68-90F04FE7789C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0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3C8-0E74-4DEC-B992-C525001C5CF0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990600"/>
            <a:ext cx="10972800" cy="4289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11200" y="7620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3CF7-6CE2-4D6E-BBD3-7CDBD1B952F4}" type="datetime1">
              <a:rPr lang="en-US" smtClean="0"/>
              <a:t>10/19/2017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0" y="6324601"/>
            <a:ext cx="28448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5133EB2-3BC5-3E4F-87A0-8B5A1FC115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711200" y="5300291"/>
            <a:ext cx="5483412" cy="464016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54B-338B-4436-A0C1-9A2813155A47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2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1D7F-5D81-4F81-BB86-05072E4347F4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B26-16E8-48E5-8D67-3B48928F66FE}" type="datetime1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5152-4FF1-479D-8747-A071FF6F496C}" type="datetime1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18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453-B59C-431B-B3EF-CC5B1C52DD24}" type="datetime1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EDBD-F49B-4072-99B2-CC86BEF33FD7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081-B489-42C2-BED0-9D57B5A8E121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8467" y="6039649"/>
            <a:ext cx="12208933" cy="823114"/>
          </a:xfrm>
          <a:prstGeom prst="rect">
            <a:avLst/>
          </a:prstGeom>
          <a:gradFill>
            <a:gsLst>
              <a:gs pos="0">
                <a:srgbClr val="990033">
                  <a:alpha val="78000"/>
                </a:srgbClr>
              </a:gs>
              <a:gs pos="100000">
                <a:srgbClr val="990033">
                  <a:alpha val="8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-8467" y="-4763"/>
            <a:ext cx="12208933" cy="766763"/>
          </a:xfrm>
          <a:prstGeom prst="rect">
            <a:avLst/>
          </a:prstGeom>
          <a:gradFill flip="none" rotWithShape="1">
            <a:gsLst>
              <a:gs pos="0">
                <a:srgbClr val="FFB310">
                  <a:lumMod val="73000"/>
                  <a:lumOff val="27000"/>
                </a:srgbClr>
              </a:gs>
              <a:gs pos="100000">
                <a:srgbClr val="FFB310">
                  <a:alpha val="49000"/>
                  <a:lumMod val="42000"/>
                  <a:lumOff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2400" y="76200"/>
            <a:ext cx="9550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990600"/>
            <a:ext cx="10972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28DA-753D-4285-8BCC-7945EC8DFE39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FEB9-9DE4-B848-BB31-AB66D5330E3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yzhan212\Dropbox\Personal\Proposal\custom_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47" y="6139261"/>
            <a:ext cx="3492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yzhan212\Dropbox\Personal\Proposal\VADER_Ful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" y="6095532"/>
            <a:ext cx="3962400" cy="70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4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Visual Analytics Process for Exploring Risk and Vulnerability in International Food Trade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Travis Seville</a:t>
            </a:r>
            <a:endParaRPr lang="en-US" altLang="zh-CN" dirty="0" smtClean="0"/>
          </a:p>
          <a:p>
            <a:r>
              <a:rPr lang="en-US" altLang="zh-CN" dirty="0" smtClean="0"/>
              <a:t>Committee: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Ross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Maciejewski</a:t>
            </a:r>
            <a:r>
              <a:rPr lang="zh-CN" altLang="en-US" dirty="0" smtClean="0"/>
              <a:t> </a:t>
            </a:r>
            <a:r>
              <a:rPr lang="en-US" altLang="zh-CN" dirty="0" smtClean="0"/>
              <a:t>(Chair),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/>
              <a:t>I-Han </a:t>
            </a:r>
            <a:r>
              <a:rPr lang="en-US" dirty="0" smtClean="0"/>
              <a:t>Hsiao, </a:t>
            </a:r>
            <a:r>
              <a:rPr lang="en-US" dirty="0"/>
              <a:t>Shade Shutters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FEB9-9DE4-B848-BB31-AB66D5330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8"/>
    </mc:Choice>
    <mc:Fallback xmlns="">
      <p:transition spd="slow" advTm="2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tool can help direct international aid</a:t>
            </a:r>
          </a:p>
          <a:p>
            <a:pPr lvl="1"/>
            <a:r>
              <a:rPr lang="en-US" dirty="0"/>
              <a:t>A drought is happening in a specific country</a:t>
            </a:r>
          </a:p>
          <a:p>
            <a:pPr lvl="2"/>
            <a:r>
              <a:rPr lang="en-US" dirty="0"/>
              <a:t>We can help the </a:t>
            </a:r>
            <a:r>
              <a:rPr lang="en-US" dirty="0" smtClean="0"/>
              <a:t>affected </a:t>
            </a:r>
            <a:r>
              <a:rPr lang="en-US" dirty="0"/>
              <a:t>country</a:t>
            </a:r>
          </a:p>
          <a:p>
            <a:pPr lvl="2"/>
            <a:r>
              <a:rPr lang="en-US" dirty="0"/>
              <a:t>We may need to shift some of that aid to a country downstream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Is there anything we can do to an identified vulnerable country</a:t>
            </a:r>
          </a:p>
          <a:p>
            <a:pPr lvl="2"/>
            <a:r>
              <a:rPr lang="en-US" dirty="0" smtClean="0">
                <a:solidFill>
                  <a:srgbClr val="DDDDDD"/>
                </a:solidFill>
              </a:rPr>
              <a:t>Stage food stores</a:t>
            </a:r>
          </a:p>
          <a:p>
            <a:pPr lvl="2"/>
            <a:r>
              <a:rPr lang="en-US" dirty="0" smtClean="0">
                <a:solidFill>
                  <a:srgbClr val="DDDDDD"/>
                </a:solidFill>
              </a:rPr>
              <a:t>Bread vouchers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Policy making decisions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Contingency planning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Food store quantities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tool can help direct international aid</a:t>
            </a:r>
          </a:p>
          <a:p>
            <a:pPr lvl="1"/>
            <a:r>
              <a:rPr lang="en-US" dirty="0"/>
              <a:t>A drought is happening in a specific country</a:t>
            </a:r>
          </a:p>
          <a:p>
            <a:pPr lvl="2"/>
            <a:r>
              <a:rPr lang="en-US" dirty="0"/>
              <a:t>We can help the </a:t>
            </a:r>
            <a:r>
              <a:rPr lang="en-US" dirty="0" smtClean="0"/>
              <a:t>affected </a:t>
            </a:r>
            <a:r>
              <a:rPr lang="en-US" dirty="0"/>
              <a:t>country</a:t>
            </a:r>
          </a:p>
          <a:p>
            <a:pPr lvl="2"/>
            <a:r>
              <a:rPr lang="en-US" dirty="0"/>
              <a:t>We may need to </a:t>
            </a:r>
            <a:r>
              <a:rPr lang="en-US" dirty="0" smtClean="0"/>
              <a:t>shift some of that aid to a </a:t>
            </a:r>
            <a:r>
              <a:rPr lang="en-US" dirty="0"/>
              <a:t>country downstream</a:t>
            </a:r>
          </a:p>
          <a:p>
            <a:pPr lvl="1"/>
            <a:r>
              <a:rPr lang="en-US" dirty="0" smtClean="0"/>
              <a:t>Is there anything we can do to an identified vulnerable country</a:t>
            </a:r>
          </a:p>
          <a:p>
            <a:pPr lvl="2"/>
            <a:r>
              <a:rPr lang="en-US" dirty="0" smtClean="0"/>
              <a:t>Stage food stores</a:t>
            </a:r>
          </a:p>
          <a:p>
            <a:pPr lvl="2"/>
            <a:r>
              <a:rPr lang="en-US" dirty="0" smtClean="0"/>
              <a:t>Bread vouchers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Policy making decisions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Contingency planning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Food store quantities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tool can help direct international aid</a:t>
            </a:r>
          </a:p>
          <a:p>
            <a:pPr lvl="1"/>
            <a:r>
              <a:rPr lang="en-US" dirty="0" smtClean="0"/>
              <a:t>A drought is happening in a specific country</a:t>
            </a:r>
          </a:p>
          <a:p>
            <a:pPr lvl="2"/>
            <a:r>
              <a:rPr lang="en-US" dirty="0" smtClean="0"/>
              <a:t>We can help the affected country</a:t>
            </a:r>
          </a:p>
          <a:p>
            <a:pPr lvl="2"/>
            <a:r>
              <a:rPr lang="en-US" dirty="0"/>
              <a:t>We may need to shift some of that aid to a country downstream</a:t>
            </a:r>
          </a:p>
          <a:p>
            <a:pPr lvl="1"/>
            <a:r>
              <a:rPr lang="en-US" dirty="0" smtClean="0"/>
              <a:t>Is there anything we can do to an identified vulnerable country</a:t>
            </a:r>
          </a:p>
          <a:p>
            <a:pPr lvl="2"/>
            <a:r>
              <a:rPr lang="en-US" dirty="0" smtClean="0"/>
              <a:t>Stage food stores</a:t>
            </a:r>
          </a:p>
          <a:p>
            <a:pPr lvl="2"/>
            <a:r>
              <a:rPr lang="en-US" dirty="0" smtClean="0"/>
              <a:t>Bread vouchers</a:t>
            </a:r>
          </a:p>
          <a:p>
            <a:r>
              <a:rPr lang="en-US" dirty="0" smtClean="0"/>
              <a:t>Policy making decisions</a:t>
            </a:r>
          </a:p>
          <a:p>
            <a:pPr lvl="1"/>
            <a:r>
              <a:rPr lang="en-US" dirty="0" smtClean="0"/>
              <a:t>Contingency planning</a:t>
            </a:r>
          </a:p>
          <a:p>
            <a:pPr lvl="1"/>
            <a:r>
              <a:rPr lang="en-US" dirty="0" smtClean="0"/>
              <a:t>Food store quantities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DDDDD"/>
                </a:solidFill>
              </a:rPr>
              <a:t>Problem</a:t>
            </a:r>
          </a:p>
          <a:p>
            <a:r>
              <a:rPr lang="en-US" dirty="0"/>
              <a:t>C</a:t>
            </a:r>
            <a:r>
              <a:rPr lang="en-US" dirty="0" smtClean="0"/>
              <a:t>urrent visualizations</a:t>
            </a:r>
          </a:p>
          <a:p>
            <a:pPr lvl="1"/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Improvements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Developed a </a:t>
            </a:r>
            <a:r>
              <a:rPr lang="en-US" dirty="0">
                <a:solidFill>
                  <a:srgbClr val="DDDDDD"/>
                </a:solidFill>
              </a:rPr>
              <a:t>visual analytics system for exploring </a:t>
            </a:r>
            <a:r>
              <a:rPr lang="en-US" dirty="0" smtClean="0">
                <a:solidFill>
                  <a:srgbClr val="DDDDDD"/>
                </a:solidFill>
              </a:rPr>
              <a:t>second-order </a:t>
            </a:r>
            <a:r>
              <a:rPr lang="en-US" dirty="0">
                <a:solidFill>
                  <a:srgbClr val="DDDDDD"/>
                </a:solidFill>
              </a:rPr>
              <a:t>effects of climate change under the lens of global </a:t>
            </a:r>
            <a:r>
              <a:rPr lang="en-US" dirty="0" smtClean="0">
                <a:solidFill>
                  <a:srgbClr val="DDDDDD"/>
                </a:solidFill>
              </a:rPr>
              <a:t>trade</a:t>
            </a:r>
          </a:p>
          <a:p>
            <a:pPr lvl="1"/>
            <a:r>
              <a:rPr lang="en-US" dirty="0">
                <a:solidFill>
                  <a:srgbClr val="DDDDDD"/>
                </a:solidFill>
              </a:rPr>
              <a:t>Modeling of international food trade network (IFTN)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Visualizations</a:t>
            </a:r>
          </a:p>
          <a:p>
            <a:r>
              <a:rPr lang="en-US" altLang="zh-CN" dirty="0" smtClean="0">
                <a:solidFill>
                  <a:srgbClr val="DDDDDD"/>
                </a:solidFill>
              </a:rPr>
              <a:t>Case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studies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demonstrating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the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use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of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the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system</a:t>
            </a:r>
            <a:endParaRPr lang="en-US" dirty="0" smtClean="0">
              <a:solidFill>
                <a:srgbClr val="DDDDD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E0D-10D2-E84A-8719-3A20DAA7F69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Visualizations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Met Office Food Insecurity </a:t>
            </a:r>
            <a:r>
              <a:rPr lang="en-US" sz="2200" dirty="0" smtClean="0"/>
              <a:t>&amp; </a:t>
            </a:r>
            <a:r>
              <a:rPr lang="en-US" sz="2200" dirty="0"/>
              <a:t>Climate </a:t>
            </a:r>
            <a:r>
              <a:rPr lang="en-US" sz="2200" dirty="0" smtClean="0"/>
              <a:t>Change </a:t>
            </a:r>
            <a:r>
              <a:rPr lang="en-US" sz="1300" dirty="0" smtClean="0"/>
              <a:t>(www.metoffice.gov.uk/food-insecurity-index</a:t>
            </a:r>
            <a:r>
              <a:rPr lang="en-US" sz="1300" dirty="0"/>
              <a:t>)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0859"/>
            <a:ext cx="5386388" cy="307932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FAOSTAT Data </a:t>
            </a:r>
            <a:r>
              <a:rPr lang="en-US" dirty="0" smtClean="0"/>
              <a:t>Visualization</a:t>
            </a:r>
          </a:p>
          <a:p>
            <a:r>
              <a:rPr lang="en-US" sz="1300" dirty="0"/>
              <a:t>(www.fao.org/faostat/en/#data/TM/visualize)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8" y="2464875"/>
            <a:ext cx="5389562" cy="3371288"/>
          </a:xfrm>
        </p:spPr>
      </p:pic>
    </p:spTree>
    <p:extLst>
      <p:ext uri="{BB962C8B-B14F-4D97-AF65-F5344CB8AC3E}">
        <p14:creationId xmlns:p14="http://schemas.microsoft.com/office/powerpoint/2010/main" val="31264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Visualizations: Comparisons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Met Office Food Insecurity </a:t>
            </a:r>
            <a:r>
              <a:rPr lang="en-US" sz="2200" dirty="0" smtClean="0"/>
              <a:t>&amp; </a:t>
            </a:r>
            <a:r>
              <a:rPr lang="en-US" sz="2200" dirty="0"/>
              <a:t>Climate </a:t>
            </a:r>
            <a:r>
              <a:rPr lang="en-US" sz="2200" dirty="0" smtClean="0"/>
              <a:t>Change </a:t>
            </a:r>
            <a:r>
              <a:rPr lang="en-US" sz="1300" dirty="0" smtClean="0"/>
              <a:t>(www.metoffice.gov.uk/food-insecurity-index</a:t>
            </a:r>
            <a:r>
              <a:rPr lang="en-US" sz="1300" dirty="0"/>
              <a:t>)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0859"/>
            <a:ext cx="5386388" cy="307932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My System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57" y="2507227"/>
            <a:ext cx="4458323" cy="3286584"/>
          </a:xfrm>
        </p:spPr>
      </p:pic>
    </p:spTree>
    <p:extLst>
      <p:ext uri="{BB962C8B-B14F-4D97-AF65-F5344CB8AC3E}">
        <p14:creationId xmlns:p14="http://schemas.microsoft.com/office/powerpoint/2010/main" val="23402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/>
          <a:stretch/>
        </p:blipFill>
        <p:spPr>
          <a:xfrm>
            <a:off x="6192838" y="2359378"/>
            <a:ext cx="5389562" cy="3662396"/>
          </a:xfrm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2"/>
          <a:stretch/>
        </p:blipFill>
        <p:spPr bwMode="auto">
          <a:xfrm>
            <a:off x="6193368" y="2465868"/>
            <a:ext cx="5349316" cy="34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7"/>
          <p:cNvSpPr txBox="1">
            <a:spLocks/>
          </p:cNvSpPr>
          <p:nvPr/>
        </p:nvSpPr>
        <p:spPr>
          <a:xfrm>
            <a:off x="606955" y="1542345"/>
            <a:ext cx="5389033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FAOSTAT Data Visualization</a:t>
            </a:r>
          </a:p>
          <a:p>
            <a:r>
              <a:rPr lang="en-US" sz="1300" dirty="0" smtClean="0"/>
              <a:t>(www.fao.org/faostat/en/#data/TM/visualize) 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Visualizations: Comparisons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My System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65868"/>
            <a:ext cx="5386388" cy="3369302"/>
          </a:xfrm>
        </p:spPr>
      </p:pic>
      <p:sp>
        <p:nvSpPr>
          <p:cNvPr id="18" name="TextBox 17"/>
          <p:cNvSpPr txBox="1"/>
          <p:nvPr/>
        </p:nvSpPr>
        <p:spPr>
          <a:xfrm>
            <a:off x="2359378" y="3454398"/>
            <a:ext cx="273191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From here it looks like Canada and Mexico </a:t>
            </a:r>
            <a:r>
              <a:rPr lang="en-US" dirty="0"/>
              <a:t>b</a:t>
            </a:r>
            <a:r>
              <a:rPr lang="en-US" dirty="0" smtClean="0"/>
              <a:t>oth import about the same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35334" y="3454398"/>
            <a:ext cx="273191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reality Mexico imported $1.85 billion and Canada $281 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food trade network and food security indices are not modeled together</a:t>
            </a:r>
          </a:p>
          <a:p>
            <a:r>
              <a:rPr lang="en-US" dirty="0" smtClean="0"/>
              <a:t>Not a visual analytic system!</a:t>
            </a:r>
          </a:p>
          <a:p>
            <a:pPr lvl="1"/>
            <a:r>
              <a:rPr lang="en-US" dirty="0" smtClean="0"/>
              <a:t>No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Visualizations: 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food trade network and food security indices are not modeled together</a:t>
            </a:r>
          </a:p>
          <a:p>
            <a:r>
              <a:rPr lang="en-US" dirty="0" smtClean="0"/>
              <a:t>Not a visual analytic system!</a:t>
            </a:r>
          </a:p>
          <a:p>
            <a:pPr lvl="1"/>
            <a:r>
              <a:rPr lang="en-US" dirty="0" smtClean="0"/>
              <a:t>No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Visualizations: Improvements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DDDDD"/>
                </a:solidFill>
              </a:rPr>
              <a:t>Problem</a:t>
            </a:r>
          </a:p>
          <a:p>
            <a:r>
              <a:rPr lang="en-US" dirty="0">
                <a:solidFill>
                  <a:srgbClr val="DDDDDD"/>
                </a:solidFill>
              </a:rPr>
              <a:t>C</a:t>
            </a:r>
            <a:r>
              <a:rPr lang="en-US" dirty="0" smtClean="0">
                <a:solidFill>
                  <a:srgbClr val="DDDDDD"/>
                </a:solidFill>
              </a:rPr>
              <a:t>urrent visualizations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Comparisons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Limitations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Improvements</a:t>
            </a:r>
          </a:p>
          <a:p>
            <a:r>
              <a:rPr lang="en-US" dirty="0" smtClean="0"/>
              <a:t>Developed a </a:t>
            </a:r>
            <a:r>
              <a:rPr lang="en-US" dirty="0"/>
              <a:t>visual analytics system for exploring </a:t>
            </a:r>
            <a:r>
              <a:rPr lang="en-US" dirty="0" smtClean="0"/>
              <a:t>second-order </a:t>
            </a:r>
            <a:r>
              <a:rPr lang="en-US" dirty="0"/>
              <a:t>effects of climate change under the lens of global </a:t>
            </a:r>
            <a:r>
              <a:rPr lang="en-US" dirty="0" smtClean="0"/>
              <a:t>trade</a:t>
            </a:r>
          </a:p>
          <a:p>
            <a:pPr lvl="1"/>
            <a:r>
              <a:rPr lang="en-US" dirty="0"/>
              <a:t>Modeling of international food trade network (IFTN)</a:t>
            </a:r>
          </a:p>
          <a:p>
            <a:pPr lvl="1"/>
            <a:r>
              <a:rPr lang="en-US" dirty="0" smtClean="0"/>
              <a:t>Visualizations</a:t>
            </a:r>
          </a:p>
          <a:p>
            <a:r>
              <a:rPr lang="en-US" altLang="zh-CN" dirty="0" smtClean="0">
                <a:solidFill>
                  <a:srgbClr val="DDDDDD"/>
                </a:solidFill>
              </a:rPr>
              <a:t>Case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studies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demonstrating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the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use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of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the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system</a:t>
            </a:r>
            <a:endParaRPr lang="en-US" dirty="0" smtClean="0">
              <a:solidFill>
                <a:srgbClr val="DDDDD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E0D-10D2-E84A-8719-3A20DAA7F69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6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/>
              <a:t>C</a:t>
            </a:r>
            <a:r>
              <a:rPr lang="en-US" dirty="0" smtClean="0"/>
              <a:t>urrent visualizations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Improvements</a:t>
            </a:r>
          </a:p>
          <a:p>
            <a:r>
              <a:rPr lang="en-US" dirty="0" smtClean="0"/>
              <a:t>Developed a </a:t>
            </a:r>
            <a:r>
              <a:rPr lang="en-US" dirty="0"/>
              <a:t>visual analytics system for exploring </a:t>
            </a:r>
            <a:r>
              <a:rPr lang="en-US" dirty="0" smtClean="0"/>
              <a:t>second-order </a:t>
            </a:r>
            <a:r>
              <a:rPr lang="en-US" dirty="0"/>
              <a:t>effects of climate change under the lens of global </a:t>
            </a:r>
            <a:r>
              <a:rPr lang="en-US" dirty="0" smtClean="0"/>
              <a:t>trade</a:t>
            </a:r>
          </a:p>
          <a:p>
            <a:pPr lvl="1"/>
            <a:r>
              <a:rPr lang="en-US" dirty="0"/>
              <a:t>Modeling of international food trade network (IFTN)</a:t>
            </a:r>
          </a:p>
          <a:p>
            <a:pPr lvl="1"/>
            <a:r>
              <a:rPr lang="en-US" dirty="0" smtClean="0"/>
              <a:t>Visualizations</a:t>
            </a:r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demonstrating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E0D-10D2-E84A-8719-3A20DAA7F6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7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Analytics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9280" y="844233"/>
            <a:ext cx="5386917" cy="639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 Visual Analytics System</a:t>
            </a:r>
          </a:p>
          <a:p>
            <a:r>
              <a:rPr lang="en-US" sz="1500" dirty="0" smtClean="0"/>
              <a:t>Keim </a:t>
            </a:r>
            <a:r>
              <a:rPr lang="en-US" sz="1500" dirty="0"/>
              <a:t>et al. (</a:t>
            </a:r>
            <a:r>
              <a:rPr lang="en-US" sz="1500" dirty="0" smtClean="0"/>
              <a:t>2011)</a:t>
            </a:r>
            <a:endParaRPr lang="en-US" sz="15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848580"/>
            <a:ext cx="5386388" cy="3222117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3048" y="844233"/>
            <a:ext cx="5389033" cy="639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My Visual Analytics System</a:t>
            </a:r>
          </a:p>
          <a:p>
            <a:r>
              <a:rPr lang="en-US" sz="1500" dirty="0" smtClean="0"/>
              <a:t>motivated by Sacha et al. (2014)</a:t>
            </a:r>
            <a:endParaRPr lang="en-US" sz="15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18" y="1798632"/>
            <a:ext cx="5389562" cy="3322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7280" y="5665471"/>
            <a:ext cx="2844800" cy="365125"/>
          </a:xfrm>
        </p:spPr>
        <p:txBody>
          <a:bodyPr/>
          <a:lstStyle/>
          <a:p>
            <a:fld id="{D5133EB2-3BC5-3E4F-87A0-8B5A1FC115F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194612" y="5300291"/>
            <a:ext cx="5483412" cy="4640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Sacha, D., A. Stoffel, F. Stoffel, B. C. Kwon, G. Ellis and D. A. Keim, “Knowledge generation model for visual analytics”, IEEE transactions on visualization and computer graphics 20, 12, 1604–1613 (2014).</a:t>
            </a:r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711200" y="5300291"/>
            <a:ext cx="5483412" cy="4640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Keim, D., J. </a:t>
            </a:r>
            <a:r>
              <a:rPr lang="en-US" sz="1000" dirty="0" err="1" smtClean="0">
                <a:solidFill>
                  <a:schemeClr val="tx1">
                    <a:tint val="75000"/>
                  </a:schemeClr>
                </a:solidFill>
              </a:rPr>
              <a:t>Kohlhammer</a:t>
            </a:r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, M. Pohl, G. </a:t>
            </a:r>
            <a:r>
              <a:rPr lang="en-US" sz="1000" dirty="0" err="1" smtClean="0">
                <a:solidFill>
                  <a:schemeClr val="tx1">
                    <a:tint val="75000"/>
                  </a:schemeClr>
                </a:solidFill>
              </a:rPr>
              <a:t>Santucci</a:t>
            </a:r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 and G. </a:t>
            </a:r>
            <a:r>
              <a:rPr lang="en-US" sz="1000" dirty="0" err="1" smtClean="0">
                <a:solidFill>
                  <a:schemeClr val="tx1">
                    <a:tint val="75000"/>
                  </a:schemeClr>
                </a:solidFill>
              </a:rPr>
              <a:t>Andrienko</a:t>
            </a:r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, “Solving problems with visual analytics”, Procedia Computer Science 7, 117–120 (2011). </a:t>
            </a:r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Analytics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9280" y="844233"/>
            <a:ext cx="5386917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sz="15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3048" y="844233"/>
            <a:ext cx="5389033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My Visual Analytics System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90" y="1798632"/>
            <a:ext cx="4025617" cy="3322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7280" y="5665471"/>
            <a:ext cx="2844800" cy="365125"/>
          </a:xfrm>
        </p:spPr>
        <p:txBody>
          <a:bodyPr/>
          <a:lstStyle/>
          <a:p>
            <a:fld id="{D5133EB2-3BC5-3E4F-87A0-8B5A1FC115F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194612" y="5300291"/>
            <a:ext cx="5483412" cy="4640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711200" y="5300291"/>
            <a:ext cx="5483412" cy="4640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89280" y="1755458"/>
            <a:ext cx="5386917" cy="3365188"/>
          </a:xfrm>
        </p:spPr>
        <p:txBody>
          <a:bodyPr>
            <a:normAutofit/>
          </a:bodyPr>
          <a:lstStyle/>
          <a:p>
            <a:r>
              <a:rPr lang="en-US" dirty="0" smtClean="0"/>
              <a:t>FAOSTAT database from the United Nations</a:t>
            </a:r>
          </a:p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Triads</a:t>
            </a:r>
          </a:p>
          <a:p>
            <a:pPr lvl="1"/>
            <a:r>
              <a:rPr lang="en-US" dirty="0" smtClean="0"/>
              <a:t>Bilateral trade links</a:t>
            </a:r>
          </a:p>
          <a:p>
            <a:r>
              <a:rPr lang="en-US" dirty="0" smtClean="0"/>
              <a:t>Selection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Analytics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9280" y="844233"/>
            <a:ext cx="5386917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15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3048" y="844233"/>
            <a:ext cx="5389033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My Visual Analytics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7280" y="5665471"/>
            <a:ext cx="2844800" cy="365125"/>
          </a:xfrm>
        </p:spPr>
        <p:txBody>
          <a:bodyPr/>
          <a:lstStyle/>
          <a:p>
            <a:fld id="{D5133EB2-3BC5-3E4F-87A0-8B5A1FC115F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194612" y="5300291"/>
            <a:ext cx="5483412" cy="4640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711200" y="5300291"/>
            <a:ext cx="5483412" cy="4640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1">
                    <a:tint val="75000"/>
                  </a:schemeClr>
                </a:solidFill>
              </a:rPr>
              <a:t>[1] </a:t>
            </a:r>
            <a:r>
              <a:rPr lang="en-US" sz="1000" dirty="0" err="1">
                <a:solidFill>
                  <a:schemeClr val="tx1">
                    <a:tint val="75000"/>
                  </a:schemeClr>
                </a:solidFill>
              </a:rPr>
              <a:t>d’Amour</a:t>
            </a:r>
            <a:r>
              <a:rPr lang="en-US" sz="1000" dirty="0">
                <a:solidFill>
                  <a:schemeClr val="tx1">
                    <a:tint val="75000"/>
                  </a:schemeClr>
                </a:solidFill>
              </a:rPr>
              <a:t>, C. B., L. </a:t>
            </a:r>
            <a:r>
              <a:rPr lang="en-US" sz="1000" dirty="0" err="1">
                <a:solidFill>
                  <a:schemeClr val="tx1">
                    <a:tint val="75000"/>
                  </a:schemeClr>
                </a:solidFill>
              </a:rPr>
              <a:t>Wenz</a:t>
            </a:r>
            <a:r>
              <a:rPr lang="en-US" sz="1000" dirty="0">
                <a:solidFill>
                  <a:schemeClr val="tx1">
                    <a:tint val="75000"/>
                  </a:schemeClr>
                </a:solidFill>
              </a:rPr>
              <a:t>, M. </a:t>
            </a:r>
            <a:r>
              <a:rPr lang="en-US" sz="1000" dirty="0" err="1">
                <a:solidFill>
                  <a:schemeClr val="tx1">
                    <a:tint val="75000"/>
                  </a:schemeClr>
                </a:solidFill>
              </a:rPr>
              <a:t>Kalkuhl</a:t>
            </a:r>
            <a:r>
              <a:rPr lang="en-US" sz="1000" dirty="0">
                <a:solidFill>
                  <a:schemeClr val="tx1">
                    <a:tint val="75000"/>
                  </a:schemeClr>
                </a:solidFill>
              </a:rPr>
              <a:t>, J. C. </a:t>
            </a:r>
            <a:r>
              <a:rPr lang="en-US" sz="1000" dirty="0" err="1">
                <a:solidFill>
                  <a:schemeClr val="tx1">
                    <a:tint val="75000"/>
                  </a:schemeClr>
                </a:solidFill>
              </a:rPr>
              <a:t>Steckel</a:t>
            </a:r>
            <a:r>
              <a:rPr lang="en-US" sz="1000" dirty="0">
                <a:solidFill>
                  <a:schemeClr val="tx1">
                    <a:tint val="75000"/>
                  </a:schemeClr>
                </a:solidFill>
              </a:rPr>
              <a:t> and F. </a:t>
            </a:r>
            <a:r>
              <a:rPr lang="en-US" sz="1000" dirty="0" err="1">
                <a:solidFill>
                  <a:schemeClr val="tx1">
                    <a:tint val="75000"/>
                  </a:schemeClr>
                </a:solidFill>
              </a:rPr>
              <a:t>Creutzig</a:t>
            </a:r>
            <a:r>
              <a:rPr lang="en-US" sz="1000" dirty="0">
                <a:solidFill>
                  <a:schemeClr val="tx1">
                    <a:tint val="75000"/>
                  </a:schemeClr>
                </a:solidFill>
              </a:rPr>
              <a:t>, “</a:t>
            </a:r>
            <a:r>
              <a:rPr lang="en-US" sz="1000" dirty="0" err="1">
                <a:solidFill>
                  <a:schemeClr val="tx1">
                    <a:tint val="75000"/>
                  </a:schemeClr>
                </a:solidFill>
              </a:rPr>
              <a:t>Teleconnected</a:t>
            </a:r>
            <a:r>
              <a:rPr lang="en-US" sz="1000" dirty="0">
                <a:solidFill>
                  <a:schemeClr val="tx1">
                    <a:tint val="75000"/>
                  </a:schemeClr>
                </a:solidFill>
              </a:rPr>
              <a:t> food supply shocks”, Environmental Research Letters 11, 3, 035007 (2016).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89280" y="1755458"/>
            <a:ext cx="5386917" cy="33651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Modeled as a weighted directed graph</a:t>
            </a:r>
          </a:p>
          <a:p>
            <a:pPr lvl="1"/>
            <a:r>
              <a:rPr lang="en-US" dirty="0"/>
              <a:t>Nodes are counties</a:t>
            </a:r>
          </a:p>
          <a:p>
            <a:pPr lvl="1"/>
            <a:r>
              <a:rPr lang="en-US" dirty="0"/>
              <a:t>Edges are trade links</a:t>
            </a:r>
          </a:p>
          <a:p>
            <a:pPr lvl="2"/>
            <a:r>
              <a:rPr lang="en-US" dirty="0"/>
              <a:t>Direction indicates the direction of trade (from exporter to importer)</a:t>
            </a:r>
          </a:p>
          <a:p>
            <a:pPr lvl="1"/>
            <a:r>
              <a:rPr lang="en-US" dirty="0"/>
              <a:t>Edges are weighted</a:t>
            </a:r>
          </a:p>
          <a:p>
            <a:pPr lvl="2"/>
            <a:r>
              <a:rPr lang="en-US" dirty="0"/>
              <a:t>Value of this single trade link in relation to the country’s entire </a:t>
            </a:r>
            <a:r>
              <a:rPr lang="en-US" dirty="0" smtClean="0"/>
              <a:t>trade portfolio</a:t>
            </a:r>
            <a:endParaRPr lang="en-US" dirty="0"/>
          </a:p>
          <a:p>
            <a:pPr lvl="2"/>
            <a:r>
              <a:rPr lang="en-US" dirty="0" smtClean="0"/>
              <a:t>Why? High </a:t>
            </a:r>
            <a:r>
              <a:rPr lang="en-US" dirty="0"/>
              <a:t>dependency on a single staple crop for supply of calories and a high dependency on imports indicates a higher risk</a:t>
            </a:r>
            <a:r>
              <a:rPr lang="en-US" baseline="30000" dirty="0"/>
              <a:t>[1</a:t>
            </a:r>
            <a:r>
              <a:rPr lang="en-US" baseline="30000" dirty="0" smtClean="0"/>
              <a:t>]</a:t>
            </a:r>
            <a:endParaRPr lang="en-US" baseline="30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96" y="1755775"/>
            <a:ext cx="3704820" cy="3365500"/>
          </a:xfrm>
        </p:spPr>
      </p:pic>
    </p:spTree>
    <p:extLst>
      <p:ext uri="{BB962C8B-B14F-4D97-AF65-F5344CB8AC3E}">
        <p14:creationId xmlns:p14="http://schemas.microsoft.com/office/powerpoint/2010/main" val="3865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Analytics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9280" y="844233"/>
            <a:ext cx="5386917" cy="63976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Visualizations</a:t>
            </a:r>
            <a:endParaRPr lang="en-US" sz="2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3048" y="844233"/>
            <a:ext cx="5389033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My Visual Analytics System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09" y="1798632"/>
            <a:ext cx="4610780" cy="3322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7280" y="5665471"/>
            <a:ext cx="2844800" cy="365125"/>
          </a:xfrm>
        </p:spPr>
        <p:txBody>
          <a:bodyPr/>
          <a:lstStyle/>
          <a:p>
            <a:fld id="{D5133EB2-3BC5-3E4F-87A0-8B5A1FC115F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194612" y="5300291"/>
            <a:ext cx="5483412" cy="4640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711200" y="5300291"/>
            <a:ext cx="5483412" cy="4640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89280" y="1755458"/>
            <a:ext cx="5386917" cy="3365188"/>
          </a:xfrm>
        </p:spPr>
        <p:txBody>
          <a:bodyPr>
            <a:normAutofit/>
          </a:bodyPr>
          <a:lstStyle/>
          <a:p>
            <a:r>
              <a:rPr lang="en-US" dirty="0" smtClean="0"/>
              <a:t>Histograms visualize high-risk links</a:t>
            </a:r>
          </a:p>
          <a:p>
            <a:r>
              <a:rPr lang="en-US" dirty="0" smtClean="0"/>
              <a:t>Network </a:t>
            </a:r>
            <a:r>
              <a:rPr lang="en-US" dirty="0"/>
              <a:t>visualization </a:t>
            </a:r>
            <a:r>
              <a:rPr lang="en-US" dirty="0" smtClean="0"/>
              <a:t>(node-link graph) shows topology of links</a:t>
            </a:r>
          </a:p>
          <a:p>
            <a:r>
              <a:rPr lang="en-US" dirty="0" smtClean="0"/>
              <a:t>Choropleth is indication of vulnerability</a:t>
            </a:r>
          </a:p>
          <a:p>
            <a:r>
              <a:rPr lang="en-US" dirty="0" smtClean="0"/>
              <a:t>Triad Significance Profiles graph highlights distributions of triads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DDDDD"/>
                </a:solidFill>
              </a:rPr>
              <a:t>Problem</a:t>
            </a:r>
          </a:p>
          <a:p>
            <a:r>
              <a:rPr lang="en-US" dirty="0">
                <a:solidFill>
                  <a:srgbClr val="DDDDDD"/>
                </a:solidFill>
              </a:rPr>
              <a:t>Current </a:t>
            </a:r>
            <a:r>
              <a:rPr lang="en-US" dirty="0" smtClean="0">
                <a:solidFill>
                  <a:srgbClr val="DDDDDD"/>
                </a:solidFill>
              </a:rPr>
              <a:t>visualizations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Comparisons</a:t>
            </a:r>
            <a:endParaRPr lang="en-US" dirty="0">
              <a:solidFill>
                <a:srgbClr val="DDDDDD"/>
              </a:solidFill>
            </a:endParaRP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Limitations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Improvements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Developed a </a:t>
            </a:r>
            <a:r>
              <a:rPr lang="en-US" dirty="0">
                <a:solidFill>
                  <a:srgbClr val="DDDDDD"/>
                </a:solidFill>
              </a:rPr>
              <a:t>visual analytics system for exploring </a:t>
            </a:r>
            <a:r>
              <a:rPr lang="en-US" dirty="0" smtClean="0">
                <a:solidFill>
                  <a:srgbClr val="DDDDDD"/>
                </a:solidFill>
              </a:rPr>
              <a:t>second-order </a:t>
            </a:r>
            <a:r>
              <a:rPr lang="en-US" dirty="0">
                <a:solidFill>
                  <a:srgbClr val="DDDDDD"/>
                </a:solidFill>
              </a:rPr>
              <a:t>effects of climate change under the lens of global </a:t>
            </a:r>
            <a:r>
              <a:rPr lang="en-US" dirty="0" smtClean="0">
                <a:solidFill>
                  <a:srgbClr val="DDDDDD"/>
                </a:solidFill>
              </a:rPr>
              <a:t>trade</a:t>
            </a:r>
          </a:p>
          <a:p>
            <a:pPr lvl="1"/>
            <a:r>
              <a:rPr lang="en-US" dirty="0">
                <a:solidFill>
                  <a:srgbClr val="DDDDDD"/>
                </a:solidFill>
              </a:rPr>
              <a:t>Modeling of international food trade network (IFTN)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Visualizations</a:t>
            </a:r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demonstrating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E0D-10D2-E84A-8719-3A20DAA7F69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8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 Chinese drought</a:t>
            </a:r>
          </a:p>
          <a:p>
            <a:r>
              <a:rPr lang="en-US" dirty="0" smtClean="0"/>
              <a:t>Simulated US </a:t>
            </a:r>
            <a:r>
              <a:rPr lang="en-US" dirty="0"/>
              <a:t>Climate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 Chinese drought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Simulated US </a:t>
            </a:r>
            <a:r>
              <a:rPr lang="en-US" dirty="0">
                <a:solidFill>
                  <a:srgbClr val="DDDDDD"/>
                </a:solidFill>
              </a:rPr>
              <a:t>Climate </a:t>
            </a:r>
            <a:r>
              <a:rPr lang="en-US" dirty="0" smtClean="0">
                <a:solidFill>
                  <a:srgbClr val="DDDDDD"/>
                </a:solidFill>
              </a:rPr>
              <a:t>Event</a:t>
            </a: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2049403"/>
            <a:ext cx="56959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990600"/>
            <a:ext cx="10972800" cy="1079687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regional climate event in </a:t>
            </a:r>
            <a:r>
              <a:rPr lang="en-US" dirty="0" smtClean="0"/>
              <a:t>potentially </a:t>
            </a:r>
            <a:r>
              <a:rPr lang="en-US" dirty="0"/>
              <a:t>had a global effect on food security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recent Arab Spring </a:t>
            </a:r>
            <a:r>
              <a:rPr lang="en-US" dirty="0" smtClean="0"/>
              <a:t>has been </a:t>
            </a:r>
            <a:r>
              <a:rPr lang="en-US" dirty="0"/>
              <a:t>linked to </a:t>
            </a:r>
            <a:r>
              <a:rPr lang="en-US" dirty="0" smtClean="0"/>
              <a:t>this regional drought</a:t>
            </a:r>
            <a:r>
              <a:rPr lang="en-US" baseline="30000" dirty="0" smtClean="0"/>
              <a:t>[1]</a:t>
            </a:r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</a:t>
            </a:r>
            <a:r>
              <a:rPr lang="en-US" dirty="0"/>
              <a:t>: 2011 Chinese Drought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[1] Sternberg, T., “Chinese drought, bread and the </a:t>
            </a:r>
            <a:r>
              <a:rPr lang="en-US" dirty="0" smtClean="0"/>
              <a:t>Arab Spring</a:t>
            </a:r>
            <a:r>
              <a:rPr lang="en-US" dirty="0"/>
              <a:t>”, Applied Geography 34, 519–524 (2012).</a:t>
            </a:r>
          </a:p>
        </p:txBody>
      </p:sp>
      <p:sp>
        <p:nvSpPr>
          <p:cNvPr id="6" name="Left Arrow 5"/>
          <p:cNvSpPr/>
          <p:nvPr/>
        </p:nvSpPr>
        <p:spPr>
          <a:xfrm rot="21066621">
            <a:off x="7422174" y="3766682"/>
            <a:ext cx="1790840" cy="861077"/>
          </a:xfrm>
          <a:prstGeom prst="leftArrow">
            <a:avLst>
              <a:gd name="adj1" fmla="val 193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708212" y="2070287"/>
            <a:ext cx="5279838" cy="3209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does a drought in China affecting wheat production cause political instability in Egypt?</a:t>
            </a:r>
          </a:p>
          <a:p>
            <a:pPr lvl="1"/>
            <a:r>
              <a:rPr lang="en-US" dirty="0"/>
              <a:t>China doesn’t export wheat to Egypt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990600"/>
            <a:ext cx="10972800" cy="488245"/>
          </a:xfrm>
        </p:spPr>
        <p:txBody>
          <a:bodyPr>
            <a:normAutofit/>
          </a:bodyPr>
          <a:lstStyle/>
          <a:p>
            <a:r>
              <a:rPr lang="en-US" dirty="0" smtClean="0"/>
              <a:t>Food trade network can affected by reduced production or export bans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Study: 2011 Chinese Drought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100" dirty="0" smtClean="0"/>
              <a:t>[1] </a:t>
            </a:r>
            <a:r>
              <a:rPr lang="en-US" sz="1100" dirty="0" err="1"/>
              <a:t>Fellmann</a:t>
            </a:r>
            <a:r>
              <a:rPr lang="en-US" sz="1100" dirty="0"/>
              <a:t>, T., S. </a:t>
            </a:r>
            <a:r>
              <a:rPr lang="en-US" sz="1100" dirty="0" err="1"/>
              <a:t>H´elaine</a:t>
            </a:r>
            <a:r>
              <a:rPr lang="en-US" sz="1100" dirty="0"/>
              <a:t> and O. </a:t>
            </a:r>
            <a:r>
              <a:rPr lang="en-US" sz="1100" dirty="0" err="1"/>
              <a:t>Nekhay</a:t>
            </a:r>
            <a:r>
              <a:rPr lang="en-US" sz="1100" dirty="0"/>
              <a:t>, “Harvest failures, temporary export restrictions and global food security: the example of limited grain exports from Russia, Ukraine and Kazakhstan”, Food Security 6, 5, 727–742 (2014</a:t>
            </a:r>
            <a:r>
              <a:rPr lang="en-US" sz="1100" dirty="0" smtClean="0"/>
              <a:t>).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2090366"/>
            <a:ext cx="56959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 rot="21066621">
            <a:off x="7422174" y="3807645"/>
            <a:ext cx="1790840" cy="861077"/>
          </a:xfrm>
          <a:prstGeom prst="leftArrow">
            <a:avLst>
              <a:gd name="adj1" fmla="val 193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18189780">
            <a:off x="7028035" y="3237478"/>
            <a:ext cx="1425935" cy="870772"/>
          </a:xfrm>
          <a:prstGeom prst="leftArrow">
            <a:avLst>
              <a:gd name="adj1" fmla="val 193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3239530">
            <a:off x="8240292" y="3074178"/>
            <a:ext cx="1413373" cy="861077"/>
          </a:xfrm>
          <a:prstGeom prst="leftArrow">
            <a:avLst>
              <a:gd name="adj1" fmla="val 193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708212" y="1478845"/>
            <a:ext cx="5279838" cy="380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Large increase in Chinese </a:t>
            </a:r>
            <a:r>
              <a:rPr lang="en-US" dirty="0" smtClean="0"/>
              <a:t>wheat imports </a:t>
            </a:r>
            <a:r>
              <a:rPr lang="en-US" dirty="0"/>
              <a:t>drives prices to new record </a:t>
            </a:r>
            <a:r>
              <a:rPr lang="en-US" dirty="0" smtClean="0"/>
              <a:t>highs</a:t>
            </a:r>
          </a:p>
          <a:p>
            <a:pPr lvl="1"/>
            <a:r>
              <a:rPr lang="en-US" dirty="0" smtClean="0"/>
              <a:t>Russia continues </a:t>
            </a:r>
            <a:r>
              <a:rPr lang="en-US" dirty="0"/>
              <a:t>existing export bans on wheat </a:t>
            </a:r>
          </a:p>
          <a:p>
            <a:pPr lvl="2"/>
            <a:r>
              <a:rPr lang="en-US" dirty="0" smtClean="0"/>
              <a:t>From the previous year’s poor harvest due </a:t>
            </a:r>
            <a:r>
              <a:rPr lang="en-US" dirty="0"/>
              <a:t>to </a:t>
            </a:r>
            <a:r>
              <a:rPr lang="en-US" dirty="0" smtClean="0"/>
              <a:t>drought</a:t>
            </a:r>
            <a:r>
              <a:rPr lang="en-US" baseline="30000" dirty="0" smtClean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585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ban in Russia led to supply shocks to Egypt</a:t>
            </a:r>
          </a:p>
          <a:p>
            <a:pPr lvl="1"/>
            <a:r>
              <a:rPr lang="en-US" dirty="0" smtClean="0"/>
              <a:t>Using this system we are able to see the effects of the simulation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Study: 2011 Chinese Drought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endParaRPr lang="en-US" sz="1100" dirty="0" smtClean="0"/>
          </a:p>
        </p:txBody>
      </p:sp>
      <p:pic>
        <p:nvPicPr>
          <p:cNvPr id="3076" name="Picture 4" descr="C:\Users\tsevill\Desktop\mastersThesis\figures\egypt2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44" y="1908362"/>
            <a:ext cx="5954712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Why solve?</a:t>
            </a:r>
          </a:p>
          <a:p>
            <a:r>
              <a:rPr lang="en-US" dirty="0">
                <a:solidFill>
                  <a:srgbClr val="DDDDDD"/>
                </a:solidFill>
              </a:rPr>
              <a:t>C</a:t>
            </a:r>
            <a:r>
              <a:rPr lang="en-US" dirty="0" smtClean="0">
                <a:solidFill>
                  <a:srgbClr val="DDDDDD"/>
                </a:solidFill>
              </a:rPr>
              <a:t>urrent visualizations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Comparisons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Limitations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Improvements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Developed a </a:t>
            </a:r>
            <a:r>
              <a:rPr lang="en-US" dirty="0">
                <a:solidFill>
                  <a:srgbClr val="DDDDDD"/>
                </a:solidFill>
              </a:rPr>
              <a:t>visual analytics system for exploring </a:t>
            </a:r>
            <a:r>
              <a:rPr lang="en-US" dirty="0" smtClean="0">
                <a:solidFill>
                  <a:srgbClr val="DDDDDD"/>
                </a:solidFill>
              </a:rPr>
              <a:t>second-order </a:t>
            </a:r>
            <a:r>
              <a:rPr lang="en-US" dirty="0">
                <a:solidFill>
                  <a:srgbClr val="DDDDDD"/>
                </a:solidFill>
              </a:rPr>
              <a:t>effects of climate change under the lens of global </a:t>
            </a:r>
            <a:r>
              <a:rPr lang="en-US" dirty="0" smtClean="0">
                <a:solidFill>
                  <a:srgbClr val="DDDDDD"/>
                </a:solidFill>
              </a:rPr>
              <a:t>trade</a:t>
            </a:r>
          </a:p>
          <a:p>
            <a:pPr lvl="1"/>
            <a:r>
              <a:rPr lang="en-US" dirty="0">
                <a:solidFill>
                  <a:srgbClr val="DDDDDD"/>
                </a:solidFill>
              </a:rPr>
              <a:t>Modeling of international food trade network (IFTN)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Visualizations</a:t>
            </a:r>
          </a:p>
          <a:p>
            <a:r>
              <a:rPr lang="en-US" altLang="zh-CN" dirty="0" smtClean="0">
                <a:solidFill>
                  <a:srgbClr val="DDDDDD"/>
                </a:solidFill>
              </a:rPr>
              <a:t>Case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studies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demonstrating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the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use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of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the</a:t>
            </a:r>
            <a:r>
              <a:rPr lang="zh-CN" altLang="en-US" dirty="0" smtClean="0">
                <a:solidFill>
                  <a:srgbClr val="DDDDDD"/>
                </a:solidFill>
              </a:rPr>
              <a:t> </a:t>
            </a:r>
            <a:r>
              <a:rPr lang="en-US" altLang="zh-CN" dirty="0" smtClean="0">
                <a:solidFill>
                  <a:srgbClr val="DDDDDD"/>
                </a:solidFill>
              </a:rPr>
              <a:t>system</a:t>
            </a:r>
            <a:endParaRPr lang="en-US" dirty="0" smtClean="0">
              <a:solidFill>
                <a:srgbClr val="DDDDD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E0D-10D2-E84A-8719-3A20DAA7F6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DDDD"/>
                </a:solidFill>
              </a:rPr>
              <a:t>2011 Chinese drought</a:t>
            </a:r>
          </a:p>
          <a:p>
            <a:r>
              <a:rPr lang="en-US" dirty="0" smtClean="0"/>
              <a:t>Simulated US </a:t>
            </a:r>
            <a:r>
              <a:rPr lang="en-US" dirty="0"/>
              <a:t>Climate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highlight the cascading effects, we simulate a climate event in the United States, resulting in a 15% reduction of corn exports from the United States</a:t>
            </a:r>
          </a:p>
          <a:p>
            <a:pPr lvl="1"/>
            <a:r>
              <a:rPr lang="en-US" dirty="0" smtClean="0"/>
              <a:t>Very busy network graph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Simulated US </a:t>
            </a:r>
            <a:r>
              <a:rPr lang="en-US" dirty="0"/>
              <a:t>Climate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3" y="2521565"/>
            <a:ext cx="6010639" cy="34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13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filtering to the network graph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Trade Link </a:t>
            </a:r>
            <a:r>
              <a:rPr lang="en-US" dirty="0" smtClean="0"/>
              <a:t>Size ($25 million)</a:t>
            </a:r>
          </a:p>
          <a:p>
            <a:pPr lvl="1"/>
            <a:r>
              <a:rPr lang="en-US" dirty="0"/>
              <a:t>Minimum Percentage of Imports </a:t>
            </a:r>
            <a:r>
              <a:rPr lang="en-US" dirty="0" smtClean="0"/>
              <a:t>Affected (30%)</a:t>
            </a:r>
            <a:endParaRPr lang="en-US" dirty="0"/>
          </a:p>
          <a:p>
            <a:r>
              <a:rPr lang="en-US" dirty="0" smtClean="0"/>
              <a:t>Identify two countries of interest: Venezuela and North Korea </a:t>
            </a:r>
          </a:p>
          <a:p>
            <a:pPr lvl="1"/>
            <a:r>
              <a:rPr lang="en-US" dirty="0" smtClean="0"/>
              <a:t>(Mongolia is red too, but they only import $109k)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Simulated US </a:t>
            </a:r>
            <a:r>
              <a:rPr lang="en-US" dirty="0"/>
              <a:t>Climate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46" y="2889955"/>
            <a:ext cx="9890674" cy="287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881" y="3275379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 Korea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5946" y="3090713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43725" y="4538134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Venezuela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822744" y="3303494"/>
            <a:ext cx="282222" cy="86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803444" y="3670491"/>
            <a:ext cx="282222" cy="86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46" y="2889955"/>
            <a:ext cx="9890674" cy="287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1373346" y="3256044"/>
            <a:ext cx="4393376" cy="6499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Note: There is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No direct trade link!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22" y="3049682"/>
            <a:ext cx="4305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990600"/>
            <a:ext cx="10972800" cy="1899355"/>
          </a:xfrm>
        </p:spPr>
        <p:txBody>
          <a:bodyPr/>
          <a:lstStyle/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North Korea has no direct link from the US yet it has lost ~79% of its corn imports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reduction in imports to China is cascaded to North </a:t>
            </a:r>
            <a:r>
              <a:rPr lang="en-US" dirty="0" smtClean="0"/>
              <a:t>Korea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Simulated US </a:t>
            </a:r>
            <a:r>
              <a:rPr lang="en-US" dirty="0"/>
              <a:t>Climate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14411" y="3408444"/>
            <a:ext cx="895566" cy="497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093642"/>
            <a:ext cx="41243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8035788" y="4457836"/>
            <a:ext cx="895566" cy="497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46" y="2889955"/>
            <a:ext cx="9890674" cy="287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990600"/>
            <a:ext cx="10972800" cy="1899355"/>
          </a:xfrm>
        </p:spPr>
        <p:txBody>
          <a:bodyPr/>
          <a:lstStyle/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Venezuela has lost ~32% of its corn imports from a 15% US export reduction</a:t>
            </a:r>
          </a:p>
          <a:p>
            <a:pPr lvl="2"/>
            <a:r>
              <a:rPr lang="en-US" dirty="0" smtClean="0"/>
              <a:t>The reduction in imports to Mexico is cascaded to Mexico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Simulated US </a:t>
            </a:r>
            <a:r>
              <a:rPr lang="en-US" dirty="0"/>
              <a:t>Climate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09357" y="3905998"/>
            <a:ext cx="1061310" cy="1049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96622" y="3081867"/>
            <a:ext cx="1317978" cy="1873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Note: US to Venezuela trade link is only $55 million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496733"/>
            <a:ext cx="4152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89955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4773299" y="4018196"/>
            <a:ext cx="895566" cy="497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5" grpId="1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Cascaded or second-order effects</a:t>
            </a:r>
          </a:p>
          <a:p>
            <a:r>
              <a:rPr lang="en-US" dirty="0" smtClean="0"/>
              <a:t>The US is a large exporter of corn, but are there any middle-men</a:t>
            </a:r>
          </a:p>
          <a:p>
            <a:r>
              <a:rPr lang="en-US" dirty="0" smtClean="0"/>
              <a:t>Triad types 3, 4 &amp; 7 account for around 20% of triads, indicating this paradigm exists</a:t>
            </a:r>
          </a:p>
          <a:p>
            <a:pPr lvl="1"/>
            <a:r>
              <a:rPr lang="en-US" dirty="0" smtClean="0"/>
              <a:t>Triad distributions for four staple crops in the year 2013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Simulated US </a:t>
            </a:r>
            <a:r>
              <a:rPr lang="en-US" dirty="0"/>
              <a:t>Climate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062288"/>
            <a:ext cx="86582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2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globalization leads to an increase in utilization of the food trade network to feed people, countries are becoming more import-dependent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Climate </a:t>
            </a:r>
            <a:r>
              <a:rPr lang="en-US" dirty="0">
                <a:solidFill>
                  <a:srgbClr val="DDDDDD"/>
                </a:solidFill>
              </a:rPr>
              <a:t>events are no longer localized and these regional events may have global effects on food </a:t>
            </a:r>
            <a:r>
              <a:rPr lang="en-US" dirty="0" smtClean="0">
                <a:solidFill>
                  <a:srgbClr val="DDDDDD"/>
                </a:solidFill>
              </a:rPr>
              <a:t>security</a:t>
            </a:r>
            <a:r>
              <a:rPr lang="en-US" baseline="30000" dirty="0" smtClean="0">
                <a:solidFill>
                  <a:srgbClr val="DDDDDD"/>
                </a:solidFill>
              </a:rPr>
              <a:t>[1]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There </a:t>
            </a:r>
            <a:r>
              <a:rPr lang="en-US" dirty="0">
                <a:solidFill>
                  <a:srgbClr val="DDDDDD"/>
                </a:solidFill>
              </a:rPr>
              <a:t>is limited research considering second-order effects of climate events to the food trade </a:t>
            </a:r>
            <a:r>
              <a:rPr lang="en-US" dirty="0" smtClean="0">
                <a:solidFill>
                  <a:srgbClr val="DDDDDD"/>
                </a:solidFill>
              </a:rPr>
              <a:t>network</a:t>
            </a: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[1] Sternberg, T., “Chinese drought, bread and the </a:t>
            </a:r>
            <a:r>
              <a:rPr lang="en-US" dirty="0" smtClean="0"/>
              <a:t>Arab Spring</a:t>
            </a:r>
            <a:r>
              <a:rPr lang="en-US" dirty="0"/>
              <a:t>”, Applied Geography 34, 519–524 (2012).</a:t>
            </a:r>
          </a:p>
        </p:txBody>
      </p:sp>
    </p:spTree>
    <p:extLst>
      <p:ext uri="{BB962C8B-B14F-4D97-AF65-F5344CB8AC3E}">
        <p14:creationId xmlns:p14="http://schemas.microsoft.com/office/powerpoint/2010/main" val="20451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DDDD"/>
                </a:solidFill>
              </a:rPr>
              <a:t>Increase in globalization leads to an increase in utilization of the food trade network to feed people, countries are becoming more import-dependent</a:t>
            </a:r>
          </a:p>
          <a:p>
            <a:r>
              <a:rPr lang="en-US" dirty="0" smtClean="0"/>
              <a:t>Climate </a:t>
            </a:r>
            <a:r>
              <a:rPr lang="en-US" dirty="0"/>
              <a:t>events are no longer localized and these regional events may have global effects on food </a:t>
            </a:r>
            <a:r>
              <a:rPr lang="en-US" dirty="0" smtClean="0"/>
              <a:t>security</a:t>
            </a:r>
            <a:r>
              <a:rPr lang="en-US" baseline="30000" dirty="0" smtClean="0"/>
              <a:t>[1]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There </a:t>
            </a:r>
            <a:r>
              <a:rPr lang="en-US" dirty="0">
                <a:solidFill>
                  <a:srgbClr val="DDDDDD"/>
                </a:solidFill>
              </a:rPr>
              <a:t>is limited research considering second-order effects of climate events to the food trade </a:t>
            </a:r>
            <a:r>
              <a:rPr lang="en-US" dirty="0" smtClean="0">
                <a:solidFill>
                  <a:srgbClr val="DDDDDD"/>
                </a:solidFill>
              </a:rPr>
              <a:t>network</a:t>
            </a: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[1] Sternberg, T., “Chinese drought, bread and the </a:t>
            </a:r>
            <a:r>
              <a:rPr lang="en-US" dirty="0" smtClean="0"/>
              <a:t>Arab Spring</a:t>
            </a:r>
            <a:r>
              <a:rPr lang="en-US" dirty="0"/>
              <a:t>”, Applied Geography 34, 519–524 (2012).</a:t>
            </a:r>
          </a:p>
        </p:txBody>
      </p:sp>
    </p:spTree>
    <p:extLst>
      <p:ext uri="{BB962C8B-B14F-4D97-AF65-F5344CB8AC3E}">
        <p14:creationId xmlns:p14="http://schemas.microsoft.com/office/powerpoint/2010/main" val="34378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DDDD"/>
                </a:solidFill>
              </a:rPr>
              <a:t>Increase in globalization leads to an increase in utilization of the food trade network to feed people, countries are becoming more import-dependent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Climate </a:t>
            </a:r>
            <a:r>
              <a:rPr lang="en-US" dirty="0">
                <a:solidFill>
                  <a:srgbClr val="DDDDDD"/>
                </a:solidFill>
              </a:rPr>
              <a:t>events are no longer localized and these regional events may have global effects on food </a:t>
            </a:r>
            <a:r>
              <a:rPr lang="en-US" dirty="0" smtClean="0">
                <a:solidFill>
                  <a:srgbClr val="DDDDDD"/>
                </a:solidFill>
              </a:rPr>
              <a:t>security</a:t>
            </a:r>
            <a:r>
              <a:rPr lang="en-US" baseline="30000" dirty="0" smtClean="0">
                <a:solidFill>
                  <a:srgbClr val="DDDDDD"/>
                </a:solidFill>
              </a:rPr>
              <a:t>[1]</a:t>
            </a:r>
          </a:p>
          <a:p>
            <a:r>
              <a:rPr lang="en-US" dirty="0" smtClean="0"/>
              <a:t>There </a:t>
            </a:r>
            <a:r>
              <a:rPr lang="en-US" dirty="0"/>
              <a:t>is limited research considering second-order effects of climate events to the food trade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[1] Sternberg, T., “Chinese drought, bread and the </a:t>
            </a:r>
            <a:r>
              <a:rPr lang="en-US" dirty="0" smtClean="0"/>
              <a:t>Arab Spring</a:t>
            </a:r>
            <a:r>
              <a:rPr lang="en-US" dirty="0"/>
              <a:t>”, Applied Geography 34, 519–524 (2012).</a:t>
            </a:r>
          </a:p>
        </p:txBody>
      </p:sp>
    </p:spTree>
    <p:extLst>
      <p:ext uri="{BB962C8B-B14F-4D97-AF65-F5344CB8AC3E}">
        <p14:creationId xmlns:p14="http://schemas.microsoft.com/office/powerpoint/2010/main" val="1038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Country A exports to Country B</a:t>
            </a:r>
          </a:p>
          <a:p>
            <a:pPr lvl="1"/>
            <a:r>
              <a:rPr lang="en-US" dirty="0" smtClean="0"/>
              <a:t>Trade link X</a:t>
            </a:r>
          </a:p>
          <a:p>
            <a:r>
              <a:rPr lang="en-US" dirty="0" smtClean="0"/>
              <a:t>Country B exports to Country C</a:t>
            </a:r>
          </a:p>
          <a:p>
            <a:pPr lvl="1"/>
            <a:r>
              <a:rPr lang="en-US" dirty="0" smtClean="0"/>
              <a:t>Trade link 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Second-Order Effect?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228" name="Picture 12" descr="Image result for blank flag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65" y="4149613"/>
            <a:ext cx="1725614" cy="17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blank flag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98" y="4149613"/>
            <a:ext cx="1725614" cy="17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result for blank flag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241" y="4149613"/>
            <a:ext cx="1725614" cy="17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8625" y="4296348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55994" y="4296348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2437" y="4296348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>
            <a:off x="4124079" y="4593260"/>
            <a:ext cx="20561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905855" y="4596573"/>
            <a:ext cx="20279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a climate event impacts Country A?</a:t>
            </a:r>
          </a:p>
          <a:p>
            <a:pPr lvl="1"/>
            <a:r>
              <a:rPr lang="en-US" dirty="0" smtClean="0"/>
              <a:t>Trade link X and Y are both affected!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Second-Order Effect?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228" name="Picture 12" descr="Image result for blank flag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65" y="4149613"/>
            <a:ext cx="1725614" cy="17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blank flag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98" y="4149613"/>
            <a:ext cx="1725614" cy="17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result for blank flag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241" y="4149613"/>
            <a:ext cx="1725614" cy="17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8625" y="4296348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55994" y="4296348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2437" y="4296348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>
            <a:off x="4124079" y="4593260"/>
            <a:ext cx="20561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905855" y="4596573"/>
            <a:ext cx="20279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Sun 9"/>
          <p:cNvSpPr/>
          <p:nvPr/>
        </p:nvSpPr>
        <p:spPr>
          <a:xfrm>
            <a:off x="57729" y="2016932"/>
            <a:ext cx="2821957" cy="282195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Drought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tool can help direct international aid</a:t>
            </a:r>
          </a:p>
          <a:p>
            <a:pPr lvl="1"/>
            <a:r>
              <a:rPr lang="en-US" dirty="0">
                <a:solidFill>
                  <a:srgbClr val="DDDDDD"/>
                </a:solidFill>
              </a:rPr>
              <a:t>A drought is happening in a specific country</a:t>
            </a:r>
          </a:p>
          <a:p>
            <a:pPr lvl="2"/>
            <a:r>
              <a:rPr lang="en-US" dirty="0">
                <a:solidFill>
                  <a:srgbClr val="DDDDDD"/>
                </a:solidFill>
              </a:rPr>
              <a:t>We can help the </a:t>
            </a:r>
            <a:r>
              <a:rPr lang="en-US" dirty="0" smtClean="0">
                <a:solidFill>
                  <a:srgbClr val="DDDDDD"/>
                </a:solidFill>
              </a:rPr>
              <a:t>affected </a:t>
            </a:r>
            <a:r>
              <a:rPr lang="en-US" dirty="0">
                <a:solidFill>
                  <a:srgbClr val="DDDDDD"/>
                </a:solidFill>
              </a:rPr>
              <a:t>country</a:t>
            </a:r>
          </a:p>
          <a:p>
            <a:pPr lvl="2"/>
            <a:r>
              <a:rPr lang="en-US" dirty="0">
                <a:solidFill>
                  <a:srgbClr val="DDDDDD"/>
                </a:solidFill>
              </a:rPr>
              <a:t>We may need to shift some of that aid to a country downstream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Is there anything we can do to an identified vulnerable country</a:t>
            </a:r>
          </a:p>
          <a:p>
            <a:pPr lvl="2"/>
            <a:r>
              <a:rPr lang="en-US" dirty="0" smtClean="0">
                <a:solidFill>
                  <a:srgbClr val="DDDDDD"/>
                </a:solidFill>
              </a:rPr>
              <a:t>Stage food stores</a:t>
            </a:r>
          </a:p>
          <a:p>
            <a:pPr lvl="2"/>
            <a:r>
              <a:rPr lang="en-US" dirty="0" smtClean="0">
                <a:solidFill>
                  <a:srgbClr val="DDDDDD"/>
                </a:solidFill>
              </a:rPr>
              <a:t>Bread vouchers</a:t>
            </a:r>
          </a:p>
          <a:p>
            <a:r>
              <a:rPr lang="en-US" dirty="0" smtClean="0">
                <a:solidFill>
                  <a:srgbClr val="DDDDDD"/>
                </a:solidFill>
              </a:rPr>
              <a:t>Policy making decisions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Contingency planning</a:t>
            </a:r>
          </a:p>
          <a:p>
            <a:pPr lvl="1"/>
            <a:r>
              <a:rPr lang="en-US" dirty="0" smtClean="0">
                <a:solidFill>
                  <a:srgbClr val="DDDDDD"/>
                </a:solidFill>
              </a:rPr>
              <a:t>Food store quantities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EB2-3BC5-3E4F-87A0-8B5A1FC115F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oposal Defense New.potx" id="{7C1A6271-DE76-4CC7-B0AC-402EE3A9E3E5}" vid="{9F8B7FDF-7CE0-463C-9CC9-395D76C828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18796</TotalTime>
  <Words>1832</Words>
  <Application>Microsoft Office PowerPoint</Application>
  <PresentationFormat>Custom</PresentationFormat>
  <Paragraphs>302</Paragraphs>
  <Slides>36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Presentation</vt:lpstr>
      <vt:lpstr>A Visual Analytics Process for Exploring Risk and Vulnerability in International Food Trade Networks</vt:lpstr>
      <vt:lpstr>Outline</vt:lpstr>
      <vt:lpstr>Outline</vt:lpstr>
      <vt:lpstr>Problem: What?</vt:lpstr>
      <vt:lpstr>Problem: What?</vt:lpstr>
      <vt:lpstr>Problem: What?</vt:lpstr>
      <vt:lpstr>What is a Second-Order Effect?</vt:lpstr>
      <vt:lpstr>What is a Second-Order Effect?</vt:lpstr>
      <vt:lpstr>Problem: Why?</vt:lpstr>
      <vt:lpstr>Problem: Why?</vt:lpstr>
      <vt:lpstr>Problem: Why?</vt:lpstr>
      <vt:lpstr>Problem: Why?</vt:lpstr>
      <vt:lpstr>Outline</vt:lpstr>
      <vt:lpstr>Current Visualizations</vt:lpstr>
      <vt:lpstr>Current Visualizations: Comparisons</vt:lpstr>
      <vt:lpstr>Current Visualizations: Comparisons</vt:lpstr>
      <vt:lpstr>Current Visualizations: Limitations</vt:lpstr>
      <vt:lpstr>Current Visualizations: Improvements</vt:lpstr>
      <vt:lpstr>Outline</vt:lpstr>
      <vt:lpstr>Visual Analytics</vt:lpstr>
      <vt:lpstr>Visual Analytics</vt:lpstr>
      <vt:lpstr>Visual Analytics</vt:lpstr>
      <vt:lpstr>Visual Analytics</vt:lpstr>
      <vt:lpstr>Outline</vt:lpstr>
      <vt:lpstr>Case Studies</vt:lpstr>
      <vt:lpstr>Case Studies</vt:lpstr>
      <vt:lpstr>Case Study: 2011 Chinese Drought</vt:lpstr>
      <vt:lpstr>Case Study: 2011 Chinese Drought</vt:lpstr>
      <vt:lpstr>Case Study: 2011 Chinese Drought</vt:lpstr>
      <vt:lpstr>Case Studies</vt:lpstr>
      <vt:lpstr>Case Study: Simulated US Climate Event</vt:lpstr>
      <vt:lpstr>Case Study: Simulated US Climate Event</vt:lpstr>
      <vt:lpstr>Case Study: Simulated US Climate Event</vt:lpstr>
      <vt:lpstr>Case Study: Simulated US Climate Event</vt:lpstr>
      <vt:lpstr>Case Study: Simulated US Climate Event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Yafeng Lu</dc:creator>
  <cp:lastModifiedBy>Travis Seville</cp:lastModifiedBy>
  <cp:revision>514</cp:revision>
  <cp:lastPrinted>2016-05-02T16:59:31Z</cp:lastPrinted>
  <dcterms:created xsi:type="dcterms:W3CDTF">2016-04-24T18:42:15Z</dcterms:created>
  <dcterms:modified xsi:type="dcterms:W3CDTF">2017-10-27T15:07:11Z</dcterms:modified>
</cp:coreProperties>
</file>