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7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2" r:id="rId21"/>
    <p:sldId id="276" r:id="rId22"/>
    <p:sldId id="274" r:id="rId23"/>
    <p:sldId id="275" r:id="rId24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244" y="-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000" y="3963240"/>
            <a:ext cx="2706120" cy="2158200"/>
          </a:xfrm>
          <a:prstGeom prst="rect">
            <a:avLst/>
          </a:prstGeom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111680" y="3963240"/>
            <a:ext cx="2706120" cy="215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000" y="3963240"/>
            <a:ext cx="2706120" cy="2158200"/>
          </a:xfrm>
          <a:prstGeom prst="rect">
            <a:avLst/>
          </a:prstGeom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111680" y="3963240"/>
            <a:ext cx="2706120" cy="215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10/13/14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9C809D3-B716-4AB5-9AF2-792DC15581CC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10/13/14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7353EB3-2837-4470-8FB8-10D5A8E1B115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ites.cardiff.ac.uk/cubric/cubric-users/user-documentation/mri-resources/mri-how-to/using-exploredti-via-the-command-line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Beginning with </a:t>
            </a:r>
            <a:r>
              <a:rPr lang="en-US" dirty="0" smtClean="0">
                <a:solidFill>
                  <a:srgbClr val="FF0000"/>
                </a:solidFill>
              </a:rPr>
              <a:t>FreeSurfer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 smtClean="0"/>
              <a:t>and getting ready for </a:t>
            </a:r>
            <a:r>
              <a:rPr lang="en-US" dirty="0" smtClean="0">
                <a:solidFill>
                  <a:srgbClr val="FF0000"/>
                </a:solidFill>
              </a:rPr>
              <a:t>ExploreDTI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They are both in </a:t>
            </a:r>
            <a:r>
              <a:rPr lang="en-US" u="sng" dirty="0" smtClean="0">
                <a:solidFill>
                  <a:srgbClr val="0000FF"/>
                </a:solidFill>
              </a:rPr>
              <a:t>versacea@10.145.65.122</a:t>
            </a:r>
            <a:r>
              <a:rPr lang="en-US" dirty="0" smtClean="0"/>
              <a:t>: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/data/Phillips2/projects/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dtistudy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/BIOS/script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130114"/>
              </p:ext>
            </p:extLst>
          </p:nvPr>
        </p:nvGraphicFramePr>
        <p:xfrm>
          <a:off x="3657600" y="533400"/>
          <a:ext cx="12938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Packager Shell Object" showAsIcon="1" r:id="rId3" imgW="1294560" imgH="685080" progId="Package">
                  <p:embed/>
                </p:oleObj>
              </mc:Choice>
              <mc:Fallback>
                <p:oleObj name="Packager Shell Object" showAsIcon="1" r:id="rId3" imgW="1294560" imgH="6850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7600" y="533400"/>
                        <a:ext cx="1293813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540011"/>
              </p:ext>
            </p:extLst>
          </p:nvPr>
        </p:nvGraphicFramePr>
        <p:xfrm>
          <a:off x="3962400" y="2667000"/>
          <a:ext cx="1231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Packager Shell Object" showAsIcon="1" r:id="rId5" imgW="1231200" imgH="685080" progId="Package">
                  <p:embed/>
                </p:oleObj>
              </mc:Choice>
              <mc:Fallback>
                <p:oleObj name="Packager Shell Object" showAsIcon="1" r:id="rId5" imgW="1231200" imgH="6850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62400" y="2667000"/>
                        <a:ext cx="12319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1270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66320" cy="6476760"/>
          </a:xfrm>
          <a:prstGeom prst="rect">
            <a:avLst/>
          </a:prstGeom>
        </p:spPr>
      </p:pic>
      <p:pic>
        <p:nvPicPr>
          <p:cNvPr id="100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971800" y="2666880"/>
            <a:ext cx="2895600" cy="19813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80880" y="2844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FF0000"/>
                </a:solidFill>
                <a:latin typeface="Calibri"/>
              </a:rPr>
              <a:t>GUI to set the parameters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before starting with correcting procedures. These will probably be defined all at once in the command line.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C0C0C0"/>
                </a:solidFill>
                <a:latin typeface="Calibri"/>
              </a:rPr>
              <a:t>Automated Masking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SM/EC/EPI correction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0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76320"/>
            <a:ext cx="9020160" cy="6933960"/>
          </a:xfrm>
          <a:prstGeom prst="rect">
            <a:avLst/>
          </a:prstGeom>
        </p:spPr>
      </p:pic>
      <p:sp>
        <p:nvSpPr>
          <p:cNvPr id="105" name="CustomShape 3"/>
          <p:cNvSpPr/>
          <p:nvPr/>
        </p:nvSpPr>
        <p:spPr>
          <a:xfrm>
            <a:off x="5943600" y="5638680"/>
            <a:ext cx="2514240" cy="91260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For native space=4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For transformed data=4</a:t>
            </a:r>
            <a:endParaRPr/>
          </a:p>
        </p:txBody>
      </p:sp>
      <p:sp>
        <p:nvSpPr>
          <p:cNvPr id="106" name="Line 4"/>
          <p:cNvSpPr/>
          <p:nvPr/>
        </p:nvSpPr>
        <p:spPr>
          <a:xfrm>
            <a:off x="6972120" y="5257800"/>
            <a:ext cx="190440" cy="4568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09" name="Picture 2"/>
          <p:cNvPicPr/>
          <p:nvPr/>
        </p:nvPicPr>
        <p:blipFill rotWithShape="1">
          <a:blip r:embed="rId2"/>
          <a:srcRect l="18211"/>
          <a:stretch/>
        </p:blipFill>
        <p:spPr>
          <a:xfrm>
            <a:off x="0" y="0"/>
            <a:ext cx="9240480" cy="6857640"/>
          </a:xfrm>
          <a:prstGeom prst="rect">
            <a:avLst/>
          </a:prstGeom>
        </p:spPr>
      </p:pic>
      <p:pic>
        <p:nvPicPr>
          <p:cNvPr id="110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948080" y="4267080"/>
            <a:ext cx="1273320" cy="8132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13" name="Picture 2"/>
          <p:cNvPicPr/>
          <p:nvPr/>
        </p:nvPicPr>
        <p:blipFill rotWithShape="1">
          <a:blip r:embed="rId2"/>
          <a:srcRect r="65791"/>
          <a:stretch/>
        </p:blipFill>
        <p:spPr>
          <a:xfrm>
            <a:off x="-21600" y="0"/>
            <a:ext cx="9241800" cy="6926040"/>
          </a:xfrm>
          <a:prstGeom prst="rect">
            <a:avLst/>
          </a:prstGeom>
        </p:spPr>
      </p:pic>
      <p:pic>
        <p:nvPicPr>
          <p:cNvPr id="114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4038600" y="2514600"/>
            <a:ext cx="5181600" cy="17787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/>
          <p:cNvPicPr/>
          <p:nvPr/>
        </p:nvPicPr>
        <p:blipFill rotWithShape="1">
          <a:blip r:embed="rId2"/>
          <a:srcRect l="27400" r="1967"/>
          <a:stretch/>
        </p:blipFill>
        <p:spPr>
          <a:xfrm>
            <a:off x="0" y="0"/>
            <a:ext cx="8839200" cy="6286320"/>
          </a:xfrm>
          <a:prstGeom prst="rect">
            <a:avLst/>
          </a:prstGeom>
        </p:spPr>
      </p:pic>
      <p:pic>
        <p:nvPicPr>
          <p:cNvPr id="116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200400" y="4286250"/>
            <a:ext cx="56388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1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461960" y="0"/>
            <a:ext cx="6219360" cy="6962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66120" y="365760"/>
            <a:ext cx="8229240" cy="56692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Extracting the </a:t>
            </a:r>
            <a:r>
              <a:rPr lang="en-US" sz="2000" dirty="0" err="1">
                <a:solidFill>
                  <a:srgbClr val="FF0000"/>
                </a:solidFill>
                <a:latin typeface="Calibri"/>
              </a:rPr>
              <a:t>DWIs.nii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 and </a:t>
            </a:r>
            <a:r>
              <a:rPr lang="en-US" sz="2000" dirty="0" err="1">
                <a:solidFill>
                  <a:srgbClr val="FF0000"/>
                </a:solidFill>
                <a:latin typeface="Calibri"/>
              </a:rPr>
              <a:t>DWIs.bvec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from the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SM_EC_EPI_DWI.mat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file to reconstruct the fibers (TRACULA).</a:t>
            </a:r>
            <a:endParaRPr sz="1200" dirty="0"/>
          </a:p>
          <a:p>
            <a:pPr>
              <a:lnSpc>
                <a:spcPct val="100000"/>
              </a:lnSpc>
            </a:pPr>
            <a:endParaRPr sz="1050" dirty="0"/>
          </a:p>
          <a:p>
            <a:pPr>
              <a:lnSpc>
                <a:spcPct val="100000"/>
              </a:lnSpc>
            </a:pPr>
            <a:endParaRPr sz="1050"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Script??</a:t>
            </a:r>
            <a:endParaRPr sz="1050" dirty="0"/>
          </a:p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Source 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folder: /data/Phillips2/projects/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dtistudy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/BIOS/data/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exploreDTI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/MD_C_EPI/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trafo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/. </a:t>
            </a:r>
            <a:endParaRPr sz="1050" dirty="0"/>
          </a:p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Destination 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folder: /data/Phillips2/projects/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dtistudy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/BIOS/data/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exploreDTI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/DWIs/. </a:t>
            </a:r>
            <a:endParaRPr lang="en-US" sz="16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------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v 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/data/Phillips2/projects/</a:t>
            </a:r>
            <a:r>
              <a:rPr lang="en-US" sz="1600" dirty="0" err="1" smtClean="0">
                <a:solidFill>
                  <a:srgbClr val="000000"/>
                </a:solidFill>
                <a:latin typeface="Calibri"/>
              </a:rPr>
              <a:t>dtistudy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/BIOS/data/</a:t>
            </a:r>
            <a:r>
              <a:rPr lang="en-US" sz="1600" dirty="0" err="1" smtClean="0">
                <a:solidFill>
                  <a:srgbClr val="000000"/>
                </a:solidFill>
                <a:latin typeface="Calibri"/>
              </a:rPr>
              <a:t>exploreDTI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/DWIs/${SUBJECT}_MD_C_trafo_grads.txt /data/Phillips2/projects/</a:t>
            </a:r>
            <a:r>
              <a:rPr lang="en-US" sz="1600" dirty="0" err="1" smtClean="0">
                <a:solidFill>
                  <a:srgbClr val="000000"/>
                </a:solidFill>
                <a:latin typeface="Calibri"/>
              </a:rPr>
              <a:t>dtistudy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/BIOS/data/</a:t>
            </a:r>
            <a:r>
              <a:rPr lang="en-US" sz="1600" dirty="0" err="1" smtClean="0">
                <a:solidFill>
                  <a:srgbClr val="000000"/>
                </a:solidFill>
                <a:latin typeface="Calibri"/>
              </a:rPr>
              <a:t>exploreDTI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/DWIs/61directions/.</a:t>
            </a:r>
          </a:p>
          <a:p>
            <a:endParaRPr lang="en-US" sz="1600" dirty="0" smtClean="0">
              <a:solidFill>
                <a:srgbClr val="000000"/>
              </a:solidFill>
              <a:latin typeface="Calibri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/data/Phillips2/projects/dtistudy/BIOS/data/exploreDTI/DWIs/61directions/</a:t>
            </a:r>
            <a:r>
              <a:rPr lang="en-US" sz="1600" dirty="0" smtClean="0">
                <a:solidFill>
                  <a:srgbClr val="FF0000"/>
                </a:solidFill>
                <a:latin typeface="Calibri"/>
              </a:rPr>
              <a:t>convertGrads.sh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 . ..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# now *_MD_C_trafo_grads68.txt should look like this:</a:t>
            </a:r>
          </a:p>
          <a:p>
            <a:pPr>
              <a:lnSpc>
                <a:spcPct val="100000"/>
              </a:lnSpc>
            </a:pPr>
            <a:endParaRPr lang="en-US" sz="1600" dirty="0" smtClean="0">
              <a:solidFill>
                <a:srgbClr val="000000"/>
              </a:solidFill>
              <a:latin typeface="Calibri"/>
            </a:endParaRPr>
          </a:p>
          <a:p>
            <a:endParaRPr lang="en-US" sz="1600" dirty="0" smtClean="0">
              <a:solidFill>
                <a:srgbClr val="000000"/>
              </a:solidFill>
              <a:latin typeface="Calibri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1600" dirty="0" err="1" smtClean="0">
                <a:solidFill>
                  <a:srgbClr val="000000"/>
                </a:solidFill>
                <a:latin typeface="Calibri"/>
              </a:rPr>
              <a:t>kdir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 /data/Phillips2/projects/</a:t>
            </a:r>
            <a:r>
              <a:rPr lang="en-US" sz="1600" dirty="0" err="1" smtClean="0">
                <a:solidFill>
                  <a:srgbClr val="000000"/>
                </a:solidFill>
                <a:latin typeface="Calibri"/>
              </a:rPr>
              <a:t>dtistudy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/BIOS/data/</a:t>
            </a:r>
            <a:r>
              <a:rPr lang="en-US" sz="1600" dirty="0" err="1" smtClean="0">
                <a:solidFill>
                  <a:srgbClr val="000000"/>
                </a:solidFill>
                <a:latin typeface="Calibri"/>
              </a:rPr>
              <a:t>tracula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/${SUBJECT}/</a:t>
            </a:r>
            <a:r>
              <a:rPr lang="en-US" sz="1600" dirty="0" err="1" smtClean="0">
                <a:solidFill>
                  <a:srgbClr val="000000"/>
                </a:solidFill>
                <a:latin typeface="Calibri"/>
              </a:rPr>
              <a:t>orig</a:t>
            </a:r>
            <a:endParaRPr lang="en-US" sz="16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mv  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/data/Phillips2/projects/</a:t>
            </a:r>
            <a:r>
              <a:rPr lang="en-US" sz="1600" dirty="0" err="1" smtClean="0">
                <a:solidFill>
                  <a:srgbClr val="000000"/>
                </a:solidFill>
                <a:latin typeface="Calibri"/>
              </a:rPr>
              <a:t>dtistudy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/BIOS/data/</a:t>
            </a:r>
            <a:r>
              <a:rPr lang="en-US" sz="1600" dirty="0" err="1" smtClean="0">
                <a:solidFill>
                  <a:srgbClr val="000000"/>
                </a:solidFill>
                <a:latin typeface="Calibri"/>
              </a:rPr>
              <a:t>exploreDTI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/DWIs/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${SUBJECT}_</a:t>
            </a:r>
            <a:r>
              <a:rPr lang="en-US" sz="1600" dirty="0" err="1" smtClean="0">
                <a:solidFill>
                  <a:srgbClr val="000000"/>
                </a:solidFill>
                <a:latin typeface="Calibri"/>
              </a:rPr>
              <a:t>MD_C_trafo_DWIs.nii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/data/Phillips2/projects/</a:t>
            </a:r>
            <a:r>
              <a:rPr lang="en-US" sz="1600" dirty="0" err="1" smtClean="0">
                <a:solidFill>
                  <a:srgbClr val="000000"/>
                </a:solidFill>
                <a:latin typeface="Calibri"/>
              </a:rPr>
              <a:t>dtistudy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/BIOS/data/</a:t>
            </a:r>
            <a:r>
              <a:rPr lang="en-US" sz="1600" dirty="0" err="1" smtClean="0">
                <a:solidFill>
                  <a:srgbClr val="000000"/>
                </a:solidFill>
                <a:latin typeface="Calibri"/>
              </a:rPr>
              <a:t>tracula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/ ${SUBJECT}/</a:t>
            </a:r>
            <a:r>
              <a:rPr lang="en-US" sz="1600" dirty="0" err="1" smtClean="0">
                <a:solidFill>
                  <a:srgbClr val="000000"/>
                </a:solidFill>
                <a:latin typeface="Calibri"/>
              </a:rPr>
              <a:t>orig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 /.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mv  /data/Phillips2/projects/</a:t>
            </a:r>
            <a:r>
              <a:rPr lang="en-US" sz="1600" dirty="0" err="1" smtClean="0">
                <a:solidFill>
                  <a:srgbClr val="000000"/>
                </a:solidFill>
                <a:latin typeface="Calibri"/>
              </a:rPr>
              <a:t>dtistudy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/BIOS/data/</a:t>
            </a:r>
            <a:r>
              <a:rPr lang="en-US" sz="1600" dirty="0" err="1" smtClean="0">
                <a:solidFill>
                  <a:srgbClr val="000000"/>
                </a:solidFill>
                <a:latin typeface="Calibri"/>
              </a:rPr>
              <a:t>exploreDTI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/DWIs/${SUBJECT}_MD_C_trafo_grads68.txt  /data/Phillips2/projects/</a:t>
            </a:r>
            <a:r>
              <a:rPr lang="en-US" sz="1600" dirty="0" err="1" smtClean="0">
                <a:solidFill>
                  <a:srgbClr val="000000"/>
                </a:solidFill>
                <a:latin typeface="Calibri"/>
              </a:rPr>
              <a:t>dtistudy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/BIOS/data/</a:t>
            </a:r>
            <a:r>
              <a:rPr lang="en-US" sz="1600" dirty="0" err="1" smtClean="0">
                <a:solidFill>
                  <a:srgbClr val="000000"/>
                </a:solidFill>
                <a:latin typeface="Calibri"/>
              </a:rPr>
              <a:t>tracula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/ ${SUBJECT}/</a:t>
            </a:r>
            <a:r>
              <a:rPr lang="en-US" sz="1600" dirty="0" err="1" smtClean="0">
                <a:solidFill>
                  <a:srgbClr val="000000"/>
                </a:solidFill>
                <a:latin typeface="Calibri"/>
              </a:rPr>
              <a:t>orig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 /.</a:t>
            </a:r>
          </a:p>
          <a:p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endParaRPr lang="en-US" sz="16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600" dirty="0" smtClean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1" name="Picture 120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3448050"/>
            <a:ext cx="1612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27" name="Picture 2"/>
          <p:cNvPicPr/>
          <p:nvPr/>
        </p:nvPicPr>
        <p:blipFill rotWithShape="1">
          <a:blip r:embed="rId2"/>
          <a:srcRect l="34384"/>
          <a:stretch/>
        </p:blipFill>
        <p:spPr>
          <a:xfrm>
            <a:off x="0" y="47520"/>
            <a:ext cx="4847759" cy="6829200"/>
          </a:xfrm>
          <a:prstGeom prst="rect">
            <a:avLst/>
          </a:prstGeom>
        </p:spPr>
      </p:pic>
      <p:pic>
        <p:nvPicPr>
          <p:cNvPr id="128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924360" y="457200"/>
            <a:ext cx="5219280" cy="62290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Other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example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bval211</a:t>
            </a:r>
            <a:endParaRPr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308451"/>
              </p:ext>
            </p:extLst>
          </p:nvPr>
        </p:nvGraphicFramePr>
        <p:xfrm>
          <a:off x="3835400" y="3086100"/>
          <a:ext cx="14716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Packager Shell Object" showAsIcon="1" r:id="rId3" imgW="1472040" imgH="685080" progId="Package">
                  <p:embed/>
                </p:oleObj>
              </mc:Choice>
              <mc:Fallback>
                <p:oleObj name="Packager Shell Object" showAsIcon="1" r:id="rId3" imgW="1472040" imgH="6850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5400" y="3086100"/>
                        <a:ext cx="1471613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  <a:hlinkClick r:id="rId2"/>
              </a:rPr>
              <a:t>http://sites.cardiff.ac.uk/cubric/cubric-users/user-documentation/mri-resources/mri-how-to/using-exploredti-via-the-command-line</a:t>
            </a:r>
            <a:r>
              <a:rPr lang="en-US" sz="3200" dirty="0" smtClean="0">
                <a:solidFill>
                  <a:srgbClr val="000000"/>
                </a:solidFill>
                <a:latin typeface="Calibri"/>
                <a:hlinkClick r:id="rId2"/>
              </a:rPr>
              <a:t>/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</a:t>
            </a:r>
            <a:endParaRPr dirty="0"/>
          </a:p>
        </p:txBody>
      </p:sp>
      <p:sp>
        <p:nvSpPr>
          <p:cNvPr id="7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ExploreDTI in command line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 with TRACULA, run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-all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3657600"/>
          </a:xfrm>
        </p:spPr>
        <p:txBody>
          <a:bodyPr/>
          <a:lstStyle/>
          <a:p>
            <a:r>
              <a:rPr lang="en-US" sz="1600" dirty="0" err="1"/>
              <a:t>t</a:t>
            </a:r>
            <a:r>
              <a:rPr lang="en-US" sz="1600" dirty="0" err="1" smtClean="0"/>
              <a:t>rac</a:t>
            </a:r>
            <a:r>
              <a:rPr lang="en-US" sz="1600" dirty="0" smtClean="0"/>
              <a:t>-all –c 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/data/Phillips2/projects/</a:t>
            </a:r>
            <a:r>
              <a:rPr lang="en-US" sz="1600" dirty="0" err="1" smtClean="0">
                <a:solidFill>
                  <a:srgbClr val="000000"/>
                </a:solidFill>
                <a:latin typeface="Calibri"/>
              </a:rPr>
              <a:t>dtistudy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/BIOS/data/</a:t>
            </a:r>
            <a:r>
              <a:rPr lang="en-US" sz="1600" dirty="0" err="1" smtClean="0">
                <a:solidFill>
                  <a:srgbClr val="000000"/>
                </a:solidFill>
                <a:latin typeface="Calibri"/>
              </a:rPr>
              <a:t>tracula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/scripts/</a:t>
            </a:r>
            <a:r>
              <a:rPr lang="en-US" sz="1600" dirty="0" err="1" smtClean="0">
                <a:solidFill>
                  <a:srgbClr val="000000"/>
                </a:solidFill>
                <a:latin typeface="Calibri"/>
              </a:rPr>
              <a:t>dmrirc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.${SUBEJCT} </a:t>
            </a:r>
            <a:r>
              <a:rPr lang="en-US" sz="1600" dirty="0" smtClean="0"/>
              <a:t>–prep</a:t>
            </a:r>
          </a:p>
          <a:p>
            <a:r>
              <a:rPr lang="en-US" sz="1600" dirty="0" err="1" smtClean="0"/>
              <a:t>trac</a:t>
            </a:r>
            <a:r>
              <a:rPr lang="en-US" sz="1600" dirty="0" smtClean="0"/>
              <a:t>-all –c 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/data/Phillips2/projects/</a:t>
            </a:r>
            <a:r>
              <a:rPr lang="en-US" sz="1600" dirty="0" err="1" smtClean="0">
                <a:solidFill>
                  <a:srgbClr val="000000"/>
                </a:solidFill>
                <a:latin typeface="Calibri"/>
              </a:rPr>
              <a:t>dtistudy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/BIOS/data/</a:t>
            </a:r>
            <a:r>
              <a:rPr lang="en-US" sz="1600" dirty="0" err="1" smtClean="0">
                <a:solidFill>
                  <a:srgbClr val="000000"/>
                </a:solidFill>
                <a:latin typeface="Calibri"/>
              </a:rPr>
              <a:t>tracula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/scripts/</a:t>
            </a:r>
            <a:r>
              <a:rPr lang="en-US" sz="1600" dirty="0" err="1" smtClean="0">
                <a:solidFill>
                  <a:srgbClr val="000000"/>
                </a:solidFill>
                <a:latin typeface="Calibri"/>
              </a:rPr>
              <a:t>dmrirc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.${SUBEJCT} </a:t>
            </a:r>
            <a:r>
              <a:rPr lang="en-US" sz="1600" dirty="0" smtClean="0"/>
              <a:t>–</a:t>
            </a:r>
            <a:r>
              <a:rPr lang="en-US" sz="1600" dirty="0" err="1" smtClean="0"/>
              <a:t>bedp</a:t>
            </a:r>
            <a:endParaRPr lang="en-US" sz="1600" dirty="0" smtClean="0"/>
          </a:p>
          <a:p>
            <a:r>
              <a:rPr lang="en-US" sz="1600" dirty="0" err="1" smtClean="0"/>
              <a:t>trac</a:t>
            </a:r>
            <a:r>
              <a:rPr lang="en-US" sz="1600" dirty="0" smtClean="0"/>
              <a:t>-all –c 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/data/Phillips2/projects/</a:t>
            </a:r>
            <a:r>
              <a:rPr lang="en-US" sz="1600" dirty="0" err="1" smtClean="0">
                <a:solidFill>
                  <a:srgbClr val="000000"/>
                </a:solidFill>
                <a:latin typeface="Calibri"/>
              </a:rPr>
              <a:t>dtistudy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/BIOS/data/</a:t>
            </a:r>
            <a:r>
              <a:rPr lang="en-US" sz="1600" dirty="0" err="1" smtClean="0">
                <a:solidFill>
                  <a:srgbClr val="000000"/>
                </a:solidFill>
                <a:latin typeface="Calibri"/>
              </a:rPr>
              <a:t>tracula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/scripts/</a:t>
            </a:r>
            <a:r>
              <a:rPr lang="en-US" sz="1600" dirty="0" err="1" smtClean="0">
                <a:solidFill>
                  <a:srgbClr val="000000"/>
                </a:solidFill>
                <a:latin typeface="Calibri"/>
              </a:rPr>
              <a:t>dmrirc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.${SUBEJCT} </a:t>
            </a:r>
            <a:r>
              <a:rPr lang="en-US" sz="1600" dirty="0" smtClean="0"/>
              <a:t>–path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# Here is an example of the script needed for each subject: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# All the subjects will need a </a:t>
            </a:r>
            <a:r>
              <a:rPr lang="en-US" sz="1600" dirty="0" err="1" smtClean="0"/>
              <a:t>dmrirc</a:t>
            </a:r>
            <a:r>
              <a:rPr lang="en-US" sz="1600" dirty="0" smtClean="0"/>
              <a:t> file. </a:t>
            </a:r>
          </a:p>
          <a:p>
            <a:r>
              <a:rPr lang="en-US" sz="1600" dirty="0" smtClean="0"/>
              <a:t># I usually, just </a:t>
            </a:r>
            <a:r>
              <a:rPr lang="en-US" sz="1600" dirty="0" err="1" smtClean="0"/>
              <a:t>sed</a:t>
            </a:r>
            <a:r>
              <a:rPr lang="en-US" sz="1600" dirty="0" smtClean="0"/>
              <a:t> ‘s/20120303.1953/${SUBEJECT}/g’</a:t>
            </a:r>
            <a:endParaRPr lang="en-US" sz="1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680932"/>
              </p:ext>
            </p:extLst>
          </p:nvPr>
        </p:nvGraphicFramePr>
        <p:xfrm>
          <a:off x="5867400" y="3124200"/>
          <a:ext cx="18018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ackager Shell Object" showAsIcon="1" r:id="rId3" imgW="1802160" imgH="685080" progId="Package">
                  <p:embed/>
                </p:oleObj>
              </mc:Choice>
              <mc:Fallback>
                <p:oleObj name="Packager Shell Object" showAsIcon="1" r:id="rId3" imgW="1802160" imgH="6850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67400" y="3124200"/>
                        <a:ext cx="1801813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4250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0" y="274680"/>
            <a:ext cx="914400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dirty="0" smtClean="0">
                <a:solidFill>
                  <a:srgbClr val="FF0000"/>
                </a:solidFill>
                <a:latin typeface="Calibri"/>
              </a:rPr>
              <a:t>Going back to ExploreDTI </a:t>
            </a:r>
            <a:r>
              <a:rPr lang="en-US" sz="4400" b="1" dirty="0" smtClean="0">
                <a:solidFill>
                  <a:srgbClr val="000000"/>
                </a:solidFill>
                <a:latin typeface="Calibri"/>
              </a:rPr>
              <a:t>(in parallel) run whole-brain </a:t>
            </a:r>
            <a:r>
              <a:rPr lang="en-US" sz="4400" b="1" dirty="0">
                <a:solidFill>
                  <a:srgbClr val="000000"/>
                </a:solidFill>
                <a:latin typeface="Calibri"/>
              </a:rPr>
              <a:t>tractography (DTI)</a:t>
            </a:r>
            <a:endParaRPr dirty="0"/>
          </a:p>
        </p:txBody>
      </p:sp>
      <p:sp>
        <p:nvSpPr>
          <p:cNvPr id="130" name="TextShape 2"/>
          <p:cNvSpPr txBox="1"/>
          <p:nvPr/>
        </p:nvSpPr>
        <p:spPr>
          <a:xfrm>
            <a:off x="476250" y="1571625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err="1">
                <a:solidFill>
                  <a:srgbClr val="FF0000"/>
                </a:solidFill>
                <a:latin typeface="Calibri"/>
              </a:rPr>
              <a:t>WholeBrainTrackingDTI</a:t>
            </a:r>
            <a:r>
              <a:rPr lang="en-US" sz="2800" dirty="0">
                <a:solidFill>
                  <a:srgbClr val="FF0000"/>
                </a:solidFill>
                <a:latin typeface="Calibri"/>
              </a:rPr>
              <a:t>(</a:t>
            </a:r>
            <a:r>
              <a:rPr lang="en-US" sz="2800" dirty="0" err="1">
                <a:solidFill>
                  <a:srgbClr val="FF0000"/>
                </a:solidFill>
                <a:latin typeface="Calibri"/>
              </a:rPr>
              <a:t>filename_in</a:t>
            </a:r>
            <a:r>
              <a:rPr lang="en-US" sz="2800" dirty="0">
                <a:solidFill>
                  <a:srgbClr val="FF0000"/>
                </a:solidFill>
                <a:latin typeface="Calibri"/>
              </a:rPr>
              <a:t>, </a:t>
            </a:r>
            <a:r>
              <a:rPr lang="en-US" sz="2800" dirty="0" err="1">
                <a:solidFill>
                  <a:srgbClr val="FF0000"/>
                </a:solidFill>
                <a:latin typeface="Calibri"/>
              </a:rPr>
              <a:t>filename_out</a:t>
            </a:r>
            <a:r>
              <a:rPr lang="en-US" sz="2800" dirty="0">
                <a:solidFill>
                  <a:srgbClr val="FF0000"/>
                </a:solidFill>
                <a:latin typeface="Calibri"/>
              </a:rPr>
              <a:t>, parameters);</a:t>
            </a:r>
            <a:endParaRPr sz="16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u="sng" dirty="0">
                <a:solidFill>
                  <a:srgbClr val="000000"/>
                </a:solidFill>
                <a:latin typeface="Calibri"/>
              </a:rPr>
              <a:t>With the following parameters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:
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paramaters.SeedPointRes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= [3 3 3]
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paramaters.StepSize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= 1
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paramaters.FAThresh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= 0.2000
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paramaters.AngleThresh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= 45
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paramaters.FiberLengthRange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= [50 500]</a:t>
            </a:r>
            <a:endParaRPr sz="1600" dirty="0"/>
          </a:p>
          <a:p>
            <a:pPr>
              <a:lnSpc>
                <a:spcPct val="100000"/>
              </a:lnSpc>
            </a:pPr>
            <a:endParaRPr lang="en-US" sz="28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Source &amp; Destination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folder: /data/Phillips2/projects/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dtistudy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/BIOS/data/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exploreDTI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/MD_C_EPI/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trafo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/. </a:t>
            </a:r>
            <a:endParaRPr sz="1400" dirty="0"/>
          </a:p>
          <a:p>
            <a:pPr>
              <a:lnSpc>
                <a:spcPct val="100000"/>
              </a:lnSpc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dirty="0" smtClean="0">
                <a:solidFill>
                  <a:srgbClr val="FF0000"/>
                </a:solidFill>
                <a:latin typeface="Calibri"/>
              </a:rPr>
              <a:t>And </a:t>
            </a:r>
            <a:r>
              <a:rPr lang="en-US" sz="4400" b="1" dirty="0" smtClean="0">
                <a:solidFill>
                  <a:srgbClr val="000000"/>
                </a:solidFill>
                <a:latin typeface="Calibri"/>
              </a:rPr>
              <a:t>Create </a:t>
            </a:r>
            <a:r>
              <a:rPr lang="en-US" sz="4400" b="1" dirty="0">
                <a:solidFill>
                  <a:srgbClr val="000000"/>
                </a:solidFill>
                <a:latin typeface="Calibri"/>
              </a:rPr>
              <a:t>Connectivity Matrices</a:t>
            </a:r>
            <a:r>
              <a:rPr lang="en-US" sz="4400" dirty="0">
                <a:solidFill>
                  <a:srgbClr val="000000"/>
                </a:solidFill>
                <a:latin typeface="Calibri"/>
              </a:rPr>
              <a:t>
</a:t>
            </a:r>
            <a:endParaRPr dirty="0"/>
          </a:p>
        </p:txBody>
      </p:sp>
      <p:sp>
        <p:nvSpPr>
          <p:cNvPr id="132" name="TextShape 2"/>
          <p:cNvSpPr txBox="1"/>
          <p:nvPr/>
        </p:nvSpPr>
        <p:spPr>
          <a:xfrm>
            <a:off x="457200" y="762000"/>
            <a:ext cx="8229240" cy="5943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FF0000"/>
                </a:solidFill>
                <a:latin typeface="Calibri"/>
              </a:rPr>
              <a:t>E_DTI_Network_analysis_exe</a:t>
            </a:r>
            <a:r>
              <a:rPr lang="en-US" sz="1600" dirty="0">
                <a:solidFill>
                  <a:srgbClr val="FF0000"/>
                </a:solidFill>
                <a:latin typeface="Calibri"/>
              </a:rPr>
              <a:t>(dti_filename,tracts_filename,img_filename,A_T,A_L,L,VDims_A,mat_dir,img_suffix,selected_labels,ACh);</a:t>
            </a:r>
            <a:endParaRPr sz="1050" dirty="0"/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000000"/>
                </a:solidFill>
                <a:latin typeface="Calibri"/>
              </a:rPr>
              <a:t>dti_filename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 = name of the DTI .mat file </a:t>
            </a:r>
            <a:endParaRPr lang="en-US" sz="16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alibri"/>
              </a:rPr>
              <a:t>#/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data/Phillips2/projects/</a:t>
            </a:r>
            <a:r>
              <a:rPr lang="en-US" sz="1600" b="1" dirty="0" err="1">
                <a:solidFill>
                  <a:srgbClr val="000000"/>
                </a:solidFill>
                <a:latin typeface="Calibri"/>
              </a:rPr>
              <a:t>dtistudy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/BIOS/data/</a:t>
            </a:r>
            <a:r>
              <a:rPr lang="en-US" sz="1600" b="1" dirty="0" err="1">
                <a:solidFill>
                  <a:srgbClr val="000000"/>
                </a:solidFill>
                <a:latin typeface="Calibri"/>
              </a:rPr>
              <a:t>exploreDTI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/MD_C_EPI/</a:t>
            </a:r>
            <a:r>
              <a:rPr lang="en-US" sz="1600" b="1" dirty="0" err="1">
                <a:solidFill>
                  <a:srgbClr val="000000"/>
                </a:solidFill>
                <a:latin typeface="Calibri"/>
              </a:rPr>
              <a:t>trafo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/*</a:t>
            </a:r>
            <a:r>
              <a:rPr lang="en-US" sz="1600" b="1" dirty="0" err="1" smtClean="0">
                <a:solidFill>
                  <a:srgbClr val="000000"/>
                </a:solidFill>
                <a:latin typeface="Calibri"/>
              </a:rPr>
              <a:t>MD_C_trafo.mat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tracts_filename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 = name of the DTI tracts .mat file </a:t>
            </a:r>
            <a:endParaRPr lang="en-US" sz="16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alibri"/>
              </a:rPr>
              <a:t>#/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data/Phillips2/projects/</a:t>
            </a:r>
            <a:r>
              <a:rPr lang="en-US" sz="1600" b="1" dirty="0" err="1">
                <a:solidFill>
                  <a:srgbClr val="000000"/>
                </a:solidFill>
                <a:latin typeface="Calibri"/>
              </a:rPr>
              <a:t>dtistudy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/BIOS/data/</a:t>
            </a:r>
            <a:r>
              <a:rPr lang="en-US" sz="1600" b="1" dirty="0" err="1">
                <a:solidFill>
                  <a:srgbClr val="000000"/>
                </a:solidFill>
                <a:latin typeface="Calibri"/>
              </a:rPr>
              <a:t>exploreDTI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/MD_C_EPI/</a:t>
            </a:r>
            <a:r>
              <a:rPr lang="en-US" sz="1600" b="1" dirty="0" err="1">
                <a:solidFill>
                  <a:srgbClr val="000000"/>
                </a:solidFill>
                <a:latin typeface="Calibri"/>
              </a:rPr>
              <a:t>trafo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/*</a:t>
            </a:r>
            <a:r>
              <a:rPr lang="en-US" sz="1600" b="1" dirty="0" err="1" smtClean="0">
                <a:solidFill>
                  <a:srgbClr val="000000"/>
                </a:solidFill>
                <a:latin typeface="Calibri"/>
              </a:rPr>
              <a:t>MD_C_trafo_Tracts_DTI.mat</a:t>
            </a:r>
            <a:r>
              <a:rPr lang="en-US" sz="1600" b="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img_filename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 = 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[]  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# for now
A_T = 3D volume of the atlas (e.g. AAL) reference template. Note this volume must be read into MATLAB using the 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command:A_T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E_DTI_load_nii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(‘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template_filename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’) </a:t>
            </a:r>
            <a:endParaRPr sz="1050" dirty="0"/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rgbClr val="000000"/>
                </a:solidFill>
                <a:latin typeface="Calibri"/>
              </a:rPr>
              <a:t>#/data/Phillips2/projects/</a:t>
            </a:r>
            <a:r>
              <a:rPr lang="en-US" sz="1600" b="1" dirty="0" err="1">
                <a:solidFill>
                  <a:srgbClr val="000000"/>
                </a:solidFill>
                <a:latin typeface="Calibri"/>
              </a:rPr>
              <a:t>dtistudy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/ExploreDTI/Templates/</a:t>
            </a:r>
            <a:r>
              <a:rPr lang="en-US" sz="1600" b="1" dirty="0" err="1">
                <a:solidFill>
                  <a:srgbClr val="000000"/>
                </a:solidFill>
                <a:latin typeface="Calibri"/>
              </a:rPr>
              <a:t>AAL_Template.nii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
A_L = 3D volume of the atlas (e.g. AAL) labels. As above, the volume need to be loaded into MATLABA_L=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E_DTI_load_nii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(‘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labels_filename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’) 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#/data/Phillips2/projects/</a:t>
            </a:r>
            <a:r>
              <a:rPr lang="en-US" sz="1600" b="1" dirty="0" err="1">
                <a:solidFill>
                  <a:srgbClr val="000000"/>
                </a:solidFill>
                <a:latin typeface="Calibri"/>
              </a:rPr>
              <a:t>dtistudy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/ExploreDTI/Templates/</a:t>
            </a:r>
            <a:r>
              <a:rPr lang="en-US" sz="1600" b="1" dirty="0" err="1">
                <a:solidFill>
                  <a:srgbClr val="000000"/>
                </a:solidFill>
                <a:latin typeface="Calibri"/>
              </a:rPr>
              <a:t>AAL_Labels.nii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
L = cell array of label names for each region in A_L.</a:t>
            </a:r>
            <a:endParaRPr sz="1050" dirty="0"/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rgbClr val="000000"/>
                </a:solidFill>
                <a:latin typeface="Calibri"/>
              </a:rPr>
              <a:t>#/data/Phillips2/projects/</a:t>
            </a:r>
            <a:r>
              <a:rPr lang="en-US" sz="1600" b="1" dirty="0" err="1">
                <a:solidFill>
                  <a:srgbClr val="000000"/>
                </a:solidFill>
                <a:latin typeface="Calibri"/>
              </a:rPr>
              <a:t>dtistudy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/ExploreDTI/Templates/AAL_Label_Names.txt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mat_dir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 = Directory to save the connectivity matrices</a:t>
            </a:r>
            <a:endParaRPr sz="1050" dirty="0"/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rgbClr val="000000"/>
                </a:solidFill>
                <a:latin typeface="Calibri"/>
              </a:rPr>
              <a:t>#/data/Phillips2/projects/</a:t>
            </a:r>
            <a:r>
              <a:rPr lang="en-US" sz="1600" b="1" dirty="0" err="1">
                <a:solidFill>
                  <a:srgbClr val="000000"/>
                </a:solidFill>
                <a:latin typeface="Calibri"/>
              </a:rPr>
              <a:t>dtistudy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/BIOS/data/</a:t>
            </a:r>
            <a:r>
              <a:rPr lang="en-US" sz="1600" b="1" dirty="0" err="1">
                <a:solidFill>
                  <a:srgbClr val="000000"/>
                </a:solidFill>
                <a:latin typeface="Calibri"/>
              </a:rPr>
              <a:t>exploreDTI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/CMs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img_suffix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 =  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[]  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# for now.
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selected_labels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 = a n_labelsx2 matrix of pairs of label indices to create an individual tract .mat file for that pair of labels. Use [] to disable. </a:t>
            </a:r>
            <a:r>
              <a:rPr lang="en-US" sz="1600" b="1" u="sng" dirty="0">
                <a:solidFill>
                  <a:srgbClr val="FF0000"/>
                </a:solidFill>
                <a:latin typeface="Calibri"/>
              </a:rPr>
              <a:t>Use </a:t>
            </a:r>
            <a:r>
              <a:rPr lang="en-US" sz="1600" b="1" u="sng" dirty="0" err="1">
                <a:solidFill>
                  <a:srgbClr val="FF0000"/>
                </a:solidFill>
                <a:latin typeface="Calibri"/>
              </a:rPr>
              <a:t>nchoosek</a:t>
            </a:r>
            <a:r>
              <a:rPr lang="en-US" sz="1600" b="1" u="sng" dirty="0">
                <a:solidFill>
                  <a:srgbClr val="FF0000"/>
                </a:solidFill>
                <a:latin typeface="Calibri"/>
              </a:rPr>
              <a:t>(1:n_atlas_labels,2) to output for every pair of labels</a:t>
            </a:r>
            <a:r>
              <a:rPr lang="en-US" sz="1600" u="sng" dirty="0">
                <a:solidFill>
                  <a:srgbClr val="FF0000"/>
                </a:solidFill>
                <a:latin typeface="Calibri"/>
              </a:rPr>
              <a:t> # for now</a:t>
            </a:r>
            <a:r>
              <a:rPr lang="en-US" sz="1600" u="sng" dirty="0">
                <a:solidFill>
                  <a:srgbClr val="000000"/>
                </a:solidFill>
                <a:latin typeface="Calibri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ACh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 = </a:t>
            </a:r>
            <a:r>
              <a:rPr lang="en-US" sz="1600" b="1" dirty="0">
                <a:latin typeface="Calibri"/>
              </a:rPr>
              <a:t>3</a:t>
            </a:r>
            <a:endParaRPr sz="105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129528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  <a:latin typeface="Calibri"/>
              </a:rPr>
              <a:t>Resampling T1 image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into DWI voxel size (2mm^3).</a:t>
            </a:r>
            <a:endParaRPr sz="1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  <a:latin typeface="Calibri"/>
              </a:rPr>
              <a:t>Generating the </a:t>
            </a:r>
            <a:r>
              <a:rPr lang="en-US" sz="2400" dirty="0" err="1">
                <a:solidFill>
                  <a:srgbClr val="FF0000"/>
                </a:solidFill>
                <a:latin typeface="Calibri"/>
              </a:rPr>
              <a:t>DWI.mat</a:t>
            </a:r>
            <a:r>
              <a:rPr lang="en-US" sz="24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file with customized 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parameters (not sure how you can enter these?)</a:t>
            </a:r>
            <a:endParaRPr sz="1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Getting to </a:t>
            </a:r>
            <a:r>
              <a:rPr lang="en-US" sz="2400" dirty="0">
                <a:solidFill>
                  <a:srgbClr val="FF0000"/>
                </a:solidFill>
                <a:latin typeface="Calibri"/>
              </a:rPr>
              <a:t>set the parameters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before starting with correcting procedures. 	Automated Masking</a:t>
            </a:r>
            <a:endParaRPr sz="1400"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	SM/EC/EPI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correction</a:t>
            </a:r>
            <a:endParaRPr sz="1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Calibri"/>
              </a:rPr>
              <a:t>Correcting </a:t>
            </a:r>
            <a:r>
              <a:rPr lang="en-US" sz="2400" dirty="0">
                <a:solidFill>
                  <a:srgbClr val="FF0000"/>
                </a:solidFill>
                <a:latin typeface="Calibri"/>
              </a:rPr>
              <a:t>the DWIs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for Subject Motion (SM), Eddy Current (EC) and EPI distortions. </a:t>
            </a:r>
            <a:r>
              <a:rPr lang="en-US" sz="2400" b="1" u="sng" dirty="0">
                <a:solidFill>
                  <a:srgbClr val="000000"/>
                </a:solidFill>
                <a:latin typeface="Calibri"/>
              </a:rPr>
              <a:t>I attached a txt file with all these settings to be entered in the command line of </a:t>
            </a:r>
            <a:r>
              <a:rPr lang="en-US" sz="2400" b="1" u="sng" dirty="0" err="1">
                <a:solidFill>
                  <a:srgbClr val="000000"/>
                </a:solidFill>
                <a:latin typeface="Calibri"/>
              </a:rPr>
              <a:t>SM_EC_EPI_correction</a:t>
            </a:r>
            <a:r>
              <a:rPr lang="en-US" sz="2400" b="1" u="sng" dirty="0">
                <a:solidFill>
                  <a:srgbClr val="000000"/>
                </a:solidFill>
                <a:latin typeface="Calibri"/>
              </a:rPr>
              <a:t>.</a:t>
            </a:r>
            <a:endParaRPr sz="1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Extracting the </a:t>
            </a:r>
            <a:r>
              <a:rPr lang="en-US" sz="2400" dirty="0" err="1">
                <a:solidFill>
                  <a:srgbClr val="FF0000"/>
                </a:solidFill>
                <a:latin typeface="Calibri"/>
              </a:rPr>
              <a:t>DWIs.nii</a:t>
            </a:r>
            <a:r>
              <a:rPr lang="en-US" sz="2400" dirty="0">
                <a:solidFill>
                  <a:srgbClr val="FF0000"/>
                </a:solidFill>
                <a:latin typeface="Calibri"/>
              </a:rPr>
              <a:t> and </a:t>
            </a:r>
            <a:r>
              <a:rPr lang="en-US" sz="2400" dirty="0" err="1">
                <a:solidFill>
                  <a:srgbClr val="FF0000"/>
                </a:solidFill>
                <a:latin typeface="Calibri"/>
              </a:rPr>
              <a:t>DWIs.bvec</a:t>
            </a:r>
            <a:r>
              <a:rPr lang="en-US" sz="24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from the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SM_EC_EPI_DWI.mat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file to reconstruct the fibers (</a:t>
            </a:r>
            <a:r>
              <a:rPr lang="en-US" sz="2400" dirty="0">
                <a:solidFill>
                  <a:srgbClr val="FF0000"/>
                </a:solidFill>
                <a:latin typeface="Calibri"/>
              </a:rPr>
              <a:t>TRACULA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).</a:t>
            </a:r>
            <a:endParaRPr sz="1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Whole-brain tractography (DTI) </a:t>
            </a:r>
            <a:endParaRPr sz="1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Create Connectivity 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Matrices</a:t>
            </a:r>
            <a:endParaRPr sz="1400" dirty="0"/>
          </a:p>
          <a:p>
            <a:pPr>
              <a:lnSpc>
                <a:spcPct val="100000"/>
              </a:lnSpc>
            </a:pPr>
            <a:endParaRPr sz="1400" dirty="0"/>
          </a:p>
          <a:p>
            <a:pPr>
              <a:lnSpc>
                <a:spcPct val="100000"/>
              </a:lnSpc>
            </a:pPr>
            <a:endParaRPr sz="1400" dirty="0"/>
          </a:p>
          <a:p>
            <a:pPr>
              <a:lnSpc>
                <a:spcPct val="100000"/>
              </a:lnSpc>
            </a:pPr>
            <a:endParaRPr sz="1400" dirty="0"/>
          </a:p>
          <a:p>
            <a:pPr>
              <a:lnSpc>
                <a:spcPct val="100000"/>
              </a:lnSpc>
            </a:pPr>
            <a:endParaRPr sz="1400" dirty="0"/>
          </a:p>
          <a:p>
            <a:pPr>
              <a:lnSpc>
                <a:spcPct val="100000"/>
              </a:lnSpc>
            </a:pPr>
            <a:endParaRPr sz="1400" dirty="0"/>
          </a:p>
          <a:p>
            <a:pPr>
              <a:lnSpc>
                <a:spcPct val="100000"/>
              </a:lnSpc>
            </a:pPr>
            <a:endParaRPr sz="1400" dirty="0"/>
          </a:p>
          <a:p>
            <a:pPr>
              <a:lnSpc>
                <a:spcPct val="100000"/>
              </a:lnSpc>
            </a:pPr>
            <a:endParaRPr sz="1400" dirty="0"/>
          </a:p>
          <a:p>
            <a:pPr>
              <a:lnSpc>
                <a:spcPct val="100000"/>
              </a:lnSpc>
            </a:pPr>
            <a:endParaRPr sz="1400" dirty="0"/>
          </a:p>
        </p:txBody>
      </p:sp>
      <p:sp>
        <p:nvSpPr>
          <p:cNvPr id="8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Analytic Flow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1295280"/>
            <a:ext cx="8229240" cy="55627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alibri"/>
              </a:rPr>
              <a:t># First change LIA to RAS.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${MRI_CONVERT} ${BFS}/${SUBJECT}/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mri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brain.mgz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${EXPLOREDTI}/T1_1mm_RAS/${SUBJECT}_T1_masked_RAS.nii --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out_orientation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RAS</a:t>
            </a:r>
            <a:endParaRPr sz="1600" dirty="0"/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# </a:t>
            </a:r>
            <a:r>
              <a:rPr lang="en-US" b="1" dirty="0" smtClean="0">
                <a:solidFill>
                  <a:srgbClr val="000000"/>
                </a:solidFill>
                <a:latin typeface="Calibri"/>
              </a:rPr>
              <a:t>To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enable parallel computation to use ExploreDTI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FF0000"/>
                </a:solidFill>
                <a:latin typeface="Calibri"/>
              </a:rPr>
              <a:t>matlabpool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n_workers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) (??8??); </a:t>
            </a:r>
            <a:endParaRPr lang="en-US" dirty="0" smtClean="0">
              <a:solidFill>
                <a:srgbClr val="FF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b="1" dirty="0" smtClean="0">
                <a:latin typeface="Calibri"/>
              </a:rPr>
              <a:t>#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To disable: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matlabpool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close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000000"/>
                </a:solidFill>
                <a:latin typeface="Calibri"/>
              </a:rPr>
              <a:t>-------------------------------------------------------------------------------------------------------------------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000000"/>
                </a:solidFill>
                <a:latin typeface="Calibri"/>
              </a:rPr>
              <a:t>#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From now on use ExploreDTI in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the most of the scripts are in /data/Phillips2/projects/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dtistudy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/ExploreDTI/Source/Plugins/ 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B050"/>
                </a:solidFill>
                <a:latin typeface="Calibri"/>
              </a:rPr>
              <a:t>### I don’t want the software ExploreDTI to be in the </a:t>
            </a:r>
            <a:r>
              <a:rPr lang="en-US" dirty="0" err="1" smtClean="0">
                <a:solidFill>
                  <a:srgbClr val="00B050"/>
                </a:solidFill>
                <a:latin typeface="Calibri"/>
              </a:rPr>
              <a:t>dtistudy</a:t>
            </a:r>
            <a:r>
              <a:rPr lang="en-US" dirty="0" smtClean="0">
                <a:solidFill>
                  <a:srgbClr val="00B050"/>
                </a:solidFill>
                <a:latin typeface="Calibri"/>
              </a:rPr>
              <a:t> folder, please move it where you think is more convenient####. </a:t>
            </a:r>
            <a:endParaRPr sz="1600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000000"/>
                </a:solidFill>
                <a:latin typeface="Calibri"/>
              </a:rPr>
              <a:t>---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000000"/>
                </a:solidFill>
                <a:latin typeface="Calibri"/>
              </a:rPr>
              <a:t>#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Resample the T1 </a:t>
            </a:r>
            <a:r>
              <a:rPr lang="en-US" b="1" dirty="0" smtClean="0">
                <a:solidFill>
                  <a:srgbClr val="000000"/>
                </a:solidFill>
                <a:latin typeface="Calibri"/>
              </a:rPr>
              <a:t>image.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alibri"/>
              </a:rPr>
              <a:t>script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E_DTI_Resample_nii.p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or ??? 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E_DTI_Resample_nii_ex.p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 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or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E_DTI_Resample_nii_ex_me.p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or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E_DTI_resample_nii_file.p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 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??? NOT SURE WHICH ONE IS THE CORRECT ONE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) 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alibri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: ${EXPLOREDTI}/T1_1mm_RAS/${SUBJECT}_T1_masked_RAS.nii 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alibri"/>
              </a:rPr>
              <a:t>destination/output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: ${EXPLOREDTI}/REORDERED/${SUBJECT}_T1.nii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alibri"/>
              </a:rPr>
              <a:t>voxel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: [2 2 2]</a:t>
            </a:r>
            <a:endParaRPr sz="1600" dirty="0"/>
          </a:p>
        </p:txBody>
      </p:sp>
      <p:sp>
        <p:nvSpPr>
          <p:cNvPr id="8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700">
                <a:solidFill>
                  <a:srgbClr val="FF0000"/>
                </a:solidFill>
                <a:latin typeface="Calibri"/>
              </a:rPr>
              <a:t>Resampling T1 image (</a:t>
            </a:r>
            <a:r>
              <a:rPr lang="en-US" sz="2700">
                <a:solidFill>
                  <a:srgbClr val="000000"/>
                </a:solidFill>
                <a:latin typeface="Calibri"/>
              </a:rPr>
              <a:t>${BFS}/${SUBJECT}/mri/brain.mgz) </a:t>
            </a:r>
            <a:r>
              <a:rPr lang="en-US" sz="2700">
                <a:solidFill>
                  <a:srgbClr val="FF0000"/>
                </a:solidFill>
                <a:latin typeface="Calibri"/>
              </a:rPr>
              <a:t> into DWI voxel size (2mm^3).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85800" y="35020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1371600" y="5257800"/>
            <a:ext cx="6400440" cy="1752120"/>
          </a:xfrm>
          <a:prstGeom prst="rect">
            <a:avLst/>
          </a:prstGeom>
        </p:spPr>
        <p:txBody>
          <a:bodyPr/>
          <a:lstStyle/>
          <a:p>
            <a:pPr algn="ctr"/>
            <a:endParaRPr/>
          </a:p>
        </p:txBody>
      </p:sp>
      <p:pic>
        <p:nvPicPr>
          <p:cNvPr id="86" name="Picture 11"/>
          <p:cNvPicPr/>
          <p:nvPr/>
        </p:nvPicPr>
        <p:blipFill rotWithShape="1">
          <a:blip r:embed="rId2"/>
          <a:srcRect l="15156" r="50000"/>
          <a:stretch/>
        </p:blipFill>
        <p:spPr>
          <a:xfrm>
            <a:off x="228600" y="1524000"/>
            <a:ext cx="8915399" cy="5257440"/>
          </a:xfrm>
          <a:prstGeom prst="rect">
            <a:avLst/>
          </a:prstGeom>
        </p:spPr>
      </p:pic>
      <p:pic>
        <p:nvPicPr>
          <p:cNvPr id="87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3429000" y="2666880"/>
            <a:ext cx="3630960" cy="1886760"/>
          </a:xfrm>
          <a:prstGeom prst="rect">
            <a:avLst/>
          </a:prstGeom>
        </p:spPr>
      </p:pic>
      <p:sp>
        <p:nvSpPr>
          <p:cNvPr id="88" name="CustomShape 3"/>
          <p:cNvSpPr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700">
                <a:solidFill>
                  <a:srgbClr val="FF0000"/>
                </a:solidFill>
                <a:latin typeface="Calibri"/>
              </a:rPr>
              <a:t>GUI: Resampling T1 image (</a:t>
            </a:r>
            <a:r>
              <a:rPr lang="en-US" sz="2700">
                <a:solidFill>
                  <a:srgbClr val="000000"/>
                </a:solidFill>
                <a:latin typeface="Calibri"/>
              </a:rPr>
              <a:t>${BFS}/${SUBJECT}/mri/brain.mgz) </a:t>
            </a:r>
            <a:r>
              <a:rPr lang="en-US" sz="2700">
                <a:solidFill>
                  <a:srgbClr val="FF0000"/>
                </a:solidFill>
                <a:latin typeface="Calibri"/>
              </a:rPr>
              <a:t> into DWI voxel size (2mm^3).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# script: 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E_DTI_convert_nii_dic_2_txt.p</a:t>
            </a:r>
            <a:endParaRPr sz="12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# input and output destination folder: ${EXPLOREDTI}/REORDERED/.</a:t>
            </a:r>
            <a:endParaRPr sz="1200" dirty="0"/>
          </a:p>
          <a:p>
            <a:pPr>
              <a:lnSpc>
                <a:spcPct val="100000"/>
              </a:lnSpc>
            </a:pPr>
            <a:endParaRPr sz="12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??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 Script to Convert folder of DICOMs </a:t>
            </a:r>
            <a:r>
              <a:rPr lang="en-US" sz="2000" b="1" dirty="0" smtClean="0">
                <a:solidFill>
                  <a:srgbClr val="000000"/>
                </a:solidFill>
                <a:latin typeface="Calibri"/>
              </a:rPr>
              <a:t>to 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an ExploreDTI .mat file:</a:t>
            </a:r>
            <a:endParaRPr sz="1200" dirty="0"/>
          </a:p>
          <a:p>
            <a:pPr>
              <a:lnSpc>
                <a:spcPct val="100000"/>
              </a:lnSpc>
            </a:pPr>
            <a:endParaRPr sz="12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s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cript syntax: </a:t>
            </a:r>
            <a:r>
              <a:rPr lang="en-US" sz="2000" dirty="0" err="1" smtClean="0">
                <a:solidFill>
                  <a:srgbClr val="000000"/>
                </a:solidFill>
                <a:latin typeface="Calibri"/>
              </a:rPr>
              <a:t>E_DTI_Script_Get_DTI_folders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alibri"/>
              </a:rPr>
              <a:t>source_dir,target_dir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)</a:t>
            </a:r>
            <a:endParaRPr sz="1200" dirty="0"/>
          </a:p>
          <a:p>
            <a:pPr>
              <a:lnSpc>
                <a:spcPct val="100000"/>
              </a:lnSpc>
            </a:pPr>
            <a:endParaRPr sz="1200" dirty="0"/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0000"/>
                </a:solidFill>
                <a:latin typeface="Calibri"/>
              </a:rPr>
              <a:t>source_dir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 = /data/Phillips2/projects/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dtistudy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/BIOS/data/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exploreDTI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/REORDERED
</a:t>
            </a:r>
            <a:endParaRPr sz="1200" dirty="0"/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0000"/>
                </a:solidFill>
                <a:latin typeface="Calibri"/>
              </a:rPr>
              <a:t>target_dir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 = /data/Phillips2/projects/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dtistudy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/BIOS/data/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exploreDTI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/REORDERED</a:t>
            </a:r>
            <a:endParaRPr sz="1200" dirty="0"/>
          </a:p>
          <a:p>
            <a:pPr>
              <a:lnSpc>
                <a:spcPct val="100000"/>
              </a:lnSpc>
            </a:pPr>
            <a:endParaRPr sz="12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NOT SURE HOW YOU CAN ENTER THE FOLLOWING PARAMETERS (NEXT SLIDE)?
</a:t>
            </a:r>
            <a:endParaRPr sz="1200" dirty="0"/>
          </a:p>
          <a:p>
            <a:pPr>
              <a:lnSpc>
                <a:spcPct val="100000"/>
              </a:lnSpc>
            </a:pPr>
            <a:endParaRPr sz="1200" dirty="0"/>
          </a:p>
          <a:p>
            <a:pPr>
              <a:lnSpc>
                <a:spcPct val="100000"/>
              </a:lnSpc>
            </a:pPr>
            <a:endParaRPr sz="1200" dirty="0"/>
          </a:p>
        </p:txBody>
      </p:sp>
      <p:sp>
        <p:nvSpPr>
          <p:cNvPr id="90" name="CustomShape 2"/>
          <p:cNvSpPr/>
          <p:nvPr/>
        </p:nvSpPr>
        <p:spPr>
          <a:xfrm>
            <a:off x="304920" y="228600"/>
            <a:ext cx="8762760" cy="118764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0000"/>
                </a:solidFill>
                <a:latin typeface="Calibri"/>
              </a:rPr>
              <a:t>Generating the DWI.mat </a:t>
            </a:r>
            <a:r>
              <a:rPr lang="en-US" sz="3600">
                <a:solidFill>
                  <a:srgbClr val="000000"/>
                </a:solidFill>
                <a:latin typeface="Calibri"/>
              </a:rPr>
              <a:t>file with customized parameters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93" name="Picture 2"/>
          <p:cNvPicPr/>
          <p:nvPr/>
        </p:nvPicPr>
        <p:blipFill rotWithShape="1">
          <a:blip r:embed="rId2"/>
          <a:srcRect r="53992"/>
          <a:stretch/>
        </p:blipFill>
        <p:spPr>
          <a:xfrm>
            <a:off x="171360" y="9525"/>
            <a:ext cx="8972640" cy="6745680"/>
          </a:xfrm>
          <a:prstGeom prst="rect">
            <a:avLst/>
          </a:prstGeom>
        </p:spPr>
      </p:pic>
      <p:pic>
        <p:nvPicPr>
          <p:cNvPr id="94" name="Picture 3"/>
          <p:cNvPicPr/>
          <p:nvPr/>
        </p:nvPicPr>
        <p:blipFill rotWithShape="1">
          <a:blip r:embed="rId3"/>
          <a:srcRect l="16779" t="21403" r="66578" b="23800"/>
          <a:stretch/>
        </p:blipFill>
        <p:spPr>
          <a:xfrm>
            <a:off x="3262267" y="619123"/>
            <a:ext cx="5881733" cy="55066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666880"/>
            <a:ext cx="8229240" cy="2971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script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E_DTI_SMECEPI_Main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parameter_filename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);</a:t>
            </a:r>
            <a:endParaRPr sz="1100" dirty="0"/>
          </a:p>
          <a:p>
            <a:pPr>
              <a:lnSpc>
                <a:spcPct val="100000"/>
              </a:lnSpc>
            </a:pPr>
            <a:endParaRPr sz="1100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destination folder: /data/Phillips2/projects/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dtistudy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/BIOS/data/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exploreDTI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/MC_D_EPI/ </a:t>
            </a:r>
            <a:endParaRPr sz="1100" dirty="0"/>
          </a:p>
          <a:p>
            <a:pPr>
              <a:lnSpc>
                <a:spcPct val="100000"/>
              </a:lnSpc>
            </a:pPr>
            <a:endParaRPr sz="1100" dirty="0"/>
          </a:p>
          <a:p>
            <a:pPr>
              <a:lnSpc>
                <a:spcPct val="100000"/>
              </a:lnSpc>
            </a:pPr>
            <a:endParaRPr lang="en-US" sz="1100" dirty="0" smtClean="0"/>
          </a:p>
          <a:p>
            <a:pPr>
              <a:lnSpc>
                <a:spcPct val="100000"/>
              </a:lnSpc>
            </a:pPr>
            <a:endParaRPr sz="1100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mv /data/Phillips2/projects/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dtistudy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/BIOS/data/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exploreDTI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/MC_D_EPI/*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trafo.mat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 /data/Phillips2/projects/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dtistudy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/BIOS/data/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exploreDTI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/MC_D_EPI/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trafo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/.</a:t>
            </a:r>
            <a:endParaRPr sz="1100" dirty="0"/>
          </a:p>
          <a:p>
            <a:pPr>
              <a:lnSpc>
                <a:spcPct val="100000"/>
              </a:lnSpc>
            </a:pPr>
            <a:endParaRPr sz="1100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mv /data/Phillips2/projects/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dtistudy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/BIOS/data/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exploreDTI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/MC_D_EPI/*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native.mat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 /data/Phillips2/projects/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dtistudy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/BIOS/data/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exploreDTI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/MC_D_EPI/native/.</a:t>
            </a:r>
            <a:endParaRPr sz="1100" dirty="0"/>
          </a:p>
          <a:p>
            <a:pPr>
              <a:lnSpc>
                <a:spcPct val="100000"/>
              </a:lnSpc>
            </a:pPr>
            <a:endParaRPr sz="1100" dirty="0"/>
          </a:p>
        </p:txBody>
      </p:sp>
      <p:sp>
        <p:nvSpPr>
          <p:cNvPr id="96" name="TextShape 2"/>
          <p:cNvSpPr txBox="1"/>
          <p:nvPr/>
        </p:nvSpPr>
        <p:spPr>
          <a:xfrm>
            <a:off x="122400" y="229320"/>
            <a:ext cx="8930160" cy="16909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Setting the parameters/ </a:t>
            </a:r>
            <a:r>
              <a:rPr lang="en-US" sz="2800" b="1" dirty="0">
                <a:solidFill>
                  <a:srgbClr val="FF0000"/>
                </a:solidFill>
                <a:latin typeface="Calibri"/>
              </a:rPr>
              <a:t>Correcting the DWIs 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for Subject Motion (SM), Eddy Current (EC) and EPI distortions</a:t>
            </a:r>
            <a:endParaRPr sz="1600" dirty="0"/>
          </a:p>
        </p:txBody>
      </p:sp>
      <p:pic>
        <p:nvPicPr>
          <p:cNvPr id="97" name="Picture 96"/>
          <p:cNvPicPr/>
          <p:nvPr/>
        </p:nvPicPr>
        <p:blipFill>
          <a:blip r:embed="rId2"/>
          <a:stretch>
            <a:fillRect/>
          </a:stretch>
        </p:blipFill>
        <p:spPr>
          <a:xfrm>
            <a:off x="4876800" y="2647830"/>
            <a:ext cx="217188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80880" y="2844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FF0000"/>
                </a:solidFill>
                <a:latin typeface="Calibri"/>
              </a:rPr>
              <a:t>GUI to set the parameters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before starting with correcting procedures. These will probably be defined all at once in the command line.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Automated Masking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BFBFBF"/>
                </a:solidFill>
                <a:latin typeface="Calibri"/>
              </a:rPr>
              <a:t>SM/EC/EPI correction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593</Words>
  <Application>Microsoft Office PowerPoint</Application>
  <PresentationFormat>On-screen Show (4:3)</PresentationFormat>
  <Paragraphs>120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Office Theme</vt:lpstr>
      <vt:lpstr>Office Theme</vt:lpstr>
      <vt:lpstr>Package</vt:lpstr>
      <vt:lpstr>Beginning with FreeSurfer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with TRACULA, run trac-all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Versace, Amelia</dc:creator>
  <cp:lastModifiedBy>Versace, Amelia</cp:lastModifiedBy>
  <cp:revision>6</cp:revision>
  <dcterms:modified xsi:type="dcterms:W3CDTF">2014-10-13T15:39:06Z</dcterms:modified>
</cp:coreProperties>
</file>