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69" r:id="rId3"/>
    <p:sldId id="270" r:id="rId4"/>
    <p:sldId id="271" r:id="rId5"/>
    <p:sldId id="272" r:id="rId6"/>
    <p:sldId id="276" r:id="rId7"/>
    <p:sldId id="260" r:id="rId8"/>
    <p:sldId id="268" r:id="rId9"/>
    <p:sldId id="261" r:id="rId10"/>
    <p:sldId id="263" r:id="rId11"/>
    <p:sldId id="264" r:id="rId12"/>
    <p:sldId id="265" r:id="rId13"/>
    <p:sldId id="266" r:id="rId14"/>
    <p:sldId id="267" r:id="rId15"/>
  </p:sldIdLst>
  <p:sldSz cx="9144000" cy="5143500" type="screen16x9"/>
  <p:notesSz cx="6858000" cy="9144000"/>
  <p:embeddedFontLst>
    <p:embeddedFont>
      <p:font typeface="Cambria Math" panose="02040503050406030204" pitchFamily="18" charset="0"/>
      <p:regular r:id="rId17"/>
    </p:embeddedFont>
    <p:embeddedFont>
      <p:font typeface="Maven Pro" panose="020B0604020202020204" charset="0"/>
      <p:regular r:id="rId18"/>
      <p:bold r:id="rId19"/>
    </p:embeddedFont>
    <p:embeddedFont>
      <p:font typeface="Nuni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DC52AE-3CA7-4FA3-93BA-7E7C9D1A95D8}">
  <a:tblStyle styleId="{56DC52AE-3CA7-4FA3-93BA-7E7C9D1A95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703efe0f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7703efe0f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1C1D1E"/>
                </a:solidFill>
                <a:highlight>
                  <a:srgbClr val="FFFFFF"/>
                </a:highlight>
              </a:rPr>
              <a:t>Anderson, M.J. (2017). Permutational Multivariate Analysis of Variance (PERMANOVA). In Wiley StatsRef: Statistics Reference Online (eds N. Balakrishnan, T. Colton, B. Everitt, W. Piegorsch, F. Ruggeri and J.L. Teugels).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00b3b323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00b3b323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703efe0f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703efe0f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800b3b32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800b3b32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00b3b32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00b3b32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00b3b32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00b3b32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6947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46050" indent="0">
              <a:buNone/>
            </a:pPr>
            <a:r>
              <a:rPr lang="en-US" dirty="0"/>
              <a:t>Here </a:t>
            </a:r>
            <a:r>
              <a:rPr lang="en-US" i="1" dirty="0"/>
              <a:t>Sobs</a:t>
            </a:r>
            <a:r>
              <a:rPr lang="en-US" dirty="0"/>
              <a:t> is the number of species in the sample, </a:t>
            </a:r>
            <a:r>
              <a:rPr lang="en-US" i="1" dirty="0"/>
              <a:t>F</a:t>
            </a:r>
            <a:r>
              <a:rPr lang="en-US" dirty="0"/>
              <a:t>1 is the number of singletons (i.e., the number of species with only a single occurrence in the sample) and </a:t>
            </a:r>
            <a:r>
              <a:rPr lang="en-US" i="1" dirty="0"/>
              <a:t>F</a:t>
            </a:r>
            <a:r>
              <a:rPr lang="en-US" dirty="0"/>
              <a:t>2 is the number of doubletons (the number of species with exactly two occurrences in the sample). </a:t>
            </a:r>
          </a:p>
          <a:p>
            <a:pPr marL="146050" indent="0">
              <a:buNone/>
            </a:pPr>
            <a:r>
              <a:rPr lang="en-US" dirty="0"/>
              <a:t>The idea behind the estimator is that if a community is being sampled, and rare species (singletons) are still being discovered, there is likely still more rare species not found; as soon as all species have been recovered at least twice (doubletons), there is likely no more species to be found.</a:t>
            </a:r>
          </a:p>
          <a:p>
            <a:pPr marL="158750" indent="0">
              <a:buNone/>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Inverse </a:t>
            </a:r>
            <a:r>
              <a:rPr lang="en-US" dirty="0" err="1"/>
              <a:t>simpson</a:t>
            </a:r>
            <a:r>
              <a:rPr lang="en-US" dirty="0"/>
              <a:t> - The greater the biodiversity in an area, the higher the value of D. The lowest possible defined value of D is 1 and would occur if the community contained only one species. The maximum value would occur if there was perfect evenness and would be equal to the number of species.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Shannon - </a:t>
            </a:r>
            <a:r>
              <a:rPr lang="en-US" sz="1100" dirty="0"/>
              <a:t>The idea is that the more different letters there are, and the more equal their proportional abundances in the string of interest, the more difficult it is to correctly predict which letter will be the next one in the string. The Shannon entropy quantifies the uncertainty (entropy or degree of surprise) associated with this prediction.</a:t>
            </a:r>
            <a:endParaRPr lang="en-US" dirty="0"/>
          </a:p>
          <a:p>
            <a:pPr marL="158750" indent="0">
              <a:buNone/>
            </a:pPr>
            <a:endParaRPr lang="en-US" dirty="0"/>
          </a:p>
        </p:txBody>
      </p:sp>
    </p:spTree>
    <p:extLst>
      <p:ext uri="{BB962C8B-B14F-4D97-AF65-F5344CB8AC3E}">
        <p14:creationId xmlns:p14="http://schemas.microsoft.com/office/powerpoint/2010/main" val="3630685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00b3b323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00b3b32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800b3b32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800b3b32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00b3b323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00b3b32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800b3b323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800b3b323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bioconductor.org/packages/devel/bioc/manuals/microbiome/man/microbiome.pdf" TargetMode="External"/><Relationship Id="rId2" Type="http://schemas.openxmlformats.org/officeDocument/2006/relationships/hyperlink" Target="https://www.nature.com/articles/ncomms7342"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Measuring Diversity with R</a:t>
            </a:r>
            <a:endParaRPr/>
          </a:p>
        </p:txBody>
      </p:sp>
      <p:sp>
        <p:nvSpPr>
          <p:cNvPr id="278" name="Google Shape;278;p13"/>
          <p:cNvSpPr txBox="1">
            <a:spLocks noGrp="1"/>
          </p:cNvSpPr>
          <p:nvPr>
            <p:ph type="subTitle" idx="1"/>
          </p:nvPr>
        </p:nvSpPr>
        <p:spPr>
          <a:xfrm>
            <a:off x="824000" y="3596300"/>
            <a:ext cx="49392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ECES 450 Tutorial #4</a:t>
            </a:r>
            <a:endParaRPr/>
          </a:p>
          <a:p>
            <a:pPr marL="0" lvl="0" indent="0" algn="l" rtl="0">
              <a:spcBef>
                <a:spcPts val="0"/>
              </a:spcBef>
              <a:spcAft>
                <a:spcPts val="0"/>
              </a:spcAft>
              <a:buNone/>
            </a:pPr>
            <a:r>
              <a:rPr lang="en"/>
              <a:t>Dan Dunkers, Toshika Fegade, Anthony Knesis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p:nvPr/>
        </p:nvSpPr>
        <p:spPr>
          <a:xfrm>
            <a:off x="1138525" y="1418175"/>
            <a:ext cx="65097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FFFFFF"/>
                </a:solidFill>
                <a:latin typeface="Maven Pro"/>
                <a:ea typeface="Maven Pro"/>
                <a:cs typeface="Maven Pro"/>
                <a:sym typeface="Maven Pro"/>
              </a:rPr>
              <a:t>PER</a:t>
            </a:r>
            <a:r>
              <a:rPr lang="en" sz="2600" b="1">
                <a:solidFill>
                  <a:srgbClr val="B4ECE9"/>
                </a:solidFill>
                <a:latin typeface="Maven Pro"/>
                <a:ea typeface="Maven Pro"/>
                <a:cs typeface="Maven Pro"/>
                <a:sym typeface="Maven Pro"/>
              </a:rPr>
              <a:t>mutational</a:t>
            </a:r>
            <a:endParaRPr/>
          </a:p>
        </p:txBody>
      </p:sp>
      <p:sp>
        <p:nvSpPr>
          <p:cNvPr id="326" name="Google Shape;326;p20"/>
          <p:cNvSpPr txBox="1">
            <a:spLocks noGrp="1"/>
          </p:cNvSpPr>
          <p:nvPr>
            <p:ph type="title"/>
          </p:nvPr>
        </p:nvSpPr>
        <p:spPr>
          <a:xfrm>
            <a:off x="1303800" y="598575"/>
            <a:ext cx="7030500" cy="5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PERMANOVA</a:t>
            </a:r>
            <a:endParaRPr/>
          </a:p>
        </p:txBody>
      </p:sp>
      <p:sp>
        <p:nvSpPr>
          <p:cNvPr id="327" name="Google Shape;327;p20"/>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
        <p:nvSpPr>
          <p:cNvPr id="328" name="Google Shape;328;p20"/>
          <p:cNvSpPr/>
          <p:nvPr/>
        </p:nvSpPr>
        <p:spPr>
          <a:xfrm>
            <a:off x="1138525" y="2606275"/>
            <a:ext cx="65097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FFFFFF"/>
                </a:solidFill>
                <a:latin typeface="Maven Pro"/>
                <a:ea typeface="Maven Pro"/>
                <a:cs typeface="Maven Pro"/>
                <a:sym typeface="Maven Pro"/>
              </a:rPr>
              <a:t>M</a:t>
            </a:r>
            <a:r>
              <a:rPr lang="en" sz="2600" b="1">
                <a:solidFill>
                  <a:srgbClr val="B4ECE9"/>
                </a:solidFill>
                <a:latin typeface="Maven Pro"/>
                <a:ea typeface="Maven Pro"/>
                <a:cs typeface="Maven Pro"/>
                <a:sym typeface="Maven Pro"/>
              </a:rPr>
              <a:t>ultivariate</a:t>
            </a:r>
            <a:endParaRPr/>
          </a:p>
        </p:txBody>
      </p:sp>
      <p:sp>
        <p:nvSpPr>
          <p:cNvPr id="329" name="Google Shape;329;p20"/>
          <p:cNvSpPr/>
          <p:nvPr/>
        </p:nvSpPr>
        <p:spPr>
          <a:xfrm>
            <a:off x="1138525" y="3794375"/>
            <a:ext cx="65097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FFFFFF"/>
                </a:solidFill>
                <a:latin typeface="Maven Pro"/>
                <a:ea typeface="Maven Pro"/>
                <a:cs typeface="Maven Pro"/>
                <a:sym typeface="Maven Pro"/>
              </a:rPr>
              <a:t>AN</a:t>
            </a:r>
            <a:r>
              <a:rPr lang="en" sz="2600" b="1">
                <a:solidFill>
                  <a:srgbClr val="B4ECE9"/>
                </a:solidFill>
                <a:latin typeface="Maven Pro"/>
                <a:ea typeface="Maven Pro"/>
                <a:cs typeface="Maven Pro"/>
                <a:sym typeface="Maven Pro"/>
              </a:rPr>
              <a:t>alysis</a:t>
            </a:r>
            <a:r>
              <a:rPr lang="en" sz="2600" b="1">
                <a:solidFill>
                  <a:schemeClr val="lt2"/>
                </a:solidFill>
                <a:latin typeface="Maven Pro"/>
                <a:ea typeface="Maven Pro"/>
                <a:cs typeface="Maven Pro"/>
                <a:sym typeface="Maven Pro"/>
              </a:rPr>
              <a:t> </a:t>
            </a:r>
            <a:r>
              <a:rPr lang="en" sz="2600" b="1">
                <a:solidFill>
                  <a:srgbClr val="FFFFFF"/>
                </a:solidFill>
                <a:latin typeface="Maven Pro"/>
                <a:ea typeface="Maven Pro"/>
                <a:cs typeface="Maven Pro"/>
                <a:sym typeface="Maven Pro"/>
              </a:rPr>
              <a:t>O</a:t>
            </a:r>
            <a:r>
              <a:rPr lang="en" sz="2600" b="1">
                <a:solidFill>
                  <a:srgbClr val="B4ECE9"/>
                </a:solidFill>
                <a:latin typeface="Maven Pro"/>
                <a:ea typeface="Maven Pro"/>
                <a:cs typeface="Maven Pro"/>
                <a:sym typeface="Maven Pro"/>
              </a:rPr>
              <a:t>f</a:t>
            </a:r>
            <a:r>
              <a:rPr lang="en" sz="2600" b="1">
                <a:solidFill>
                  <a:schemeClr val="lt2"/>
                </a:solidFill>
                <a:latin typeface="Maven Pro"/>
                <a:ea typeface="Maven Pro"/>
                <a:cs typeface="Maven Pro"/>
                <a:sym typeface="Maven Pro"/>
              </a:rPr>
              <a:t> </a:t>
            </a:r>
            <a:endParaRPr sz="2600" b="1">
              <a:solidFill>
                <a:schemeClr val="lt2"/>
              </a:solidFill>
              <a:latin typeface="Maven Pro"/>
              <a:ea typeface="Maven Pro"/>
              <a:cs typeface="Maven Pro"/>
              <a:sym typeface="Maven Pro"/>
            </a:endParaRPr>
          </a:p>
          <a:p>
            <a:pPr marL="0" lvl="0" indent="0" algn="l" rtl="0">
              <a:spcBef>
                <a:spcPts val="0"/>
              </a:spcBef>
              <a:spcAft>
                <a:spcPts val="0"/>
              </a:spcAft>
              <a:buNone/>
            </a:pPr>
            <a:r>
              <a:rPr lang="en" sz="2600" b="1">
                <a:solidFill>
                  <a:srgbClr val="FFFFFF"/>
                </a:solidFill>
                <a:latin typeface="Maven Pro"/>
                <a:ea typeface="Maven Pro"/>
                <a:cs typeface="Maven Pro"/>
                <a:sym typeface="Maven Pro"/>
              </a:rPr>
              <a:t>VA</a:t>
            </a:r>
            <a:r>
              <a:rPr lang="en" sz="2600" b="1">
                <a:solidFill>
                  <a:srgbClr val="B4ECE9"/>
                </a:solidFill>
                <a:latin typeface="Maven Pro"/>
                <a:ea typeface="Maven Pro"/>
                <a:cs typeface="Maven Pro"/>
                <a:sym typeface="Maven Pro"/>
              </a:rPr>
              <a:t>riance</a:t>
            </a:r>
            <a:r>
              <a:rPr lang="en" sz="2600" b="1">
                <a:solidFill>
                  <a:schemeClr val="dk2"/>
                </a:solidFill>
                <a:latin typeface="Maven Pro"/>
                <a:ea typeface="Maven Pro"/>
                <a:cs typeface="Maven Pro"/>
                <a:sym typeface="Maven Pro"/>
              </a:rPr>
              <a:t> </a:t>
            </a:r>
            <a:endParaRPr/>
          </a:p>
        </p:txBody>
      </p:sp>
      <p:sp>
        <p:nvSpPr>
          <p:cNvPr id="330" name="Google Shape;330;p20"/>
          <p:cNvSpPr/>
          <p:nvPr/>
        </p:nvSpPr>
        <p:spPr>
          <a:xfrm>
            <a:off x="3995675" y="3794375"/>
            <a:ext cx="45039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Is data best explained with several clusters or single group?</a:t>
            </a:r>
            <a:endParaRPr sz="900"/>
          </a:p>
        </p:txBody>
      </p:sp>
      <p:sp>
        <p:nvSpPr>
          <p:cNvPr id="331" name="Google Shape;331;p20"/>
          <p:cNvSpPr/>
          <p:nvPr/>
        </p:nvSpPr>
        <p:spPr>
          <a:xfrm>
            <a:off x="3995675" y="2606275"/>
            <a:ext cx="45039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Assess influence of multiple factors (e.g. individual taxa)</a:t>
            </a:r>
            <a:endParaRPr sz="2100"/>
          </a:p>
        </p:txBody>
      </p:sp>
      <p:sp>
        <p:nvSpPr>
          <p:cNvPr id="332" name="Google Shape;332;p20"/>
          <p:cNvSpPr/>
          <p:nvPr/>
        </p:nvSpPr>
        <p:spPr>
          <a:xfrm>
            <a:off x="3995675" y="1418175"/>
            <a:ext cx="45039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Validates significance through random sampling</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1"/>
          <p:cNvSpPr/>
          <p:nvPr/>
        </p:nvSpPr>
        <p:spPr>
          <a:xfrm>
            <a:off x="5256750" y="2937550"/>
            <a:ext cx="3367500" cy="13218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500" i="1" baseline="-25000"/>
          </a:p>
        </p:txBody>
      </p:sp>
      <p:sp>
        <p:nvSpPr>
          <p:cNvPr id="338" name="Google Shape;338;p21"/>
          <p:cNvSpPr/>
          <p:nvPr/>
        </p:nvSpPr>
        <p:spPr>
          <a:xfrm>
            <a:off x="2460225" y="3008050"/>
            <a:ext cx="2225400" cy="17688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500" i="1" baseline="-25000"/>
          </a:p>
        </p:txBody>
      </p:sp>
      <p:sp>
        <p:nvSpPr>
          <p:cNvPr id="339" name="Google Shape;339;p21"/>
          <p:cNvSpPr txBox="1">
            <a:spLocks noGrp="1"/>
          </p:cNvSpPr>
          <p:nvPr>
            <p:ph type="title"/>
          </p:nvPr>
        </p:nvSpPr>
        <p:spPr>
          <a:xfrm>
            <a:off x="1283775" y="583150"/>
            <a:ext cx="3009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Statistical Basis</a:t>
            </a:r>
            <a:endParaRPr/>
          </a:p>
        </p:txBody>
      </p:sp>
      <p:sp>
        <p:nvSpPr>
          <p:cNvPr id="340" name="Google Shape;340;p21"/>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
        <p:nvSpPr>
          <p:cNvPr id="341" name="Google Shape;341;p21"/>
          <p:cNvSpPr/>
          <p:nvPr/>
        </p:nvSpPr>
        <p:spPr>
          <a:xfrm>
            <a:off x="6912400" y="1556800"/>
            <a:ext cx="2001300" cy="9402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rgbClr val="FFFFFF"/>
                </a:solidFill>
                <a:latin typeface="Maven Pro"/>
                <a:ea typeface="Maven Pro"/>
                <a:cs typeface="Maven Pro"/>
                <a:sym typeface="Maven Pro"/>
              </a:rPr>
              <a:t>Flexible choice of pairwise distance </a:t>
            </a:r>
            <a:r>
              <a:rPr lang="en" sz="1500" b="1" i="1">
                <a:solidFill>
                  <a:srgbClr val="FFFFFF"/>
                </a:solidFill>
                <a:latin typeface="Maven Pro"/>
                <a:ea typeface="Maven Pro"/>
                <a:cs typeface="Maven Pro"/>
                <a:sym typeface="Maven Pro"/>
              </a:rPr>
              <a:t>d</a:t>
            </a:r>
            <a:r>
              <a:rPr lang="en" sz="1500" b="1" i="1" baseline="-25000">
                <a:solidFill>
                  <a:srgbClr val="FFFFFF"/>
                </a:solidFill>
                <a:latin typeface="Maven Pro"/>
                <a:ea typeface="Maven Pro"/>
                <a:cs typeface="Maven Pro"/>
                <a:sym typeface="Maven Pro"/>
              </a:rPr>
              <a:t>xy</a:t>
            </a:r>
            <a:endParaRPr sz="300" i="1" baseline="-25000"/>
          </a:p>
        </p:txBody>
      </p:sp>
      <p:pic>
        <p:nvPicPr>
          <p:cNvPr id="342" name="Google Shape;342;p21"/>
          <p:cNvPicPr preferRelativeResize="0"/>
          <p:nvPr/>
        </p:nvPicPr>
        <p:blipFill>
          <a:blip r:embed="rId3">
            <a:alphaModFix/>
          </a:blip>
          <a:stretch>
            <a:fillRect/>
          </a:stretch>
        </p:blipFill>
        <p:spPr>
          <a:xfrm>
            <a:off x="7273263" y="673948"/>
            <a:ext cx="1280922" cy="736200"/>
          </a:xfrm>
          <a:prstGeom prst="rect">
            <a:avLst/>
          </a:prstGeom>
          <a:noFill/>
          <a:ln>
            <a:noFill/>
          </a:ln>
        </p:spPr>
      </p:pic>
      <p:pic>
        <p:nvPicPr>
          <p:cNvPr id="343" name="Google Shape;343;p21"/>
          <p:cNvPicPr preferRelativeResize="0"/>
          <p:nvPr/>
        </p:nvPicPr>
        <p:blipFill>
          <a:blip r:embed="rId4">
            <a:alphaModFix/>
          </a:blip>
          <a:stretch>
            <a:fillRect/>
          </a:stretch>
        </p:blipFill>
        <p:spPr>
          <a:xfrm>
            <a:off x="2500137" y="3120286"/>
            <a:ext cx="2145577" cy="1261875"/>
          </a:xfrm>
          <a:prstGeom prst="rect">
            <a:avLst/>
          </a:prstGeom>
          <a:noFill/>
          <a:ln>
            <a:noFill/>
          </a:ln>
        </p:spPr>
      </p:pic>
      <p:sp>
        <p:nvSpPr>
          <p:cNvPr id="344" name="Google Shape;344;p21"/>
          <p:cNvSpPr txBox="1"/>
          <p:nvPr/>
        </p:nvSpPr>
        <p:spPr>
          <a:xfrm>
            <a:off x="2834700" y="4324750"/>
            <a:ext cx="16182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1"/>
                </a:solidFill>
                <a:latin typeface="Maven Pro"/>
                <a:ea typeface="Maven Pro"/>
                <a:cs typeface="Maven Pro"/>
                <a:sym typeface="Maven Pro"/>
              </a:rPr>
              <a:t>Test Statistic</a:t>
            </a:r>
            <a:endParaRPr sz="1600">
              <a:solidFill>
                <a:schemeClr val="accent1"/>
              </a:solidFill>
            </a:endParaRPr>
          </a:p>
        </p:txBody>
      </p:sp>
      <p:sp>
        <p:nvSpPr>
          <p:cNvPr id="345" name="Google Shape;345;p21"/>
          <p:cNvSpPr/>
          <p:nvPr/>
        </p:nvSpPr>
        <p:spPr>
          <a:xfrm>
            <a:off x="5053450" y="4400946"/>
            <a:ext cx="3822600" cy="3546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rgbClr val="FFFFFF"/>
                </a:solidFill>
                <a:latin typeface="Maven Pro"/>
                <a:ea typeface="Maven Pro"/>
                <a:cs typeface="Maven Pro"/>
                <a:sym typeface="Maven Pro"/>
              </a:rPr>
              <a:t>Permutations shuffle group labelings</a:t>
            </a:r>
            <a:endParaRPr sz="300" i="1" baseline="-25000"/>
          </a:p>
        </p:txBody>
      </p:sp>
      <p:sp>
        <p:nvSpPr>
          <p:cNvPr id="346" name="Google Shape;346;p21"/>
          <p:cNvSpPr txBox="1"/>
          <p:nvPr/>
        </p:nvSpPr>
        <p:spPr>
          <a:xfrm>
            <a:off x="5673450" y="3811538"/>
            <a:ext cx="25341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1"/>
                </a:solidFill>
                <a:latin typeface="Maven Pro"/>
                <a:ea typeface="Maven Pro"/>
                <a:cs typeface="Maven Pro"/>
                <a:sym typeface="Maven Pro"/>
              </a:rPr>
              <a:t>Likelihood of this result</a:t>
            </a:r>
            <a:endParaRPr sz="1600">
              <a:solidFill>
                <a:schemeClr val="accent1"/>
              </a:solidFill>
            </a:endParaRPr>
          </a:p>
          <a:p>
            <a:pPr marL="0" lvl="0" indent="0" algn="l" rtl="0">
              <a:spcBef>
                <a:spcPts val="0"/>
              </a:spcBef>
              <a:spcAft>
                <a:spcPts val="0"/>
              </a:spcAft>
              <a:buNone/>
            </a:pPr>
            <a:endParaRPr sz="1600">
              <a:solidFill>
                <a:schemeClr val="accent1"/>
              </a:solidFill>
            </a:endParaRPr>
          </a:p>
        </p:txBody>
      </p:sp>
      <p:pic>
        <p:nvPicPr>
          <p:cNvPr id="347" name="Google Shape;347;p21"/>
          <p:cNvPicPr preferRelativeResize="0"/>
          <p:nvPr/>
        </p:nvPicPr>
        <p:blipFill>
          <a:blip r:embed="rId5">
            <a:alphaModFix/>
          </a:blip>
          <a:stretch>
            <a:fillRect/>
          </a:stretch>
        </p:blipFill>
        <p:spPr>
          <a:xfrm>
            <a:off x="5621500" y="3129281"/>
            <a:ext cx="2534101" cy="633531"/>
          </a:xfrm>
          <a:prstGeom prst="rect">
            <a:avLst/>
          </a:prstGeom>
          <a:noFill/>
          <a:ln>
            <a:noFill/>
          </a:ln>
        </p:spPr>
      </p:pic>
      <p:grpSp>
        <p:nvGrpSpPr>
          <p:cNvPr id="348" name="Google Shape;348;p21"/>
          <p:cNvGrpSpPr/>
          <p:nvPr/>
        </p:nvGrpSpPr>
        <p:grpSpPr>
          <a:xfrm>
            <a:off x="2158250" y="1356275"/>
            <a:ext cx="4450800" cy="1439675"/>
            <a:chOff x="1853450" y="1356275"/>
            <a:chExt cx="4450800" cy="1439675"/>
          </a:xfrm>
        </p:grpSpPr>
        <p:pic>
          <p:nvPicPr>
            <p:cNvPr id="349" name="Google Shape;349;p21"/>
            <p:cNvPicPr preferRelativeResize="0"/>
            <p:nvPr/>
          </p:nvPicPr>
          <p:blipFill>
            <a:blip r:embed="rId6">
              <a:alphaModFix/>
            </a:blip>
            <a:stretch>
              <a:fillRect/>
            </a:stretch>
          </p:blipFill>
          <p:spPr>
            <a:xfrm>
              <a:off x="4292962" y="1370825"/>
              <a:ext cx="1797176" cy="736200"/>
            </a:xfrm>
            <a:prstGeom prst="rect">
              <a:avLst/>
            </a:prstGeom>
            <a:noFill/>
            <a:ln>
              <a:noFill/>
            </a:ln>
          </p:spPr>
        </p:pic>
        <p:sp>
          <p:nvSpPr>
            <p:cNvPr id="350" name="Google Shape;350;p21"/>
            <p:cNvSpPr/>
            <p:nvPr/>
          </p:nvSpPr>
          <p:spPr>
            <a:xfrm>
              <a:off x="4078850" y="2107025"/>
              <a:ext cx="2225400" cy="4302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500" i="1" baseline="-25000"/>
            </a:p>
          </p:txBody>
        </p:sp>
        <p:pic>
          <p:nvPicPr>
            <p:cNvPr id="351" name="Google Shape;351;p21"/>
            <p:cNvPicPr preferRelativeResize="0"/>
            <p:nvPr/>
          </p:nvPicPr>
          <p:blipFill>
            <a:blip r:embed="rId7">
              <a:alphaModFix/>
            </a:blip>
            <a:stretch>
              <a:fillRect/>
            </a:stretch>
          </p:blipFill>
          <p:spPr>
            <a:xfrm>
              <a:off x="1853470" y="1356362"/>
              <a:ext cx="2225350" cy="1180725"/>
            </a:xfrm>
            <a:prstGeom prst="rect">
              <a:avLst/>
            </a:prstGeom>
            <a:noFill/>
            <a:ln>
              <a:noFill/>
            </a:ln>
          </p:spPr>
        </p:pic>
        <p:sp>
          <p:nvSpPr>
            <p:cNvPr id="352" name="Google Shape;352;p21"/>
            <p:cNvSpPr/>
            <p:nvPr/>
          </p:nvSpPr>
          <p:spPr>
            <a:xfrm>
              <a:off x="1853450" y="1356325"/>
              <a:ext cx="2225400" cy="11808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500" i="1" baseline="-25000"/>
            </a:p>
          </p:txBody>
        </p:sp>
        <p:sp>
          <p:nvSpPr>
            <p:cNvPr id="353" name="Google Shape;353;p21"/>
            <p:cNvSpPr/>
            <p:nvPr/>
          </p:nvSpPr>
          <p:spPr>
            <a:xfrm>
              <a:off x="4078850" y="1356275"/>
              <a:ext cx="2225400" cy="11808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500" i="1" baseline="-25000"/>
            </a:p>
          </p:txBody>
        </p:sp>
        <p:sp>
          <p:nvSpPr>
            <p:cNvPr id="354" name="Google Shape;354;p21"/>
            <p:cNvSpPr txBox="1"/>
            <p:nvPr/>
          </p:nvSpPr>
          <p:spPr>
            <a:xfrm>
              <a:off x="2199800" y="2441350"/>
              <a:ext cx="15327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1"/>
                  </a:solidFill>
                  <a:latin typeface="Maven Pro"/>
                  <a:ea typeface="Maven Pro"/>
                  <a:cs typeface="Maven Pro"/>
                  <a:sym typeface="Maven Pro"/>
                </a:rPr>
                <a:t>Within-Group</a:t>
              </a:r>
              <a:endParaRPr sz="1600">
                <a:solidFill>
                  <a:schemeClr val="accent1"/>
                </a:solidFill>
              </a:endParaRPr>
            </a:p>
          </p:txBody>
        </p:sp>
        <p:pic>
          <p:nvPicPr>
            <p:cNvPr id="355" name="Google Shape;355;p21"/>
            <p:cNvPicPr preferRelativeResize="0"/>
            <p:nvPr/>
          </p:nvPicPr>
          <p:blipFill>
            <a:blip r:embed="rId8">
              <a:alphaModFix/>
            </a:blip>
            <a:stretch>
              <a:fillRect/>
            </a:stretch>
          </p:blipFill>
          <p:spPr>
            <a:xfrm>
              <a:off x="4153913" y="2176112"/>
              <a:ext cx="2075275" cy="292038"/>
            </a:xfrm>
            <a:prstGeom prst="rect">
              <a:avLst/>
            </a:prstGeom>
            <a:noFill/>
            <a:ln>
              <a:noFill/>
            </a:ln>
          </p:spPr>
        </p:pic>
        <p:sp>
          <p:nvSpPr>
            <p:cNvPr id="356" name="Google Shape;356;p21"/>
            <p:cNvSpPr txBox="1"/>
            <p:nvPr/>
          </p:nvSpPr>
          <p:spPr>
            <a:xfrm>
              <a:off x="4292900" y="2441350"/>
              <a:ext cx="17973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1"/>
                  </a:solidFill>
                  <a:latin typeface="Maven Pro"/>
                  <a:ea typeface="Maven Pro"/>
                  <a:cs typeface="Maven Pro"/>
                  <a:sym typeface="Maven Pro"/>
                </a:rPr>
                <a:t>Between-Group</a:t>
              </a:r>
              <a:endParaRPr sz="1600">
                <a:solidFill>
                  <a:schemeClr val="accent1"/>
                </a:solidFill>
              </a:endParaRPr>
            </a:p>
          </p:txBody>
        </p:sp>
      </p:grpSp>
      <p:pic>
        <p:nvPicPr>
          <p:cNvPr id="357" name="Google Shape;357;p21"/>
          <p:cNvPicPr preferRelativeResize="0"/>
          <p:nvPr/>
        </p:nvPicPr>
        <p:blipFill>
          <a:blip r:embed="rId9">
            <a:alphaModFix/>
          </a:blip>
          <a:stretch>
            <a:fillRect/>
          </a:stretch>
        </p:blipFill>
        <p:spPr>
          <a:xfrm>
            <a:off x="218125" y="3095675"/>
            <a:ext cx="1756200" cy="1643156"/>
          </a:xfrm>
          <a:prstGeom prst="rect">
            <a:avLst/>
          </a:prstGeom>
          <a:noFill/>
          <a:ln>
            <a:noFill/>
          </a:ln>
        </p:spPr>
      </p:pic>
      <p:pic>
        <p:nvPicPr>
          <p:cNvPr id="358" name="Google Shape;358;p21"/>
          <p:cNvPicPr preferRelativeResize="0"/>
          <p:nvPr/>
        </p:nvPicPr>
        <p:blipFill>
          <a:blip r:embed="rId10">
            <a:alphaModFix/>
          </a:blip>
          <a:stretch>
            <a:fillRect/>
          </a:stretch>
        </p:blipFill>
        <p:spPr>
          <a:xfrm>
            <a:off x="218125" y="1356276"/>
            <a:ext cx="1756200" cy="1600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2"/>
          <p:cNvSpPr txBox="1">
            <a:spLocks noGrp="1"/>
          </p:cNvSpPr>
          <p:nvPr>
            <p:ph type="title"/>
          </p:nvPr>
        </p:nvSpPr>
        <p:spPr>
          <a:xfrm>
            <a:off x="1303800" y="598575"/>
            <a:ext cx="7030500" cy="60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Test Comparison</a:t>
            </a:r>
            <a:endParaRPr/>
          </a:p>
        </p:txBody>
      </p:sp>
      <p:graphicFrame>
        <p:nvGraphicFramePr>
          <p:cNvPr id="364" name="Google Shape;364;p22"/>
          <p:cNvGraphicFramePr/>
          <p:nvPr/>
        </p:nvGraphicFramePr>
        <p:xfrm>
          <a:off x="419200" y="1205375"/>
          <a:ext cx="8378650" cy="3663745"/>
        </p:xfrm>
        <a:graphic>
          <a:graphicData uri="http://schemas.openxmlformats.org/drawingml/2006/table">
            <a:tbl>
              <a:tblPr>
                <a:noFill/>
                <a:tableStyleId>{56DC52AE-3CA7-4FA3-93BA-7E7C9D1A95D8}</a:tableStyleId>
              </a:tblPr>
              <a:tblGrid>
                <a:gridCol w="1941125">
                  <a:extLst>
                    <a:ext uri="{9D8B030D-6E8A-4147-A177-3AD203B41FA5}">
                      <a16:colId xmlns:a16="http://schemas.microsoft.com/office/drawing/2014/main" val="20000"/>
                    </a:ext>
                  </a:extLst>
                </a:gridCol>
                <a:gridCol w="2110050">
                  <a:extLst>
                    <a:ext uri="{9D8B030D-6E8A-4147-A177-3AD203B41FA5}">
                      <a16:colId xmlns:a16="http://schemas.microsoft.com/office/drawing/2014/main" val="20001"/>
                    </a:ext>
                  </a:extLst>
                </a:gridCol>
                <a:gridCol w="2232825">
                  <a:extLst>
                    <a:ext uri="{9D8B030D-6E8A-4147-A177-3AD203B41FA5}">
                      <a16:colId xmlns:a16="http://schemas.microsoft.com/office/drawing/2014/main" val="20002"/>
                    </a:ext>
                  </a:extLst>
                </a:gridCol>
                <a:gridCol w="2094650">
                  <a:extLst>
                    <a:ext uri="{9D8B030D-6E8A-4147-A177-3AD203B41FA5}">
                      <a16:colId xmlns:a16="http://schemas.microsoft.com/office/drawing/2014/main" val="20003"/>
                    </a:ext>
                  </a:extLst>
                </a:gridCol>
              </a:tblGrid>
              <a:tr h="366600">
                <a:tc>
                  <a:txBody>
                    <a:bodyPr/>
                    <a:lstStyle/>
                    <a:p>
                      <a:pPr marL="0" lvl="0" indent="0" algn="ctr" rtl="0">
                        <a:spcBef>
                          <a:spcPts val="0"/>
                        </a:spcBef>
                        <a:spcAft>
                          <a:spcPts val="0"/>
                        </a:spcAft>
                        <a:buNone/>
                      </a:pPr>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dk2"/>
                          </a:solidFill>
                          <a:latin typeface="Maven Pro"/>
                          <a:ea typeface="Maven Pro"/>
                          <a:cs typeface="Maven Pro"/>
                          <a:sym typeface="Maven Pro"/>
                        </a:rPr>
                        <a:t>t-Test</a:t>
                      </a:r>
                      <a:endParaRPr sz="2000" b="1">
                        <a:solidFill>
                          <a:schemeClr val="dk2"/>
                        </a:solidFill>
                        <a:latin typeface="Maven Pro"/>
                        <a:ea typeface="Maven Pro"/>
                        <a:cs typeface="Maven Pro"/>
                        <a:sym typeface="Maven Pr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dk2"/>
                          </a:solidFill>
                          <a:latin typeface="Maven Pro"/>
                          <a:ea typeface="Maven Pro"/>
                          <a:cs typeface="Maven Pro"/>
                          <a:sym typeface="Maven Pro"/>
                        </a:rPr>
                        <a:t>ANOVA</a:t>
                      </a:r>
                      <a:endParaRPr sz="2000"/>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dk2"/>
                          </a:solidFill>
                          <a:latin typeface="Maven Pro"/>
                          <a:ea typeface="Maven Pro"/>
                          <a:cs typeface="Maven Pro"/>
                          <a:sym typeface="Maven Pro"/>
                        </a:rPr>
                        <a:t>PERMANOVA</a:t>
                      </a:r>
                      <a:endParaRPr sz="2000"/>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521975">
                <a:tc>
                  <a:txBody>
                    <a:bodyPr/>
                    <a:lstStyle/>
                    <a:p>
                      <a:pPr marL="0" lvl="0" indent="0" algn="ctr" rtl="0">
                        <a:spcBef>
                          <a:spcPts val="0"/>
                        </a:spcBef>
                        <a:spcAft>
                          <a:spcPts val="0"/>
                        </a:spcAft>
                        <a:buNone/>
                      </a:pPr>
                      <a:r>
                        <a:rPr lang="en"/>
                        <a:t>Number of Groups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2</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2 or more</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2 or more</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531725">
                <a:tc>
                  <a:txBody>
                    <a:bodyPr/>
                    <a:lstStyle/>
                    <a:p>
                      <a:pPr marL="0" lvl="0" indent="0" algn="ctr" rtl="0">
                        <a:spcBef>
                          <a:spcPts val="0"/>
                        </a:spcBef>
                        <a:spcAft>
                          <a:spcPts val="0"/>
                        </a:spcAft>
                        <a:buNone/>
                      </a:pPr>
                      <a:r>
                        <a:rPr lang="en"/>
                        <a:t>Number of Variables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Single Variable (Mean)</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Single (ANOVA)</a:t>
                      </a:r>
                      <a:endParaRPr/>
                    </a:p>
                    <a:p>
                      <a:pPr marL="0" lvl="0" indent="0" algn="ctr" rtl="0">
                        <a:spcBef>
                          <a:spcPts val="0"/>
                        </a:spcBef>
                        <a:spcAft>
                          <a:spcPts val="0"/>
                        </a:spcAft>
                        <a:buNone/>
                      </a:pPr>
                      <a:r>
                        <a:rPr lang="en"/>
                        <a:t>Multiple (MANOVA)</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Multiple Variables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492750">
                <a:tc>
                  <a:txBody>
                    <a:bodyPr/>
                    <a:lstStyle/>
                    <a:p>
                      <a:pPr marL="0" lvl="0" indent="0" algn="ctr" rtl="0">
                        <a:spcBef>
                          <a:spcPts val="0"/>
                        </a:spcBef>
                        <a:spcAft>
                          <a:spcPts val="0"/>
                        </a:spcAft>
                        <a:buNone/>
                      </a:pPr>
                      <a:r>
                        <a:rPr lang="en"/>
                        <a:t>Test Statistic</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Diff. of Means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Ratio of Variances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Any Distance Matrix</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610525">
                <a:tc>
                  <a:txBody>
                    <a:bodyPr/>
                    <a:lstStyle/>
                    <a:p>
                      <a:pPr marL="0" lvl="0" indent="0" algn="ctr" rtl="0">
                        <a:spcBef>
                          <a:spcPts val="0"/>
                        </a:spcBef>
                        <a:spcAft>
                          <a:spcPts val="0"/>
                        </a:spcAft>
                        <a:buNone/>
                      </a:pPr>
                      <a:r>
                        <a:rPr lang="en"/>
                        <a:t>Statistic Distribution</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t-Distribution (~Gaussian)</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F-distribution</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Non-Parametric</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941275">
                <a:tc>
                  <a:txBody>
                    <a:bodyPr/>
                    <a:lstStyle/>
                    <a:p>
                      <a:pPr marL="0" lvl="0" indent="0" algn="ctr" rtl="0">
                        <a:spcBef>
                          <a:spcPts val="0"/>
                        </a:spcBef>
                        <a:spcAft>
                          <a:spcPts val="0"/>
                        </a:spcAft>
                        <a:buNone/>
                      </a:pPr>
                      <a:r>
                        <a:rPr lang="en"/>
                        <a:t>Advantages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Generalizable for data with unequal variances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Very high power (confident about alt. hypotheses)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Allows for fewer samples, sparser data</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65" name="Google Shape;365;p22"/>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Microbiome Community Variation</a:t>
            </a:r>
            <a:endParaRPr/>
          </a:p>
        </p:txBody>
      </p:sp>
      <p:sp>
        <p:nvSpPr>
          <p:cNvPr id="371" name="Google Shape;371;p23"/>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grpSp>
        <p:nvGrpSpPr>
          <p:cNvPr id="372" name="Google Shape;372;p23"/>
          <p:cNvGrpSpPr/>
          <p:nvPr/>
        </p:nvGrpSpPr>
        <p:grpSpPr>
          <a:xfrm>
            <a:off x="2351575" y="1475100"/>
            <a:ext cx="6509700" cy="3019650"/>
            <a:chOff x="1208575" y="1322700"/>
            <a:chExt cx="6509700" cy="3019650"/>
          </a:xfrm>
        </p:grpSpPr>
        <p:sp>
          <p:nvSpPr>
            <p:cNvPr id="373" name="Google Shape;373;p23"/>
            <p:cNvSpPr/>
            <p:nvPr/>
          </p:nvSpPr>
          <p:spPr>
            <a:xfrm>
              <a:off x="1208575" y="3673650"/>
              <a:ext cx="6509700" cy="6687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Permutations - Compare with bootstrapping </a:t>
              </a:r>
              <a:endParaRPr sz="900"/>
            </a:p>
          </p:txBody>
        </p:sp>
        <p:sp>
          <p:nvSpPr>
            <p:cNvPr id="374" name="Google Shape;374;p23"/>
            <p:cNvSpPr/>
            <p:nvPr/>
          </p:nvSpPr>
          <p:spPr>
            <a:xfrm>
              <a:off x="1208575" y="2106350"/>
              <a:ext cx="6509700" cy="6687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Variables - OTUs, species abundances, etc. </a:t>
              </a:r>
              <a:endParaRPr sz="900"/>
            </a:p>
          </p:txBody>
        </p:sp>
        <p:sp>
          <p:nvSpPr>
            <p:cNvPr id="375" name="Google Shape;375;p23"/>
            <p:cNvSpPr/>
            <p:nvPr/>
          </p:nvSpPr>
          <p:spPr>
            <a:xfrm>
              <a:off x="1208575" y="1322700"/>
              <a:ext cx="6509700" cy="6687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Groups - Metadata (location, time, etc.)</a:t>
              </a:r>
              <a:endParaRPr sz="900"/>
            </a:p>
          </p:txBody>
        </p:sp>
        <p:sp>
          <p:nvSpPr>
            <p:cNvPr id="376" name="Google Shape;376;p23"/>
            <p:cNvSpPr/>
            <p:nvPr/>
          </p:nvSpPr>
          <p:spPr>
            <a:xfrm>
              <a:off x="1208575" y="2890000"/>
              <a:ext cx="6509700" cy="6687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Hypothesis     Do these groups of bacteria</a:t>
              </a:r>
              <a:endParaRPr sz="2100" b="1">
                <a:solidFill>
                  <a:srgbClr val="FFFFFF"/>
                </a:solidFill>
                <a:latin typeface="Maven Pro"/>
                <a:ea typeface="Maven Pro"/>
                <a:cs typeface="Maven Pro"/>
                <a:sym typeface="Maven Pro"/>
              </a:endParaRPr>
            </a:p>
            <a:p>
              <a:pPr marL="1371600" lvl="0" indent="0" algn="l" rtl="0">
                <a:spcBef>
                  <a:spcPts val="0"/>
                </a:spcBef>
                <a:spcAft>
                  <a:spcPts val="0"/>
                </a:spcAft>
                <a:buNone/>
              </a:pPr>
              <a:r>
                <a:rPr lang="en" sz="2100" b="1">
                  <a:solidFill>
                    <a:srgbClr val="FFFFFF"/>
                  </a:solidFill>
                  <a:latin typeface="Maven Pro"/>
                  <a:ea typeface="Maven Pro"/>
                  <a:cs typeface="Maven Pro"/>
                  <a:sym typeface="Maven Pro"/>
                </a:rPr>
                <a:t>      come from multiple communities? </a:t>
              </a:r>
              <a:endParaRPr sz="900"/>
            </a:p>
          </p:txBody>
        </p:sp>
        <p:sp>
          <p:nvSpPr>
            <p:cNvPr id="377" name="Google Shape;377;p23"/>
            <p:cNvSpPr/>
            <p:nvPr/>
          </p:nvSpPr>
          <p:spPr>
            <a:xfrm>
              <a:off x="1250925" y="2922950"/>
              <a:ext cx="1837500" cy="593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Hypothesis -</a:t>
              </a:r>
              <a:endParaRPr sz="900"/>
            </a:p>
          </p:txBody>
        </p:sp>
      </p:grpSp>
      <p:sp>
        <p:nvSpPr>
          <p:cNvPr id="378" name="Google Shape;378;p23"/>
          <p:cNvSpPr/>
          <p:nvPr/>
        </p:nvSpPr>
        <p:spPr>
          <a:xfrm>
            <a:off x="438050" y="2485275"/>
            <a:ext cx="1413300" cy="999300"/>
          </a:xfrm>
          <a:prstGeom prst="rect">
            <a:avLst/>
          </a:prstGeom>
          <a:solidFill>
            <a:schemeClr val="dk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rgbClr val="FFFFFF"/>
                </a:solidFill>
                <a:latin typeface="Maven Pro"/>
                <a:ea typeface="Maven Pro"/>
                <a:cs typeface="Maven Pro"/>
                <a:sym typeface="Maven Pro"/>
              </a:rPr>
              <a:t>Demo</a:t>
            </a:r>
            <a:endParaRPr/>
          </a:p>
        </p:txBody>
      </p:sp>
      <p:sp>
        <p:nvSpPr>
          <p:cNvPr id="379" name="Google Shape;379;p23"/>
          <p:cNvSpPr/>
          <p:nvPr/>
        </p:nvSpPr>
        <p:spPr>
          <a:xfrm rot="-5400000" flipH="1">
            <a:off x="1229000" y="1386525"/>
            <a:ext cx="754200" cy="1290900"/>
          </a:xfrm>
          <a:prstGeom prst="bentArrow">
            <a:avLst>
              <a:gd name="adj1" fmla="val 25000"/>
              <a:gd name="adj2" fmla="val 25000"/>
              <a:gd name="adj3" fmla="val 25000"/>
              <a:gd name="adj4" fmla="val 43750"/>
            </a:avLst>
          </a:prstGeom>
          <a:solidFill>
            <a:schemeClr val="accent3"/>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rot="-5400000">
            <a:off x="1229000" y="3292425"/>
            <a:ext cx="754200" cy="1290900"/>
          </a:xfrm>
          <a:prstGeom prst="bentArrow">
            <a:avLst>
              <a:gd name="adj1" fmla="val 25000"/>
              <a:gd name="adj2" fmla="val 25000"/>
              <a:gd name="adj3" fmla="val 25000"/>
              <a:gd name="adj4" fmla="val 43750"/>
            </a:avLst>
          </a:prstGeom>
          <a:solidFill>
            <a:schemeClr val="accent3"/>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flipH="1">
            <a:off x="1927500" y="2530425"/>
            <a:ext cx="340200" cy="250200"/>
          </a:xfrm>
          <a:prstGeom prst="rightArrow">
            <a:avLst>
              <a:gd name="adj1" fmla="val 50000"/>
              <a:gd name="adj2" fmla="val 50000"/>
            </a:avLst>
          </a:prstGeom>
          <a:solidFill>
            <a:schemeClr val="accent3"/>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flipH="1">
            <a:off x="1927500" y="3183175"/>
            <a:ext cx="340200" cy="250200"/>
          </a:xfrm>
          <a:prstGeom prst="rightArrow">
            <a:avLst>
              <a:gd name="adj1" fmla="val 50000"/>
              <a:gd name="adj2" fmla="val 50000"/>
            </a:avLst>
          </a:prstGeom>
          <a:solidFill>
            <a:schemeClr val="accent3"/>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4"/>
          <p:cNvSpPr txBox="1">
            <a:spLocks noGrp="1"/>
          </p:cNvSpPr>
          <p:nvPr>
            <p:ph type="title"/>
          </p:nvPr>
        </p:nvSpPr>
        <p:spPr>
          <a:xfrm>
            <a:off x="1388625" y="1382325"/>
            <a:ext cx="6366900"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a:t>Thank you!</a:t>
            </a:r>
            <a:endParaRPr sz="5800"/>
          </a:p>
        </p:txBody>
      </p:sp>
      <p:sp>
        <p:nvSpPr>
          <p:cNvPr id="388" name="Google Shape;388;p24"/>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278399" y="598575"/>
            <a:ext cx="6299268" cy="578292"/>
          </a:xfrm>
        </p:spPr>
        <p:txBody>
          <a:bodyPr spcFirstLastPara="1" wrap="square" lIns="91425" tIns="91425" rIns="91425" bIns="91425" anchor="t" anchorCtr="0">
            <a:normAutofit fontScale="90000"/>
          </a:bodyPr>
          <a:lstStyle/>
          <a:p>
            <a:pPr marL="0" lvl="0" indent="0" rtl="0">
              <a:spcBef>
                <a:spcPts val="0"/>
              </a:spcBef>
              <a:spcAft>
                <a:spcPts val="0"/>
              </a:spcAft>
              <a:buNone/>
            </a:pPr>
            <a:r>
              <a:rPr lang="en-US" dirty="0"/>
              <a:t>Diversity – how many species?</a:t>
            </a:r>
          </a:p>
        </p:txBody>
      </p:sp>
      <p:sp>
        <p:nvSpPr>
          <p:cNvPr id="291" name="Google Shape;291;p15"/>
          <p:cNvSpPr txBox="1">
            <a:spLocks noGrp="1"/>
          </p:cNvSpPr>
          <p:nvPr>
            <p:ph type="body" idx="1"/>
          </p:nvPr>
        </p:nvSpPr>
        <p:spPr>
          <a:xfrm>
            <a:off x="338599" y="1611487"/>
            <a:ext cx="3632267" cy="3122822"/>
          </a:xfrm>
        </p:spPr>
        <p:txBody>
          <a:bodyPr spcFirstLastPara="1" wrap="square" lIns="91425" tIns="91425" rIns="91425" bIns="91425" anchor="t" anchorCtr="0">
            <a:normAutofit lnSpcReduction="10000"/>
          </a:bodyPr>
          <a:lstStyle/>
          <a:p>
            <a:pPr fontAlgn="base">
              <a:lnSpc>
                <a:spcPct val="105000"/>
              </a:lnSpc>
            </a:pPr>
            <a:r>
              <a:rPr lang="en-US" sz="1400" i="1" dirty="0"/>
              <a:t>Alpha diversity</a:t>
            </a:r>
            <a:r>
              <a:rPr lang="en-US" sz="1400" dirty="0"/>
              <a:t> refers to the average species diversity in a habitat or specific area. Alpha diversity is a local measure.</a:t>
            </a:r>
          </a:p>
          <a:p>
            <a:pPr marL="146050" indent="0" fontAlgn="base">
              <a:lnSpc>
                <a:spcPct val="105000"/>
              </a:lnSpc>
              <a:buNone/>
            </a:pPr>
            <a:endParaRPr lang="en-US" sz="1400" dirty="0"/>
          </a:p>
          <a:p>
            <a:pPr fontAlgn="base">
              <a:lnSpc>
                <a:spcPct val="105000"/>
              </a:lnSpc>
            </a:pPr>
            <a:r>
              <a:rPr lang="en-US" sz="1400" i="1" dirty="0"/>
              <a:t>Beta diversity</a:t>
            </a:r>
            <a:r>
              <a:rPr lang="en-US" sz="1400" dirty="0"/>
              <a:t> refers to the ratio between local or alpha diversity and regional diversity. This is the diversity of species between two habitats or regions. </a:t>
            </a:r>
          </a:p>
          <a:p>
            <a:pPr fontAlgn="base">
              <a:lnSpc>
                <a:spcPct val="105000"/>
              </a:lnSpc>
            </a:pPr>
            <a:endParaRPr lang="en-US" sz="1400" dirty="0"/>
          </a:p>
          <a:p>
            <a:pPr fontAlgn="base">
              <a:lnSpc>
                <a:spcPct val="105000"/>
              </a:lnSpc>
            </a:pPr>
            <a:r>
              <a:rPr lang="en-US" sz="1400" i="1" dirty="0"/>
              <a:t>Gamma diversity</a:t>
            </a:r>
            <a:r>
              <a:rPr lang="en-US" sz="1400" dirty="0"/>
              <a:t> is the total diversity of a landscape and is a combination of both alpha and beta diversity.</a:t>
            </a:r>
          </a:p>
          <a:p>
            <a:pPr marL="0" lvl="0" indent="0" rtl="0">
              <a:lnSpc>
                <a:spcPct val="105000"/>
              </a:lnSpc>
              <a:spcBef>
                <a:spcPts val="0"/>
              </a:spcBef>
              <a:spcAft>
                <a:spcPts val="1600"/>
              </a:spcAft>
              <a:buNone/>
            </a:pPr>
            <a:endParaRPr lang="en-US" sz="1200" dirty="0"/>
          </a:p>
        </p:txBody>
      </p:sp>
      <p:sp>
        <p:nvSpPr>
          <p:cNvPr id="292" name="Google Shape;292;p15"/>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pic>
        <p:nvPicPr>
          <p:cNvPr id="6" name="Picture 5">
            <a:extLst>
              <a:ext uri="{FF2B5EF4-FFF2-40B4-BE49-F238E27FC236}">
                <a16:creationId xmlns:a16="http://schemas.microsoft.com/office/drawing/2014/main" id="{12884F04-6807-43BE-B1EF-8CCDDF755365}"/>
              </a:ext>
            </a:extLst>
          </p:cNvPr>
          <p:cNvPicPr>
            <a:picLocks noChangeAspect="1"/>
          </p:cNvPicPr>
          <p:nvPr/>
        </p:nvPicPr>
        <p:blipFill>
          <a:blip r:embed="rId3"/>
          <a:stretch>
            <a:fillRect/>
          </a:stretch>
        </p:blipFill>
        <p:spPr>
          <a:xfrm>
            <a:off x="4257784" y="1689728"/>
            <a:ext cx="4320008" cy="29663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226475" y="711022"/>
            <a:ext cx="7690182" cy="641940"/>
          </a:xfrm>
        </p:spPr>
        <p:txBody>
          <a:bodyPr spcFirstLastPara="1" wrap="square" lIns="91425" tIns="91425" rIns="91425" bIns="91425" anchor="t" anchorCtr="0">
            <a:normAutofit fontScale="90000"/>
          </a:bodyPr>
          <a:lstStyle/>
          <a:p>
            <a:r>
              <a:rPr lang="en-US" dirty="0"/>
              <a:t>Alpha Diversity - Rarefaction</a:t>
            </a:r>
            <a:br>
              <a:rPr lang="en-US" dirty="0"/>
            </a:br>
            <a:endParaRPr lang="en-US" dirty="0"/>
          </a:p>
        </p:txBody>
      </p:sp>
      <p:sp>
        <p:nvSpPr>
          <p:cNvPr id="298" name="Google Shape;298;p16"/>
          <p:cNvSpPr txBox="1">
            <a:spLocks noGrp="1"/>
          </p:cNvSpPr>
          <p:nvPr>
            <p:ph type="body" idx="1"/>
          </p:nvPr>
        </p:nvSpPr>
        <p:spPr>
          <a:xfrm>
            <a:off x="92868" y="1404821"/>
            <a:ext cx="5557837" cy="4110153"/>
          </a:xfrm>
        </p:spPr>
        <p:txBody>
          <a:bodyPr spcFirstLastPara="1" wrap="square" lIns="91425" tIns="91425" rIns="91425" bIns="91425" anchor="t" anchorCtr="0">
            <a:normAutofit/>
          </a:bodyPr>
          <a:lstStyle/>
          <a:p>
            <a:pPr marL="0" lvl="0" indent="0">
              <a:spcAft>
                <a:spcPts val="1600"/>
              </a:spcAft>
              <a:buNone/>
            </a:pPr>
            <a:r>
              <a:rPr lang="en-US" dirty="0"/>
              <a:t>Estimators of Alpha diversity reveal that there might be some rare species that have not been effectively observed. The purpose of an alpha diversity estimator is to extrapolate from the available observations to the total number of species existing in the community.</a:t>
            </a:r>
          </a:p>
          <a:p>
            <a:pPr marL="0" lvl="0" indent="0">
              <a:spcAft>
                <a:spcPts val="1600"/>
              </a:spcAft>
              <a:buNone/>
            </a:pPr>
            <a:r>
              <a:rPr lang="en-US" dirty="0"/>
              <a:t>Rarefaction is one of the important incidents associated with Alpha diversity to get adequate observations to achieve a successful measurement of an Alpha diversity metric. This is undertaken by drawing a rarefaction curve that depicts the changes in a metric in the form of several observations that keeps on increasing. If the curve converges into horizontal asymptote then it depicts that more observations or more reads will show little or no impact on the metric.</a:t>
            </a:r>
          </a:p>
          <a:p>
            <a:pPr marL="0" lvl="0" indent="0">
              <a:spcAft>
                <a:spcPts val="1600"/>
              </a:spcAft>
              <a:buNone/>
            </a:pPr>
            <a:endParaRPr lang="en-US" dirty="0"/>
          </a:p>
        </p:txBody>
      </p:sp>
      <p:sp>
        <p:nvSpPr>
          <p:cNvPr id="299" name="Google Shape;299;p16"/>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pic>
        <p:nvPicPr>
          <p:cNvPr id="3" name="Picture 2">
            <a:extLst>
              <a:ext uri="{FF2B5EF4-FFF2-40B4-BE49-F238E27FC236}">
                <a16:creationId xmlns:a16="http://schemas.microsoft.com/office/drawing/2014/main" id="{DB0B7043-F4BE-42AC-A7AD-A33A3207B9A0}"/>
              </a:ext>
            </a:extLst>
          </p:cNvPr>
          <p:cNvPicPr>
            <a:picLocks noChangeAspect="1"/>
          </p:cNvPicPr>
          <p:nvPr/>
        </p:nvPicPr>
        <p:blipFill>
          <a:blip r:embed="rId3"/>
          <a:stretch>
            <a:fillRect/>
          </a:stretch>
        </p:blipFill>
        <p:spPr>
          <a:xfrm>
            <a:off x="5650705" y="1564482"/>
            <a:ext cx="3265952" cy="28679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226475" y="711022"/>
            <a:ext cx="7690182" cy="641940"/>
          </a:xfrm>
        </p:spPr>
        <p:txBody>
          <a:bodyPr spcFirstLastPara="1" wrap="square" lIns="91425" tIns="91425" rIns="91425" bIns="91425" anchor="t" anchorCtr="0">
            <a:normAutofit fontScale="90000"/>
          </a:bodyPr>
          <a:lstStyle/>
          <a:p>
            <a:r>
              <a:rPr lang="en-US" dirty="0"/>
              <a:t>Indicators in Microbiome Package - R</a:t>
            </a:r>
            <a:br>
              <a:rPr lang="en-US" dirty="0"/>
            </a:br>
            <a:endParaRPr lang="en-US" dirty="0"/>
          </a:p>
        </p:txBody>
      </p:sp>
      <p:sp>
        <p:nvSpPr>
          <p:cNvPr id="298" name="Google Shape;298;p16"/>
          <p:cNvSpPr txBox="1">
            <a:spLocks noGrp="1"/>
          </p:cNvSpPr>
          <p:nvPr>
            <p:ph type="body" idx="1"/>
          </p:nvPr>
        </p:nvSpPr>
        <p:spPr>
          <a:xfrm>
            <a:off x="1226475" y="1501640"/>
            <a:ext cx="6572819" cy="3027657"/>
          </a:xfrm>
        </p:spPr>
        <p:txBody>
          <a:bodyPr spcFirstLastPara="1" wrap="square" lIns="91425" tIns="91425" rIns="91425" bIns="91425" anchor="t" anchorCtr="0">
            <a:normAutofit/>
          </a:bodyPr>
          <a:lstStyle/>
          <a:p>
            <a:pPr marL="0" lvl="0" indent="0">
              <a:spcAft>
                <a:spcPts val="1600"/>
              </a:spcAft>
              <a:buNone/>
            </a:pPr>
            <a:r>
              <a:rPr lang="en-US" dirty="0"/>
              <a:t>All indicators from the richness, diversity, evenness, dominance, and rarity functions are available.</a:t>
            </a:r>
          </a:p>
          <a:p>
            <a:pPr marL="0" lvl="0" indent="0">
              <a:spcAft>
                <a:spcPts val="1600"/>
              </a:spcAft>
              <a:buNone/>
            </a:pPr>
            <a:endParaRPr lang="en-US" dirty="0"/>
          </a:p>
          <a:p>
            <a:pPr marL="0" lvl="0" indent="0">
              <a:spcAft>
                <a:spcPts val="1600"/>
              </a:spcAft>
              <a:buNone/>
            </a:pPr>
            <a:endParaRPr lang="en-US" dirty="0"/>
          </a:p>
        </p:txBody>
      </p:sp>
      <p:sp>
        <p:nvSpPr>
          <p:cNvPr id="299" name="Google Shape;299;p16"/>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graphicFrame>
        <p:nvGraphicFramePr>
          <p:cNvPr id="2" name="Table 2">
            <a:extLst>
              <a:ext uri="{FF2B5EF4-FFF2-40B4-BE49-F238E27FC236}">
                <a16:creationId xmlns:a16="http://schemas.microsoft.com/office/drawing/2014/main" id="{F21389FA-FEDA-4988-93C1-16F27F3C0C92}"/>
              </a:ext>
            </a:extLst>
          </p:cNvPr>
          <p:cNvGraphicFramePr>
            <a:graphicFrameLocks noGrp="1"/>
          </p:cNvGraphicFramePr>
          <p:nvPr/>
        </p:nvGraphicFramePr>
        <p:xfrm>
          <a:off x="744512" y="2180244"/>
          <a:ext cx="7814872" cy="1788160"/>
        </p:xfrm>
        <a:graphic>
          <a:graphicData uri="http://schemas.openxmlformats.org/drawingml/2006/table">
            <a:tbl>
              <a:tblPr firstRow="1" bandRow="1">
                <a:tableStyleId>{56DC52AE-3CA7-4FA3-93BA-7E7C9D1A95D8}</a:tableStyleId>
              </a:tblPr>
              <a:tblGrid>
                <a:gridCol w="1279160">
                  <a:extLst>
                    <a:ext uri="{9D8B030D-6E8A-4147-A177-3AD203B41FA5}">
                      <a16:colId xmlns:a16="http://schemas.microsoft.com/office/drawing/2014/main" val="4231638682"/>
                    </a:ext>
                  </a:extLst>
                </a:gridCol>
                <a:gridCol w="6535712">
                  <a:extLst>
                    <a:ext uri="{9D8B030D-6E8A-4147-A177-3AD203B41FA5}">
                      <a16:colId xmlns:a16="http://schemas.microsoft.com/office/drawing/2014/main" val="2119354379"/>
                    </a:ext>
                  </a:extLst>
                </a:gridCol>
              </a:tblGrid>
              <a:tr h="0">
                <a:tc>
                  <a:txBody>
                    <a:bodyPr/>
                    <a:lstStyle/>
                    <a:p>
                      <a:r>
                        <a:rPr lang="en-US" dirty="0"/>
                        <a:t>Richness</a:t>
                      </a:r>
                    </a:p>
                  </a:txBody>
                  <a:tcPr/>
                </a:tc>
                <a:tc>
                  <a:txBody>
                    <a:bodyPr/>
                    <a:lstStyle/>
                    <a:p>
                      <a:r>
                        <a:rPr lang="en-US" dirty="0"/>
                        <a:t>Observed, Chao1</a:t>
                      </a:r>
                    </a:p>
                  </a:txBody>
                  <a:tcPr/>
                </a:tc>
                <a:extLst>
                  <a:ext uri="{0D108BD9-81ED-4DB2-BD59-A6C34878D82A}">
                    <a16:rowId xmlns:a16="http://schemas.microsoft.com/office/drawing/2014/main" val="1593342583"/>
                  </a:ext>
                </a:extLst>
              </a:tr>
              <a:tr h="370840">
                <a:tc>
                  <a:txBody>
                    <a:bodyPr/>
                    <a:lstStyle/>
                    <a:p>
                      <a:r>
                        <a:rPr lang="en-US" dirty="0"/>
                        <a:t>Diversity</a:t>
                      </a:r>
                    </a:p>
                  </a:txBody>
                  <a:tcPr/>
                </a:tc>
                <a:tc>
                  <a:txBody>
                    <a:bodyPr/>
                    <a:lstStyle/>
                    <a:p>
                      <a:r>
                        <a:rPr lang="en-US" dirty="0"/>
                        <a:t>Inverse Simpson, </a:t>
                      </a:r>
                      <a:r>
                        <a:rPr lang="en-US" dirty="0" err="1"/>
                        <a:t>gini</a:t>
                      </a:r>
                      <a:r>
                        <a:rPr lang="en-US" dirty="0"/>
                        <a:t> Simpson, Shannon, Fisher, Coverage</a:t>
                      </a:r>
                    </a:p>
                  </a:txBody>
                  <a:tcPr/>
                </a:tc>
                <a:extLst>
                  <a:ext uri="{0D108BD9-81ED-4DB2-BD59-A6C34878D82A}">
                    <a16:rowId xmlns:a16="http://schemas.microsoft.com/office/drawing/2014/main" val="2033000786"/>
                  </a:ext>
                </a:extLst>
              </a:tr>
              <a:tr h="370840">
                <a:tc>
                  <a:txBody>
                    <a:bodyPr/>
                    <a:lstStyle/>
                    <a:p>
                      <a:r>
                        <a:rPr lang="en-US" dirty="0"/>
                        <a:t>Evenness</a:t>
                      </a:r>
                    </a:p>
                  </a:txBody>
                  <a:tcPr/>
                </a:tc>
                <a:tc>
                  <a:txBody>
                    <a:bodyPr/>
                    <a:lstStyle/>
                    <a:p>
                      <a:r>
                        <a:rPr lang="en-US" dirty="0"/>
                        <a:t>Camargo, </a:t>
                      </a:r>
                      <a:r>
                        <a:rPr lang="en-US" dirty="0" err="1"/>
                        <a:t>pielou</a:t>
                      </a:r>
                      <a:r>
                        <a:rPr lang="en-US" dirty="0"/>
                        <a:t>, Simpson, </a:t>
                      </a:r>
                      <a:r>
                        <a:rPr lang="en-US" dirty="0" err="1"/>
                        <a:t>Evar</a:t>
                      </a:r>
                      <a:r>
                        <a:rPr lang="en-US" dirty="0"/>
                        <a:t>, Bulla</a:t>
                      </a:r>
                    </a:p>
                  </a:txBody>
                  <a:tcPr/>
                </a:tc>
                <a:extLst>
                  <a:ext uri="{0D108BD9-81ED-4DB2-BD59-A6C34878D82A}">
                    <a16:rowId xmlns:a16="http://schemas.microsoft.com/office/drawing/2014/main" val="4050661736"/>
                  </a:ext>
                </a:extLst>
              </a:tr>
              <a:tr h="370840">
                <a:tc>
                  <a:txBody>
                    <a:bodyPr/>
                    <a:lstStyle/>
                    <a:p>
                      <a:r>
                        <a:rPr lang="en-US" dirty="0"/>
                        <a:t>Dominance</a:t>
                      </a:r>
                    </a:p>
                  </a:txBody>
                  <a:tcPr/>
                </a:tc>
                <a:tc>
                  <a:txBody>
                    <a:bodyPr/>
                    <a:lstStyle/>
                    <a:p>
                      <a:r>
                        <a:rPr lang="en-US" dirty="0" err="1"/>
                        <a:t>Dbp</a:t>
                      </a:r>
                      <a:r>
                        <a:rPr lang="en-US" dirty="0"/>
                        <a:t>, </a:t>
                      </a:r>
                      <a:r>
                        <a:rPr lang="en-US" dirty="0" err="1"/>
                        <a:t>dmn</a:t>
                      </a:r>
                      <a:r>
                        <a:rPr lang="en-US" dirty="0"/>
                        <a:t>, relative, absolute, </a:t>
                      </a:r>
                      <a:r>
                        <a:rPr lang="en-US" dirty="0" err="1"/>
                        <a:t>simpson</a:t>
                      </a:r>
                      <a:r>
                        <a:rPr lang="en-US" dirty="0"/>
                        <a:t>, core abundance, </a:t>
                      </a:r>
                      <a:r>
                        <a:rPr lang="en-US" dirty="0" err="1"/>
                        <a:t>gini</a:t>
                      </a:r>
                      <a:endParaRPr lang="en-US" dirty="0"/>
                    </a:p>
                  </a:txBody>
                  <a:tcPr/>
                </a:tc>
                <a:extLst>
                  <a:ext uri="{0D108BD9-81ED-4DB2-BD59-A6C34878D82A}">
                    <a16:rowId xmlns:a16="http://schemas.microsoft.com/office/drawing/2014/main" val="1673907946"/>
                  </a:ext>
                </a:extLst>
              </a:tr>
              <a:tr h="370840">
                <a:tc>
                  <a:txBody>
                    <a:bodyPr/>
                    <a:lstStyle/>
                    <a:p>
                      <a:r>
                        <a:rPr lang="en-US" dirty="0"/>
                        <a:t>Rarity</a:t>
                      </a:r>
                    </a:p>
                  </a:txBody>
                  <a:tcPr/>
                </a:tc>
                <a:tc>
                  <a:txBody>
                    <a:bodyPr/>
                    <a:lstStyle/>
                    <a:p>
                      <a:r>
                        <a:rPr lang="en-US" dirty="0"/>
                        <a:t>Log modulo skewness, low abundance, rare abundance</a:t>
                      </a:r>
                    </a:p>
                  </a:txBody>
                  <a:tcPr/>
                </a:tc>
                <a:extLst>
                  <a:ext uri="{0D108BD9-81ED-4DB2-BD59-A6C34878D82A}">
                    <a16:rowId xmlns:a16="http://schemas.microsoft.com/office/drawing/2014/main" val="2755683955"/>
                  </a:ext>
                </a:extLst>
              </a:tr>
            </a:tbl>
          </a:graphicData>
        </a:graphic>
      </p:graphicFrame>
    </p:spTree>
    <p:extLst>
      <p:ext uri="{BB962C8B-B14F-4D97-AF65-F5344CB8AC3E}">
        <p14:creationId xmlns:p14="http://schemas.microsoft.com/office/powerpoint/2010/main" val="125621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33422-4219-4F5C-8F6F-6246A8F88C67}"/>
              </a:ext>
            </a:extLst>
          </p:cNvPr>
          <p:cNvSpPr>
            <a:spLocks noGrp="1"/>
          </p:cNvSpPr>
          <p:nvPr>
            <p:ph type="title"/>
          </p:nvPr>
        </p:nvSpPr>
        <p:spPr>
          <a:xfrm>
            <a:off x="1303799" y="575860"/>
            <a:ext cx="4243455" cy="1590000"/>
          </a:xfrm>
        </p:spPr>
        <p:txBody>
          <a:bodyPr/>
          <a:lstStyle/>
          <a:p>
            <a:r>
              <a:rPr lang="en-US" dirty="0"/>
              <a:t>Diversity Measures in R</a:t>
            </a:r>
          </a:p>
        </p:txBody>
      </p:sp>
      <p:sp>
        <p:nvSpPr>
          <p:cNvPr id="3" name="Text Placeholder 2">
            <a:extLst>
              <a:ext uri="{FF2B5EF4-FFF2-40B4-BE49-F238E27FC236}">
                <a16:creationId xmlns:a16="http://schemas.microsoft.com/office/drawing/2014/main" id="{B6BBE001-0055-4C9F-9A88-A5250BA492DA}"/>
              </a:ext>
            </a:extLst>
          </p:cNvPr>
          <p:cNvSpPr>
            <a:spLocks noGrp="1"/>
          </p:cNvSpPr>
          <p:nvPr>
            <p:ph type="body" idx="1"/>
          </p:nvPr>
        </p:nvSpPr>
        <p:spPr>
          <a:xfrm>
            <a:off x="131472" y="1291518"/>
            <a:ext cx="5727461" cy="3695897"/>
          </a:xfrm>
        </p:spPr>
        <p:txBody>
          <a:bodyPr/>
          <a:lstStyle/>
          <a:p>
            <a:r>
              <a:rPr lang="en-US" b="1" dirty="0"/>
              <a:t>Richness – estimate of how many species appear in sample.</a:t>
            </a:r>
          </a:p>
          <a:p>
            <a:pPr lvl="1">
              <a:lnSpc>
                <a:spcPct val="100000"/>
              </a:lnSpc>
              <a:spcBef>
                <a:spcPts val="600"/>
              </a:spcBef>
            </a:pPr>
            <a:r>
              <a:rPr lang="en-US" b="1" dirty="0"/>
              <a:t>Observed</a:t>
            </a:r>
            <a:r>
              <a:rPr lang="en-US" dirty="0"/>
              <a:t> Species – simple count of unique OTUs in each sample 	</a:t>
            </a:r>
          </a:p>
          <a:p>
            <a:pPr lvl="1">
              <a:lnSpc>
                <a:spcPct val="100000"/>
              </a:lnSpc>
              <a:spcBef>
                <a:spcPts val="600"/>
              </a:spcBef>
            </a:pPr>
            <a:r>
              <a:rPr lang="en-US" b="1" dirty="0"/>
              <a:t>Chao1</a:t>
            </a:r>
            <a:r>
              <a:rPr lang="en-US" dirty="0"/>
              <a:t> index – estimate diversity from abundance data; stresses importance of rare OTUs (assumes Poisson distribution)</a:t>
            </a:r>
          </a:p>
          <a:p>
            <a:r>
              <a:rPr lang="en-US" b="1" dirty="0"/>
              <a:t>Diversity – weights the number and abundances of species.</a:t>
            </a:r>
          </a:p>
          <a:p>
            <a:pPr lvl="1">
              <a:lnSpc>
                <a:spcPct val="100000"/>
              </a:lnSpc>
              <a:spcBef>
                <a:spcPts val="600"/>
              </a:spcBef>
            </a:pPr>
            <a:r>
              <a:rPr lang="en-US" b="1" dirty="0"/>
              <a:t>Inverse Simpson - </a:t>
            </a:r>
            <a:r>
              <a:rPr lang="en-US" dirty="0"/>
              <a:t>Alpha diversity with alpha=2, i.e. weighted arithmetic mean of squared proportional abundance of types in the dataset of interest.</a:t>
            </a:r>
          </a:p>
          <a:p>
            <a:pPr lvl="1">
              <a:lnSpc>
                <a:spcPct val="100000"/>
              </a:lnSpc>
              <a:spcBef>
                <a:spcPts val="600"/>
              </a:spcBef>
            </a:pPr>
            <a:r>
              <a:rPr lang="en-US" b="1" dirty="0"/>
              <a:t>Shannon - </a:t>
            </a:r>
            <a:r>
              <a:rPr lang="en-US" dirty="0"/>
              <a:t>Logarithmic measure of entropy.</a:t>
            </a:r>
          </a:p>
          <a:p>
            <a:pPr lvl="1">
              <a:lnSpc>
                <a:spcPct val="100000"/>
              </a:lnSpc>
              <a:spcBef>
                <a:spcPts val="600"/>
              </a:spcBef>
            </a:pPr>
            <a:r>
              <a:rPr lang="en-US" b="1" dirty="0"/>
              <a:t>Coverage - </a:t>
            </a:r>
            <a:r>
              <a:rPr lang="en-US" dirty="0"/>
              <a:t>Number of species needed to cover 50% of the ecosystem. </a:t>
            </a:r>
          </a:p>
          <a:p>
            <a:pPr>
              <a:lnSpc>
                <a:spcPct val="100000"/>
              </a:lnSpc>
              <a:spcBef>
                <a:spcPts val="600"/>
              </a:spcBef>
            </a:pPr>
            <a:r>
              <a:rPr lang="en-US" b="1" dirty="0"/>
              <a:t>Evenness</a:t>
            </a:r>
            <a:r>
              <a:rPr lang="en-US" dirty="0"/>
              <a:t> – measures species count against relative abundance of each OTU. As species richness and evenness increase, so diversity increases.</a:t>
            </a:r>
          </a:p>
          <a:p>
            <a:r>
              <a:rPr lang="en-US" b="1" dirty="0"/>
              <a:t>Dominance - gives abundance of the most abundant species.</a:t>
            </a:r>
          </a:p>
          <a:p>
            <a:pPr>
              <a:lnSpc>
                <a:spcPct val="100000"/>
              </a:lnSpc>
              <a:spcBef>
                <a:spcPts val="600"/>
              </a:spcBef>
            </a:pPr>
            <a:r>
              <a:rPr lang="en-US" b="1" dirty="0"/>
              <a:t>Rarity – concentration of species at low abundance</a:t>
            </a:r>
          </a:p>
          <a:p>
            <a:pPr>
              <a:lnSpc>
                <a:spcPct val="100000"/>
              </a:lnSpc>
              <a:spcBef>
                <a:spcPts val="600"/>
              </a:spcBef>
            </a:pPr>
            <a:endParaRPr lang="en-US" dirty="0"/>
          </a:p>
          <a:p>
            <a:pPr>
              <a:lnSpc>
                <a:spcPct val="100000"/>
              </a:lnSpc>
              <a:spcBef>
                <a:spcPts val="600"/>
              </a:spcBef>
            </a:pPr>
            <a:endParaRPr lang="en-US" dirty="0"/>
          </a:p>
          <a:p>
            <a:pPr>
              <a:lnSpc>
                <a:spcPct val="100000"/>
              </a:lnSpc>
              <a:spcBef>
                <a:spcPts val="600"/>
              </a:spcBef>
            </a:pPr>
            <a:endParaRPr lang="en-US" dirty="0"/>
          </a:p>
          <a:p>
            <a:pPr lvl="1">
              <a:lnSpc>
                <a:spcPct val="100000"/>
              </a:lnSpc>
              <a:spcBef>
                <a:spcPts val="600"/>
              </a:spcBef>
            </a:pPr>
            <a:endParaRPr lang="en-US" dirty="0"/>
          </a:p>
          <a:p>
            <a:pPr marL="146050" indent="0">
              <a:buNone/>
            </a:pPr>
            <a:endParaRPr lang="en-US" b="1" dirty="0"/>
          </a:p>
        </p:txBody>
      </p:sp>
      <p:pic>
        <p:nvPicPr>
          <p:cNvPr id="4" name="Picture 3">
            <a:extLst>
              <a:ext uri="{FF2B5EF4-FFF2-40B4-BE49-F238E27FC236}">
                <a16:creationId xmlns:a16="http://schemas.microsoft.com/office/drawing/2014/main" id="{C51D1593-AC5A-458B-9615-0B35A81334DD}"/>
              </a:ext>
            </a:extLst>
          </p:cNvPr>
          <p:cNvPicPr>
            <a:picLocks noChangeAspect="1"/>
          </p:cNvPicPr>
          <p:nvPr/>
        </p:nvPicPr>
        <p:blipFill>
          <a:blip r:embed="rId3"/>
          <a:stretch>
            <a:fillRect/>
          </a:stretch>
        </p:blipFill>
        <p:spPr>
          <a:xfrm>
            <a:off x="5793078" y="804122"/>
            <a:ext cx="3219450" cy="1133475"/>
          </a:xfrm>
          <a:prstGeom prst="rect">
            <a:avLst/>
          </a:prstGeom>
        </p:spPr>
      </p:pic>
      <p:pic>
        <p:nvPicPr>
          <p:cNvPr id="5" name="Picture 4">
            <a:extLst>
              <a:ext uri="{FF2B5EF4-FFF2-40B4-BE49-F238E27FC236}">
                <a16:creationId xmlns:a16="http://schemas.microsoft.com/office/drawing/2014/main" id="{E8A217C4-47AA-47E1-B9B9-3074021C5CF6}"/>
              </a:ext>
            </a:extLst>
          </p:cNvPr>
          <p:cNvPicPr>
            <a:picLocks noChangeAspect="1"/>
          </p:cNvPicPr>
          <p:nvPr/>
        </p:nvPicPr>
        <p:blipFill>
          <a:blip r:embed="rId4"/>
          <a:stretch>
            <a:fillRect/>
          </a:stretch>
        </p:blipFill>
        <p:spPr>
          <a:xfrm>
            <a:off x="6346452" y="2364750"/>
            <a:ext cx="1858631" cy="704850"/>
          </a:xfrm>
          <a:prstGeom prst="rect">
            <a:avLst/>
          </a:prstGeom>
        </p:spPr>
      </p:pic>
      <p:pic>
        <p:nvPicPr>
          <p:cNvPr id="7" name="Picture 6">
            <a:extLst>
              <a:ext uri="{FF2B5EF4-FFF2-40B4-BE49-F238E27FC236}">
                <a16:creationId xmlns:a16="http://schemas.microsoft.com/office/drawing/2014/main" id="{A8A86759-A86F-491D-AACC-B93411E08292}"/>
              </a:ext>
            </a:extLst>
          </p:cNvPr>
          <p:cNvPicPr>
            <a:picLocks noChangeAspect="1"/>
          </p:cNvPicPr>
          <p:nvPr/>
        </p:nvPicPr>
        <p:blipFill>
          <a:blip r:embed="rId5"/>
          <a:stretch>
            <a:fillRect/>
          </a:stretch>
        </p:blipFill>
        <p:spPr>
          <a:xfrm>
            <a:off x="6215846" y="3209357"/>
            <a:ext cx="1971675" cy="714375"/>
          </a:xfrm>
          <a:prstGeom prst="rect">
            <a:avLst/>
          </a:prstGeom>
        </p:spPr>
      </p:pic>
      <p:pic>
        <p:nvPicPr>
          <p:cNvPr id="8" name="Picture 7">
            <a:extLst>
              <a:ext uri="{FF2B5EF4-FFF2-40B4-BE49-F238E27FC236}">
                <a16:creationId xmlns:a16="http://schemas.microsoft.com/office/drawing/2014/main" id="{06ABA313-4E79-4E53-B2B0-F0668F6B134F}"/>
              </a:ext>
            </a:extLst>
          </p:cNvPr>
          <p:cNvPicPr>
            <a:picLocks noChangeAspect="1"/>
          </p:cNvPicPr>
          <p:nvPr/>
        </p:nvPicPr>
        <p:blipFill>
          <a:blip r:embed="rId6"/>
          <a:stretch>
            <a:fillRect/>
          </a:stretch>
        </p:blipFill>
        <p:spPr>
          <a:xfrm>
            <a:off x="5977722" y="4063490"/>
            <a:ext cx="2447925" cy="923925"/>
          </a:xfrm>
          <a:prstGeom prst="rect">
            <a:avLst/>
          </a:prstGeom>
        </p:spPr>
      </p:pic>
    </p:spTree>
    <p:extLst>
      <p:ext uri="{BB962C8B-B14F-4D97-AF65-F5344CB8AC3E}">
        <p14:creationId xmlns:p14="http://schemas.microsoft.com/office/powerpoint/2010/main" val="317067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4084-E5E1-4AF7-8D63-078F5B5281D3}"/>
              </a:ext>
            </a:extLst>
          </p:cNvPr>
          <p:cNvSpPr>
            <a:spLocks noGrp="1"/>
          </p:cNvSpPr>
          <p:nvPr>
            <p:ph type="title"/>
          </p:nvPr>
        </p:nvSpPr>
        <p:spPr>
          <a:xfrm>
            <a:off x="1303799" y="598575"/>
            <a:ext cx="6311203" cy="1590000"/>
          </a:xfrm>
        </p:spPr>
        <p:txBody>
          <a:bodyPr/>
          <a:lstStyle/>
          <a:p>
            <a:r>
              <a:rPr lang="en-US" dirty="0"/>
              <a:t>Alpha Diversity - Demo</a:t>
            </a:r>
          </a:p>
        </p:txBody>
      </p:sp>
      <p:sp>
        <p:nvSpPr>
          <p:cNvPr id="3" name="Text Placeholder 2">
            <a:extLst>
              <a:ext uri="{FF2B5EF4-FFF2-40B4-BE49-F238E27FC236}">
                <a16:creationId xmlns:a16="http://schemas.microsoft.com/office/drawing/2014/main" id="{72646457-8C32-44F1-BA2A-3B20E4DFDD86}"/>
              </a:ext>
            </a:extLst>
          </p:cNvPr>
          <p:cNvSpPr>
            <a:spLocks noGrp="1"/>
          </p:cNvSpPr>
          <p:nvPr>
            <p:ph type="body" idx="1"/>
          </p:nvPr>
        </p:nvSpPr>
        <p:spPr>
          <a:xfrm>
            <a:off x="509321" y="1460850"/>
            <a:ext cx="8035072" cy="3261052"/>
          </a:xfrm>
        </p:spPr>
        <p:txBody>
          <a:bodyPr/>
          <a:lstStyle/>
          <a:p>
            <a:r>
              <a:rPr lang="en-US" dirty="0" err="1"/>
              <a:t>dietswap</a:t>
            </a:r>
            <a:r>
              <a:rPr lang="en-US" dirty="0"/>
              <a:t> data - The diet swap data set represents a study with African and African American groups undergoing a two-week diet swap.        </a:t>
            </a:r>
          </a:p>
          <a:p>
            <a:pPr marL="146050" indent="0">
              <a:buNone/>
            </a:pPr>
            <a:r>
              <a:rPr lang="en-US" dirty="0">
                <a:hlinkClick r:id="rId2"/>
              </a:rPr>
              <a:t>https://www.nature.com/articles/ncomms7342</a:t>
            </a:r>
            <a:endParaRPr lang="en-US" dirty="0"/>
          </a:p>
          <a:p>
            <a:pPr marL="146050" indent="0">
              <a:buNone/>
            </a:pPr>
            <a:endParaRPr lang="en-US" dirty="0"/>
          </a:p>
          <a:p>
            <a:r>
              <a:rPr lang="en-US" dirty="0"/>
              <a:t>Libraries/Commands used –</a:t>
            </a:r>
          </a:p>
          <a:p>
            <a:pPr marL="146050" indent="0">
              <a:buNone/>
            </a:pPr>
            <a:r>
              <a:rPr lang="en-US" dirty="0" err="1"/>
              <a:t>install.packages</a:t>
            </a:r>
            <a:r>
              <a:rPr lang="en-US" dirty="0"/>
              <a:t>("</a:t>
            </a:r>
            <a:r>
              <a:rPr lang="en-US" dirty="0" err="1"/>
              <a:t>BiocManager</a:t>
            </a:r>
            <a:r>
              <a:rPr lang="en-US" dirty="0"/>
              <a:t>")</a:t>
            </a:r>
          </a:p>
          <a:p>
            <a:pPr marL="146050" indent="0">
              <a:buNone/>
            </a:pPr>
            <a:r>
              <a:rPr lang="en-US" dirty="0"/>
              <a:t>library(</a:t>
            </a:r>
            <a:r>
              <a:rPr lang="en-US" dirty="0" err="1"/>
              <a:t>BiocManager</a:t>
            </a:r>
            <a:r>
              <a:rPr lang="en-US" dirty="0"/>
              <a:t>)</a:t>
            </a:r>
          </a:p>
          <a:p>
            <a:pPr marL="146050" indent="0">
              <a:buNone/>
            </a:pPr>
            <a:r>
              <a:rPr lang="en-US" dirty="0" err="1"/>
              <a:t>BiocManager</a:t>
            </a:r>
            <a:r>
              <a:rPr lang="en-US" dirty="0"/>
              <a:t>::install("microbiome")</a:t>
            </a:r>
          </a:p>
          <a:p>
            <a:pPr marL="146050" indent="0">
              <a:buNone/>
            </a:pPr>
            <a:r>
              <a:rPr lang="en-US" dirty="0" err="1"/>
              <a:t>BiocManager</a:t>
            </a:r>
            <a:r>
              <a:rPr lang="en-US" dirty="0"/>
              <a:t>::install("</a:t>
            </a:r>
            <a:r>
              <a:rPr lang="en-US" dirty="0" err="1"/>
              <a:t>openxlsx</a:t>
            </a:r>
            <a:r>
              <a:rPr lang="en-US" dirty="0"/>
              <a:t>")</a:t>
            </a:r>
          </a:p>
          <a:p>
            <a:pPr marL="146050" indent="0">
              <a:buNone/>
            </a:pPr>
            <a:r>
              <a:rPr lang="en-US" dirty="0" err="1"/>
              <a:t>BiocManager</a:t>
            </a:r>
            <a:r>
              <a:rPr lang="en-US" dirty="0"/>
              <a:t>::install("</a:t>
            </a:r>
            <a:r>
              <a:rPr lang="en-US" dirty="0" err="1"/>
              <a:t>knitr</a:t>
            </a:r>
            <a:r>
              <a:rPr lang="en-US" dirty="0"/>
              <a:t>")</a:t>
            </a:r>
          </a:p>
          <a:p>
            <a:pPr marL="146050" indent="0">
              <a:buNone/>
            </a:pPr>
            <a:r>
              <a:rPr lang="en-US" dirty="0" err="1"/>
              <a:t>BiocManager</a:t>
            </a:r>
            <a:r>
              <a:rPr lang="en-US" dirty="0"/>
              <a:t>::install("</a:t>
            </a:r>
            <a:r>
              <a:rPr lang="en-US" dirty="0" err="1"/>
              <a:t>ggpubr</a:t>
            </a:r>
            <a:r>
              <a:rPr lang="en-US" dirty="0"/>
              <a:t>")</a:t>
            </a:r>
          </a:p>
          <a:p>
            <a:pPr marL="146050" indent="0">
              <a:buNone/>
            </a:pPr>
            <a:endParaRPr lang="en-US" dirty="0"/>
          </a:p>
          <a:p>
            <a:pPr marL="146050" indent="0">
              <a:buNone/>
            </a:pPr>
            <a:r>
              <a:rPr lang="en-US" dirty="0"/>
              <a:t>More info - </a:t>
            </a:r>
            <a:r>
              <a:rPr lang="en-US" dirty="0">
                <a:hlinkClick r:id="rId3"/>
              </a:rPr>
              <a:t>https://bioconductor.org/packages/devel/bioc/manuals/microbiome/man/microbiome.pdf</a:t>
            </a:r>
            <a:endParaRPr lang="en-US" dirty="0"/>
          </a:p>
        </p:txBody>
      </p:sp>
    </p:spTree>
    <p:extLst>
      <p:ext uri="{BB962C8B-B14F-4D97-AF65-F5344CB8AC3E}">
        <p14:creationId xmlns:p14="http://schemas.microsoft.com/office/powerpoint/2010/main" val="342917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Beta Diversity</a:t>
            </a:r>
            <a:endParaRPr/>
          </a:p>
        </p:txBody>
      </p:sp>
      <mc:AlternateContent xmlns:mc="http://schemas.openxmlformats.org/markup-compatibility/2006" xmlns:a14="http://schemas.microsoft.com/office/drawing/2010/main">
        <mc:Choice Requires="a14">
          <p:sp>
            <p:nvSpPr>
              <p:cNvPr id="305" name="Google Shape;305;p17"/>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285750" indent="-285750">
                  <a:spcAft>
                    <a:spcPts val="1600"/>
                  </a:spcAft>
                </a:pPr>
                <a:r>
                  <a:rPr lang="en" dirty="0"/>
                  <a:t>Ratio of regional to local species diversity.</a:t>
                </a:r>
              </a:p>
              <a:p>
                <a:pPr marL="285750" indent="-285750">
                  <a:spcAft>
                    <a:spcPts val="1600"/>
                  </a:spcAft>
                </a:pPr>
                <a:r>
                  <a:rPr lang="en" dirty="0"/>
                  <a:t>Simplest form of beta diversity: </a:t>
                </a:r>
                <a:r>
                  <a:rPr lang="el-GR" dirty="0"/>
                  <a:t>β</a:t>
                </a:r>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l-GR" b="0" i="1" smtClean="0">
                            <a:latin typeface="Cambria Math" panose="02040503050406030204" pitchFamily="18" charset="0"/>
                          </a:rPr>
                          <m:t>γ</m:t>
                        </m:r>
                      </m:num>
                      <m:den>
                        <m:r>
                          <m:rPr>
                            <m:sty m:val="p"/>
                          </m:rPr>
                          <a:rPr lang="el-GR" b="0" i="1" smtClean="0">
                            <a:latin typeface="Cambria Math" panose="02040503050406030204" pitchFamily="18" charset="0"/>
                          </a:rPr>
                          <m:t>α</m:t>
                        </m:r>
                      </m:den>
                    </m:f>
                  </m:oMath>
                </a14:m>
                <a:endParaRPr lang="en-US" b="0" dirty="0"/>
              </a:p>
              <a:p>
                <a:pPr marL="285750" indent="-285750">
                  <a:spcAft>
                    <a:spcPts val="1600"/>
                  </a:spcAft>
                </a:pPr>
                <a:r>
                  <a:rPr lang="en-US" dirty="0"/>
                  <a:t>Mean species diversity per habitat</a:t>
                </a:r>
              </a:p>
              <a:p>
                <a:pPr marL="285750" indent="-285750">
                  <a:spcAft>
                    <a:spcPts val="1600"/>
                  </a:spcAft>
                </a:pPr>
                <a:r>
                  <a:rPr lang="en-US" dirty="0"/>
                  <a:t>Absolute species turnover: </a:t>
                </a:r>
                <a14:m>
                  <m:oMath xmlns:m="http://schemas.openxmlformats.org/officeDocument/2006/math">
                    <m:sSub>
                      <m:sSubPr>
                        <m:ctrlPr>
                          <a:rPr lang="el-GR" i="1" dirty="0" smtClean="0">
                            <a:latin typeface="Cambria Math" panose="02040503050406030204" pitchFamily="18" charset="0"/>
                          </a:rPr>
                        </m:ctrlPr>
                      </m:sSubPr>
                      <m:e>
                        <m:r>
                          <m:rPr>
                            <m:nor/>
                          </m:rPr>
                          <a:rPr lang="el-GR" dirty="0"/>
                          <m:t>β</m:t>
                        </m:r>
                      </m:e>
                      <m:sub>
                        <m:r>
                          <a:rPr lang="en-US" b="0" i="1" dirty="0" smtClean="0">
                            <a:latin typeface="Cambria Math" panose="02040503050406030204" pitchFamily="18" charset="0"/>
                          </a:rPr>
                          <m:t>𝐴</m:t>
                        </m:r>
                      </m:sub>
                    </m:sSub>
                    <m:r>
                      <a:rPr lang="en-US" i="1">
                        <a:latin typeface="Cambria Math" panose="02040503050406030204" pitchFamily="18" charset="0"/>
                      </a:rPr>
                      <m:t>=</m:t>
                    </m:r>
                    <m:r>
                      <m:rPr>
                        <m:sty m:val="p"/>
                      </m:rPr>
                      <a:rPr lang="el-GR" b="0" i="1" smtClean="0">
                        <a:latin typeface="Cambria Math" panose="02040503050406030204" pitchFamily="18" charset="0"/>
                      </a:rPr>
                      <m:t>γ</m:t>
                    </m:r>
                    <m:r>
                      <a:rPr lang="en-US" b="0" i="1" smtClean="0">
                        <a:latin typeface="Cambria Math" panose="02040503050406030204" pitchFamily="18" charset="0"/>
                      </a:rPr>
                      <m:t>−</m:t>
                    </m:r>
                    <m:r>
                      <m:rPr>
                        <m:sty m:val="p"/>
                      </m:rPr>
                      <a:rPr lang="el-GR" b="0" i="1" smtClean="0">
                        <a:latin typeface="Cambria Math" panose="02040503050406030204" pitchFamily="18" charset="0"/>
                      </a:rPr>
                      <m:t>α</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e>
                    </m:d>
                  </m:oMath>
                </a14:m>
                <a:endParaRPr lang="en-US" dirty="0"/>
              </a:p>
              <a:p>
                <a:pPr marL="285750" indent="-285750">
                  <a:spcAft>
                    <a:spcPts val="1600"/>
                  </a:spcAft>
                </a:pPr>
                <a:r>
                  <a:rPr lang="en-US" dirty="0"/>
                  <a:t>Measure of how much more diverse the whole species is as compared to one habitat</a:t>
                </a:r>
              </a:p>
            </p:txBody>
          </p:sp>
        </mc:Choice>
        <mc:Fallback xmlns="">
          <p:sp>
            <p:nvSpPr>
              <p:cNvPr id="305" name="Google Shape;305;p17"/>
              <p:cNvSpPr txBox="1">
                <a:spLocks noGrp="1" noRot="1" noChangeAspect="1" noMove="1" noResize="1" noEditPoints="1" noAdjustHandles="1" noChangeArrowheads="1" noChangeShapeType="1" noTextEdit="1"/>
              </p:cNvSpPr>
              <p:nvPr>
                <p:ph type="body" idx="1"/>
              </p:nvPr>
            </p:nvSpPr>
            <p:spPr>
              <a:xfrm>
                <a:off x="1303800" y="1597875"/>
                <a:ext cx="7030500" cy="2541600"/>
              </a:xfrm>
              <a:prstGeom prst="rect">
                <a:avLst/>
              </a:prstGeom>
              <a:blipFill>
                <a:blip r:embed="rId3"/>
                <a:stretch>
                  <a:fillRect l="-87"/>
                </a:stretch>
              </a:blipFill>
            </p:spPr>
            <p:txBody>
              <a:bodyPr/>
              <a:lstStyle/>
              <a:p>
                <a:r>
                  <a:rPr lang="en-US">
                    <a:noFill/>
                  </a:rPr>
                  <a:t> </a:t>
                </a:r>
              </a:p>
            </p:txBody>
          </p:sp>
        </mc:Fallback>
      </mc:AlternateContent>
      <p:sp>
        <p:nvSpPr>
          <p:cNvPr id="306" name="Google Shape;306;p17"/>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4806-1AB4-46CD-8A54-891C74057206}"/>
              </a:ext>
            </a:extLst>
          </p:cNvPr>
          <p:cNvSpPr>
            <a:spLocks noGrp="1"/>
          </p:cNvSpPr>
          <p:nvPr>
            <p:ph type="title"/>
          </p:nvPr>
        </p:nvSpPr>
        <p:spPr/>
        <p:txBody>
          <a:bodyPr/>
          <a:lstStyle/>
          <a:p>
            <a:r>
              <a:rPr lang="en-US" dirty="0"/>
              <a:t>Beta Diversity cont.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CE24A41-CE3B-4AD8-90AA-1497A97687F5}"/>
                  </a:ext>
                </a:extLst>
              </p:cNvPr>
              <p:cNvSpPr>
                <a:spLocks noGrp="1"/>
              </p:cNvSpPr>
              <p:nvPr>
                <p:ph type="body" idx="1"/>
              </p:nvPr>
            </p:nvSpPr>
            <p:spPr>
              <a:xfrm>
                <a:off x="1303800" y="1597875"/>
                <a:ext cx="7030500" cy="2541600"/>
              </a:xfrm>
            </p:spPr>
            <p:txBody>
              <a:bodyPr/>
              <a:lstStyle/>
              <a:p>
                <a:pPr marL="285750" indent="-285750">
                  <a:spcAft>
                    <a:spcPts val="1600"/>
                  </a:spcAft>
                </a:pPr>
                <a:r>
                  <a:rPr lang="en-US" dirty="0"/>
                  <a:t>Whitaker’s species turnover: </a:t>
                </a:r>
                <a14:m>
                  <m:oMath xmlns:m="http://schemas.openxmlformats.org/officeDocument/2006/math">
                    <m:sSub>
                      <m:sSubPr>
                        <m:ctrlPr>
                          <a:rPr lang="el-GR" i="1" dirty="0">
                            <a:latin typeface="Cambria Math" panose="02040503050406030204" pitchFamily="18" charset="0"/>
                          </a:rPr>
                        </m:ctrlPr>
                      </m:sSubPr>
                      <m:e>
                        <m:r>
                          <m:rPr>
                            <m:nor/>
                          </m:rPr>
                          <a:rPr lang="el-GR" dirty="0"/>
                          <m:t>β</m:t>
                        </m:r>
                      </m:e>
                      <m:sub>
                        <m:r>
                          <a:rPr lang="en-US" i="1" dirty="0">
                            <a:latin typeface="Cambria Math" panose="02040503050406030204" pitchFamily="18" charset="0"/>
                          </a:rPr>
                          <m:t>𝑊</m:t>
                        </m:r>
                      </m:sub>
                    </m:sSub>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m:rPr>
                                <m:sty m:val="p"/>
                              </m:rPr>
                              <a:rPr lang="el-GR" i="1">
                                <a:latin typeface="Cambria Math" panose="02040503050406030204" pitchFamily="18" charset="0"/>
                              </a:rPr>
                              <m:t>γ</m:t>
                            </m:r>
                            <m:r>
                              <a:rPr lang="en-US" i="1">
                                <a:latin typeface="Cambria Math" panose="02040503050406030204" pitchFamily="18" charset="0"/>
                              </a:rPr>
                              <m:t>−</m:t>
                            </m:r>
                            <m:r>
                              <m:rPr>
                                <m:sty m:val="p"/>
                              </m:rPr>
                              <a:rPr lang="el-GR" i="1">
                                <a:latin typeface="Cambria Math" panose="02040503050406030204" pitchFamily="18" charset="0"/>
                              </a:rPr>
                              <m:t>α</m:t>
                            </m:r>
                          </m:e>
                        </m:d>
                      </m:num>
                      <m:den>
                        <m:r>
                          <m:rPr>
                            <m:sty m:val="p"/>
                          </m:rPr>
                          <a:rPr lang="el-GR" i="1">
                            <a:latin typeface="Cambria Math" panose="02040503050406030204" pitchFamily="18" charset="0"/>
                          </a:rPr>
                          <m:t>α</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m:rPr>
                            <m:sty m:val="p"/>
                          </m:rPr>
                          <a:rPr lang="el-GR" i="1">
                            <a:latin typeface="Cambria Math" panose="02040503050406030204" pitchFamily="18" charset="0"/>
                          </a:rPr>
                          <m:t>γ</m:t>
                        </m:r>
                      </m:num>
                      <m:den>
                        <m:r>
                          <m:rPr>
                            <m:sty m:val="p"/>
                          </m:rPr>
                          <a:rPr lang="el-GR" i="1">
                            <a:latin typeface="Cambria Math" panose="02040503050406030204" pitchFamily="18" charset="0"/>
                          </a:rPr>
                          <m:t>α</m:t>
                        </m:r>
                      </m:den>
                    </m:f>
                    <m:r>
                      <a:rPr lang="en-US">
                        <a:latin typeface="Cambria Math" panose="02040503050406030204" pitchFamily="18" charset="0"/>
                      </a:rPr>
                      <m:t>−1</m:t>
                    </m:r>
                  </m:oMath>
                </a14:m>
                <a:endParaRPr lang="en-US" dirty="0"/>
              </a:p>
              <a:p>
                <a:pPr marL="285750" indent="-285750">
                  <a:spcAft>
                    <a:spcPts val="1600"/>
                  </a:spcAft>
                </a:pPr>
                <a:r>
                  <a:rPr lang="en-US" dirty="0"/>
                  <a:t>Measure of species composition changes among habitats</a:t>
                </a:r>
              </a:p>
              <a:p>
                <a:pPr marL="285750" indent="-285750">
                  <a:spcAft>
                    <a:spcPts val="1600"/>
                  </a:spcAft>
                </a:pPr>
                <a:r>
                  <a:rPr lang="en-US" dirty="0"/>
                  <a:t>Proportional species turnover: </a:t>
                </a:r>
                <a14:m>
                  <m:oMath xmlns:m="http://schemas.openxmlformats.org/officeDocument/2006/math">
                    <m:sSub>
                      <m:sSubPr>
                        <m:ctrlPr>
                          <a:rPr lang="el-GR" i="1" dirty="0">
                            <a:latin typeface="Cambria Math" panose="02040503050406030204" pitchFamily="18" charset="0"/>
                          </a:rPr>
                        </m:ctrlPr>
                      </m:sSubPr>
                      <m:e>
                        <m:r>
                          <m:rPr>
                            <m:nor/>
                          </m:rPr>
                          <a:rPr lang="el-GR" dirty="0"/>
                          <m:t>β</m:t>
                        </m:r>
                      </m:e>
                      <m:sub>
                        <m:r>
                          <a:rPr lang="en-US" i="1" dirty="0">
                            <a:latin typeface="Cambria Math" panose="02040503050406030204" pitchFamily="18" charset="0"/>
                          </a:rPr>
                          <m:t>𝑃</m:t>
                        </m:r>
                      </m:sub>
                    </m:sSub>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m:rPr>
                                <m:sty m:val="p"/>
                              </m:rPr>
                              <a:rPr lang="el-GR" i="1">
                                <a:latin typeface="Cambria Math" panose="02040503050406030204" pitchFamily="18" charset="0"/>
                              </a:rPr>
                              <m:t>γ</m:t>
                            </m:r>
                            <m:r>
                              <a:rPr lang="en-US" i="1">
                                <a:latin typeface="Cambria Math" panose="02040503050406030204" pitchFamily="18" charset="0"/>
                              </a:rPr>
                              <m:t>−</m:t>
                            </m:r>
                            <m:r>
                              <m:rPr>
                                <m:sty m:val="p"/>
                              </m:rPr>
                              <a:rPr lang="el-GR" i="1">
                                <a:latin typeface="Cambria Math" panose="02040503050406030204" pitchFamily="18" charset="0"/>
                              </a:rPr>
                              <m:t>α</m:t>
                            </m:r>
                          </m:e>
                        </m:d>
                      </m:num>
                      <m:den>
                        <m:r>
                          <m:rPr>
                            <m:sty m:val="p"/>
                          </m:rPr>
                          <a:rPr lang="el-GR" i="1">
                            <a:latin typeface="Cambria Math" panose="02040503050406030204" pitchFamily="18" charset="0"/>
                          </a:rPr>
                          <m:t>γ</m:t>
                        </m:r>
                      </m:den>
                    </m:f>
                    <m:r>
                      <a:rPr lang="en-US" i="1">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rPr>
                        </m:ctrlPr>
                      </m:fPr>
                      <m:num>
                        <m:r>
                          <m:rPr>
                            <m:sty m:val="p"/>
                          </m:rPr>
                          <a:rPr lang="el-GR" i="1">
                            <a:latin typeface="Cambria Math" panose="02040503050406030204" pitchFamily="18" charset="0"/>
                          </a:rPr>
                          <m:t>γ</m:t>
                        </m:r>
                      </m:num>
                      <m:den>
                        <m:r>
                          <m:rPr>
                            <m:sty m:val="p"/>
                          </m:rPr>
                          <a:rPr lang="el-GR" i="1">
                            <a:latin typeface="Cambria Math" panose="02040503050406030204" pitchFamily="18" charset="0"/>
                          </a:rPr>
                          <m:t>α</m:t>
                        </m:r>
                      </m:den>
                    </m:f>
                  </m:oMath>
                </a14:m>
                <a:endParaRPr lang="en-US" dirty="0"/>
              </a:p>
              <a:p>
                <a:pPr marL="285750" indent="-285750">
                  <a:spcAft>
                    <a:spcPts val="1600"/>
                  </a:spcAft>
                </a:pPr>
                <a:r>
                  <a:rPr lang="en-US" dirty="0"/>
                  <a:t>Measure of species diversity that is not contained in the individual subunit</a:t>
                </a:r>
              </a:p>
              <a:p>
                <a:endParaRPr lang="en-US" dirty="0"/>
              </a:p>
            </p:txBody>
          </p:sp>
        </mc:Choice>
        <mc:Fallback xmlns="">
          <p:sp>
            <p:nvSpPr>
              <p:cNvPr id="3" name="Text Placeholder 2">
                <a:extLst>
                  <a:ext uri="{FF2B5EF4-FFF2-40B4-BE49-F238E27FC236}">
                    <a16:creationId xmlns:a16="http://schemas.microsoft.com/office/drawing/2014/main" id="{CCE24A41-CE3B-4AD8-90AA-1497A97687F5}"/>
                  </a:ext>
                </a:extLst>
              </p:cNvPr>
              <p:cNvSpPr>
                <a:spLocks noGrp="1" noRot="1" noChangeAspect="1" noMove="1" noResize="1" noEditPoints="1" noAdjustHandles="1" noChangeArrowheads="1" noChangeShapeType="1" noTextEdit="1"/>
              </p:cNvSpPr>
              <p:nvPr>
                <p:ph type="body" idx="1"/>
              </p:nvPr>
            </p:nvSpPr>
            <p:spPr>
              <a:xfrm>
                <a:off x="1303800" y="1597875"/>
                <a:ext cx="7030500" cy="2541600"/>
              </a:xfrm>
              <a:blipFill>
                <a:blip r:embed="rId2"/>
                <a:stretch>
                  <a:fillRect l="-87"/>
                </a:stretch>
              </a:blipFill>
            </p:spPr>
            <p:txBody>
              <a:bodyPr/>
              <a:lstStyle/>
              <a:p>
                <a:r>
                  <a:rPr lang="en-US">
                    <a:noFill/>
                  </a:rPr>
                  <a:t> </a:t>
                </a:r>
              </a:p>
            </p:txBody>
          </p:sp>
        </mc:Fallback>
      </mc:AlternateContent>
    </p:spTree>
    <p:extLst>
      <p:ext uri="{BB962C8B-B14F-4D97-AF65-F5344CB8AC3E}">
        <p14:creationId xmlns:p14="http://schemas.microsoft.com/office/powerpoint/2010/main" val="887627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Beta Diversity - Bray Curtis Dissimilarity</a:t>
            </a:r>
            <a:endParaRPr dirty="0"/>
          </a:p>
        </p:txBody>
      </p:sp>
      <mc:AlternateContent xmlns:mc="http://schemas.openxmlformats.org/markup-compatibility/2006" xmlns:a14="http://schemas.microsoft.com/office/drawing/2010/main">
        <mc:Choice Requires="a14">
          <p:sp>
            <p:nvSpPr>
              <p:cNvPr id="312" name="Google Shape;312;p18"/>
              <p:cNvSpPr txBox="1">
                <a:spLocks noGrp="1"/>
              </p:cNvSpPr>
              <p:nvPr>
                <p:ph type="body" idx="1"/>
              </p:nvPr>
            </p:nvSpPr>
            <p:spPr>
              <a:xfrm>
                <a:off x="1303800" y="1597874"/>
                <a:ext cx="7030500" cy="313315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Measure of species abundance of two population sites</a:t>
                </a:r>
              </a:p>
              <a:p>
                <a:pPr marL="0" lvl="0" indent="0" algn="l" rtl="0">
                  <a:spcBef>
                    <a:spcPts val="0"/>
                  </a:spcBef>
                  <a:spcAft>
                    <a:spcPts val="1600"/>
                  </a:spcAft>
                  <a:buNone/>
                </a:pPr>
                <a:r>
                  <a:rPr lang="en-US" dirty="0"/>
                  <a:t>Given two population sites </a:t>
                </a:r>
                <a:r>
                  <a:rPr lang="en-US" dirty="0" err="1"/>
                  <a:t>i</a:t>
                </a:r>
                <a:r>
                  <a:rPr lang="en-US" dirty="0"/>
                  <a:t> and j. </a:t>
                </a:r>
              </a:p>
              <a:p>
                <a:pPr marL="0" lvl="0" indent="0" algn="l" rtl="0">
                  <a:spcBef>
                    <a:spcPts val="0"/>
                  </a:spcBef>
                  <a:spcAft>
                    <a:spcPts val="1600"/>
                  </a:spcAft>
                  <a:buNone/>
                </a:pPr>
                <a:r>
                  <a:rPr lang="en-US" dirty="0"/>
                  <a:t>Sum of lesser counts of similar species at two population sites: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𝑖𝑗</m:t>
                        </m:r>
                      </m:sub>
                    </m:sSub>
                  </m:oMath>
                </a14:m>
                <a:endParaRPr lang="en-US" dirty="0"/>
              </a:p>
              <a:p>
                <a:pPr marL="0" lvl="0" indent="0" algn="l" rtl="0">
                  <a:spcBef>
                    <a:spcPts val="0"/>
                  </a:spcBef>
                  <a:spcAft>
                    <a:spcPts val="1600"/>
                  </a:spcAft>
                  <a:buNone/>
                </a:pPr>
                <a:r>
                  <a:rPr lang="en-US" dirty="0"/>
                  <a:t>Bray Curtis Dissimilarity: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𝐵𝐶</m:t>
                        </m:r>
                      </m:e>
                      <m:sub>
                        <m:r>
                          <a:rPr lang="en-US" b="0" i="1" smtClean="0">
                            <a:latin typeface="Cambria Math" panose="02040503050406030204" pitchFamily="18" charset="0"/>
                          </a:rPr>
                          <m:t>𝑖𝑗</m:t>
                        </m:r>
                      </m:sub>
                    </m:sSub>
                    <m:r>
                      <a:rPr lang="en-US" i="1" smtClean="0">
                        <a:latin typeface="Cambria Math" panose="02040503050406030204" pitchFamily="18" charset="0"/>
                      </a:rPr>
                      <m:t>=</m:t>
                    </m:r>
                    <m:r>
                      <a:rPr lang="en-US" b="0" i="1" smtClean="0">
                        <a:latin typeface="Cambria Math" panose="02040503050406030204" pitchFamily="18" charset="0"/>
                      </a:rPr>
                      <m:t>1−</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𝑖𝑗</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den>
                        </m:f>
                      </m:e>
                    </m:d>
                  </m:oMath>
                </a14:m>
                <a:endParaRPr lang="en-US" b="0" dirty="0"/>
              </a:p>
              <a:p>
                <a:pPr marL="0" lvl="0" indent="0" algn="l" rtl="0">
                  <a:spcBef>
                    <a:spcPts val="0"/>
                  </a:spcBef>
                  <a:spcAft>
                    <a:spcPts val="1600"/>
                  </a:spcAft>
                  <a:buNone/>
                </a:pPr>
                <a:r>
                  <a:rPr lang="en-US" dirty="0"/>
                  <a:t>Values Bounded: [0,1] where 1 is completely different abundance</a:t>
                </a:r>
              </a:p>
              <a:p>
                <a:pPr marL="0" lvl="0" indent="0" algn="l" rtl="0">
                  <a:spcBef>
                    <a:spcPts val="0"/>
                  </a:spcBef>
                  <a:spcAft>
                    <a:spcPts val="1600"/>
                  </a:spcAft>
                  <a:buNone/>
                </a:pPr>
                <a:r>
                  <a:rPr lang="en-US" dirty="0"/>
                  <a:t>0 is similar species of similar abundance</a:t>
                </a:r>
              </a:p>
            </p:txBody>
          </p:sp>
        </mc:Choice>
        <mc:Fallback xmlns="">
          <p:sp>
            <p:nvSpPr>
              <p:cNvPr id="312" name="Google Shape;312;p18"/>
              <p:cNvSpPr txBox="1">
                <a:spLocks noGrp="1" noRot="1" noChangeAspect="1" noMove="1" noResize="1" noEditPoints="1" noAdjustHandles="1" noChangeArrowheads="1" noChangeShapeType="1" noTextEdit="1"/>
              </p:cNvSpPr>
              <p:nvPr>
                <p:ph type="body" idx="1"/>
              </p:nvPr>
            </p:nvSpPr>
            <p:spPr>
              <a:xfrm>
                <a:off x="1303800" y="1597874"/>
                <a:ext cx="7030500" cy="3133151"/>
              </a:xfrm>
              <a:prstGeom prst="rect">
                <a:avLst/>
              </a:prstGeom>
              <a:blipFill>
                <a:blip r:embed="rId3"/>
                <a:stretch>
                  <a:fillRect l="-173"/>
                </a:stretch>
              </a:blipFill>
            </p:spPr>
            <p:txBody>
              <a:bodyPr/>
              <a:lstStyle/>
              <a:p>
                <a:r>
                  <a:rPr lang="en-US">
                    <a:noFill/>
                  </a:rPr>
                  <a:t> </a:t>
                </a:r>
              </a:p>
            </p:txBody>
          </p:sp>
        </mc:Fallback>
      </mc:AlternateContent>
      <p:sp>
        <p:nvSpPr>
          <p:cNvPr id="313" name="Google Shape;313;p18"/>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1168</Words>
  <Application>Microsoft Office PowerPoint</Application>
  <PresentationFormat>On-screen Show (16:9)</PresentationFormat>
  <Paragraphs>125</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Maven Pro</vt:lpstr>
      <vt:lpstr>Nunito</vt:lpstr>
      <vt:lpstr>Cambria Math</vt:lpstr>
      <vt:lpstr>Momentum</vt:lpstr>
      <vt:lpstr>Measuring Diversity with R</vt:lpstr>
      <vt:lpstr>Diversity – how many species?</vt:lpstr>
      <vt:lpstr>Alpha Diversity - Rarefaction </vt:lpstr>
      <vt:lpstr>Indicators in Microbiome Package - R </vt:lpstr>
      <vt:lpstr>Diversity Measures in R</vt:lpstr>
      <vt:lpstr>Alpha Diversity - Demo</vt:lpstr>
      <vt:lpstr>Beta Diversity</vt:lpstr>
      <vt:lpstr>Beta Diversity cont.</vt:lpstr>
      <vt:lpstr>Beta Diversity - Bray Curtis Dissimilarity</vt:lpstr>
      <vt:lpstr>PERMANOVA</vt:lpstr>
      <vt:lpstr>Statistical Basis</vt:lpstr>
      <vt:lpstr>Hypothesis Test Comparison</vt:lpstr>
      <vt:lpstr>Microbiome Community Variation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Diversity with R</dc:title>
  <cp:lastModifiedBy>Toshika Fegade</cp:lastModifiedBy>
  <cp:revision>17</cp:revision>
  <dcterms:modified xsi:type="dcterms:W3CDTF">2020-05-06T23:06:17Z</dcterms:modified>
</cp:coreProperties>
</file>