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8"/>
  </p:notesMasterIdLst>
  <p:sldIdLst>
    <p:sldId id="256" r:id="rId2"/>
    <p:sldId id="262" r:id="rId3"/>
    <p:sldId id="274" r:id="rId4"/>
    <p:sldId id="259" r:id="rId5"/>
    <p:sldId id="260" r:id="rId6"/>
    <p:sldId id="265" r:id="rId7"/>
    <p:sldId id="263" r:id="rId8"/>
    <p:sldId id="264" r:id="rId9"/>
    <p:sldId id="275" r:id="rId10"/>
    <p:sldId id="269" r:id="rId11"/>
    <p:sldId id="270" r:id="rId12"/>
    <p:sldId id="261" r:id="rId13"/>
    <p:sldId id="273" r:id="rId14"/>
    <p:sldId id="271" r:id="rId15"/>
    <p:sldId id="272" r:id="rId16"/>
    <p:sldId id="268" r:id="rId17"/>
  </p:sldIdLst>
  <p:sldSz cx="12192000" cy="6858000"/>
  <p:notesSz cx="6858000" cy="105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2140A-0930-4A49-8484-44CBAC824239}" v="1383" dt="2020-05-20T20:54:16.754"/>
    <p1510:client id="{16648EDE-7811-129F-97BB-A9050339AC65}" v="5" dt="2020-05-20T21:22:12.449"/>
    <p1510:client id="{1F45862E-937B-BC1B-22D6-8B095152F19C}" v="1572" dt="2020-05-12T05:59:35.025"/>
    <p1510:client id="{5F25CC08-0E8A-101D-7825-9DD1641FCD1D}" v="932" dt="2020-05-20T21:39:15.930"/>
    <p1510:client id="{65DBC1B9-7F6B-90F9-74BF-73619DBBF077}" v="1" dt="2020-05-13T16:14:48.272"/>
    <p1510:client id="{A4F5B04B-C15A-5BFD-04A1-5BCB4E677EFB}" v="408" dt="2020-05-20T22:24:54.648"/>
    <p1510:client id="{B8045CC4-9483-9D1B-1D88-AA1D1A4EEEA1}" v="613" dt="2020-05-21T15:13:23.019"/>
    <p1510:client id="{B9C626DD-6628-EC5F-2D7F-4E06E5BBD870}" v="4405" dt="2020-05-19T21:15:09.476"/>
    <p1510:client id="{C7CC5543-806E-D134-DF0A-C8B66AFA81B9}" v="78" dt="2020-05-12T06:06:07.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2E7DD-0387-43DD-8296-B6C3276DD3BE}" type="datetimeFigureOut">
              <a:rPr lang="en-US"/>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34631-9B97-4B08-9409-BE5B4FA6ED56}" type="slidenum">
              <a:rPr lang="en-US"/>
              <a:t>‹#›</a:t>
            </a:fld>
            <a:endParaRPr lang="en-US"/>
          </a:p>
        </p:txBody>
      </p:sp>
    </p:spTree>
    <p:extLst>
      <p:ext uri="{BB962C8B-B14F-4D97-AF65-F5344CB8AC3E}">
        <p14:creationId xmlns:p14="http://schemas.microsoft.com/office/powerpoint/2010/main" val="119767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186/gb-2014-15-3-r46"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WGS - Whole genomic sequencing</a:t>
            </a:r>
          </a:p>
          <a:p>
            <a:r>
              <a:rPr lang="en-US"/>
              <a:t>    -  classifying groups of biological organisms on the basis of shared characteristics.</a:t>
            </a:r>
          </a:p>
          <a:p>
            <a:r>
              <a:rPr lang="en-US"/>
              <a:t>    -  hierarchical model</a:t>
            </a:r>
          </a:p>
        </p:txBody>
      </p:sp>
      <p:sp>
        <p:nvSpPr>
          <p:cNvPr id="4" name="Slide Number Placeholder 3"/>
          <p:cNvSpPr>
            <a:spLocks noGrp="1"/>
          </p:cNvSpPr>
          <p:nvPr>
            <p:ph type="sldNum" sz="quarter" idx="5"/>
          </p:nvPr>
        </p:nvSpPr>
        <p:spPr/>
        <p:txBody>
          <a:bodyPr/>
          <a:lstStyle/>
          <a:p>
            <a:fld id="{2EA34631-9B97-4B08-9409-BE5B4FA6ED56}" type="slidenum">
              <a:rPr lang="en-US"/>
              <a:t>‹#›</a:t>
            </a:fld>
            <a:endParaRPr lang="en-US"/>
          </a:p>
        </p:txBody>
      </p:sp>
    </p:spTree>
    <p:extLst>
      <p:ext uri="{BB962C8B-B14F-4D97-AF65-F5344CB8AC3E}">
        <p14:creationId xmlns:p14="http://schemas.microsoft.com/office/powerpoint/2010/main" val="872566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Wood, D.E., Salzberg, S.L. Kraken: ultrafast metagenomic sequence classification using exact alignments. </a:t>
            </a:r>
            <a:r>
              <a:rPr lang="en-US" i="1"/>
              <a:t>Genome Biol</a:t>
            </a:r>
            <a:r>
              <a:rPr lang="en-US" dirty="0"/>
              <a:t> </a:t>
            </a:r>
            <a:r>
              <a:rPr lang="en-US" b="1"/>
              <a:t>15, </a:t>
            </a:r>
            <a:r>
              <a:rPr lang="en-US"/>
              <a:t>R46 (2014). </a:t>
            </a:r>
            <a:r>
              <a:rPr lang="en-US" dirty="0">
                <a:hlinkClick r:id="rId3"/>
              </a:rPr>
              <a:t>https://doi.org/10.1186/gb-2014-15-3-r46</a:t>
            </a:r>
            <a:endParaRPr lang="en-US"/>
          </a:p>
          <a:p>
            <a:endParaRPr lang="en-US" dirty="0">
              <a:cs typeface="Calibri"/>
            </a:endParaRPr>
          </a:p>
          <a:p>
            <a:r>
              <a:rPr lang="en-US">
                <a:cs typeface="Calibri"/>
              </a:rPr>
              <a:t>Genera- </a:t>
            </a:r>
            <a:r>
              <a:rPr lang="en-US" dirty="0"/>
              <a:t> </a:t>
            </a:r>
            <a:r>
              <a:rPr lang="en-US" b="1"/>
              <a:t>genus</a:t>
            </a:r>
            <a:r>
              <a:rPr lang="en-US"/>
              <a:t> is a taxonomic category ranking used in </a:t>
            </a:r>
            <a:r>
              <a:rPr lang="en-US" b="1"/>
              <a:t>biological</a:t>
            </a:r>
            <a:r>
              <a:rPr lang="en-US"/>
              <a:t> classification that is below family and above species.</a:t>
            </a:r>
          </a:p>
          <a:p>
            <a:endParaRPr lang="en-US" dirty="0"/>
          </a:p>
        </p:txBody>
      </p:sp>
      <p:sp>
        <p:nvSpPr>
          <p:cNvPr id="4" name="Slide Number Placeholder 3"/>
          <p:cNvSpPr>
            <a:spLocks noGrp="1"/>
          </p:cNvSpPr>
          <p:nvPr>
            <p:ph type="sldNum" sz="quarter" idx="5"/>
          </p:nvPr>
        </p:nvSpPr>
        <p:spPr/>
        <p:txBody>
          <a:bodyPr/>
          <a:lstStyle/>
          <a:p>
            <a:fld id="{2EA34631-9B97-4B08-9409-BE5B4FA6ED56}" type="slidenum">
              <a:rPr lang="en-US"/>
              <a:t>2</a:t>
            </a:fld>
            <a:endParaRPr lang="en-US"/>
          </a:p>
        </p:txBody>
      </p:sp>
    </p:spTree>
    <p:extLst>
      <p:ext uri="{BB962C8B-B14F-4D97-AF65-F5344CB8AC3E}">
        <p14:creationId xmlns:p14="http://schemas.microsoft.com/office/powerpoint/2010/main" val="384620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Classification accuracy and speed comparison of classification programs for three simulated metagenomes.</a:t>
            </a:r>
            <a:r>
              <a:rPr lang="en-US"/>
              <a:t> For each metagenome, genus precision and sensitivity are shown for five classifiers, and speed is shown for five programs (PhymmBL65 is simply a confidence-filtered version of PhymmBL’s results, and MetaPhlAn only classifies a subset of reads that map to one of its marker genes, as it is an abundance estimation program). Results shown are for: </a:t>
            </a:r>
            <a:r>
              <a:rPr lang="en-US" b="1"/>
              <a:t>(a)</a:t>
            </a:r>
            <a:r>
              <a:rPr lang="en-US"/>
              <a:t> the HiSeq metagenome, consisting of HiSeq reads (mean length </a:t>
            </a:r>
            <a:r>
              <a:rPr lang="en-US" i="1"/>
              <a:t>μ</a:t>
            </a:r>
            <a:r>
              <a:rPr lang="en-US"/>
              <a:t> = 92 bp) in equal proportion from ten bacterial sequencing projects; </a:t>
            </a:r>
            <a:r>
              <a:rPr lang="en-US" b="1"/>
              <a:t>(b)</a:t>
            </a:r>
            <a:r>
              <a:rPr lang="en-US"/>
              <a:t> the MiSeq metagenome, consisting of MiSeq reads (</a:t>
            </a:r>
            <a:r>
              <a:rPr lang="en-US" i="1"/>
              <a:t>μ</a:t>
            </a:r>
            <a:r>
              <a:rPr lang="en-US"/>
              <a:t> = 156 bp) in equal proportion from ten bacterial projects; and </a:t>
            </a:r>
            <a:r>
              <a:rPr lang="en-US" b="1"/>
              <a:t>(c)</a:t>
            </a:r>
            <a:r>
              <a:rPr lang="en-US"/>
              <a:t> the simBA-5 metagenome, consisting of simulated 100-bp reads with a high error rate from 1,967 bacterial and archaeal taxa. Note that the horizontal axes in all speed graphs have a logarithmic scale.</a:t>
            </a:r>
          </a:p>
          <a:p>
            <a:br>
              <a:rPr lang="en-US" dirty="0"/>
            </a:br>
            <a:endParaRPr lang="en-US" dirty="0"/>
          </a:p>
        </p:txBody>
      </p:sp>
      <p:sp>
        <p:nvSpPr>
          <p:cNvPr id="4" name="Slide Number Placeholder 3"/>
          <p:cNvSpPr>
            <a:spLocks noGrp="1"/>
          </p:cNvSpPr>
          <p:nvPr>
            <p:ph type="sldNum" sz="quarter" idx="5"/>
          </p:nvPr>
        </p:nvSpPr>
        <p:spPr/>
        <p:txBody>
          <a:bodyPr/>
          <a:lstStyle/>
          <a:p>
            <a:fld id="{2EA34631-9B97-4B08-9409-BE5B4FA6ED56}" type="slidenum">
              <a:rPr lang="en-US"/>
              <a:t>‹#›</a:t>
            </a:fld>
            <a:endParaRPr lang="en-US"/>
          </a:p>
        </p:txBody>
      </p:sp>
    </p:spTree>
    <p:extLst>
      <p:ext uri="{BB962C8B-B14F-4D97-AF65-F5344CB8AC3E}">
        <p14:creationId xmlns:p14="http://schemas.microsoft.com/office/powerpoint/2010/main" val="2442144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10000"/>
              </a:lnSpc>
              <a:spcBef>
                <a:spcPts val="900"/>
              </a:spcBef>
              <a:buFont typeface="Arial"/>
              <a:buChar char="•"/>
            </a:pPr>
            <a:r>
              <a:rPr lang="en-US"/>
              <a:t>Kraken 2 uses a compact hash table that is a probabilistic data structure. Kraken 2 has the ability to build a database from amino acid sequences and perform a translated search of the query sequences against that database.</a:t>
            </a:r>
            <a:endParaRPr lang="en-US" dirty="0">
              <a:cs typeface="Calibri"/>
            </a:endParaRPr>
          </a:p>
          <a:p>
            <a:pPr>
              <a:lnSpc>
                <a:spcPct val="110000"/>
              </a:lnSpc>
              <a:spcBef>
                <a:spcPts val="900"/>
              </a:spcBef>
            </a:pPr>
            <a:r>
              <a:rPr lang="en-US"/>
              <a:t>This means that occasionally, database queries will fail by either returning the wrong LCA, or by not resulting in a search failure when a queried minimizer was never actually stored in the database. By incurring the risk of these false positives in the data structure, Kraken 2 is able to achieve faster speeds and lower memory requirements. Users should be aware that database false positive errors occur in less than 1% of queries and can be compensated for by use of confidence scoring thresholds.</a:t>
            </a:r>
            <a:endParaRPr lang="en-US">
              <a:cs typeface="Calibri"/>
            </a:endParaRPr>
          </a:p>
          <a:p>
            <a:pPr marL="285750" indent="-285750">
              <a:lnSpc>
                <a:spcPct val="110000"/>
              </a:lnSpc>
              <a:spcBef>
                <a:spcPts val="900"/>
              </a:spcBef>
              <a:buFont typeface="Arial"/>
              <a:buChar char="•"/>
            </a:pPr>
            <a:r>
              <a:rPr lang="en-US"/>
              <a:t>Kraken 2 utilizes spaced seeds in the storage and querying of minimizers to improve classification accuracy.</a:t>
            </a:r>
          </a:p>
          <a:p>
            <a:pPr marL="285750" indent="-285750">
              <a:lnSpc>
                <a:spcPct val="110000"/>
              </a:lnSpc>
              <a:spcBef>
                <a:spcPts val="900"/>
              </a:spcBef>
              <a:buFont typeface="Arial"/>
              <a:buChar char="•"/>
            </a:pPr>
            <a:r>
              <a:rPr lang="en-US"/>
              <a:t>Kraken 2 provides support for "special" databases that are not based on NCBI's taxonomy. These are currently limited to three popular 16S databases.</a:t>
            </a:r>
          </a:p>
        </p:txBody>
      </p:sp>
      <p:sp>
        <p:nvSpPr>
          <p:cNvPr id="4" name="Slide Number Placeholder 3"/>
          <p:cNvSpPr>
            <a:spLocks noGrp="1"/>
          </p:cNvSpPr>
          <p:nvPr>
            <p:ph type="sldNum" sz="quarter" idx="5"/>
          </p:nvPr>
        </p:nvSpPr>
        <p:spPr/>
        <p:txBody>
          <a:bodyPr/>
          <a:lstStyle/>
          <a:p>
            <a:fld id="{2EA34631-9B97-4B08-9409-BE5B4FA6ED56}" type="slidenum">
              <a:rPr lang="en-US"/>
              <a:t>3</a:t>
            </a:fld>
            <a:endParaRPr lang="en-US"/>
          </a:p>
        </p:txBody>
      </p:sp>
    </p:spTree>
    <p:extLst>
      <p:ext uri="{BB962C8B-B14F-4D97-AF65-F5344CB8AC3E}">
        <p14:creationId xmlns:p14="http://schemas.microsoft.com/office/powerpoint/2010/main" val="400316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A trial on 01 Jan 2018 of the default installation showed 42 GB of disk space was used to store the genomic library files, 26 GB was used to store the taxonomy information from NCBI, and 29 GB was used to store the Kraken 2 compact hash table.</a:t>
            </a:r>
          </a:p>
          <a:p>
            <a:r>
              <a:rPr lang="en-US">
                <a:cs typeface="Calibri"/>
              </a:rPr>
              <a:t>2. </a:t>
            </a:r>
            <a:r>
              <a:rPr lang="en-US"/>
              <a:t>The default database size is 29 GB (as of Jan. 2018), and you will need slightly more than that in RAM if you want to build the default database.</a:t>
            </a:r>
            <a:endParaRPr lang="en-US">
              <a:cs typeface="Calibri"/>
            </a:endParaRPr>
          </a:p>
          <a:p>
            <a:r>
              <a:rPr lang="en-US">
                <a:cs typeface="Calibri"/>
              </a:rPr>
              <a:t>3. </a:t>
            </a:r>
            <a:r>
              <a:rPr lang="en-US"/>
              <a:t>Many scripts are written using the Bash shell, and the main scripts are written using Perl. Core programs needed to build the database and run the classifier are written in C++11, and need to be compiled using a somewhat recent version of g++ that will support C++11. Multithreading is handled using OpenMP. Most Linux systems will have all of the above listed programs and development libraries available either by default or via package download.</a:t>
            </a:r>
            <a:endParaRPr lang="en-US">
              <a:cs typeface="Calibri"/>
            </a:endParaRPr>
          </a:p>
          <a:p>
            <a:r>
              <a:rPr lang="en-US">
                <a:cs typeface="Calibri"/>
              </a:rPr>
              <a:t>4. </a:t>
            </a:r>
            <a:r>
              <a:rPr lang="en-US"/>
              <a:t> If you're working behind a proxy, you may need to set certain environment variables (such as </a:t>
            </a:r>
            <a:r>
              <a:rPr lang="en-US" err="1"/>
              <a:t>ftp_proxy</a:t>
            </a:r>
            <a:r>
              <a:rPr lang="en-US"/>
              <a:t> or RSYNC_PROXY) in order to get these commands to work properly.  Kraken 2's scripts default to using </a:t>
            </a:r>
            <a:r>
              <a:rPr lang="en-US" err="1"/>
              <a:t>rsync</a:t>
            </a:r>
            <a:r>
              <a:rPr lang="en-US"/>
              <a:t> for most downloads; however, you may find that your network situation prevents use of </a:t>
            </a:r>
            <a:r>
              <a:rPr lang="en-US" err="1"/>
              <a:t>rsync</a:t>
            </a:r>
            <a:r>
              <a:rPr lang="en-US"/>
              <a:t>. In such cases, you can try the --use-ftp option to kraken2-build to force the downloads to occur via FTP.</a:t>
            </a:r>
            <a:endParaRPr lang="en-US">
              <a:cs typeface="Calibri"/>
            </a:endParaRPr>
          </a:p>
          <a:p>
            <a:r>
              <a:rPr lang="en-US">
                <a:cs typeface="Calibri"/>
              </a:rPr>
              <a:t>5. </a:t>
            </a:r>
            <a:r>
              <a:rPr lang="en-US"/>
              <a:t>however, the two options are not mutually exclusive. In a difference from Kraken 1, Kraken 2 does not require building a full database and then shrinking it to obtain a reduced database.</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EA34631-9B97-4B08-9409-BE5B4FA6ED56}" type="slidenum">
              <a:rPr lang="en-US"/>
              <a:t>4</a:t>
            </a:fld>
            <a:endParaRPr lang="en-US"/>
          </a:p>
        </p:txBody>
      </p:sp>
    </p:spTree>
    <p:extLst>
      <p:ext uri="{BB962C8B-B14F-4D97-AF65-F5344CB8AC3E}">
        <p14:creationId xmlns:p14="http://schemas.microsoft.com/office/powerpoint/2010/main" val="1442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FASTA</a:t>
            </a:r>
            <a:r>
              <a:rPr lang="en-US" dirty="0"/>
              <a:t> just stores the name of a sequence and</a:t>
            </a:r>
            <a:r>
              <a:rPr lang="en-US"/>
              <a:t> the sequence. FASTQ was invented to store both sequence and associated quality values.</a:t>
            </a:r>
          </a:p>
          <a:p>
            <a:r>
              <a:rPr lang="en-US" b="1">
                <a:cs typeface="Calibri" panose="020F0502020204030204"/>
              </a:rPr>
              <a:t>Paired reads:</a:t>
            </a:r>
            <a:r>
              <a:rPr lang="en-US" dirty="0">
                <a:cs typeface="Calibri" panose="020F0502020204030204"/>
              </a:rPr>
              <a:t> </a:t>
            </a:r>
            <a:r>
              <a:rPr lang="en-US"/>
              <a:t>Kraken 2 provides an enhancement over Kraken 1 in its handling of paired read data. Rather than needing to concatenate the pairs together with an N character between the reads,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2EA34631-9B97-4B08-9409-BE5B4FA6ED56}" type="slidenum">
              <a:rPr lang="en-US"/>
              <a:t>‹#›</a:t>
            </a:fld>
            <a:endParaRPr lang="en-US"/>
          </a:p>
        </p:txBody>
      </p:sp>
    </p:spTree>
    <p:extLst>
      <p:ext uri="{BB962C8B-B14F-4D97-AF65-F5344CB8AC3E}">
        <p14:creationId xmlns:p14="http://schemas.microsoft.com/office/powerpoint/2010/main" val="1929774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lvl="1">
              <a:lnSpc>
                <a:spcPct val="120000"/>
              </a:lnSpc>
            </a:pPr>
            <a:r>
              <a:rPr lang="en-US"/>
              <a:t>the first 13 </a:t>
            </a:r>
            <a:r>
              <a:rPr lang="en-US" i="1"/>
              <a:t>k</a:t>
            </a:r>
            <a:r>
              <a:rPr lang="en-US"/>
              <a:t>-</a:t>
            </a:r>
            <a:r>
              <a:rPr lang="en-US" err="1"/>
              <a:t>mers</a:t>
            </a:r>
            <a:r>
              <a:rPr lang="en-US"/>
              <a:t> mapped to taxonomy ID #562</a:t>
            </a:r>
          </a:p>
          <a:p>
            <a:pPr marL="274320" lvl="1">
              <a:lnSpc>
                <a:spcPct val="120000"/>
              </a:lnSpc>
            </a:pPr>
            <a:r>
              <a:rPr lang="en-US"/>
              <a:t>the next 4 </a:t>
            </a:r>
            <a:r>
              <a:rPr lang="en-US" i="1"/>
              <a:t>k</a:t>
            </a:r>
            <a:r>
              <a:rPr lang="en-US"/>
              <a:t>-</a:t>
            </a:r>
            <a:r>
              <a:rPr lang="en-US" err="1"/>
              <a:t>mers</a:t>
            </a:r>
            <a:r>
              <a:rPr lang="en-US"/>
              <a:t> mapped to taxonomy ID #561</a:t>
            </a:r>
            <a:endParaRPr lang="en-US">
              <a:cs typeface="Calibri"/>
            </a:endParaRPr>
          </a:p>
          <a:p>
            <a:pPr marL="274320" lvl="1">
              <a:lnSpc>
                <a:spcPct val="120000"/>
              </a:lnSpc>
            </a:pPr>
            <a:r>
              <a:rPr lang="en-US"/>
              <a:t>the next 31 </a:t>
            </a:r>
            <a:r>
              <a:rPr lang="en-US" i="1"/>
              <a:t>k</a:t>
            </a:r>
            <a:r>
              <a:rPr lang="en-US"/>
              <a:t>-</a:t>
            </a:r>
            <a:r>
              <a:rPr lang="en-US" err="1"/>
              <a:t>mers</a:t>
            </a:r>
            <a:r>
              <a:rPr lang="en-US"/>
              <a:t> contained an ambiguous nucleotide</a:t>
            </a:r>
            <a:endParaRPr lang="en-US">
              <a:cs typeface="Calibri"/>
            </a:endParaRPr>
          </a:p>
          <a:p>
            <a:pPr marL="274320" lvl="1">
              <a:lnSpc>
                <a:spcPct val="120000"/>
              </a:lnSpc>
            </a:pPr>
            <a:r>
              <a:rPr lang="en-US"/>
              <a:t>the next </a:t>
            </a:r>
            <a:r>
              <a:rPr lang="en-US" i="1"/>
              <a:t>k</a:t>
            </a:r>
            <a:r>
              <a:rPr lang="en-US"/>
              <a:t>-</a:t>
            </a:r>
            <a:r>
              <a:rPr lang="en-US" err="1"/>
              <a:t>mer</a:t>
            </a:r>
            <a:r>
              <a:rPr lang="en-US"/>
              <a:t> was not in the database</a:t>
            </a:r>
            <a:endParaRPr lang="en-US">
              <a:cs typeface="Calibri"/>
            </a:endParaRPr>
          </a:p>
          <a:p>
            <a:pPr marL="274320" lvl="1">
              <a:lnSpc>
                <a:spcPct val="120000"/>
              </a:lnSpc>
            </a:pPr>
            <a:r>
              <a:rPr lang="en-US"/>
              <a:t>the last 3 </a:t>
            </a:r>
            <a:r>
              <a:rPr lang="en-US" i="1"/>
              <a:t>k</a:t>
            </a:r>
            <a:r>
              <a:rPr lang="en-US"/>
              <a:t>-</a:t>
            </a:r>
            <a:r>
              <a:rPr lang="en-US" err="1"/>
              <a:t>mers</a:t>
            </a:r>
            <a:r>
              <a:rPr lang="en-US"/>
              <a:t> mapped to taxonomy ID #562</a:t>
            </a:r>
            <a:endParaRPr lang="en-US">
              <a:cs typeface="Calibri"/>
            </a:endParaRPr>
          </a:p>
        </p:txBody>
      </p:sp>
      <p:sp>
        <p:nvSpPr>
          <p:cNvPr id="4" name="Slide Number Placeholder 3"/>
          <p:cNvSpPr>
            <a:spLocks noGrp="1"/>
          </p:cNvSpPr>
          <p:nvPr>
            <p:ph type="sldNum" sz="quarter" idx="5"/>
          </p:nvPr>
        </p:nvSpPr>
        <p:spPr/>
        <p:txBody>
          <a:bodyPr/>
          <a:lstStyle/>
          <a:p>
            <a:fld id="{2EA34631-9B97-4B08-9409-BE5B4FA6ED56}" type="slidenum">
              <a:rPr lang="en-US"/>
              <a:t>11</a:t>
            </a:fld>
            <a:endParaRPr lang="en-US"/>
          </a:p>
        </p:txBody>
      </p:sp>
    </p:spTree>
    <p:extLst>
      <p:ext uri="{BB962C8B-B14F-4D97-AF65-F5344CB8AC3E}">
        <p14:creationId xmlns:p14="http://schemas.microsoft.com/office/powerpoint/2010/main" val="974882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default, taxa with no reads assigned to (or under) them will not have any output produced. However, if you wish to have all taxa displayed, you can use the --report-zero-counts switch to do so. This can be useful if you are looking to do further downstream analysis of the reports, and want to compare samples. Sorting by the taxonomy ID (using sort -k5,5n) can provide a consistent line ordering between reports.</a:t>
            </a:r>
          </a:p>
          <a:p>
            <a:r>
              <a:rPr lang="en-US"/>
              <a:t>In addition, we also provide the option --use-</a:t>
            </a:r>
            <a:r>
              <a:rPr lang="en-US" err="1"/>
              <a:t>mpa</a:t>
            </a:r>
            <a:r>
              <a:rPr lang="en-US"/>
              <a:t>-style that can be used in conjunction with --report. This option provides output in a format similar to </a:t>
            </a:r>
            <a:r>
              <a:rPr lang="en-US" err="1"/>
              <a:t>MetaPhlAn's</a:t>
            </a:r>
            <a:r>
              <a:rPr lang="en-US"/>
              <a:t> output. The output with this option provides one taxon per line, with a lowercase version of the rank codes in Kraken 2's standard sample report format (except for 'U' and 'R'), two underscores, and the scientific name of the taxon (e.g., "</a:t>
            </a:r>
            <a:r>
              <a:rPr lang="en-US" err="1"/>
              <a:t>d__Viruses</a:t>
            </a:r>
            <a:r>
              <a:rPr lang="en-US"/>
              <a:t>"). The full taxonomy of each taxon (at the eight ranks considered) is given, with each rank's name separated by a pipe character (e.g., "d__</a:t>
            </a:r>
            <a:r>
              <a:rPr lang="en-US" err="1"/>
              <a:t>Viruses|o_Caudovirales</a:t>
            </a:r>
            <a:r>
              <a:rPr lang="en-US"/>
              <a:t>"). Following this version of the taxon's scientific name is a tab and the number of fragments assigned to the clade rooted at that taxon.</a:t>
            </a:r>
          </a:p>
          <a:p>
            <a:endParaRPr lang="en-US">
              <a:cs typeface="Calibri"/>
            </a:endParaRPr>
          </a:p>
        </p:txBody>
      </p:sp>
      <p:sp>
        <p:nvSpPr>
          <p:cNvPr id="4" name="Slide Number Placeholder 3"/>
          <p:cNvSpPr>
            <a:spLocks noGrp="1"/>
          </p:cNvSpPr>
          <p:nvPr>
            <p:ph type="sldNum" sz="quarter" idx="5"/>
          </p:nvPr>
        </p:nvSpPr>
        <p:spPr/>
        <p:txBody>
          <a:bodyPr/>
          <a:lstStyle/>
          <a:p>
            <a:fld id="{2EA34631-9B97-4B08-9409-BE5B4FA6ED56}" type="slidenum">
              <a:rPr lang="en-US"/>
              <a:t>12</a:t>
            </a:fld>
            <a:endParaRPr lang="en-US"/>
          </a:p>
        </p:txBody>
      </p:sp>
    </p:spTree>
    <p:extLst>
      <p:ext uri="{BB962C8B-B14F-4D97-AF65-F5344CB8AC3E}">
        <p14:creationId xmlns:p14="http://schemas.microsoft.com/office/powerpoint/2010/main" val="1788331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2880">
              <a:lnSpc>
                <a:spcPct val="120000"/>
              </a:lnSpc>
            </a:pPr>
            <a:r>
              <a:rPr lang="en-US"/>
              <a:t>2. None of these three files are in a human-readable format. Other files may also be present as part of the database build process, and can, if desired, be removed after a successful build of the database. In interacting with Kraken 2, you should not have to directly reference any of these files, but rather simply provide the name of the directory in which they are stored. Kraken 2 allows both the use of a standard database as well as custom databases.</a:t>
            </a:r>
          </a:p>
          <a:p>
            <a:endParaRPr lang="en-US">
              <a:cs typeface="Calibri"/>
            </a:endParaRPr>
          </a:p>
          <a:p>
            <a:r>
              <a:rPr lang="en-US"/>
              <a:t>3.Replace "$DBNAME" above with your preferred database name/location. Please note that the database will use approximately 100 GB of disk space during creation, with the majority of that being reference sequences or taxonomy mapping information that can be removed after the build.</a:t>
            </a:r>
            <a:endParaRPr lang="en-US">
              <a:cs typeface="Calibri"/>
            </a:endParaRPr>
          </a:p>
          <a:p>
            <a:endParaRPr lang="en-US">
              <a:cs typeface="Calibri"/>
            </a:endParaRPr>
          </a:p>
          <a:p>
            <a:r>
              <a:rPr lang="en-US"/>
              <a:t>4.Using 32 threads on an AWS EC2 r4.8xlarge instance with 16 dual-core hyperthreaded 2.30 GHz CPUs and 244 GB of RAM, the build process took approximately 35 minutes in Jan. 2018.</a:t>
            </a:r>
            <a:endParaRPr lang="en-US">
              <a:cs typeface="Calibri"/>
            </a:endParaRPr>
          </a:p>
          <a:p>
            <a:endParaRPr lang="en-US">
              <a:cs typeface="Calibri"/>
            </a:endParaRPr>
          </a:p>
          <a:p>
            <a:pPr>
              <a:lnSpc>
                <a:spcPct val="110000"/>
              </a:lnSpc>
              <a:spcBef>
                <a:spcPts val="900"/>
              </a:spcBef>
            </a:pPr>
            <a:r>
              <a:rPr lang="en-US">
                <a:cs typeface="Calibri"/>
              </a:rPr>
              <a:t>5. </a:t>
            </a:r>
            <a:r>
              <a:rPr lang="en-US"/>
              <a:t>Unlike Kraken 1's build process, Kraken 2 does not perform checkpointing after the estimation step. This is because the estimation step is dependent on the selected </a:t>
            </a:r>
            <a:r>
              <a:rPr lang="en-US" i="1"/>
              <a:t>k</a:t>
            </a:r>
            <a:r>
              <a:rPr lang="en-US"/>
              <a:t> and ℓ values, and if the population step fails, it is likely because </a:t>
            </a:r>
            <a:r>
              <a:rPr lang="en-US" i="1"/>
              <a:t>k</a:t>
            </a:r>
            <a:r>
              <a:rPr lang="en-US"/>
              <a:t> needs to be increased (reducing the overall memory requirements).</a:t>
            </a:r>
            <a:endParaRPr lang="en-US">
              <a:cs typeface="Calibri" panose="020F0502020204030204"/>
            </a:endParaRPr>
          </a:p>
          <a:p>
            <a:pPr marL="171450">
              <a:lnSpc>
                <a:spcPct val="110000"/>
              </a:lnSpc>
              <a:spcBef>
                <a:spcPts val="900"/>
              </a:spcBef>
              <a:buFont typeface="Arial"/>
              <a:buChar char="•"/>
            </a:pPr>
            <a:endParaRPr lang="en-US"/>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EA34631-9B97-4B08-9409-BE5B4FA6ED56}" type="slidenum">
              <a:rPr lang="en-US"/>
              <a:t>8</a:t>
            </a:fld>
            <a:endParaRPr lang="en-US"/>
          </a:p>
        </p:txBody>
      </p:sp>
    </p:spTree>
    <p:extLst>
      <p:ext uri="{BB962C8B-B14F-4D97-AF65-F5344CB8AC3E}">
        <p14:creationId xmlns:p14="http://schemas.microsoft.com/office/powerpoint/2010/main" val="354897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5/21/2020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52141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6753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668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24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5/21/2020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54334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945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650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108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9230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1410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5/21/2020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5527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5/21/2020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431467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D071C0CD-5EFD-45A1-AAFD-61C3D4A65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8A03302C-20A2-4C4F-9760-E85AE1041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1091233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1" name="Rectangle 11">
            <a:extLst>
              <a:ext uri="{FF2B5EF4-FFF2-40B4-BE49-F238E27FC236}">
                <a16:creationId xmlns:a16="http://schemas.microsoft.com/office/drawing/2014/main" id="{D00F093B-0739-4429-B30D-D72924D08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702" y="809244"/>
            <a:ext cx="10579608" cy="5239512"/>
          </a:xfrm>
          <a:prstGeom prst="rect">
            <a:avLst/>
          </a:prstGeom>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157368" y="1444749"/>
            <a:ext cx="9678368" cy="4055529"/>
          </a:xfrm>
        </p:spPr>
        <p:txBody>
          <a:bodyPr>
            <a:normAutofit/>
          </a:bodyPr>
          <a:lstStyle/>
          <a:p>
            <a:r>
              <a:rPr lang="en-US" sz="4400" b="1">
                <a:ea typeface="+mj-lt"/>
                <a:cs typeface="+mj-lt"/>
              </a:rPr>
              <a:t>Taxonomic Classification of Sequences from WGS  - </a:t>
            </a:r>
            <a:br>
              <a:rPr lang="en-US" sz="4400" b="1"/>
            </a:br>
            <a:r>
              <a:rPr lang="en-US" sz="4400" b="1"/>
              <a:t>Kraken 2</a:t>
            </a:r>
          </a:p>
          <a:p>
            <a:endParaRPr lang="en-US" sz="6600"/>
          </a:p>
        </p:txBody>
      </p:sp>
      <p:sp>
        <p:nvSpPr>
          <p:cNvPr id="3" name="Subtitle 2"/>
          <p:cNvSpPr>
            <a:spLocks noGrp="1"/>
          </p:cNvSpPr>
          <p:nvPr>
            <p:ph type="subTitle" idx="1"/>
          </p:nvPr>
        </p:nvSpPr>
        <p:spPr>
          <a:xfrm>
            <a:off x="1258010" y="4429062"/>
            <a:ext cx="9678367" cy="688024"/>
          </a:xfrm>
        </p:spPr>
        <p:txBody>
          <a:bodyPr vert="horz" lIns="91440" tIns="45720" rIns="91440" bIns="45720" rtlCol="0" anchor="t">
            <a:noAutofit/>
          </a:bodyPr>
          <a:lstStyle/>
          <a:p>
            <a:r>
              <a:rPr lang="en-US" sz="2400"/>
              <a:t>ECES 450/650  Tutorial 7</a:t>
            </a:r>
          </a:p>
          <a:p>
            <a:r>
              <a:rPr lang="en-US" sz="2400" err="1"/>
              <a:t>Toshika</a:t>
            </a:r>
            <a:r>
              <a:rPr lang="en-US" sz="2400"/>
              <a:t> S </a:t>
            </a:r>
            <a:r>
              <a:rPr lang="en-US" sz="2400" err="1"/>
              <a:t>Fegade</a:t>
            </a:r>
            <a:r>
              <a:rPr lang="en-US" sz="2400"/>
              <a:t>, Neha Cherian, </a:t>
            </a:r>
            <a:r>
              <a:rPr lang="en-US" sz="2400" err="1"/>
              <a:t>Wenhan</a:t>
            </a:r>
            <a:r>
              <a:rPr lang="en-US" sz="2400"/>
              <a:t> Tan</a:t>
            </a:r>
          </a:p>
        </p:txBody>
      </p:sp>
      <p:sp>
        <p:nvSpPr>
          <p:cNvPr id="14" name="Rectangle 13">
            <a:extLst>
              <a:ext uri="{FF2B5EF4-FFF2-40B4-BE49-F238E27FC236}">
                <a16:creationId xmlns:a16="http://schemas.microsoft.com/office/drawing/2014/main" id="{1BB92999-6A40-480A-8965-2F20DFB03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640856"/>
            <a:ext cx="1920240" cy="73152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15573B87-7D61-460C-9ADA-EF63674E3A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AF6B7C-985D-4351-9564-8DBDF5BB03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640855"/>
            <a:ext cx="0" cy="64008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88433F4-33AB-4CE1-9DE3-72A8403654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86150"/>
            <a:ext cx="1691640" cy="0"/>
          </a:xfrm>
          <a:prstGeom prst="line">
            <a:avLst/>
          </a:prstGeom>
          <a:solidFill>
            <a:schemeClr val="tx1">
              <a:lumMod val="85000"/>
              <a:lumOff val="15000"/>
            </a:schemeClr>
          </a:solidFill>
          <a:ln>
            <a:solidFill>
              <a:srgbClr val="000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BE3B-EB43-4650-87A1-10096478D9C7}"/>
              </a:ext>
            </a:extLst>
          </p:cNvPr>
          <p:cNvSpPr>
            <a:spLocks noGrp="1"/>
          </p:cNvSpPr>
          <p:nvPr>
            <p:ph type="title"/>
          </p:nvPr>
        </p:nvSpPr>
        <p:spPr/>
        <p:txBody>
          <a:bodyPr/>
          <a:lstStyle/>
          <a:p>
            <a:r>
              <a:rPr lang="en-US"/>
              <a:t>Kraken- Algorithm</a:t>
            </a:r>
          </a:p>
        </p:txBody>
      </p:sp>
      <p:sp>
        <p:nvSpPr>
          <p:cNvPr id="3" name="Content Placeholder 2">
            <a:extLst>
              <a:ext uri="{FF2B5EF4-FFF2-40B4-BE49-F238E27FC236}">
                <a16:creationId xmlns:a16="http://schemas.microsoft.com/office/drawing/2014/main" id="{B06D6B06-4397-479E-95CC-07EB57F3B136}"/>
              </a:ext>
            </a:extLst>
          </p:cNvPr>
          <p:cNvSpPr>
            <a:spLocks noGrp="1"/>
          </p:cNvSpPr>
          <p:nvPr>
            <p:ph idx="1"/>
          </p:nvPr>
        </p:nvSpPr>
        <p:spPr>
          <a:xfrm>
            <a:off x="1066800" y="1773300"/>
            <a:ext cx="10058400" cy="4179444"/>
          </a:xfrm>
        </p:spPr>
        <p:txBody>
          <a:bodyPr vert="horz" lIns="91440" tIns="45720" rIns="91440" bIns="45720" rtlCol="0" anchor="t">
            <a:noAutofit/>
          </a:bodyPr>
          <a:lstStyle/>
          <a:p>
            <a:r>
              <a:rPr lang="en-US" sz="1600">
                <a:latin typeface="Avenir Next LT Pro"/>
                <a:cs typeface="Calibri"/>
              </a:rPr>
              <a:t>Core of kraken is a database that contains all the records consisting of a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and LCA of all organisms whose genome contains that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By default, kraken builds the database with </a:t>
            </a:r>
            <a:r>
              <a:rPr lang="en-US" sz="1600" i="1">
                <a:latin typeface="Avenir Next LT Pro"/>
                <a:cs typeface="Calibri"/>
              </a:rPr>
              <a:t>k </a:t>
            </a:r>
            <a:r>
              <a:rPr lang="en-US" sz="1600">
                <a:latin typeface="Avenir Next LT Pro"/>
                <a:cs typeface="Calibri"/>
              </a:rPr>
              <a:t>= 31.</a:t>
            </a:r>
            <a:endParaRPr lang="en-US" sz="1600">
              <a:latin typeface="Avenir Next LT Pro"/>
            </a:endParaRPr>
          </a:p>
          <a:p>
            <a:r>
              <a:rPr lang="en-US" sz="1600">
                <a:latin typeface="Avenir Next LT Pro"/>
                <a:cs typeface="Calibri"/>
              </a:rPr>
              <a:t>Sequences classified by querying the database for each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in a sequence and using resulting set of LCA taxa to determine appropriate label for the sequence </a:t>
            </a:r>
            <a:endParaRPr lang="en-US" sz="1600" dirty="0">
              <a:latin typeface="Avenir Next LT Pro"/>
              <a:cs typeface="Calibri"/>
            </a:endParaRPr>
          </a:p>
          <a:p>
            <a:pPr marL="548640" lvl="2" indent="0">
              <a:buNone/>
            </a:pPr>
            <a:r>
              <a:rPr lang="en-US" sz="1600">
                <a:latin typeface="Avenir Next LT Pro"/>
                <a:cs typeface="Calibri"/>
              </a:rPr>
              <a:t>- Allows quick lookup of the most specific node in the taxonomic tree associated with given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endParaRPr lang="en-US" sz="1600" dirty="0">
              <a:latin typeface="Avenir Next LT Pro"/>
              <a:cs typeface="Calibri"/>
            </a:endParaRPr>
          </a:p>
          <a:p>
            <a:r>
              <a:rPr lang="en-US" sz="1600">
                <a:latin typeface="Avenir Next LT Pro"/>
                <a:cs typeface="Calibri"/>
              </a:rPr>
              <a:t>Sequence with no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in database = unclassified. </a:t>
            </a:r>
            <a:endParaRPr lang="en-US" sz="1600" dirty="0">
              <a:latin typeface="Avenir Next LT Pro"/>
              <a:cs typeface="Calibri"/>
            </a:endParaRPr>
          </a:p>
          <a:p>
            <a:r>
              <a:rPr lang="en-US" sz="1600">
                <a:latin typeface="Avenir Next LT Pro"/>
                <a:cs typeface="Calibri"/>
              </a:rPr>
              <a:t>Need to classify DNA sequence S. collect all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within that sequence into a set --&gt; K(S) </a:t>
            </a:r>
            <a:endParaRPr lang="en-US" sz="1600" dirty="0">
              <a:latin typeface="Avenir Next LT Pro"/>
              <a:cs typeface="Calibri"/>
            </a:endParaRPr>
          </a:p>
          <a:p>
            <a:r>
              <a:rPr lang="en-US" sz="1600">
                <a:latin typeface="Avenir Next LT Pro"/>
                <a:cs typeface="Calibri"/>
              </a:rPr>
              <a:t>Map each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in K(S) to LCA taxon of all genomes that contain that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dirty="0">
                <a:latin typeface="Avenir Next LT Pro"/>
                <a:cs typeface="Calibri"/>
              </a:rPr>
              <a:t> </a:t>
            </a:r>
          </a:p>
          <a:p>
            <a:r>
              <a:rPr lang="en-US" sz="1600">
                <a:latin typeface="Avenir Next LT Pro"/>
                <a:cs typeface="Calibri"/>
              </a:rPr>
              <a:t>LCA taxa + their ancestor in the taxonomy tree = classification tree --&gt; pruned subtree used to classify S</a:t>
            </a:r>
            <a:endParaRPr lang="en-US" sz="1600" dirty="0">
              <a:latin typeface="Avenir Next LT Pro"/>
              <a:cs typeface="Calibri"/>
            </a:endParaRPr>
          </a:p>
          <a:p>
            <a:r>
              <a:rPr lang="en-US" sz="1600">
                <a:latin typeface="Avenir Next LT Pro"/>
                <a:cs typeface="Calibri"/>
              </a:rPr>
              <a:t>Each node of tree weight = number of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in K(S) mapped to the taxon associated with that node</a:t>
            </a:r>
            <a:endParaRPr lang="en-US" sz="1600" dirty="0">
              <a:latin typeface="Avenir Next LT Pro"/>
              <a:cs typeface="Calibri"/>
            </a:endParaRPr>
          </a:p>
          <a:p>
            <a:r>
              <a:rPr lang="en-US" sz="1600">
                <a:latin typeface="Avenir Next LT Pro"/>
                <a:cs typeface="Calibri"/>
              </a:rPr>
              <a:t>Each root-to-leaf (RTL) path score = sum of all node weight along that path</a:t>
            </a:r>
            <a:endParaRPr lang="en-US" sz="1600" dirty="0">
              <a:latin typeface="Avenir Next LT Pro"/>
              <a:cs typeface="Calibri"/>
            </a:endParaRPr>
          </a:p>
          <a:p>
            <a:r>
              <a:rPr lang="en-US" sz="1600">
                <a:latin typeface="Avenir Next LT Pro"/>
                <a:cs typeface="Calibri"/>
              </a:rPr>
              <a:t>Maximum scoring RTL path --&gt; Classification path (if multiple, LCA of all paths selected)</a:t>
            </a:r>
          </a:p>
          <a:p>
            <a:endParaRPr lang="en-US"/>
          </a:p>
        </p:txBody>
      </p:sp>
    </p:spTree>
    <p:extLst>
      <p:ext uri="{BB962C8B-B14F-4D97-AF65-F5344CB8AC3E}">
        <p14:creationId xmlns:p14="http://schemas.microsoft.com/office/powerpoint/2010/main" val="139314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DB75-7AD4-4A7D-94C6-98C9159B948C}"/>
              </a:ext>
            </a:extLst>
          </p:cNvPr>
          <p:cNvSpPr>
            <a:spLocks noGrp="1"/>
          </p:cNvSpPr>
          <p:nvPr>
            <p:ph type="title"/>
          </p:nvPr>
        </p:nvSpPr>
        <p:spPr/>
        <p:txBody>
          <a:bodyPr/>
          <a:lstStyle/>
          <a:p>
            <a:r>
              <a:rPr lang="en-US">
                <a:ea typeface="+mj-lt"/>
                <a:cs typeface="+mj-lt"/>
              </a:rPr>
              <a:t>Kraken- Algorithm continued</a:t>
            </a:r>
          </a:p>
          <a:p>
            <a:endParaRPr lang="en-US"/>
          </a:p>
        </p:txBody>
      </p:sp>
      <p:pic>
        <p:nvPicPr>
          <p:cNvPr id="4" name="Picture 4" descr="A screenshot of a cell phone&#10;&#10;Description generated with high confidence">
            <a:extLst>
              <a:ext uri="{FF2B5EF4-FFF2-40B4-BE49-F238E27FC236}">
                <a16:creationId xmlns:a16="http://schemas.microsoft.com/office/drawing/2014/main" id="{761A6746-FDC5-430E-9CDD-68D50D2AC89E}"/>
              </a:ext>
            </a:extLst>
          </p:cNvPr>
          <p:cNvPicPr>
            <a:picLocks noGrp="1" noChangeAspect="1"/>
          </p:cNvPicPr>
          <p:nvPr>
            <p:ph idx="1"/>
          </p:nvPr>
        </p:nvPicPr>
        <p:blipFill rotWithShape="1">
          <a:blip r:embed="rId2"/>
          <a:srcRect l="1854" t="4270" r="2317" b="449"/>
          <a:stretch/>
        </p:blipFill>
        <p:spPr>
          <a:xfrm>
            <a:off x="1456541" y="1477599"/>
            <a:ext cx="9406027" cy="4828047"/>
          </a:xfrm>
        </p:spPr>
      </p:pic>
    </p:spTree>
    <p:extLst>
      <p:ext uri="{BB962C8B-B14F-4D97-AF65-F5344CB8AC3E}">
        <p14:creationId xmlns:p14="http://schemas.microsoft.com/office/powerpoint/2010/main" val="15301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FC89C5C-0128-4C54-8A95-D27D69A06D37}"/>
              </a:ext>
            </a:extLst>
          </p:cNvPr>
          <p:cNvSpPr>
            <a:spLocks noGrp="1"/>
          </p:cNvSpPr>
          <p:nvPr>
            <p:ph type="title"/>
          </p:nvPr>
        </p:nvSpPr>
        <p:spPr>
          <a:xfrm>
            <a:off x="663348" y="58165"/>
            <a:ext cx="9792208" cy="1527078"/>
          </a:xfrm>
        </p:spPr>
        <p:txBody>
          <a:bodyPr>
            <a:normAutofit/>
          </a:bodyPr>
          <a:lstStyle/>
          <a:p>
            <a:br>
              <a:rPr lang="en-US"/>
            </a:br>
            <a:r>
              <a:rPr lang="en-US"/>
              <a:t>Kraken 2 Databases</a:t>
            </a:r>
          </a:p>
          <a:p>
            <a:endParaRPr lang="en-US"/>
          </a:p>
        </p:txBody>
      </p:sp>
      <p:sp>
        <p:nvSpPr>
          <p:cNvPr id="3" name="Content Placeholder 2">
            <a:extLst>
              <a:ext uri="{FF2B5EF4-FFF2-40B4-BE49-F238E27FC236}">
                <a16:creationId xmlns:a16="http://schemas.microsoft.com/office/drawing/2014/main" id="{8D8AA206-C84D-46E2-96CD-B6343DCB2F3C}"/>
              </a:ext>
            </a:extLst>
          </p:cNvPr>
          <p:cNvSpPr>
            <a:spLocks noGrp="1"/>
          </p:cNvSpPr>
          <p:nvPr>
            <p:ph idx="1"/>
          </p:nvPr>
        </p:nvSpPr>
        <p:spPr>
          <a:xfrm>
            <a:off x="788266" y="1133784"/>
            <a:ext cx="9792208" cy="3407862"/>
          </a:xfrm>
        </p:spPr>
        <p:txBody>
          <a:bodyPr vert="horz" lIns="91440" tIns="45720" rIns="91440" bIns="45720" rtlCol="0" anchor="t">
            <a:noAutofit/>
          </a:bodyPr>
          <a:lstStyle/>
          <a:p>
            <a:pPr indent="0">
              <a:lnSpc>
                <a:spcPct val="100000"/>
              </a:lnSpc>
              <a:spcBef>
                <a:spcPts val="0"/>
              </a:spcBef>
            </a:pPr>
            <a:r>
              <a:rPr lang="en-US" sz="1600"/>
              <a:t> A Kraken 2 database is a directory containing at least 3 files -</a:t>
            </a:r>
          </a:p>
          <a:p>
            <a:pPr indent="0">
              <a:lnSpc>
                <a:spcPct val="100000"/>
              </a:lnSpc>
              <a:spcBef>
                <a:spcPts val="0"/>
              </a:spcBef>
              <a:buNone/>
            </a:pPr>
            <a:r>
              <a:rPr lang="en-US" sz="1600"/>
              <a:t>- </a:t>
            </a:r>
            <a:r>
              <a:rPr lang="en-US" sz="1600" b="1"/>
              <a:t>hash.k2d</a:t>
            </a:r>
            <a:r>
              <a:rPr lang="en-US" sz="1600"/>
              <a:t>: Contains the </a:t>
            </a:r>
            <a:r>
              <a:rPr lang="en-US" sz="1600" u="sng"/>
              <a:t>minimizer to taxon mappings</a:t>
            </a:r>
          </a:p>
          <a:p>
            <a:pPr indent="0">
              <a:lnSpc>
                <a:spcPct val="100000"/>
              </a:lnSpc>
              <a:spcBef>
                <a:spcPts val="0"/>
              </a:spcBef>
              <a:buNone/>
            </a:pPr>
            <a:r>
              <a:rPr lang="en-US" sz="1600"/>
              <a:t>- </a:t>
            </a:r>
            <a:r>
              <a:rPr lang="en-US" sz="1600" b="1"/>
              <a:t>opts.k2d:</a:t>
            </a:r>
            <a:r>
              <a:rPr lang="en-US" sz="1600"/>
              <a:t> Contains information about the </a:t>
            </a:r>
            <a:r>
              <a:rPr lang="en-US" sz="1600" u="sng"/>
              <a:t>options used to build the database</a:t>
            </a:r>
          </a:p>
          <a:p>
            <a:pPr indent="0">
              <a:lnSpc>
                <a:spcPct val="100000"/>
              </a:lnSpc>
              <a:spcBef>
                <a:spcPts val="0"/>
              </a:spcBef>
              <a:buNone/>
            </a:pPr>
            <a:r>
              <a:rPr lang="en-US" sz="1600"/>
              <a:t>- </a:t>
            </a:r>
            <a:r>
              <a:rPr lang="en-US" sz="1600" b="1"/>
              <a:t>taxo.k2d</a:t>
            </a:r>
            <a:r>
              <a:rPr lang="en-US" sz="1600"/>
              <a:t>: Contains </a:t>
            </a:r>
            <a:r>
              <a:rPr lang="en-US" sz="1600" u="sng"/>
              <a:t>taxonomy information used </a:t>
            </a:r>
            <a:r>
              <a:rPr lang="en-US" sz="1600"/>
              <a:t>to build the database</a:t>
            </a:r>
          </a:p>
          <a:p>
            <a:pPr indent="0">
              <a:lnSpc>
                <a:spcPct val="100000"/>
              </a:lnSpc>
            </a:pPr>
            <a:r>
              <a:rPr lang="en-US" sz="1600" b="1">
                <a:ea typeface="+mn-lt"/>
                <a:cs typeface="+mn-lt"/>
              </a:rPr>
              <a:t> To create</a:t>
            </a:r>
            <a:r>
              <a:rPr lang="en-US" sz="1600">
                <a:ea typeface="+mn-lt"/>
                <a:cs typeface="+mn-lt"/>
              </a:rPr>
              <a:t> the standard Kraken 2 database, you can use the following command:</a:t>
            </a:r>
            <a:r>
              <a:rPr lang="en-US" sz="1600">
                <a:latin typeface="Avenir Next LT Pro"/>
              </a:rPr>
              <a:t>   kraken2-build --standard --</a:t>
            </a:r>
            <a:r>
              <a:rPr lang="en-US" sz="1600" err="1">
                <a:latin typeface="Avenir Next LT Pro"/>
              </a:rPr>
              <a:t>db</a:t>
            </a:r>
            <a:r>
              <a:rPr lang="en-US" sz="1600">
                <a:latin typeface="Avenir Next LT Pro"/>
              </a:rPr>
              <a:t> $DBNAME</a:t>
            </a:r>
          </a:p>
          <a:p>
            <a:pPr indent="0">
              <a:lnSpc>
                <a:spcPct val="100000"/>
              </a:lnSpc>
              <a:buNone/>
            </a:pPr>
            <a:r>
              <a:rPr lang="en-US" sz="1600">
                <a:latin typeface="Avenir Next LT Pro"/>
              </a:rPr>
              <a:t>This</a:t>
            </a:r>
            <a:r>
              <a:rPr lang="en-US" sz="1600">
                <a:ea typeface="+mn-lt"/>
                <a:cs typeface="+mn-lt"/>
              </a:rPr>
              <a:t> will </a:t>
            </a:r>
            <a:r>
              <a:rPr lang="en-US" sz="1600" u="sng">
                <a:ea typeface="+mn-lt"/>
                <a:cs typeface="+mn-lt"/>
              </a:rPr>
              <a:t>download NCBI taxonomic information, as well as the complete genomes</a:t>
            </a:r>
            <a:r>
              <a:rPr lang="en-US" sz="1600">
                <a:ea typeface="+mn-lt"/>
                <a:cs typeface="+mn-lt"/>
              </a:rPr>
              <a:t> in </a:t>
            </a:r>
            <a:r>
              <a:rPr lang="en-US" sz="1600" err="1">
                <a:ea typeface="+mn-lt"/>
                <a:cs typeface="+mn-lt"/>
              </a:rPr>
              <a:t>RefSeq</a:t>
            </a:r>
            <a:r>
              <a:rPr lang="en-US" sz="1600">
                <a:ea typeface="+mn-lt"/>
                <a:cs typeface="+mn-lt"/>
              </a:rPr>
              <a:t> for the bacterial, archaeal, and viral domains, along with the human genome and a collection of known vectors (</a:t>
            </a:r>
            <a:r>
              <a:rPr lang="en-US" sz="1600" err="1">
                <a:ea typeface="+mn-lt"/>
                <a:cs typeface="+mn-lt"/>
              </a:rPr>
              <a:t>UniVec_Core</a:t>
            </a:r>
            <a:r>
              <a:rPr lang="en-US" sz="1600">
                <a:ea typeface="+mn-lt"/>
                <a:cs typeface="+mn-lt"/>
              </a:rPr>
              <a:t>). After downloading all this data, the </a:t>
            </a:r>
            <a:r>
              <a:rPr lang="en-US" sz="1600" u="sng">
                <a:ea typeface="+mn-lt"/>
                <a:cs typeface="+mn-lt"/>
              </a:rPr>
              <a:t>build process begins</a:t>
            </a:r>
            <a:r>
              <a:rPr lang="en-US" sz="1600">
                <a:ea typeface="+mn-lt"/>
                <a:cs typeface="+mn-lt"/>
              </a:rPr>
              <a:t>; this can be the most time-consuming step. If you have multiple processing cores, you can run this process with multiple threads, e.g.:</a:t>
            </a:r>
            <a:r>
              <a:rPr lang="en-US" sz="1600">
                <a:latin typeface="Avenir Next LT Pro"/>
              </a:rPr>
              <a:t>   kraken2-build --standard --threads 24 --</a:t>
            </a:r>
            <a:r>
              <a:rPr lang="en-US" sz="1600" err="1">
                <a:latin typeface="Avenir Next LT Pro"/>
              </a:rPr>
              <a:t>db</a:t>
            </a:r>
            <a:r>
              <a:rPr lang="en-US" sz="1600">
                <a:latin typeface="Avenir Next LT Pro"/>
              </a:rPr>
              <a:t> $DBNAME</a:t>
            </a:r>
            <a:endParaRPr lang="en-US"/>
          </a:p>
          <a:p>
            <a:pPr indent="0">
              <a:lnSpc>
                <a:spcPct val="100000"/>
              </a:lnSpc>
              <a:spcBef>
                <a:spcPts val="0"/>
              </a:spcBef>
            </a:pPr>
            <a:r>
              <a:rPr lang="en-US" sz="1600">
                <a:latin typeface="Avenir Next LT Pro"/>
              </a:rPr>
              <a:t> The</a:t>
            </a:r>
            <a:r>
              <a:rPr lang="en-US" sz="1600">
                <a:ea typeface="+mn-lt"/>
                <a:cs typeface="+mn-lt"/>
              </a:rPr>
              <a:t> build process itself has </a:t>
            </a:r>
            <a:r>
              <a:rPr lang="en-US" sz="1600" u="sng">
                <a:ea typeface="+mn-lt"/>
                <a:cs typeface="+mn-lt"/>
              </a:rPr>
              <a:t>two main steps</a:t>
            </a:r>
            <a:r>
              <a:rPr lang="en-US" sz="1600">
                <a:ea typeface="+mn-lt"/>
                <a:cs typeface="+mn-lt"/>
              </a:rPr>
              <a:t>, each of which requires passing over the contents of the reference library: </a:t>
            </a:r>
          </a:p>
          <a:p>
            <a:pPr indent="0">
              <a:lnSpc>
                <a:spcPct val="100000"/>
              </a:lnSpc>
              <a:spcBef>
                <a:spcPts val="0"/>
              </a:spcBef>
              <a:buNone/>
            </a:pPr>
            <a:r>
              <a:rPr lang="en-US" sz="1600">
                <a:ea typeface="+mn-lt"/>
                <a:cs typeface="+mn-lt"/>
              </a:rPr>
              <a:t>1. </a:t>
            </a:r>
            <a:r>
              <a:rPr lang="en-US" sz="1600" b="1">
                <a:ea typeface="+mn-lt"/>
                <a:cs typeface="+mn-lt"/>
              </a:rPr>
              <a:t>Estimation</a:t>
            </a:r>
            <a:r>
              <a:rPr lang="en-US" sz="1600">
                <a:ea typeface="+mn-lt"/>
                <a:cs typeface="+mn-lt"/>
              </a:rPr>
              <a:t> of the capacity needed in the Kraken 2 compact hash table. This uses a low-memory method to reliably estimate the number of minimizers present in the reference library given the selected parameters </a:t>
            </a:r>
            <a:r>
              <a:rPr lang="en-US" sz="1600" i="1">
                <a:ea typeface="+mn-lt"/>
                <a:cs typeface="+mn-lt"/>
              </a:rPr>
              <a:t>k</a:t>
            </a:r>
            <a:r>
              <a:rPr lang="en-US" sz="1600">
                <a:ea typeface="+mn-lt"/>
                <a:cs typeface="+mn-lt"/>
              </a:rPr>
              <a:t> and ℓ.</a:t>
            </a:r>
          </a:p>
          <a:p>
            <a:pPr indent="0">
              <a:lnSpc>
                <a:spcPct val="100000"/>
              </a:lnSpc>
              <a:spcBef>
                <a:spcPts val="0"/>
              </a:spcBef>
              <a:buNone/>
            </a:pPr>
            <a:r>
              <a:rPr lang="en-US" sz="1600">
                <a:ea typeface="+mn-lt"/>
                <a:cs typeface="+mn-lt"/>
              </a:rPr>
              <a:t>2. </a:t>
            </a:r>
            <a:r>
              <a:rPr lang="en-US" sz="1600" b="1">
                <a:ea typeface="+mn-lt"/>
                <a:cs typeface="+mn-lt"/>
              </a:rPr>
              <a:t>Population</a:t>
            </a:r>
            <a:r>
              <a:rPr lang="en-US" sz="1600">
                <a:ea typeface="+mn-lt"/>
                <a:cs typeface="+mn-lt"/>
              </a:rPr>
              <a:t> of the hash table (and conversion of the taxonomy to an internal format). This step is a second pass over the reference library to find minimizers and then place them in the database.</a:t>
            </a:r>
            <a:endParaRPr lang="en-US" sz="1600"/>
          </a:p>
          <a:p>
            <a:pPr marL="0" indent="0">
              <a:lnSpc>
                <a:spcPct val="100000"/>
              </a:lnSpc>
              <a:spcBef>
                <a:spcPts val="0"/>
              </a:spcBef>
              <a:buNone/>
            </a:pPr>
            <a:r>
              <a:rPr lang="en-US" sz="1600">
                <a:ea typeface="+mn-lt"/>
                <a:cs typeface="+mn-lt"/>
              </a:rPr>
              <a:t>(There is one other preliminary step where sequence IDs are mapped to taxonomy IDs, but this is usually a rather quick process and is mostly handled during library downloading.)</a:t>
            </a:r>
            <a:endParaRPr lang="en-US" sz="1600"/>
          </a:p>
          <a:p>
            <a:pPr>
              <a:lnSpc>
                <a:spcPct val="100000"/>
              </a:lnSpc>
            </a:pPr>
            <a:endParaRPr lang="en-US" sz="1200">
              <a:latin typeface="Consolas"/>
            </a:endParaRPr>
          </a:p>
          <a:p>
            <a:pPr>
              <a:lnSpc>
                <a:spcPct val="100000"/>
              </a:lnSpc>
            </a:pPr>
            <a:endParaRPr lang="en-US" sz="1200"/>
          </a:p>
        </p:txBody>
      </p:sp>
    </p:spTree>
    <p:extLst>
      <p:ext uri="{BB962C8B-B14F-4D97-AF65-F5344CB8AC3E}">
        <p14:creationId xmlns:p14="http://schemas.microsoft.com/office/powerpoint/2010/main" val="380204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8" name="Rectangle 12">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19" name="Rectangle 14">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6D076264-0DF0-41F7-B658-09D5BBCDB59D}"/>
              </a:ext>
            </a:extLst>
          </p:cNvPr>
          <p:cNvPicPr>
            <a:picLocks noGrp="1" noChangeAspect="1"/>
          </p:cNvPicPr>
          <p:nvPr>
            <p:ph idx="1"/>
          </p:nvPr>
        </p:nvPicPr>
        <p:blipFill>
          <a:blip r:embed="rId2"/>
          <a:stretch>
            <a:fillRect/>
          </a:stretch>
        </p:blipFill>
        <p:spPr>
          <a:xfrm>
            <a:off x="3233943" y="803063"/>
            <a:ext cx="5724113" cy="5251874"/>
          </a:xfrm>
          <a:prstGeom prst="rect">
            <a:avLst/>
          </a:prstGeom>
        </p:spPr>
      </p:pic>
    </p:spTree>
    <p:extLst>
      <p:ext uri="{BB962C8B-B14F-4D97-AF65-F5344CB8AC3E}">
        <p14:creationId xmlns:p14="http://schemas.microsoft.com/office/powerpoint/2010/main" val="109536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BE3B-EB43-4650-87A1-10096478D9C7}"/>
              </a:ext>
            </a:extLst>
          </p:cNvPr>
          <p:cNvSpPr>
            <a:spLocks noGrp="1"/>
          </p:cNvSpPr>
          <p:nvPr>
            <p:ph type="title"/>
          </p:nvPr>
        </p:nvSpPr>
        <p:spPr>
          <a:xfrm>
            <a:off x="679554" y="192889"/>
            <a:ext cx="10058400" cy="1371600"/>
          </a:xfrm>
        </p:spPr>
        <p:txBody>
          <a:bodyPr/>
          <a:lstStyle/>
          <a:p>
            <a:r>
              <a:rPr lang="en-US"/>
              <a:t>Kraken- Search Algorithm </a:t>
            </a:r>
          </a:p>
        </p:txBody>
      </p:sp>
      <p:sp>
        <p:nvSpPr>
          <p:cNvPr id="3" name="Content Placeholder 2">
            <a:extLst>
              <a:ext uri="{FF2B5EF4-FFF2-40B4-BE49-F238E27FC236}">
                <a16:creationId xmlns:a16="http://schemas.microsoft.com/office/drawing/2014/main" id="{B06D6B06-4397-479E-95CC-07EB57F3B136}"/>
              </a:ext>
            </a:extLst>
          </p:cNvPr>
          <p:cNvSpPr>
            <a:spLocks noGrp="1"/>
          </p:cNvSpPr>
          <p:nvPr>
            <p:ph idx="1"/>
          </p:nvPr>
        </p:nvSpPr>
        <p:spPr>
          <a:xfrm>
            <a:off x="554636" y="1298611"/>
            <a:ext cx="11195154" cy="5066363"/>
          </a:xfrm>
        </p:spPr>
        <p:txBody>
          <a:bodyPr vert="horz" lIns="91440" tIns="45720" rIns="91440" bIns="45720" rtlCol="0" anchor="t">
            <a:normAutofit lnSpcReduction="10000"/>
          </a:bodyPr>
          <a:lstStyle/>
          <a:p>
            <a:r>
              <a:rPr lang="en-US" sz="1600" dirty="0">
                <a:latin typeface="Avenir Next LT Pro"/>
                <a:cs typeface="Calibri"/>
              </a:rPr>
              <a:t> </a:t>
            </a:r>
            <a:r>
              <a:rPr lang="en-US" sz="1600">
                <a:latin typeface="Avenir Next LT Pro"/>
                <a:cs typeface="Calibri"/>
              </a:rPr>
              <a:t>Because Kraken frequently uses a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as a database a query immediately after querying adjacent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and because adjacent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share a substantial amount of sequence ----&gt; utilize minimizer concept to group similar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dirty="0">
                <a:latin typeface="Avenir Next LT Pro"/>
                <a:cs typeface="Calibri"/>
              </a:rPr>
              <a:t> </a:t>
            </a:r>
            <a:r>
              <a:rPr lang="en-US" sz="1600">
                <a:latin typeface="Avenir Next LT Pro"/>
                <a:cs typeface="Calibri"/>
              </a:rPr>
              <a:t>together.</a:t>
            </a:r>
            <a:endParaRPr lang="en-US" sz="1600" dirty="0">
              <a:latin typeface="Avenir Next LT Pro"/>
              <a:cs typeface="Calibri"/>
            </a:endParaRPr>
          </a:p>
          <a:p>
            <a:r>
              <a:rPr lang="en-US" sz="1600">
                <a:latin typeface="Avenir Next LT Pro"/>
                <a:cs typeface="Calibri"/>
              </a:rPr>
              <a:t>To determine a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minimizer of length </a:t>
            </a:r>
            <a:r>
              <a:rPr lang="en-US" sz="1600" i="1">
                <a:latin typeface="Avenir Next LT Pro"/>
                <a:cs typeface="Calibri"/>
              </a:rPr>
              <a:t>M,</a:t>
            </a:r>
            <a:r>
              <a:rPr lang="en-US" sz="1600">
                <a:latin typeface="Avenir Next LT Pro"/>
                <a:cs typeface="Calibri"/>
              </a:rPr>
              <a:t> we consider  the canonical representation of all </a:t>
            </a:r>
            <a:r>
              <a:rPr lang="en-US" sz="1600" i="1">
                <a:latin typeface="Avenir Next LT Pro"/>
                <a:cs typeface="Calibri"/>
              </a:rPr>
              <a:t>M</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in the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a:latin typeface="Avenir Next LT Pro"/>
                <a:cs typeface="Calibri"/>
              </a:rPr>
              <a:t> and select the lexicographically smallest of those </a:t>
            </a:r>
            <a:r>
              <a:rPr lang="en-US" sz="1600" i="1">
                <a:latin typeface="Avenir Next LT Pro"/>
                <a:cs typeface="Calibri"/>
              </a:rPr>
              <a:t>M</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as the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dirty="0">
                <a:latin typeface="Avenir Next LT Pro"/>
                <a:cs typeface="Calibri"/>
              </a:rPr>
              <a:t> </a:t>
            </a:r>
            <a:r>
              <a:rPr lang="en-US" sz="1600">
                <a:latin typeface="Avenir Next LT Pro"/>
                <a:cs typeface="Calibri"/>
              </a:rPr>
              <a:t>minimizer </a:t>
            </a:r>
            <a:endParaRPr lang="en-US" sz="1600" dirty="0">
              <a:latin typeface="Avenir Next LT Pro"/>
              <a:cs typeface="Calibri"/>
            </a:endParaRPr>
          </a:p>
          <a:p>
            <a:r>
              <a:rPr lang="en-US" sz="1600">
                <a:latin typeface="Avenir Next LT Pro"/>
                <a:cs typeface="Calibri"/>
              </a:rPr>
              <a:t>In practice, adjacent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will often have the same minimizer . </a:t>
            </a:r>
            <a:endParaRPr lang="en-US" sz="1600" dirty="0">
              <a:latin typeface="Avenir Next LT Pro"/>
              <a:cs typeface="Calibri"/>
            </a:endParaRPr>
          </a:p>
          <a:p>
            <a:r>
              <a:rPr lang="en-US" sz="1600">
                <a:latin typeface="Avenir Next LT Pro"/>
                <a:cs typeface="Calibri"/>
              </a:rPr>
              <a:t>In Kraken's database , all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a:latin typeface="Avenir Next LT Pro"/>
                <a:cs typeface="Calibri"/>
              </a:rPr>
              <a:t> with the same minimizer are stores consecutive and are sorted in  lexicographical  order  of their canonical representation . </a:t>
            </a:r>
            <a:endParaRPr lang="en-US" sz="1600" dirty="0">
              <a:latin typeface="Avenir Next LT Pro"/>
              <a:cs typeface="Calibri"/>
            </a:endParaRPr>
          </a:p>
          <a:p>
            <a:r>
              <a:rPr lang="en-US" sz="1600">
                <a:latin typeface="Avenir Next LT Pro"/>
                <a:cs typeface="Calibri"/>
              </a:rPr>
              <a:t>A query for a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a:t>
            </a:r>
            <a:r>
              <a:rPr lang="en-US" sz="1600" dirty="0">
                <a:latin typeface="Avenir Next LT Pro"/>
                <a:cs typeface="Calibri"/>
              </a:rPr>
              <a:t> </a:t>
            </a:r>
            <a:r>
              <a:rPr lang="en-US" sz="1600" i="1">
                <a:latin typeface="Avenir Next LT Pro"/>
                <a:cs typeface="Calibri"/>
              </a:rPr>
              <a:t>R</a:t>
            </a:r>
            <a:r>
              <a:rPr lang="en-US" sz="1600">
                <a:latin typeface="Avenir Next LT Pro"/>
                <a:cs typeface="Calibri"/>
              </a:rPr>
              <a:t> can then be processed by looking up in an index the position in the database where the </a:t>
            </a:r>
            <a:r>
              <a:rPr lang="en-US" sz="1600" i="1">
                <a:latin typeface="Avenir Next LT Pro"/>
                <a:cs typeface="Calibri"/>
              </a:rPr>
              <a:t>k</a:t>
            </a:r>
            <a:r>
              <a:rPr lang="en-US" sz="1600">
                <a:latin typeface="Avenir Next LT Pro"/>
                <a:cs typeface="Calibri"/>
              </a:rPr>
              <a:t>-</a:t>
            </a:r>
            <a:r>
              <a:rPr lang="en-US" sz="1600" err="1">
                <a:latin typeface="Avenir Next LT Pro"/>
                <a:cs typeface="Calibri"/>
              </a:rPr>
              <a:t>mers</a:t>
            </a:r>
            <a:r>
              <a:rPr lang="en-US" sz="1600" dirty="0">
                <a:latin typeface="Avenir Next LT Pro"/>
                <a:cs typeface="Calibri"/>
              </a:rPr>
              <a:t> </a:t>
            </a:r>
            <a:r>
              <a:rPr lang="en-US" sz="1600">
                <a:latin typeface="Avenir Next LT Pro"/>
                <a:cs typeface="Calibri"/>
              </a:rPr>
              <a:t>with </a:t>
            </a:r>
            <a:r>
              <a:rPr lang="en-US" sz="1600" i="1">
                <a:latin typeface="Avenir Next LT Pro"/>
                <a:cs typeface="Calibri"/>
              </a:rPr>
              <a:t>R</a:t>
            </a:r>
            <a:r>
              <a:rPr lang="en-US" sz="1600">
                <a:latin typeface="Avenir Next LT Pro"/>
                <a:cs typeface="Calibri"/>
              </a:rPr>
              <a:t>'s minimizer would be stored , and then perform a binary search within that region</a:t>
            </a:r>
            <a:endParaRPr lang="en-US" sz="1600" dirty="0">
              <a:latin typeface="Avenir Next LT Pro"/>
              <a:cs typeface="Calibri"/>
            </a:endParaRPr>
          </a:p>
          <a:p>
            <a:r>
              <a:rPr lang="en-US" sz="1600">
                <a:latin typeface="Avenir Next LT Pro"/>
                <a:cs typeface="Calibri"/>
              </a:rPr>
              <a:t>Because</a:t>
            </a:r>
            <a:r>
              <a:rPr lang="en-US" sz="1600" dirty="0">
                <a:latin typeface="Avenir Next LT Pro"/>
                <a:ea typeface="+mn-lt"/>
                <a:cs typeface="+mn-lt"/>
              </a:rPr>
              <a:t> </a:t>
            </a:r>
            <a:r>
              <a:rPr lang="en-US" sz="1600" i="1">
                <a:latin typeface="Avenir Next LT Pro"/>
                <a:ea typeface="+mn-lt"/>
                <a:cs typeface="+mn-lt"/>
              </a:rPr>
              <a:t>k</a:t>
            </a:r>
            <a:r>
              <a:rPr lang="en-US" sz="1600">
                <a:latin typeface="Avenir Next LT Pro"/>
                <a:ea typeface="+mn-lt"/>
                <a:cs typeface="+mn-lt"/>
              </a:rPr>
              <a:t>-</a:t>
            </a:r>
            <a:r>
              <a:rPr lang="en-US" sz="1600" err="1">
                <a:latin typeface="Avenir Next LT Pro"/>
                <a:ea typeface="+mn-lt"/>
                <a:cs typeface="+mn-lt"/>
              </a:rPr>
              <a:t>mers</a:t>
            </a:r>
            <a:r>
              <a:rPr lang="en-US" sz="1600">
                <a:latin typeface="Avenir Next LT Pro"/>
                <a:ea typeface="+mn-lt"/>
                <a:cs typeface="+mn-lt"/>
              </a:rPr>
              <a:t> often have the same minimizer, the search range is often the same between two consecutive queries, and the search in the first query can often bring data into the CPU cache that will be used in the second query. </a:t>
            </a:r>
            <a:endParaRPr lang="en-US" sz="1600" dirty="0">
              <a:latin typeface="Avenir Next LT Pro"/>
              <a:ea typeface="+mn-lt"/>
              <a:cs typeface="+mn-lt"/>
            </a:endParaRPr>
          </a:p>
          <a:p>
            <a:r>
              <a:rPr lang="en-US" sz="1600">
                <a:latin typeface="Avenir Next LT Pro"/>
                <a:ea typeface="+mn-lt"/>
                <a:cs typeface="+mn-lt"/>
              </a:rPr>
              <a:t>By allowing memory accesses in subsequent queries to access data in the CPU cache instead of RAM, this strategy makes subsequent queries much faster than they would otherwise be.</a:t>
            </a:r>
            <a:endParaRPr lang="en-US" sz="1600" dirty="0">
              <a:latin typeface="Avenir Next LT Pro"/>
              <a:ea typeface="+mn-lt"/>
              <a:cs typeface="+mn-lt"/>
            </a:endParaRPr>
          </a:p>
          <a:p>
            <a:r>
              <a:rPr lang="en-US" sz="1600">
                <a:latin typeface="Avenir Next LT Pro"/>
                <a:ea typeface="+mn-lt"/>
                <a:cs typeface="+mn-lt"/>
              </a:rPr>
              <a:t>The index containing the offsets of each group of </a:t>
            </a:r>
            <a:r>
              <a:rPr lang="en-US" sz="1600" i="1">
                <a:latin typeface="Avenir Next LT Pro"/>
                <a:ea typeface="+mn-lt"/>
                <a:cs typeface="+mn-lt"/>
              </a:rPr>
              <a:t>k</a:t>
            </a:r>
            <a:r>
              <a:rPr lang="en-US" sz="1600">
                <a:latin typeface="Avenir Next LT Pro"/>
                <a:ea typeface="+mn-lt"/>
                <a:cs typeface="+mn-lt"/>
              </a:rPr>
              <a:t>-</a:t>
            </a:r>
            <a:r>
              <a:rPr lang="en-US" sz="1600" err="1">
                <a:latin typeface="Avenir Next LT Pro"/>
                <a:ea typeface="+mn-lt"/>
                <a:cs typeface="+mn-lt"/>
              </a:rPr>
              <a:t>mers</a:t>
            </a:r>
            <a:r>
              <a:rPr lang="en-US" sz="1600">
                <a:latin typeface="Avenir Next LT Pro"/>
                <a:ea typeface="+mn-lt"/>
                <a:cs typeface="+mn-lt"/>
              </a:rPr>
              <a:t> in the database requires 8×4M bytes. </a:t>
            </a:r>
            <a:endParaRPr lang="en-US" sz="1600" dirty="0">
              <a:latin typeface="Avenir Next LT Pro"/>
              <a:ea typeface="+mn-lt"/>
              <a:cs typeface="+mn-lt"/>
            </a:endParaRPr>
          </a:p>
          <a:p>
            <a:r>
              <a:rPr lang="en-US" sz="1600">
                <a:latin typeface="Avenir Next LT Pro"/>
                <a:ea typeface="+mn-lt"/>
                <a:cs typeface="+mn-lt"/>
              </a:rPr>
              <a:t>By default Kraken uses 15-bp minimizers, but the user can modify this value</a:t>
            </a:r>
            <a:endParaRPr lang="en-US" sz="1600" dirty="0">
              <a:latin typeface="Avenir Next LT Pro"/>
              <a:cs typeface="Calibri"/>
            </a:endParaRPr>
          </a:p>
        </p:txBody>
      </p:sp>
    </p:spTree>
    <p:extLst>
      <p:ext uri="{BB962C8B-B14F-4D97-AF65-F5344CB8AC3E}">
        <p14:creationId xmlns:p14="http://schemas.microsoft.com/office/powerpoint/2010/main" val="381310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DB75-7AD4-4A7D-94C6-98C9159B948C}"/>
              </a:ext>
            </a:extLst>
          </p:cNvPr>
          <p:cNvSpPr>
            <a:spLocks noGrp="1"/>
          </p:cNvSpPr>
          <p:nvPr>
            <p:ph type="title"/>
          </p:nvPr>
        </p:nvSpPr>
        <p:spPr/>
        <p:txBody>
          <a:bodyPr/>
          <a:lstStyle/>
          <a:p>
            <a:r>
              <a:rPr lang="en-US">
                <a:ea typeface="+mj-lt"/>
                <a:cs typeface="+mj-lt"/>
              </a:rPr>
              <a:t>Kraken- Search Algorithm continued</a:t>
            </a:r>
          </a:p>
          <a:p>
            <a:endParaRPr lang="en-US"/>
          </a:p>
        </p:txBody>
      </p:sp>
      <p:pic>
        <p:nvPicPr>
          <p:cNvPr id="6" name="Picture 6" descr="A screenshot of a cell phone&#10;&#10;Description generated with very high confidence">
            <a:extLst>
              <a:ext uri="{FF2B5EF4-FFF2-40B4-BE49-F238E27FC236}">
                <a16:creationId xmlns:a16="http://schemas.microsoft.com/office/drawing/2014/main" id="{1DD3607D-90EF-4821-A4D2-5321EBD06B4C}"/>
              </a:ext>
            </a:extLst>
          </p:cNvPr>
          <p:cNvPicPr>
            <a:picLocks noGrp="1" noChangeAspect="1"/>
          </p:cNvPicPr>
          <p:nvPr>
            <p:ph idx="1"/>
          </p:nvPr>
        </p:nvPicPr>
        <p:blipFill>
          <a:blip r:embed="rId2"/>
          <a:stretch>
            <a:fillRect/>
          </a:stretch>
        </p:blipFill>
        <p:spPr>
          <a:xfrm>
            <a:off x="1973347" y="1716434"/>
            <a:ext cx="7676649" cy="4509265"/>
          </a:xfrm>
        </p:spPr>
      </p:pic>
    </p:spTree>
    <p:extLst>
      <p:ext uri="{BB962C8B-B14F-4D97-AF65-F5344CB8AC3E}">
        <p14:creationId xmlns:p14="http://schemas.microsoft.com/office/powerpoint/2010/main" val="2646506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CD80-6390-40D2-A5B5-0D25743AF655}"/>
              </a:ext>
            </a:extLst>
          </p:cNvPr>
          <p:cNvSpPr>
            <a:spLocks noGrp="1"/>
          </p:cNvSpPr>
          <p:nvPr>
            <p:ph type="title"/>
          </p:nvPr>
        </p:nvSpPr>
        <p:spPr/>
        <p:txBody>
          <a:bodyPr/>
          <a:lstStyle/>
          <a:p>
            <a:r>
              <a:rPr lang="en-US"/>
              <a:t>KRAKEN 2 – installation info, commands, demo </a:t>
            </a:r>
          </a:p>
        </p:txBody>
      </p:sp>
      <p:sp>
        <p:nvSpPr>
          <p:cNvPr id="3" name="Content Placeholder 2">
            <a:extLst>
              <a:ext uri="{FF2B5EF4-FFF2-40B4-BE49-F238E27FC236}">
                <a16:creationId xmlns:a16="http://schemas.microsoft.com/office/drawing/2014/main" id="{FB1CF04D-E509-4326-BCFC-FFB753B542FA}"/>
              </a:ext>
            </a:extLst>
          </p:cNvPr>
          <p:cNvSpPr>
            <a:spLocks noGrp="1"/>
          </p:cNvSpPr>
          <p:nvPr>
            <p:ph idx="1"/>
          </p:nvPr>
        </p:nvSpPr>
        <p:spPr>
          <a:xfrm>
            <a:off x="1066800" y="2103120"/>
            <a:ext cx="10058400" cy="4311441"/>
          </a:xfrm>
        </p:spPr>
        <p:txBody>
          <a:bodyPr vert="horz" lIns="91440" tIns="45720" rIns="91440" bIns="45720" rtlCol="0" anchor="t">
            <a:normAutofit fontScale="92500" lnSpcReduction="10000"/>
          </a:bodyPr>
          <a:lstStyle/>
          <a:p>
            <a:r>
              <a:rPr lang="en-US" u="sng"/>
              <a:t>Run on your local user space</a:t>
            </a:r>
          </a:p>
          <a:p>
            <a:r>
              <a:rPr lang="en-US"/>
              <a:t>1. Installation (</a:t>
            </a:r>
            <a:r>
              <a:rPr lang="en-US" b="1">
                <a:latin typeface="Avenir Next LT Pro"/>
              </a:rPr>
              <a:t>./install_kraken2.sh $KRAKEN2_DIR</a:t>
            </a:r>
            <a:r>
              <a:rPr lang="en-US"/>
              <a:t>)</a:t>
            </a:r>
          </a:p>
          <a:p>
            <a:r>
              <a:rPr lang="en-US"/>
              <a:t>2. </a:t>
            </a:r>
            <a:r>
              <a:rPr lang="en-US" i="1"/>
              <a:t>Optional</a:t>
            </a:r>
            <a:r>
              <a:rPr lang="en-US"/>
              <a:t>: Export environment variables (PATH to your </a:t>
            </a:r>
            <a:r>
              <a:rPr lang="en-US" b="1"/>
              <a:t>$KRAKEN2_DIR</a:t>
            </a:r>
            <a:r>
              <a:rPr lang="en-US"/>
              <a:t>) </a:t>
            </a:r>
            <a:r>
              <a:rPr lang="en-US">
                <a:ea typeface="+mn-lt"/>
                <a:cs typeface="+mn-lt"/>
              </a:rPr>
              <a:t>(Into your </a:t>
            </a:r>
            <a:r>
              <a:rPr lang="en-US" b="1">
                <a:ea typeface="+mn-lt"/>
                <a:cs typeface="+mn-lt"/>
              </a:rPr>
              <a:t>.</a:t>
            </a:r>
            <a:r>
              <a:rPr lang="en-US" b="1" err="1">
                <a:ea typeface="+mn-lt"/>
                <a:cs typeface="+mn-lt"/>
              </a:rPr>
              <a:t>bashrc</a:t>
            </a:r>
            <a:r>
              <a:rPr lang="en-US">
                <a:ea typeface="+mn-lt"/>
                <a:cs typeface="+mn-lt"/>
              </a:rPr>
              <a:t> file)</a:t>
            </a:r>
          </a:p>
          <a:p>
            <a:r>
              <a:rPr lang="en-US"/>
              <a:t>3. Download Kraken2 Database (</a:t>
            </a:r>
            <a:r>
              <a:rPr lang="en-US" b="1">
                <a:latin typeface="Avenir Next LT Pro"/>
              </a:rPr>
              <a:t>kraken2-build --standard --</a:t>
            </a:r>
            <a:r>
              <a:rPr lang="en-US" b="1" err="1">
                <a:latin typeface="Avenir Next LT Pro"/>
              </a:rPr>
              <a:t>db</a:t>
            </a:r>
            <a:r>
              <a:rPr lang="en-US" b="1">
                <a:latin typeface="Avenir Next LT Pro"/>
              </a:rPr>
              <a:t> $DBNAME</a:t>
            </a:r>
            <a:r>
              <a:rPr lang="en-US"/>
              <a:t>)</a:t>
            </a:r>
          </a:p>
          <a:p>
            <a:r>
              <a:rPr lang="en-US"/>
              <a:t>4. </a:t>
            </a:r>
            <a:r>
              <a:rPr lang="en-US" i="1"/>
              <a:t>Optional</a:t>
            </a:r>
            <a:r>
              <a:rPr lang="en-US"/>
              <a:t>: Export environment variables (PATH to your </a:t>
            </a:r>
            <a:r>
              <a:rPr lang="en-US" b="1"/>
              <a:t>$KRAKEN2_DB_PATH</a:t>
            </a:r>
            <a:r>
              <a:rPr lang="en-US"/>
              <a:t>) </a:t>
            </a:r>
            <a:r>
              <a:rPr lang="en-US">
                <a:ea typeface="+mn-lt"/>
                <a:cs typeface="+mn-lt"/>
              </a:rPr>
              <a:t>(Into your </a:t>
            </a:r>
            <a:r>
              <a:rPr lang="en-US" b="1">
                <a:ea typeface="+mn-lt"/>
                <a:cs typeface="+mn-lt"/>
              </a:rPr>
              <a:t>.</a:t>
            </a:r>
            <a:r>
              <a:rPr lang="en-US" b="1" err="1">
                <a:ea typeface="+mn-lt"/>
                <a:cs typeface="+mn-lt"/>
              </a:rPr>
              <a:t>bashrc</a:t>
            </a:r>
            <a:r>
              <a:rPr lang="en-US">
                <a:ea typeface="+mn-lt"/>
                <a:cs typeface="+mn-lt"/>
              </a:rPr>
              <a:t> file)</a:t>
            </a:r>
          </a:p>
          <a:p>
            <a:r>
              <a:rPr lang="en-US"/>
              <a:t>6. Use job script to run Kraken2 with your dataset (</a:t>
            </a:r>
            <a:r>
              <a:rPr lang="en-US" b="1"/>
              <a:t>kraken2 </a:t>
            </a:r>
            <a:r>
              <a:rPr lang="en-US"/>
              <a:t>….)</a:t>
            </a:r>
          </a:p>
          <a:p>
            <a:r>
              <a:rPr lang="en-US"/>
              <a:t>7. Extract Krona input file from Kraken2 output file (</a:t>
            </a:r>
            <a:r>
              <a:rPr lang="en-US" b="1"/>
              <a:t>cut </a:t>
            </a:r>
            <a:r>
              <a:rPr lang="en-US"/>
              <a:t>….)</a:t>
            </a:r>
          </a:p>
          <a:p>
            <a:r>
              <a:rPr lang="en-US"/>
              <a:t>8. Generate html file to visualize (</a:t>
            </a:r>
            <a:r>
              <a:rPr lang="en-US" b="1" err="1"/>
              <a:t>ktImportTaxonomy</a:t>
            </a:r>
            <a:r>
              <a:rPr lang="en-US"/>
              <a:t> ….)</a:t>
            </a:r>
          </a:p>
          <a:p>
            <a:endParaRPr lang="en-US"/>
          </a:p>
          <a:p>
            <a:r>
              <a:rPr lang="en-US" u="sng"/>
              <a:t>Run on Proteus</a:t>
            </a:r>
          </a:p>
          <a:p>
            <a:r>
              <a:rPr lang="en-US"/>
              <a:t>1.</a:t>
            </a:r>
            <a:r>
              <a:rPr lang="en-US">
                <a:ea typeface="+mn-lt"/>
                <a:cs typeface="+mn-lt"/>
              </a:rPr>
              <a:t> Add to your </a:t>
            </a:r>
            <a:r>
              <a:rPr lang="en-US" b="1">
                <a:ea typeface="+mn-lt"/>
                <a:cs typeface="+mn-lt"/>
              </a:rPr>
              <a:t>.</a:t>
            </a:r>
            <a:r>
              <a:rPr lang="en-US" b="1" err="1">
                <a:ea typeface="+mn-lt"/>
                <a:cs typeface="+mn-lt"/>
              </a:rPr>
              <a:t>bashrc</a:t>
            </a:r>
            <a:r>
              <a:rPr lang="en-US" b="1">
                <a:ea typeface="+mn-lt"/>
                <a:cs typeface="+mn-lt"/>
              </a:rPr>
              <a:t> </a:t>
            </a:r>
            <a:r>
              <a:rPr lang="en-US">
                <a:ea typeface="+mn-lt"/>
                <a:cs typeface="+mn-lt"/>
              </a:rPr>
              <a:t>file (</a:t>
            </a:r>
            <a:r>
              <a:rPr lang="en-US" b="1">
                <a:ea typeface="+mn-lt"/>
                <a:cs typeface="+mn-lt"/>
              </a:rPr>
              <a:t>module use –append /</a:t>
            </a:r>
            <a:r>
              <a:rPr lang="en-US" b="1" err="1">
                <a:ea typeface="+mn-lt"/>
                <a:cs typeface="+mn-lt"/>
              </a:rPr>
              <a:t>mnt</a:t>
            </a:r>
            <a:r>
              <a:rPr lang="en-US" b="1">
                <a:ea typeface="+mn-lt"/>
                <a:cs typeface="+mn-lt"/>
              </a:rPr>
              <a:t>/HA/groups/</a:t>
            </a:r>
            <a:r>
              <a:rPr lang="en-US" b="1" err="1">
                <a:ea typeface="+mn-lt"/>
                <a:cs typeface="+mn-lt"/>
              </a:rPr>
              <a:t>rosenclassGrp</a:t>
            </a:r>
            <a:r>
              <a:rPr lang="en-US" b="1">
                <a:ea typeface="+mn-lt"/>
                <a:cs typeface="+mn-lt"/>
              </a:rPr>
              <a:t>/opt/</a:t>
            </a:r>
            <a:r>
              <a:rPr lang="en-US" b="1" err="1">
                <a:ea typeface="+mn-lt"/>
                <a:cs typeface="+mn-lt"/>
              </a:rPr>
              <a:t>modulefiles</a:t>
            </a:r>
            <a:r>
              <a:rPr lang="en-US">
                <a:ea typeface="+mn-lt"/>
                <a:cs typeface="+mn-lt"/>
              </a:rPr>
              <a:t>)</a:t>
            </a:r>
            <a:endParaRPr lang="en-US" err="1"/>
          </a:p>
          <a:p>
            <a:r>
              <a:rPr lang="en-US"/>
              <a:t>2. </a:t>
            </a:r>
            <a:r>
              <a:rPr lang="en-US">
                <a:ea typeface="+mn-lt"/>
                <a:cs typeface="+mn-lt"/>
              </a:rPr>
              <a:t>Add to your job script file (</a:t>
            </a:r>
            <a:r>
              <a:rPr lang="en-US" b="1">
                <a:ea typeface="+mn-lt"/>
                <a:cs typeface="+mn-lt"/>
              </a:rPr>
              <a:t>module load rosenclassGrp-kraken2</a:t>
            </a:r>
            <a:r>
              <a:rPr lang="en-US">
                <a:ea typeface="+mn-lt"/>
                <a:cs typeface="+mn-lt"/>
              </a:rPr>
              <a:t>)</a:t>
            </a:r>
            <a:endParaRPr lang="en-US"/>
          </a:p>
          <a:p>
            <a:r>
              <a:rPr lang="en-US"/>
              <a:t>3. Perform the same steps 6 to 8 from above</a:t>
            </a:r>
          </a:p>
          <a:p>
            <a:endParaRPr lang="en-US"/>
          </a:p>
        </p:txBody>
      </p:sp>
    </p:spTree>
    <p:extLst>
      <p:ext uri="{BB962C8B-B14F-4D97-AF65-F5344CB8AC3E}">
        <p14:creationId xmlns:p14="http://schemas.microsoft.com/office/powerpoint/2010/main" val="278354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3D26-4929-401E-85EF-FD51948308FA}"/>
              </a:ext>
            </a:extLst>
          </p:cNvPr>
          <p:cNvSpPr>
            <a:spLocks noGrp="1"/>
          </p:cNvSpPr>
          <p:nvPr>
            <p:ph type="title"/>
          </p:nvPr>
        </p:nvSpPr>
        <p:spPr>
          <a:xfrm>
            <a:off x="1066800" y="642594"/>
            <a:ext cx="10058400" cy="1019033"/>
          </a:xfrm>
        </p:spPr>
        <p:txBody>
          <a:bodyPr/>
          <a:lstStyle/>
          <a:p>
            <a:r>
              <a:rPr lang="en-US"/>
              <a:t>Metagenomics  </a:t>
            </a:r>
          </a:p>
        </p:txBody>
      </p:sp>
      <p:sp>
        <p:nvSpPr>
          <p:cNvPr id="3" name="Content Placeholder 2">
            <a:extLst>
              <a:ext uri="{FF2B5EF4-FFF2-40B4-BE49-F238E27FC236}">
                <a16:creationId xmlns:a16="http://schemas.microsoft.com/office/drawing/2014/main" id="{F56DDF9C-FACE-4BB9-99B1-052CB0EF2003}"/>
              </a:ext>
            </a:extLst>
          </p:cNvPr>
          <p:cNvSpPr>
            <a:spLocks noGrp="1"/>
          </p:cNvSpPr>
          <p:nvPr>
            <p:ph idx="1"/>
          </p:nvPr>
        </p:nvSpPr>
        <p:spPr>
          <a:xfrm>
            <a:off x="1066800" y="1602703"/>
            <a:ext cx="10058400" cy="4566130"/>
          </a:xfrm>
        </p:spPr>
        <p:txBody>
          <a:bodyPr vert="horz" lIns="91440" tIns="45720" rIns="91440" bIns="45720" rtlCol="0" anchor="t">
            <a:normAutofit/>
          </a:bodyPr>
          <a:lstStyle/>
          <a:p>
            <a:r>
              <a:rPr lang="en-US" sz="1600">
                <a:latin typeface="Avenir Next LT Pro"/>
                <a:cs typeface="Arial"/>
              </a:rPr>
              <a:t> Metagenomics, the study of genomic sequence obtained directly from the environment , has become an increasingly popular field of study</a:t>
            </a:r>
            <a:r>
              <a:rPr lang="en-US" sz="1600" dirty="0">
                <a:latin typeface="Avenir Next LT Pro"/>
                <a:cs typeface="Arial"/>
              </a:rPr>
              <a:t> </a:t>
            </a:r>
            <a:endParaRPr lang="en-US">
              <a:latin typeface="Avenir Next LT Pro"/>
            </a:endParaRPr>
          </a:p>
          <a:p>
            <a:r>
              <a:rPr lang="en-US" sz="1600">
                <a:latin typeface="Avenir Next LT Pro"/>
                <a:ea typeface="+mn-lt"/>
                <a:cs typeface="+mn-lt"/>
              </a:rPr>
              <a:t> For many metagenomic samples, the species, genera and even phyla present in the sample are largely unknown at the time of sequencing and the goal of sequencing is to </a:t>
            </a:r>
            <a:r>
              <a:rPr lang="en-US" sz="1600" b="1">
                <a:latin typeface="Avenir Next LT Pro"/>
                <a:ea typeface="+mn-lt"/>
                <a:cs typeface="+mn-lt"/>
              </a:rPr>
              <a:t>determine this microbial composition</a:t>
            </a:r>
            <a:r>
              <a:rPr lang="en-US" sz="1600">
                <a:latin typeface="Avenir Next LT Pro"/>
                <a:ea typeface="+mn-lt"/>
                <a:cs typeface="+mn-lt"/>
              </a:rPr>
              <a:t> as precisely as possible.</a:t>
            </a:r>
            <a:endParaRPr lang="en-US" sz="1600" dirty="0">
              <a:latin typeface="Avenir Next LT Pro"/>
              <a:ea typeface="+mn-lt"/>
              <a:cs typeface="+mn-lt"/>
            </a:endParaRPr>
          </a:p>
          <a:p>
            <a:r>
              <a:rPr lang="en-US" sz="1600">
                <a:latin typeface="Avenir Next LT Pro"/>
                <a:cs typeface="Arial"/>
              </a:rPr>
              <a:t> Most well know algorithm </a:t>
            </a:r>
            <a:r>
              <a:rPr lang="en-US" sz="1600" b="1">
                <a:latin typeface="Avenir Next LT Pro"/>
                <a:cs typeface="Arial"/>
              </a:rPr>
              <a:t>BLAST </a:t>
            </a:r>
            <a:r>
              <a:rPr lang="en-US" sz="1600">
                <a:latin typeface="Avenir Next LT Pro"/>
                <a:cs typeface="Arial"/>
              </a:rPr>
              <a:t> (classify a sequence by finding the best alignment to a large database of genomic sequence). Other methods like MEGAN, NBC ,etc. are slower than </a:t>
            </a:r>
            <a:r>
              <a:rPr lang="en-US" sz="1600" dirty="0">
                <a:latin typeface="Avenir Next LT Pro"/>
                <a:cs typeface="Arial"/>
              </a:rPr>
              <a:t>BLAST</a:t>
            </a:r>
          </a:p>
          <a:p>
            <a:r>
              <a:rPr lang="en-US" sz="1600">
                <a:latin typeface="Avenir Next LT Pro"/>
                <a:cs typeface="Arial"/>
              </a:rPr>
              <a:t> For faster approach to metagenomics  -&gt; </a:t>
            </a:r>
            <a:r>
              <a:rPr lang="en-US" sz="1600" b="1">
                <a:latin typeface="Avenir Next LT Pro"/>
                <a:cs typeface="Arial"/>
              </a:rPr>
              <a:t>Abundance estimation</a:t>
            </a:r>
            <a:r>
              <a:rPr lang="en-US" sz="1600">
                <a:latin typeface="Avenir Next LT Pro"/>
                <a:cs typeface="Arial"/>
              </a:rPr>
              <a:t> (creates database smaller than the collection of all genomes .  </a:t>
            </a:r>
            <a:r>
              <a:rPr lang="en-US" sz="1600">
                <a:ea typeface="+mn-lt"/>
                <a:cs typeface="+mn-lt"/>
              </a:rPr>
              <a:t>Allows them to perform classification much faster than methods that attempt to identify every read in a data set.</a:t>
            </a:r>
            <a:r>
              <a:rPr lang="en-US" sz="1600" dirty="0">
                <a:ea typeface="+mn-lt"/>
                <a:cs typeface="+mn-lt"/>
              </a:rPr>
              <a:t>)</a:t>
            </a:r>
            <a:endParaRPr lang="en-US" sz="1600">
              <a:ea typeface="+mn-lt"/>
              <a:cs typeface="+mn-lt"/>
            </a:endParaRPr>
          </a:p>
          <a:p>
            <a:pPr marL="274320" lvl="1" indent="0">
              <a:buNone/>
            </a:pPr>
            <a:r>
              <a:rPr lang="en-US" sz="1600">
                <a:latin typeface="Avenir Next LT Pro"/>
                <a:cs typeface="Arial"/>
              </a:rPr>
              <a:t>- drawback: cannot help with analyses that require more details </a:t>
            </a:r>
          </a:p>
          <a:p>
            <a:r>
              <a:rPr lang="en-US" sz="1600">
                <a:latin typeface="Avenir Next LT Pro"/>
                <a:ea typeface="+mn-lt"/>
                <a:cs typeface="+mn-lt"/>
              </a:rPr>
              <a:t> We describe new sequence classification tool =&gt; KRAKEN</a:t>
            </a:r>
            <a:r>
              <a:rPr lang="en-US" sz="1600" dirty="0">
                <a:latin typeface="Avenir Next LT Pro"/>
                <a:ea typeface="+mn-lt"/>
                <a:cs typeface="+mn-lt"/>
              </a:rPr>
              <a:t> </a:t>
            </a:r>
          </a:p>
          <a:p>
            <a:pPr lvl="1" indent="0">
              <a:buNone/>
            </a:pPr>
            <a:r>
              <a:rPr lang="en-US" sz="1600">
                <a:latin typeface="Avenir Next LT Pro"/>
                <a:ea typeface="+mn-lt"/>
                <a:cs typeface="+mn-lt"/>
              </a:rPr>
              <a:t>- Accuracy =&gt; comparable to the best sequence classification tool </a:t>
            </a:r>
          </a:p>
          <a:p>
            <a:pPr lvl="1" indent="0">
              <a:buNone/>
            </a:pPr>
            <a:r>
              <a:rPr lang="en-US" sz="1600">
                <a:latin typeface="Avenir Next LT Pro"/>
                <a:ea typeface="+mn-lt"/>
                <a:cs typeface="+mn-lt"/>
              </a:rPr>
              <a:t>- Speed =&gt; exceeds both classifiers and abundance estimation programs</a:t>
            </a:r>
            <a:endParaRPr lang="en-US" sz="1600">
              <a:latin typeface="Avenir Next LT Pro"/>
              <a:cs typeface="Arial"/>
            </a:endParaRPr>
          </a:p>
        </p:txBody>
      </p:sp>
    </p:spTree>
    <p:extLst>
      <p:ext uri="{BB962C8B-B14F-4D97-AF65-F5344CB8AC3E}">
        <p14:creationId xmlns:p14="http://schemas.microsoft.com/office/powerpoint/2010/main" val="17423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E71C4D46-9844-4FCA-871D-99DA0DA29675}"/>
              </a:ext>
            </a:extLst>
          </p:cNvPr>
          <p:cNvSpPr>
            <a:spLocks noGrp="1"/>
          </p:cNvSpPr>
          <p:nvPr>
            <p:ph idx="1"/>
          </p:nvPr>
        </p:nvSpPr>
        <p:spPr>
          <a:xfrm>
            <a:off x="557720" y="2149813"/>
            <a:ext cx="2312479" cy="3854197"/>
          </a:xfrm>
        </p:spPr>
        <p:txBody>
          <a:bodyPr vert="horz" lIns="91440" tIns="45720" rIns="91440" bIns="45720" rtlCol="0" anchor="t">
            <a:normAutofit/>
          </a:bodyPr>
          <a:lstStyle/>
          <a:p>
            <a:pPr marL="0" indent="0">
              <a:buNone/>
            </a:pPr>
            <a:r>
              <a:rPr lang="en-US" sz="1600" b="1">
                <a:ea typeface="+mn-lt"/>
                <a:cs typeface="+mn-lt"/>
              </a:rPr>
              <a:t>Classification accuracy and speed comparison of classification programs for three simulated metagenomes</a:t>
            </a:r>
            <a:endParaRPr lang="en-US" sz="1600">
              <a:solidFill>
                <a:schemeClr val="tx1">
                  <a:lumMod val="85000"/>
                  <a:lumOff val="15000"/>
                </a:schemeClr>
              </a:solidFill>
            </a:endParaRPr>
          </a:p>
        </p:txBody>
      </p:sp>
      <p:sp>
        <p:nvSpPr>
          <p:cNvPr id="30" name="Rectangle 29">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A screenshot of a map&#10;&#10;Description generated with very high confidence">
            <a:extLst>
              <a:ext uri="{FF2B5EF4-FFF2-40B4-BE49-F238E27FC236}">
                <a16:creationId xmlns:a16="http://schemas.microsoft.com/office/drawing/2014/main" id="{52BA1FF9-2390-489E-96C7-5F64C31A0642}"/>
              </a:ext>
            </a:extLst>
          </p:cNvPr>
          <p:cNvPicPr>
            <a:picLocks noChangeAspect="1"/>
          </p:cNvPicPr>
          <p:nvPr/>
        </p:nvPicPr>
        <p:blipFill>
          <a:blip r:embed="rId3"/>
          <a:stretch>
            <a:fillRect/>
          </a:stretch>
        </p:blipFill>
        <p:spPr>
          <a:xfrm>
            <a:off x="3565597" y="-41995"/>
            <a:ext cx="8317952" cy="6857972"/>
          </a:xfrm>
          <a:prstGeom prst="rect">
            <a:avLst/>
          </a:prstGeom>
        </p:spPr>
      </p:pic>
    </p:spTree>
    <p:extLst>
      <p:ext uri="{BB962C8B-B14F-4D97-AF65-F5344CB8AC3E}">
        <p14:creationId xmlns:p14="http://schemas.microsoft.com/office/powerpoint/2010/main" val="6749252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136-B542-4C1F-AE9E-A10DBE47D068}"/>
              </a:ext>
            </a:extLst>
          </p:cNvPr>
          <p:cNvSpPr>
            <a:spLocks noGrp="1"/>
          </p:cNvSpPr>
          <p:nvPr>
            <p:ph type="title"/>
          </p:nvPr>
        </p:nvSpPr>
        <p:spPr>
          <a:xfrm>
            <a:off x="-1818807" y="642594"/>
            <a:ext cx="10058400" cy="1371600"/>
          </a:xfrm>
        </p:spPr>
        <p:txBody>
          <a:bodyPr/>
          <a:lstStyle/>
          <a:p>
            <a:pPr algn="ctr"/>
            <a:r>
              <a:rPr lang="en-US">
                <a:ea typeface="+mj-lt"/>
                <a:cs typeface="+mj-lt"/>
              </a:rPr>
              <a:t>Kraken 2 - Introduction</a:t>
            </a:r>
          </a:p>
          <a:p>
            <a:endParaRPr lang="en-US"/>
          </a:p>
        </p:txBody>
      </p:sp>
      <p:sp>
        <p:nvSpPr>
          <p:cNvPr id="3" name="Content Placeholder 2">
            <a:extLst>
              <a:ext uri="{FF2B5EF4-FFF2-40B4-BE49-F238E27FC236}">
                <a16:creationId xmlns:a16="http://schemas.microsoft.com/office/drawing/2014/main" id="{A72F9FA2-FDC8-42CC-B335-CC0ED7A44142}"/>
              </a:ext>
            </a:extLst>
          </p:cNvPr>
          <p:cNvSpPr>
            <a:spLocks noGrp="1"/>
          </p:cNvSpPr>
          <p:nvPr>
            <p:ph idx="1"/>
          </p:nvPr>
        </p:nvSpPr>
        <p:spPr>
          <a:xfrm>
            <a:off x="525379" y="1511568"/>
            <a:ext cx="11381873" cy="5173097"/>
          </a:xfrm>
        </p:spPr>
        <p:txBody>
          <a:bodyPr vert="horz" lIns="91440" tIns="45720" rIns="91440" bIns="45720" rtlCol="0" anchor="t">
            <a:normAutofit/>
          </a:bodyPr>
          <a:lstStyle/>
          <a:p>
            <a:pPr>
              <a:lnSpc>
                <a:spcPct val="100000"/>
              </a:lnSpc>
              <a:spcBef>
                <a:spcPts val="0"/>
              </a:spcBef>
              <a:buChar char="•"/>
            </a:pPr>
            <a:r>
              <a:rPr lang="en-US" sz="1600">
                <a:ea typeface="+mn-lt"/>
                <a:cs typeface="+mn-lt"/>
              </a:rPr>
              <a:t>Kraken is a taxonomic sequence </a:t>
            </a:r>
            <a:r>
              <a:rPr lang="en-US" sz="1600" b="1">
                <a:ea typeface="+mn-lt"/>
                <a:cs typeface="+mn-lt"/>
              </a:rPr>
              <a:t>classifier</a:t>
            </a:r>
            <a:r>
              <a:rPr lang="en-US" sz="1600">
                <a:ea typeface="+mn-lt"/>
                <a:cs typeface="+mn-lt"/>
              </a:rPr>
              <a:t> that assigns taxonomic labels to DNA sequences. </a:t>
            </a:r>
            <a:endParaRPr lang="en-US" sz="1600" dirty="0">
              <a:ea typeface="+mn-lt"/>
              <a:cs typeface="+mn-lt"/>
            </a:endParaRPr>
          </a:p>
          <a:p>
            <a:pPr>
              <a:lnSpc>
                <a:spcPct val="100000"/>
              </a:lnSpc>
              <a:spcBef>
                <a:spcPts val="0"/>
              </a:spcBef>
              <a:buChar char="•"/>
            </a:pPr>
            <a:endParaRPr lang="en-US" sz="1600" dirty="0">
              <a:ea typeface="+mn-lt"/>
              <a:cs typeface="+mn-lt"/>
            </a:endParaRPr>
          </a:p>
          <a:p>
            <a:pPr>
              <a:lnSpc>
                <a:spcPct val="100000"/>
              </a:lnSpc>
              <a:spcBef>
                <a:spcPts val="0"/>
              </a:spcBef>
              <a:buChar char="•"/>
            </a:pPr>
            <a:r>
              <a:rPr lang="en-US" sz="1600">
                <a:ea typeface="+mn-lt"/>
                <a:cs typeface="+mn-lt"/>
              </a:rPr>
              <a:t>Kraken examines the k-</a:t>
            </a:r>
            <a:r>
              <a:rPr lang="en-US" sz="1600" err="1">
                <a:ea typeface="+mn-lt"/>
                <a:cs typeface="+mn-lt"/>
              </a:rPr>
              <a:t>mers</a:t>
            </a:r>
            <a:r>
              <a:rPr lang="en-US" sz="1600">
                <a:ea typeface="+mn-lt"/>
                <a:cs typeface="+mn-lt"/>
              </a:rPr>
              <a:t> within a query sequence and uses the information within those k-</a:t>
            </a:r>
            <a:r>
              <a:rPr lang="en-US" sz="1600" err="1">
                <a:ea typeface="+mn-lt"/>
                <a:cs typeface="+mn-lt"/>
              </a:rPr>
              <a:t>mers</a:t>
            </a:r>
            <a:r>
              <a:rPr lang="en-US" sz="1600">
                <a:ea typeface="+mn-lt"/>
                <a:cs typeface="+mn-lt"/>
              </a:rPr>
              <a:t> to query a database. That database maps k-</a:t>
            </a:r>
            <a:r>
              <a:rPr lang="en-US" sz="1600" err="1">
                <a:ea typeface="+mn-lt"/>
                <a:cs typeface="+mn-lt"/>
              </a:rPr>
              <a:t>mers</a:t>
            </a:r>
            <a:r>
              <a:rPr lang="en-US" sz="1600">
                <a:ea typeface="+mn-lt"/>
                <a:cs typeface="+mn-lt"/>
              </a:rPr>
              <a:t> to the lowest common ancestor (LCA) of all genomes known to contain a given k-mer.</a:t>
            </a:r>
            <a:endParaRPr lang="en-US" sz="1600" dirty="0">
              <a:ea typeface="+mn-lt"/>
              <a:cs typeface="+mn-lt"/>
            </a:endParaRPr>
          </a:p>
          <a:p>
            <a:pPr>
              <a:lnSpc>
                <a:spcPct val="100000"/>
              </a:lnSpc>
              <a:spcBef>
                <a:spcPts val="0"/>
              </a:spcBef>
              <a:buChar char="•"/>
            </a:pPr>
            <a:endParaRPr lang="en-US" sz="1600" dirty="0">
              <a:ea typeface="+mn-lt"/>
              <a:cs typeface="+mn-lt"/>
            </a:endParaRPr>
          </a:p>
          <a:p>
            <a:pPr>
              <a:lnSpc>
                <a:spcPct val="100000"/>
              </a:lnSpc>
              <a:spcBef>
                <a:spcPts val="0"/>
              </a:spcBef>
              <a:buChar char="•"/>
            </a:pPr>
            <a:r>
              <a:rPr lang="en-US" sz="1600" b="1" i="1">
                <a:ea typeface="+mn-lt"/>
                <a:cs typeface="+mn-lt"/>
              </a:rPr>
              <a:t>Need</a:t>
            </a:r>
            <a:r>
              <a:rPr lang="en-US" sz="1600">
                <a:ea typeface="+mn-lt"/>
                <a:cs typeface="+mn-lt"/>
              </a:rPr>
              <a:t>  - Previous programs designed for this task have been relatively slow and computationally expensive, forcing researchers to use faster abundance estimation programs, which only classify small subsets of metagenomic data. </a:t>
            </a:r>
            <a:endParaRPr lang="en-US" sz="1600" dirty="0"/>
          </a:p>
          <a:p>
            <a:pPr>
              <a:lnSpc>
                <a:spcPct val="100000"/>
              </a:lnSpc>
              <a:spcBef>
                <a:spcPts val="0"/>
              </a:spcBef>
              <a:buChar char="•"/>
            </a:pPr>
            <a:endParaRPr lang="en-US" sz="1600" dirty="0">
              <a:ea typeface="+mn-lt"/>
              <a:cs typeface="+mn-lt"/>
            </a:endParaRPr>
          </a:p>
          <a:p>
            <a:pPr>
              <a:lnSpc>
                <a:spcPct val="100000"/>
              </a:lnSpc>
              <a:spcBef>
                <a:spcPts val="0"/>
              </a:spcBef>
              <a:buChar char="•"/>
            </a:pPr>
            <a:r>
              <a:rPr lang="en-US" sz="1600">
                <a:ea typeface="+mn-lt"/>
                <a:cs typeface="+mn-lt"/>
              </a:rPr>
              <a:t>Kraken 1 VS Kraken 2 - The first version of Kraken used a large indexed and sorted list of k-</a:t>
            </a:r>
            <a:r>
              <a:rPr lang="en-US" sz="1600" err="1">
                <a:ea typeface="+mn-lt"/>
                <a:cs typeface="+mn-lt"/>
              </a:rPr>
              <a:t>mer</a:t>
            </a:r>
            <a:r>
              <a:rPr lang="en-US" sz="1600">
                <a:ea typeface="+mn-lt"/>
                <a:cs typeface="+mn-lt"/>
              </a:rPr>
              <a:t>/LCA pairs as its database. While fast, the large memory requirements posed some problems for users, and so Kraken 2 was created to provide a solution to those problems.</a:t>
            </a:r>
            <a:endParaRPr lang="en-US" sz="1600" dirty="0"/>
          </a:p>
          <a:p>
            <a:pPr marL="0" indent="0">
              <a:lnSpc>
                <a:spcPct val="100000"/>
              </a:lnSpc>
              <a:spcBef>
                <a:spcPts val="0"/>
              </a:spcBef>
              <a:buNone/>
            </a:pPr>
            <a:endParaRPr lang="en-US" sz="1600" dirty="0"/>
          </a:p>
          <a:p>
            <a:pPr marL="0" indent="0">
              <a:lnSpc>
                <a:spcPct val="100000"/>
              </a:lnSpc>
              <a:spcBef>
                <a:spcPts val="0"/>
              </a:spcBef>
              <a:buNone/>
            </a:pPr>
            <a:r>
              <a:rPr lang="en-US" sz="1600"/>
              <a:t>-</a:t>
            </a:r>
            <a:r>
              <a:rPr lang="en-US" sz="1600">
                <a:ea typeface="+mn-lt"/>
                <a:cs typeface="+mn-lt"/>
              </a:rPr>
              <a:t> Kraken 2 uses a </a:t>
            </a:r>
            <a:r>
              <a:rPr lang="en-US" sz="1600" u="sng">
                <a:ea typeface="+mn-lt"/>
                <a:cs typeface="+mn-lt"/>
              </a:rPr>
              <a:t>compact hash table</a:t>
            </a:r>
            <a:r>
              <a:rPr lang="en-US" sz="1600">
                <a:ea typeface="+mn-lt"/>
                <a:cs typeface="+mn-lt"/>
              </a:rPr>
              <a:t> that is a probabilistic data structure. </a:t>
            </a:r>
            <a:endParaRPr lang="en-US" sz="1600" dirty="0">
              <a:ea typeface="+mn-lt"/>
              <a:cs typeface="+mn-lt"/>
            </a:endParaRPr>
          </a:p>
          <a:p>
            <a:pPr marL="0" indent="0">
              <a:lnSpc>
                <a:spcPct val="100000"/>
              </a:lnSpc>
              <a:spcBef>
                <a:spcPts val="0"/>
              </a:spcBef>
              <a:buNone/>
            </a:pPr>
            <a:r>
              <a:rPr lang="en-US" sz="1600">
                <a:ea typeface="+mn-lt"/>
                <a:cs typeface="+mn-lt"/>
              </a:rPr>
              <a:t>- Kraken 2 utilizes spaced seeds in the storage and querying of minimizers to improve </a:t>
            </a:r>
            <a:r>
              <a:rPr lang="en-US" sz="1600" u="sng">
                <a:ea typeface="+mn-lt"/>
                <a:cs typeface="+mn-lt"/>
              </a:rPr>
              <a:t>classification accuracy</a:t>
            </a:r>
            <a:r>
              <a:rPr lang="en-US" sz="1600">
                <a:ea typeface="+mn-lt"/>
                <a:cs typeface="+mn-lt"/>
              </a:rPr>
              <a:t>.</a:t>
            </a:r>
          </a:p>
          <a:p>
            <a:pPr marL="0" indent="0">
              <a:lnSpc>
                <a:spcPct val="100000"/>
              </a:lnSpc>
              <a:spcBef>
                <a:spcPts val="0"/>
              </a:spcBef>
              <a:buNone/>
            </a:pPr>
            <a:r>
              <a:rPr lang="en-US" sz="1600">
                <a:ea typeface="+mn-lt"/>
                <a:cs typeface="+mn-lt"/>
              </a:rPr>
              <a:t>- Kraken 2 provides </a:t>
            </a:r>
            <a:r>
              <a:rPr lang="en-US" sz="1600" u="sng">
                <a:ea typeface="+mn-lt"/>
                <a:cs typeface="+mn-lt"/>
              </a:rPr>
              <a:t>support for "special" databases</a:t>
            </a:r>
            <a:r>
              <a:rPr lang="en-US" sz="1600">
                <a:ea typeface="+mn-lt"/>
                <a:cs typeface="+mn-lt"/>
              </a:rPr>
              <a:t> that are not based on NCBI's taxonomy. These are currently limited to three popular 16S databases.</a:t>
            </a:r>
            <a:endParaRPr lang="en-US" sz="1600" dirty="0"/>
          </a:p>
          <a:p>
            <a:pPr marL="0" indent="0">
              <a:lnSpc>
                <a:spcPct val="100000"/>
              </a:lnSpc>
              <a:spcBef>
                <a:spcPts val="0"/>
              </a:spcBef>
              <a:buNone/>
            </a:pPr>
            <a:endParaRPr lang="en-US"/>
          </a:p>
          <a:p>
            <a:endParaRPr lang="en-US"/>
          </a:p>
        </p:txBody>
      </p:sp>
    </p:spTree>
    <p:extLst>
      <p:ext uri="{BB962C8B-B14F-4D97-AF65-F5344CB8AC3E}">
        <p14:creationId xmlns:p14="http://schemas.microsoft.com/office/powerpoint/2010/main" val="202258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6"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A78A651-BB09-49C7-ACE2-1F7B208F8FB1}"/>
              </a:ext>
            </a:extLst>
          </p:cNvPr>
          <p:cNvSpPr>
            <a:spLocks noGrp="1"/>
          </p:cNvSpPr>
          <p:nvPr>
            <p:ph type="title"/>
          </p:nvPr>
        </p:nvSpPr>
        <p:spPr>
          <a:xfrm>
            <a:off x="663348" y="195575"/>
            <a:ext cx="9792208" cy="1527078"/>
          </a:xfrm>
        </p:spPr>
        <p:txBody>
          <a:bodyPr>
            <a:normAutofit/>
          </a:bodyPr>
          <a:lstStyle/>
          <a:p>
            <a:r>
              <a:rPr lang="en-US">
                <a:ea typeface="+mj-lt"/>
                <a:cs typeface="+mj-lt"/>
              </a:rPr>
              <a:t>Kraken 2 - Requirements</a:t>
            </a:r>
            <a:endParaRPr lang="en-US"/>
          </a:p>
        </p:txBody>
      </p:sp>
      <p:sp>
        <p:nvSpPr>
          <p:cNvPr id="3" name="Content Placeholder 2">
            <a:extLst>
              <a:ext uri="{FF2B5EF4-FFF2-40B4-BE49-F238E27FC236}">
                <a16:creationId xmlns:a16="http://schemas.microsoft.com/office/drawing/2014/main" id="{61457DD6-7DBB-46A5-8EBB-1E6E2E2E7CBF}"/>
              </a:ext>
            </a:extLst>
          </p:cNvPr>
          <p:cNvSpPr>
            <a:spLocks noGrp="1"/>
          </p:cNvSpPr>
          <p:nvPr>
            <p:ph idx="1"/>
          </p:nvPr>
        </p:nvSpPr>
        <p:spPr>
          <a:xfrm>
            <a:off x="414147" y="1479595"/>
            <a:ext cx="11214481" cy="5384469"/>
          </a:xfrm>
        </p:spPr>
        <p:txBody>
          <a:bodyPr vert="horz" lIns="91440" tIns="45720" rIns="91440" bIns="45720" rtlCol="0" anchor="t">
            <a:normAutofit/>
          </a:bodyPr>
          <a:lstStyle/>
          <a:p>
            <a:pPr>
              <a:lnSpc>
                <a:spcPct val="100000"/>
              </a:lnSpc>
            </a:pPr>
            <a:r>
              <a:rPr lang="en-US" sz="1800" b="1" i="1"/>
              <a:t>Disk</a:t>
            </a:r>
            <a:r>
              <a:rPr lang="en-US" sz="1800" b="1" i="1">
                <a:ea typeface="+mn-lt"/>
                <a:cs typeface="+mn-lt"/>
              </a:rPr>
              <a:t> space</a:t>
            </a:r>
            <a:r>
              <a:rPr lang="en-US" sz="1800" i="1">
                <a:ea typeface="+mn-lt"/>
                <a:cs typeface="+mn-lt"/>
              </a:rPr>
              <a:t>:</a:t>
            </a:r>
            <a:r>
              <a:rPr lang="en-US" sz="1800">
                <a:ea typeface="+mn-lt"/>
                <a:cs typeface="+mn-lt"/>
              </a:rPr>
              <a:t> Construction of  standard database requires </a:t>
            </a:r>
            <a:r>
              <a:rPr lang="en-US" sz="1800" b="1">
                <a:ea typeface="+mn-lt"/>
                <a:cs typeface="+mn-lt"/>
              </a:rPr>
              <a:t>approximately 100 GB</a:t>
            </a:r>
            <a:r>
              <a:rPr lang="en-US" sz="1800">
                <a:ea typeface="+mn-lt"/>
                <a:cs typeface="+mn-lt"/>
              </a:rPr>
              <a:t> of disk space.</a:t>
            </a:r>
            <a:endParaRPr lang="en-US" sz="1800" dirty="0">
              <a:ea typeface="+mn-lt"/>
              <a:cs typeface="+mn-lt"/>
            </a:endParaRPr>
          </a:p>
          <a:p>
            <a:pPr>
              <a:lnSpc>
                <a:spcPct val="100000"/>
              </a:lnSpc>
            </a:pPr>
            <a:r>
              <a:rPr lang="en-US" sz="1800" b="1" i="1">
                <a:ea typeface="+mn-lt"/>
                <a:cs typeface="+mn-lt"/>
              </a:rPr>
              <a:t>Memory</a:t>
            </a:r>
            <a:r>
              <a:rPr lang="en-US" sz="1800" i="1">
                <a:ea typeface="+mn-lt"/>
                <a:cs typeface="+mn-lt"/>
              </a:rPr>
              <a:t>:</a:t>
            </a:r>
            <a:r>
              <a:rPr lang="en-US" sz="1800">
                <a:ea typeface="+mn-lt"/>
                <a:cs typeface="+mn-lt"/>
              </a:rPr>
              <a:t> To run efficiently, Kraken 2 requires enough free memory to hold the database (primarily the hash table) in RAM. Kraken 2 will by default load the database into </a:t>
            </a:r>
            <a:r>
              <a:rPr lang="en-US" sz="1800" b="1">
                <a:ea typeface="+mn-lt"/>
                <a:cs typeface="+mn-lt"/>
              </a:rPr>
              <a:t>process-local RAM</a:t>
            </a:r>
            <a:endParaRPr lang="en-US" sz="1800" dirty="0">
              <a:ea typeface="+mn-lt"/>
              <a:cs typeface="+mn-lt"/>
            </a:endParaRPr>
          </a:p>
          <a:p>
            <a:pPr>
              <a:lnSpc>
                <a:spcPct val="100000"/>
              </a:lnSpc>
            </a:pPr>
            <a:r>
              <a:rPr lang="en-US" sz="1800" b="1" i="1">
                <a:ea typeface="+mn-lt"/>
                <a:cs typeface="+mn-lt"/>
              </a:rPr>
              <a:t>Dependencies</a:t>
            </a:r>
            <a:r>
              <a:rPr lang="en-US" sz="1800" i="1">
                <a:ea typeface="+mn-lt"/>
                <a:cs typeface="+mn-lt"/>
              </a:rPr>
              <a:t>:</a:t>
            </a:r>
            <a:r>
              <a:rPr lang="en-US" sz="1800" dirty="0">
                <a:ea typeface="+mn-lt"/>
                <a:cs typeface="+mn-lt"/>
              </a:rPr>
              <a:t> </a:t>
            </a:r>
            <a:r>
              <a:rPr lang="en-US" sz="1800">
                <a:ea typeface="+mn-lt"/>
                <a:cs typeface="+mn-lt"/>
              </a:rPr>
              <a:t>Kraken 2 currently makes extensive use of </a:t>
            </a:r>
            <a:r>
              <a:rPr lang="en-US" sz="1800" b="1">
                <a:ea typeface="+mn-lt"/>
                <a:cs typeface="+mn-lt"/>
              </a:rPr>
              <a:t>Linux utilities</a:t>
            </a:r>
            <a:r>
              <a:rPr lang="en-US" sz="1800">
                <a:ea typeface="+mn-lt"/>
                <a:cs typeface="+mn-lt"/>
              </a:rPr>
              <a:t>. </a:t>
            </a:r>
            <a:endParaRPr lang="en-US" sz="1800" dirty="0">
              <a:ea typeface="+mn-lt"/>
              <a:cs typeface="+mn-lt"/>
            </a:endParaRPr>
          </a:p>
          <a:p>
            <a:pPr>
              <a:lnSpc>
                <a:spcPct val="100000"/>
              </a:lnSpc>
            </a:pPr>
            <a:r>
              <a:rPr lang="en-US" sz="1800" b="1" i="1">
                <a:ea typeface="+mn-lt"/>
                <a:cs typeface="+mn-lt"/>
              </a:rPr>
              <a:t>Network connectivity</a:t>
            </a:r>
            <a:r>
              <a:rPr lang="en-US" sz="1800" i="1">
                <a:ea typeface="+mn-lt"/>
                <a:cs typeface="+mn-lt"/>
              </a:rPr>
              <a:t>:</a:t>
            </a:r>
            <a:r>
              <a:rPr lang="en-US" sz="1800" dirty="0">
                <a:ea typeface="+mn-lt"/>
                <a:cs typeface="+mn-lt"/>
              </a:rPr>
              <a:t> </a:t>
            </a:r>
            <a:r>
              <a:rPr lang="en-US" sz="1800">
                <a:ea typeface="+mn-lt"/>
                <a:cs typeface="+mn-lt"/>
              </a:rPr>
              <a:t>Kraken 2's standard database build and download commands expect unfettered FTP and </a:t>
            </a:r>
            <a:r>
              <a:rPr lang="en-US" sz="1800" err="1">
                <a:ea typeface="+mn-lt"/>
                <a:cs typeface="+mn-lt"/>
              </a:rPr>
              <a:t>rsync</a:t>
            </a:r>
            <a:r>
              <a:rPr lang="en-US" sz="1800" dirty="0">
                <a:ea typeface="+mn-lt"/>
                <a:cs typeface="+mn-lt"/>
              </a:rPr>
              <a:t> </a:t>
            </a:r>
            <a:r>
              <a:rPr lang="en-US" sz="1800">
                <a:ea typeface="+mn-lt"/>
                <a:cs typeface="+mn-lt"/>
              </a:rPr>
              <a:t>access to the NCBI FTP server.</a:t>
            </a:r>
            <a:endParaRPr lang="en-US" sz="1800"/>
          </a:p>
          <a:p>
            <a:pPr>
              <a:lnSpc>
                <a:spcPct val="100000"/>
              </a:lnSpc>
            </a:pPr>
            <a:r>
              <a:rPr lang="en-US" sz="1800" b="1" i="1" err="1">
                <a:ea typeface="+mn-lt"/>
                <a:cs typeface="+mn-lt"/>
              </a:rPr>
              <a:t>MiniKraken</a:t>
            </a:r>
            <a:r>
              <a:rPr lang="en-US" sz="1800" i="1">
                <a:ea typeface="+mn-lt"/>
                <a:cs typeface="+mn-lt"/>
              </a:rPr>
              <a:t>:</a:t>
            </a:r>
            <a:r>
              <a:rPr lang="en-US" sz="1800">
                <a:ea typeface="+mn-lt"/>
                <a:cs typeface="+mn-lt"/>
              </a:rPr>
              <a:t> At present, users with low-memory computing environments can replicate the "</a:t>
            </a:r>
            <a:r>
              <a:rPr lang="en-US" sz="1800" err="1">
                <a:ea typeface="+mn-lt"/>
                <a:cs typeface="+mn-lt"/>
              </a:rPr>
              <a:t>MiniKraken</a:t>
            </a:r>
            <a:r>
              <a:rPr lang="en-US" sz="1800">
                <a:ea typeface="+mn-lt"/>
                <a:cs typeface="+mn-lt"/>
              </a:rPr>
              <a:t>" functionality of Kraken 1 in two ways: </a:t>
            </a:r>
          </a:p>
          <a:p>
            <a:pPr marL="0" indent="0">
              <a:lnSpc>
                <a:spcPct val="100000"/>
              </a:lnSpc>
              <a:buNone/>
            </a:pPr>
            <a:r>
              <a:rPr lang="en-US" sz="1800">
                <a:ea typeface="+mn-lt"/>
                <a:cs typeface="+mn-lt"/>
              </a:rPr>
              <a:t>- by increasing the value of </a:t>
            </a:r>
            <a:r>
              <a:rPr lang="en-US" sz="1800" i="1" dirty="0">
                <a:ea typeface="+mn-lt"/>
                <a:cs typeface="+mn-lt"/>
              </a:rPr>
              <a:t>k</a:t>
            </a:r>
            <a:r>
              <a:rPr lang="en-US" sz="1800" dirty="0">
                <a:ea typeface="+mn-lt"/>
                <a:cs typeface="+mn-lt"/>
              </a:rPr>
              <a:t> with respect to ℓ (using the </a:t>
            </a:r>
            <a:r>
              <a:rPr lang="en-US" sz="1800" i="1">
                <a:latin typeface="Avenir Next LT Pro"/>
              </a:rPr>
              <a:t>--</a:t>
            </a:r>
            <a:r>
              <a:rPr lang="en-US" sz="1800" i="1" err="1">
                <a:latin typeface="Avenir Next LT Pro"/>
              </a:rPr>
              <a:t>kmer-len</a:t>
            </a:r>
            <a:r>
              <a:rPr lang="en-US" sz="1800" i="1" dirty="0">
                <a:ea typeface="+mn-lt"/>
                <a:cs typeface="+mn-lt"/>
              </a:rPr>
              <a:t> </a:t>
            </a:r>
            <a:r>
              <a:rPr lang="en-US" sz="1800" dirty="0">
                <a:ea typeface="+mn-lt"/>
                <a:cs typeface="+mn-lt"/>
              </a:rPr>
              <a:t>and </a:t>
            </a:r>
            <a:r>
              <a:rPr lang="en-US" sz="1800" dirty="0">
                <a:latin typeface="Avenir Next LT Pro"/>
              </a:rPr>
              <a:t>-</a:t>
            </a:r>
            <a:r>
              <a:rPr lang="en-US" sz="1800" i="1">
                <a:latin typeface="Avenir Next LT Pro"/>
              </a:rPr>
              <a:t>-minimizer-</a:t>
            </a:r>
            <a:r>
              <a:rPr lang="en-US" sz="1800" i="1" err="1">
                <a:latin typeface="Avenir Next LT Pro"/>
              </a:rPr>
              <a:t>len</a:t>
            </a:r>
            <a:r>
              <a:rPr lang="en-US" sz="1800" dirty="0">
                <a:ea typeface="+mn-lt"/>
                <a:cs typeface="+mn-lt"/>
              </a:rPr>
              <a:t> options to </a:t>
            </a:r>
            <a:r>
              <a:rPr lang="en-US" sz="1800" dirty="0">
                <a:latin typeface="Avenir Next LT Pro"/>
              </a:rPr>
              <a:t>kraken2-build</a:t>
            </a:r>
            <a:r>
              <a:rPr lang="en-US" sz="1800" dirty="0">
                <a:ea typeface="+mn-lt"/>
                <a:cs typeface="+mn-lt"/>
              </a:rPr>
              <a:t>); </a:t>
            </a:r>
          </a:p>
          <a:p>
            <a:pPr marL="0" indent="0">
              <a:lnSpc>
                <a:spcPct val="100000"/>
              </a:lnSpc>
              <a:buNone/>
            </a:pPr>
            <a:r>
              <a:rPr lang="en-US" sz="1800">
                <a:ea typeface="+mn-lt"/>
                <a:cs typeface="+mn-lt"/>
              </a:rPr>
              <a:t>- through </a:t>
            </a:r>
            <a:r>
              <a:rPr lang="en-US" sz="1800" err="1">
                <a:ea typeface="+mn-lt"/>
                <a:cs typeface="+mn-lt"/>
              </a:rPr>
              <a:t>downsampling</a:t>
            </a:r>
            <a:r>
              <a:rPr lang="en-US" sz="1800" dirty="0">
                <a:ea typeface="+mn-lt"/>
                <a:cs typeface="+mn-lt"/>
              </a:rPr>
              <a:t> of minimizers (from both the database and query sequences) using a hash function. This second option is performed if the </a:t>
            </a:r>
            <a:r>
              <a:rPr lang="en-US" sz="1800" i="1">
                <a:latin typeface="Avenir Next LT Pro"/>
              </a:rPr>
              <a:t>--max-</a:t>
            </a:r>
            <a:r>
              <a:rPr lang="en-US" sz="1800" i="1" err="1">
                <a:latin typeface="Avenir Next LT Pro"/>
              </a:rPr>
              <a:t>db</a:t>
            </a:r>
            <a:r>
              <a:rPr lang="en-US" sz="1800" i="1" dirty="0">
                <a:latin typeface="Avenir Next LT Pro"/>
              </a:rPr>
              <a:t>-size</a:t>
            </a:r>
            <a:r>
              <a:rPr lang="en-US" sz="1800" dirty="0">
                <a:ea typeface="+mn-lt"/>
                <a:cs typeface="+mn-lt"/>
              </a:rPr>
              <a:t> option to </a:t>
            </a:r>
            <a:r>
              <a:rPr lang="en-US" sz="1800" dirty="0">
                <a:latin typeface="Avenir Next LT Pro"/>
              </a:rPr>
              <a:t>kraken2-build</a:t>
            </a:r>
            <a:r>
              <a:rPr lang="en-US" sz="1800" dirty="0">
                <a:ea typeface="+mn-lt"/>
                <a:cs typeface="+mn-lt"/>
              </a:rPr>
              <a:t> is used.</a:t>
            </a:r>
            <a:endParaRPr lang="en-US" sz="1800"/>
          </a:p>
        </p:txBody>
      </p:sp>
    </p:spTree>
    <p:extLst>
      <p:ext uri="{BB962C8B-B14F-4D97-AF65-F5344CB8AC3E}">
        <p14:creationId xmlns:p14="http://schemas.microsoft.com/office/powerpoint/2010/main" val="254241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8AF7-92D3-4066-83E3-A370504DF5C2}"/>
              </a:ext>
            </a:extLst>
          </p:cNvPr>
          <p:cNvSpPr>
            <a:spLocks noGrp="1"/>
          </p:cNvSpPr>
          <p:nvPr>
            <p:ph type="title"/>
          </p:nvPr>
        </p:nvSpPr>
        <p:spPr>
          <a:xfrm>
            <a:off x="907576" y="187669"/>
            <a:ext cx="10058400" cy="1371600"/>
          </a:xfrm>
        </p:spPr>
        <p:txBody>
          <a:bodyPr/>
          <a:lstStyle/>
          <a:p>
            <a:pPr algn="ctr"/>
            <a:r>
              <a:rPr lang="en-US"/>
              <a:t>KRAKEN 2 – Input Format</a:t>
            </a:r>
          </a:p>
        </p:txBody>
      </p:sp>
      <p:sp>
        <p:nvSpPr>
          <p:cNvPr id="3" name="Content Placeholder 2">
            <a:extLst>
              <a:ext uri="{FF2B5EF4-FFF2-40B4-BE49-F238E27FC236}">
                <a16:creationId xmlns:a16="http://schemas.microsoft.com/office/drawing/2014/main" id="{F181AE1C-52E4-4C69-A752-2518CFCE7042}"/>
              </a:ext>
            </a:extLst>
          </p:cNvPr>
          <p:cNvSpPr>
            <a:spLocks noGrp="1"/>
          </p:cNvSpPr>
          <p:nvPr>
            <p:ph idx="1"/>
          </p:nvPr>
        </p:nvSpPr>
        <p:spPr>
          <a:xfrm>
            <a:off x="657368" y="874822"/>
            <a:ext cx="11320817" cy="5464608"/>
          </a:xfrm>
        </p:spPr>
        <p:txBody>
          <a:bodyPr vert="horz" lIns="91440" tIns="45720" rIns="91440" bIns="45720" rtlCol="0" anchor="t">
            <a:normAutofit/>
          </a:bodyPr>
          <a:lstStyle/>
          <a:p>
            <a:pPr marL="0" indent="0">
              <a:buNone/>
            </a:pPr>
            <a:endParaRPr lang="en-US"/>
          </a:p>
          <a:p>
            <a:r>
              <a:rPr lang="en-US" b="1">
                <a:ea typeface="+mn-lt"/>
                <a:cs typeface="+mn-lt"/>
              </a:rPr>
              <a:t>FASTQ input</a:t>
            </a:r>
            <a:r>
              <a:rPr lang="en-US">
                <a:ea typeface="+mn-lt"/>
                <a:cs typeface="+mn-lt"/>
              </a:rPr>
              <a:t>: Input is normally expected to be in FASTA format, but you can classify FASTQ data using the </a:t>
            </a:r>
            <a:r>
              <a:rPr lang="en-US" i="1">
                <a:latin typeface="Consolas"/>
              </a:rPr>
              <a:t>--</a:t>
            </a:r>
            <a:r>
              <a:rPr lang="en-US" i="1" err="1">
                <a:latin typeface="Consolas"/>
              </a:rPr>
              <a:t>fastq</a:t>
            </a:r>
            <a:r>
              <a:rPr lang="en-US">
                <a:latin typeface="Consolas"/>
              </a:rPr>
              <a:t>-input</a:t>
            </a:r>
            <a:r>
              <a:rPr lang="en-US">
                <a:ea typeface="+mn-lt"/>
                <a:cs typeface="+mn-lt"/>
              </a:rPr>
              <a:t> switch.</a:t>
            </a:r>
            <a:endParaRPr lang="en-US"/>
          </a:p>
          <a:p>
            <a:r>
              <a:rPr lang="en-US" b="1">
                <a:ea typeface="+mn-lt"/>
                <a:cs typeface="+mn-lt"/>
              </a:rPr>
              <a:t>Compressed input</a:t>
            </a:r>
            <a:r>
              <a:rPr lang="en-US">
                <a:ea typeface="+mn-lt"/>
                <a:cs typeface="+mn-lt"/>
              </a:rPr>
              <a:t>: Kraken 2 can handle </a:t>
            </a:r>
            <a:r>
              <a:rPr lang="en-US" err="1">
                <a:ea typeface="+mn-lt"/>
                <a:cs typeface="+mn-lt"/>
              </a:rPr>
              <a:t>gzip</a:t>
            </a:r>
            <a:r>
              <a:rPr lang="en-US">
                <a:ea typeface="+mn-lt"/>
                <a:cs typeface="+mn-lt"/>
              </a:rPr>
              <a:t> and bzip2 compressed files as input by specifying the proper switch of </a:t>
            </a:r>
            <a:r>
              <a:rPr lang="en-US">
                <a:latin typeface="Consolas"/>
              </a:rPr>
              <a:t>--</a:t>
            </a:r>
            <a:r>
              <a:rPr lang="en-US" err="1">
                <a:latin typeface="Consolas"/>
              </a:rPr>
              <a:t>gzip</a:t>
            </a:r>
            <a:r>
              <a:rPr lang="en-US">
                <a:latin typeface="Consolas"/>
              </a:rPr>
              <a:t>-compressed</a:t>
            </a:r>
            <a:r>
              <a:rPr lang="en-US">
                <a:ea typeface="+mn-lt"/>
                <a:cs typeface="+mn-lt"/>
              </a:rPr>
              <a:t> or </a:t>
            </a:r>
            <a:r>
              <a:rPr lang="en-US">
                <a:latin typeface="Consolas"/>
              </a:rPr>
              <a:t>--bzip2-compressed</a:t>
            </a:r>
            <a:r>
              <a:rPr lang="en-US">
                <a:ea typeface="+mn-lt"/>
                <a:cs typeface="+mn-lt"/>
              </a:rPr>
              <a:t>.</a:t>
            </a:r>
            <a:endParaRPr lang="en-US"/>
          </a:p>
          <a:p>
            <a:r>
              <a:rPr lang="en-US" b="1">
                <a:ea typeface="+mn-lt"/>
                <a:cs typeface="+mn-lt"/>
              </a:rPr>
              <a:t>Input format auto-detection</a:t>
            </a:r>
            <a:r>
              <a:rPr lang="en-US">
                <a:ea typeface="+mn-lt"/>
                <a:cs typeface="+mn-lt"/>
              </a:rPr>
              <a:t>: If regular files are specified on the command line as input, Kraken 2 will attempt to determine the format of your input prior to classification. You can disable this by explicitly specifying </a:t>
            </a:r>
            <a:r>
              <a:rPr lang="en-US" i="1">
                <a:latin typeface="Consolas"/>
              </a:rPr>
              <a:t>--</a:t>
            </a:r>
            <a:r>
              <a:rPr lang="en-US" i="1" err="1">
                <a:latin typeface="Consolas"/>
              </a:rPr>
              <a:t>fasta</a:t>
            </a:r>
            <a:r>
              <a:rPr lang="en-US" i="1">
                <a:latin typeface="Consolas"/>
              </a:rPr>
              <a:t>-input</a:t>
            </a:r>
            <a:r>
              <a:rPr lang="en-US" i="1">
                <a:ea typeface="+mn-lt"/>
                <a:cs typeface="+mn-lt"/>
              </a:rPr>
              <a:t>, </a:t>
            </a:r>
            <a:r>
              <a:rPr lang="en-US" i="1">
                <a:latin typeface="Consolas"/>
              </a:rPr>
              <a:t>--</a:t>
            </a:r>
            <a:r>
              <a:rPr lang="en-US" i="1" err="1">
                <a:latin typeface="Consolas"/>
              </a:rPr>
              <a:t>fastq</a:t>
            </a:r>
            <a:r>
              <a:rPr lang="en-US" i="1">
                <a:latin typeface="Consolas"/>
              </a:rPr>
              <a:t>-input</a:t>
            </a:r>
            <a:r>
              <a:rPr lang="en-US" i="1">
                <a:ea typeface="+mn-lt"/>
                <a:cs typeface="+mn-lt"/>
              </a:rPr>
              <a:t>, </a:t>
            </a:r>
            <a:r>
              <a:rPr lang="en-US" i="1">
                <a:latin typeface="Consolas"/>
              </a:rPr>
              <a:t>--</a:t>
            </a:r>
            <a:r>
              <a:rPr lang="en-US" i="1" err="1">
                <a:latin typeface="Consolas"/>
              </a:rPr>
              <a:t>gzip</a:t>
            </a:r>
            <a:r>
              <a:rPr lang="en-US" i="1">
                <a:latin typeface="Consolas"/>
              </a:rPr>
              <a:t>-compressed</a:t>
            </a:r>
            <a:r>
              <a:rPr lang="en-US">
                <a:ea typeface="+mn-lt"/>
                <a:cs typeface="+mn-lt"/>
              </a:rPr>
              <a:t>, and/or </a:t>
            </a:r>
            <a:r>
              <a:rPr lang="en-US" i="1">
                <a:latin typeface="Consolas"/>
              </a:rPr>
              <a:t>--bzip2-compressed</a:t>
            </a:r>
            <a:r>
              <a:rPr lang="en-US">
                <a:ea typeface="+mn-lt"/>
                <a:cs typeface="+mn-lt"/>
              </a:rPr>
              <a:t> as appropriate. Note that use of the character device file </a:t>
            </a:r>
            <a:r>
              <a:rPr lang="en-US">
                <a:latin typeface="Consolas"/>
              </a:rPr>
              <a:t>/dev/</a:t>
            </a:r>
            <a:r>
              <a:rPr lang="en-US" err="1">
                <a:latin typeface="Consolas"/>
              </a:rPr>
              <a:t>fd</a:t>
            </a:r>
            <a:r>
              <a:rPr lang="en-US">
                <a:latin typeface="Consolas"/>
              </a:rPr>
              <a:t>/0</a:t>
            </a:r>
            <a:r>
              <a:rPr lang="en-US">
                <a:ea typeface="+mn-lt"/>
                <a:cs typeface="+mn-lt"/>
              </a:rPr>
              <a:t> to read from standard input (aka </a:t>
            </a:r>
            <a:r>
              <a:rPr lang="en-US">
                <a:latin typeface="Consolas"/>
              </a:rPr>
              <a:t>stdin</a:t>
            </a:r>
            <a:r>
              <a:rPr lang="en-US">
                <a:ea typeface="+mn-lt"/>
                <a:cs typeface="+mn-lt"/>
              </a:rPr>
              <a:t>) will </a:t>
            </a:r>
            <a:r>
              <a:rPr lang="en-US" b="1">
                <a:ea typeface="+mn-lt"/>
                <a:cs typeface="+mn-lt"/>
              </a:rPr>
              <a:t>not</a:t>
            </a:r>
            <a:r>
              <a:rPr lang="en-US">
                <a:ea typeface="+mn-lt"/>
                <a:cs typeface="+mn-lt"/>
              </a:rPr>
              <a:t> allow auto-detection.</a:t>
            </a:r>
            <a:endParaRPr lang="en-US"/>
          </a:p>
          <a:p>
            <a:r>
              <a:rPr lang="en-US" b="1">
                <a:ea typeface="+mn-lt"/>
                <a:cs typeface="+mn-lt"/>
              </a:rPr>
              <a:t>Paired reads</a:t>
            </a:r>
            <a:r>
              <a:rPr lang="en-US">
                <a:ea typeface="+mn-lt"/>
                <a:cs typeface="+mn-lt"/>
              </a:rPr>
              <a:t>: Kraken 2 can process the mates individually while still recognizing the pairing information. Using the </a:t>
            </a:r>
            <a:r>
              <a:rPr lang="en-US" dirty="0">
                <a:latin typeface="Avenir Next LT Pro"/>
              </a:rPr>
              <a:t>                     </a:t>
            </a:r>
            <a:r>
              <a:rPr lang="en-US" i="1">
                <a:latin typeface="Consolas"/>
              </a:rPr>
              <a:t>--paired</a:t>
            </a:r>
            <a:r>
              <a:rPr lang="en-US">
                <a:ea typeface="+mn-lt"/>
                <a:cs typeface="+mn-lt"/>
              </a:rPr>
              <a:t> option to </a:t>
            </a:r>
            <a:r>
              <a:rPr lang="en-US">
                <a:latin typeface="Consolas"/>
              </a:rPr>
              <a:t>kraken2</a:t>
            </a:r>
            <a:r>
              <a:rPr lang="en-US">
                <a:ea typeface="+mn-lt"/>
                <a:cs typeface="+mn-lt"/>
              </a:rPr>
              <a:t> will indicate that the input files provided are paired read data, and data will be read from the pairs of files concurrently.</a:t>
            </a:r>
            <a:endParaRPr lang="en-US"/>
          </a:p>
          <a:p>
            <a:r>
              <a:rPr lang="en-US">
                <a:ea typeface="+mn-lt"/>
                <a:cs typeface="+mn-lt"/>
              </a:rPr>
              <a:t>Usage of </a:t>
            </a:r>
            <a:r>
              <a:rPr lang="en-US" i="1">
                <a:latin typeface="Consolas"/>
              </a:rPr>
              <a:t>--paired</a:t>
            </a:r>
            <a:r>
              <a:rPr lang="en-US">
                <a:ea typeface="+mn-lt"/>
                <a:cs typeface="+mn-lt"/>
              </a:rPr>
              <a:t> also affects the</a:t>
            </a:r>
            <a:r>
              <a:rPr lang="en-US" i="1">
                <a:ea typeface="+mn-lt"/>
                <a:cs typeface="+mn-lt"/>
              </a:rPr>
              <a:t> </a:t>
            </a:r>
            <a:r>
              <a:rPr lang="en-US" i="1">
                <a:latin typeface="Consolas"/>
              </a:rPr>
              <a:t>--classified-out</a:t>
            </a:r>
            <a:r>
              <a:rPr lang="en-US">
                <a:ea typeface="+mn-lt"/>
                <a:cs typeface="+mn-lt"/>
              </a:rPr>
              <a:t> and </a:t>
            </a:r>
            <a:r>
              <a:rPr lang="en-US" i="1">
                <a:latin typeface="Consolas"/>
              </a:rPr>
              <a:t>--unclassified-out</a:t>
            </a:r>
            <a:r>
              <a:rPr lang="en-US">
                <a:ea typeface="+mn-lt"/>
                <a:cs typeface="+mn-lt"/>
              </a:rPr>
              <a:t> options; users should provide a </a:t>
            </a:r>
            <a:r>
              <a:rPr lang="en-US">
                <a:latin typeface="Consolas"/>
              </a:rPr>
              <a:t>#</a:t>
            </a:r>
            <a:r>
              <a:rPr lang="en-US">
                <a:ea typeface="+mn-lt"/>
                <a:cs typeface="+mn-lt"/>
              </a:rPr>
              <a:t> character in the filenames provided to those options, which will be replaced by </a:t>
            </a:r>
            <a:r>
              <a:rPr lang="en-US">
                <a:latin typeface="Consolas"/>
              </a:rPr>
              <a:t>kraken2</a:t>
            </a:r>
            <a:r>
              <a:rPr lang="en-US">
                <a:ea typeface="+mn-lt"/>
                <a:cs typeface="+mn-lt"/>
              </a:rPr>
              <a:t> with "</a:t>
            </a:r>
            <a:r>
              <a:rPr lang="en-US">
                <a:latin typeface="Consolas"/>
              </a:rPr>
              <a:t>_1</a:t>
            </a:r>
            <a:r>
              <a:rPr lang="en-US">
                <a:ea typeface="+mn-lt"/>
                <a:cs typeface="+mn-lt"/>
              </a:rPr>
              <a:t>" and "</a:t>
            </a:r>
            <a:r>
              <a:rPr lang="en-US">
                <a:latin typeface="Consolas"/>
              </a:rPr>
              <a:t>_2</a:t>
            </a:r>
            <a:r>
              <a:rPr lang="en-US">
                <a:ea typeface="+mn-lt"/>
                <a:cs typeface="+mn-lt"/>
              </a:rPr>
              <a:t>" with mates spread across the two files appropriately. </a:t>
            </a:r>
          </a:p>
          <a:p>
            <a:pPr marL="0" indent="0">
              <a:buNone/>
            </a:pPr>
            <a:r>
              <a:rPr lang="en-US" b="1">
                <a:ea typeface="+mn-lt"/>
                <a:cs typeface="+mn-lt"/>
              </a:rPr>
              <a:t>For example</a:t>
            </a:r>
            <a:r>
              <a:rPr lang="en-US">
                <a:ea typeface="+mn-lt"/>
                <a:cs typeface="+mn-lt"/>
              </a:rPr>
              <a:t>:</a:t>
            </a:r>
            <a:r>
              <a:rPr lang="en-US" dirty="0">
                <a:latin typeface="Avenir Next LT Pro"/>
              </a:rPr>
              <a:t> </a:t>
            </a:r>
            <a:r>
              <a:rPr lang="en-US">
                <a:latin typeface="Consolas"/>
              </a:rPr>
              <a:t>kraken2 --paired --classified-out </a:t>
            </a:r>
            <a:r>
              <a:rPr lang="en-US" err="1">
                <a:latin typeface="Consolas"/>
              </a:rPr>
              <a:t>cseqs</a:t>
            </a:r>
            <a:r>
              <a:rPr lang="en-US">
                <a:latin typeface="Consolas"/>
              </a:rPr>
              <a:t>#.fq seqs_1.fq seqs_2.fq </a:t>
            </a:r>
            <a:r>
              <a:rPr lang="en-US">
                <a:latin typeface="Avenir Next LT Pro"/>
              </a:rPr>
              <a:t>will</a:t>
            </a:r>
            <a:r>
              <a:rPr lang="en-US">
                <a:ea typeface="+mn-lt"/>
                <a:cs typeface="+mn-lt"/>
              </a:rPr>
              <a:t> put the first reads from classified pairs in </a:t>
            </a:r>
            <a:r>
              <a:rPr lang="en-US">
                <a:latin typeface="Consolas"/>
              </a:rPr>
              <a:t>cseqs_1.fq</a:t>
            </a:r>
            <a:r>
              <a:rPr lang="en-US">
                <a:ea typeface="+mn-lt"/>
                <a:cs typeface="+mn-lt"/>
              </a:rPr>
              <a:t>, and the second reads from those pairs in </a:t>
            </a:r>
            <a:r>
              <a:rPr lang="en-US">
                <a:latin typeface="Consolas"/>
              </a:rPr>
              <a:t>cseqs_2.fq</a:t>
            </a:r>
            <a:r>
              <a:rPr lang="en-US">
                <a:ea typeface="+mn-lt"/>
                <a:cs typeface="+mn-lt"/>
              </a:rPr>
              <a:t>. </a:t>
            </a:r>
            <a:endParaRPr lang="en-US"/>
          </a:p>
          <a:p>
            <a:endParaRPr lang="en-US"/>
          </a:p>
        </p:txBody>
      </p:sp>
    </p:spTree>
    <p:extLst>
      <p:ext uri="{BB962C8B-B14F-4D97-AF65-F5344CB8AC3E}">
        <p14:creationId xmlns:p14="http://schemas.microsoft.com/office/powerpoint/2010/main" val="318150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3">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09B8ADBC-A009-4D80-892E-F6F613485713}"/>
              </a:ext>
            </a:extLst>
          </p:cNvPr>
          <p:cNvSpPr>
            <a:spLocks noGrp="1"/>
          </p:cNvSpPr>
          <p:nvPr>
            <p:ph type="title"/>
          </p:nvPr>
        </p:nvSpPr>
        <p:spPr>
          <a:xfrm>
            <a:off x="1175512" y="870132"/>
            <a:ext cx="9792208" cy="1527078"/>
          </a:xfrm>
        </p:spPr>
        <p:txBody>
          <a:bodyPr>
            <a:normAutofit/>
          </a:bodyPr>
          <a:lstStyle/>
          <a:p>
            <a:r>
              <a:rPr lang="en-US"/>
              <a:t>KRAKEN 2 - Output Formats</a:t>
            </a:r>
          </a:p>
          <a:p>
            <a:endParaRPr lang="en-US"/>
          </a:p>
        </p:txBody>
      </p:sp>
      <p:sp>
        <p:nvSpPr>
          <p:cNvPr id="3" name="Content Placeholder 2">
            <a:extLst>
              <a:ext uri="{FF2B5EF4-FFF2-40B4-BE49-F238E27FC236}">
                <a16:creationId xmlns:a16="http://schemas.microsoft.com/office/drawing/2014/main" id="{4381CCAF-36FE-43C6-BC03-104957DC9EB8}"/>
              </a:ext>
            </a:extLst>
          </p:cNvPr>
          <p:cNvSpPr>
            <a:spLocks noGrp="1"/>
          </p:cNvSpPr>
          <p:nvPr>
            <p:ph idx="1"/>
          </p:nvPr>
        </p:nvSpPr>
        <p:spPr>
          <a:xfrm>
            <a:off x="1175512" y="1920768"/>
            <a:ext cx="9792208" cy="4044943"/>
          </a:xfrm>
        </p:spPr>
        <p:txBody>
          <a:bodyPr vert="horz" lIns="91440" tIns="45720" rIns="91440" bIns="45720" rtlCol="0" anchor="t">
            <a:noAutofit/>
          </a:bodyPr>
          <a:lstStyle/>
          <a:p>
            <a:pPr>
              <a:lnSpc>
                <a:spcPct val="100000"/>
              </a:lnSpc>
            </a:pPr>
            <a:r>
              <a:rPr lang="en-US" sz="1400">
                <a:latin typeface="Avenir Next LT Pro"/>
                <a:ea typeface="+mn-lt"/>
                <a:cs typeface="+mn-lt"/>
              </a:rPr>
              <a:t>Each sequence (or sequence pair, in the case of paired reads) classified by Kraken 2 results in a </a:t>
            </a:r>
            <a:r>
              <a:rPr lang="en-US" sz="1400" b="1">
                <a:latin typeface="Avenir Next LT Pro"/>
                <a:ea typeface="+mn-lt"/>
                <a:cs typeface="+mn-lt"/>
              </a:rPr>
              <a:t>single line</a:t>
            </a:r>
            <a:r>
              <a:rPr lang="en-US" sz="1400">
                <a:latin typeface="Avenir Next LT Pro"/>
                <a:ea typeface="+mn-lt"/>
                <a:cs typeface="+mn-lt"/>
              </a:rPr>
              <a:t> of output.</a:t>
            </a:r>
            <a:endParaRPr lang="en-US" sz="1400" dirty="0">
              <a:latin typeface="Avenir Next LT Pro"/>
              <a:ea typeface="+mn-lt"/>
              <a:cs typeface="+mn-lt"/>
            </a:endParaRPr>
          </a:p>
          <a:p>
            <a:pPr>
              <a:lnSpc>
                <a:spcPct val="100000"/>
              </a:lnSpc>
            </a:pPr>
            <a:r>
              <a:rPr lang="en-US" sz="1400">
                <a:latin typeface="Avenir Next LT Pro"/>
                <a:ea typeface="+mn-lt"/>
                <a:cs typeface="+mn-lt"/>
              </a:rPr>
              <a:t>Kraken 2's output lines contain</a:t>
            </a:r>
            <a:r>
              <a:rPr lang="en-US" sz="1400" b="1">
                <a:latin typeface="Avenir Next LT Pro"/>
                <a:ea typeface="+mn-lt"/>
                <a:cs typeface="+mn-lt"/>
              </a:rPr>
              <a:t> five tab-delimited fields;</a:t>
            </a:r>
            <a:r>
              <a:rPr lang="en-US" sz="1400">
                <a:latin typeface="Avenir Next LT Pro"/>
                <a:ea typeface="+mn-lt"/>
                <a:cs typeface="+mn-lt"/>
              </a:rPr>
              <a:t> from left to right, they are:</a:t>
            </a:r>
            <a:endParaRPr lang="en-US" sz="1400">
              <a:latin typeface="Avenir Next LT Pro"/>
            </a:endParaRPr>
          </a:p>
          <a:p>
            <a:pPr marL="0" indent="0">
              <a:lnSpc>
                <a:spcPct val="100000"/>
              </a:lnSpc>
              <a:spcBef>
                <a:spcPts val="0"/>
              </a:spcBef>
              <a:buNone/>
            </a:pPr>
            <a:r>
              <a:rPr lang="en-US" sz="1400">
                <a:latin typeface="Avenir Next LT Pro"/>
                <a:ea typeface="+mn-lt"/>
                <a:cs typeface="+mn-lt"/>
              </a:rPr>
              <a:t>1. </a:t>
            </a:r>
            <a:r>
              <a:rPr lang="en-US" sz="1400" u="sng">
                <a:latin typeface="Avenir Next LT Pro"/>
                <a:ea typeface="+mn-lt"/>
                <a:cs typeface="+mn-lt"/>
              </a:rPr>
              <a:t>"C"/"U"</a:t>
            </a:r>
            <a:r>
              <a:rPr lang="en-US" sz="1400">
                <a:latin typeface="Avenir Next LT Pro"/>
                <a:ea typeface="+mn-lt"/>
                <a:cs typeface="+mn-lt"/>
              </a:rPr>
              <a:t>: a one letter code indicating that the sequence was either </a:t>
            </a:r>
            <a:r>
              <a:rPr lang="en-US" sz="1400" b="1">
                <a:latin typeface="Avenir Next LT Pro"/>
                <a:ea typeface="+mn-lt"/>
                <a:cs typeface="+mn-lt"/>
              </a:rPr>
              <a:t>classified or unclassified.</a:t>
            </a:r>
            <a:endParaRPr lang="en-US" sz="1400" b="1">
              <a:latin typeface="Avenir Next LT Pro"/>
            </a:endParaRPr>
          </a:p>
          <a:p>
            <a:pPr marL="0" indent="0">
              <a:lnSpc>
                <a:spcPct val="100000"/>
              </a:lnSpc>
              <a:spcBef>
                <a:spcPts val="0"/>
              </a:spcBef>
              <a:buNone/>
            </a:pPr>
            <a:r>
              <a:rPr lang="en-US" sz="1400">
                <a:latin typeface="Avenir Next LT Pro"/>
                <a:ea typeface="+mn-lt"/>
                <a:cs typeface="+mn-lt"/>
              </a:rPr>
              <a:t>2. The </a:t>
            </a:r>
            <a:r>
              <a:rPr lang="en-US" sz="1400" u="sng">
                <a:latin typeface="Avenir Next LT Pro"/>
                <a:ea typeface="+mn-lt"/>
                <a:cs typeface="+mn-lt"/>
              </a:rPr>
              <a:t>sequence ID</a:t>
            </a:r>
            <a:r>
              <a:rPr lang="en-US" sz="1400">
                <a:latin typeface="Avenir Next LT Pro"/>
                <a:ea typeface="+mn-lt"/>
                <a:cs typeface="+mn-lt"/>
              </a:rPr>
              <a:t>, obtained from the </a:t>
            </a:r>
            <a:r>
              <a:rPr lang="en-US" sz="1400" b="1">
                <a:latin typeface="Avenir Next LT Pro"/>
                <a:ea typeface="+mn-lt"/>
                <a:cs typeface="+mn-lt"/>
              </a:rPr>
              <a:t>FASTA/FASTQ header.</a:t>
            </a:r>
            <a:endParaRPr lang="en-US" sz="1400" b="1">
              <a:latin typeface="Avenir Next LT Pro"/>
            </a:endParaRPr>
          </a:p>
          <a:p>
            <a:pPr marL="0" indent="0">
              <a:lnSpc>
                <a:spcPct val="100000"/>
              </a:lnSpc>
              <a:spcBef>
                <a:spcPts val="0"/>
              </a:spcBef>
              <a:buNone/>
            </a:pPr>
            <a:r>
              <a:rPr lang="en-US" sz="1400">
                <a:latin typeface="Avenir Next LT Pro"/>
                <a:ea typeface="+mn-lt"/>
                <a:cs typeface="+mn-lt"/>
              </a:rPr>
              <a:t>3. The </a:t>
            </a:r>
            <a:r>
              <a:rPr lang="en-US" sz="1400" u="sng">
                <a:latin typeface="Avenir Next LT Pro"/>
                <a:ea typeface="+mn-lt"/>
                <a:cs typeface="+mn-lt"/>
              </a:rPr>
              <a:t>taxonomy ID</a:t>
            </a:r>
            <a:r>
              <a:rPr lang="en-US" sz="1400">
                <a:latin typeface="Avenir Next LT Pro"/>
                <a:ea typeface="+mn-lt"/>
                <a:cs typeface="+mn-lt"/>
              </a:rPr>
              <a:t> Kraken 2 used </a:t>
            </a:r>
            <a:r>
              <a:rPr lang="en-US" sz="1400" b="1">
                <a:latin typeface="Avenir Next LT Pro"/>
                <a:ea typeface="+mn-lt"/>
                <a:cs typeface="+mn-lt"/>
              </a:rPr>
              <a:t>to label the sequence</a:t>
            </a:r>
            <a:r>
              <a:rPr lang="en-US" sz="1400">
                <a:latin typeface="Avenir Next LT Pro"/>
                <a:ea typeface="+mn-lt"/>
                <a:cs typeface="+mn-lt"/>
              </a:rPr>
              <a:t>; this is 0 if the sequence is unclassified.</a:t>
            </a:r>
            <a:endParaRPr lang="en-US" sz="1400">
              <a:latin typeface="Avenir Next LT Pro"/>
            </a:endParaRPr>
          </a:p>
          <a:p>
            <a:pPr marL="0" indent="0">
              <a:lnSpc>
                <a:spcPct val="100000"/>
              </a:lnSpc>
              <a:spcBef>
                <a:spcPts val="0"/>
              </a:spcBef>
              <a:buNone/>
            </a:pPr>
            <a:r>
              <a:rPr lang="en-US" sz="1400">
                <a:latin typeface="Avenir Next LT Pro"/>
                <a:ea typeface="+mn-lt"/>
                <a:cs typeface="+mn-lt"/>
              </a:rPr>
              <a:t>4. The </a:t>
            </a:r>
            <a:r>
              <a:rPr lang="en-US" sz="1400" u="sng">
                <a:latin typeface="Avenir Next LT Pro"/>
                <a:ea typeface="+mn-lt"/>
                <a:cs typeface="+mn-lt"/>
              </a:rPr>
              <a:t>length of the sequence</a:t>
            </a:r>
            <a:r>
              <a:rPr lang="en-US" sz="1400">
                <a:latin typeface="Avenir Next LT Pro"/>
                <a:ea typeface="+mn-lt"/>
                <a:cs typeface="+mn-lt"/>
              </a:rPr>
              <a:t> in bp. In the case of paired read data, this will be a string containing the lengths of the two sequences in bp, separated by a pipe character, e.g. "98|94".</a:t>
            </a:r>
            <a:endParaRPr lang="en-US" sz="1400">
              <a:latin typeface="Avenir Next LT Pro"/>
            </a:endParaRPr>
          </a:p>
          <a:p>
            <a:pPr marL="0" indent="0">
              <a:lnSpc>
                <a:spcPct val="100000"/>
              </a:lnSpc>
              <a:spcBef>
                <a:spcPts val="0"/>
              </a:spcBef>
              <a:buNone/>
            </a:pPr>
            <a:r>
              <a:rPr lang="en-US" sz="1400" dirty="0">
                <a:latin typeface="Avenir Next LT Pro"/>
                <a:ea typeface="+mn-lt"/>
                <a:cs typeface="+mn-lt"/>
              </a:rPr>
              <a:t>5. A space-delimited list indicating the </a:t>
            </a:r>
            <a:r>
              <a:rPr lang="en-US" sz="1400" u="sng" dirty="0">
                <a:latin typeface="Avenir Next LT Pro"/>
                <a:ea typeface="+mn-lt"/>
                <a:cs typeface="+mn-lt"/>
              </a:rPr>
              <a:t>LCA mapping of each </a:t>
            </a:r>
            <a:r>
              <a:rPr lang="en-US" sz="1400" i="1" u="sng" dirty="0">
                <a:latin typeface="Avenir Next LT Pro"/>
                <a:ea typeface="+mn-lt"/>
                <a:cs typeface="+mn-lt"/>
              </a:rPr>
              <a:t>k</a:t>
            </a:r>
            <a:r>
              <a:rPr lang="en-US" sz="1400" u="sng" dirty="0">
                <a:latin typeface="Avenir Next LT Pro"/>
                <a:ea typeface="+mn-lt"/>
                <a:cs typeface="+mn-lt"/>
              </a:rPr>
              <a:t>-</a:t>
            </a:r>
            <a:r>
              <a:rPr lang="en-US" sz="1400" u="sng" err="1">
                <a:latin typeface="Avenir Next LT Pro"/>
                <a:ea typeface="+mn-lt"/>
                <a:cs typeface="+mn-lt"/>
              </a:rPr>
              <a:t>mer</a:t>
            </a:r>
            <a:r>
              <a:rPr lang="en-US" sz="1400">
                <a:latin typeface="Avenir Next LT Pro"/>
                <a:ea typeface="+mn-lt"/>
                <a:cs typeface="+mn-lt"/>
              </a:rPr>
              <a:t> in the sequence(s).</a:t>
            </a:r>
          </a:p>
          <a:p>
            <a:pPr marL="0" indent="0">
              <a:lnSpc>
                <a:spcPct val="100000"/>
              </a:lnSpc>
              <a:spcBef>
                <a:spcPts val="0"/>
              </a:spcBef>
              <a:buNone/>
            </a:pPr>
            <a:r>
              <a:rPr lang="en-US" sz="1400">
                <a:latin typeface="Avenir Next LT Pro"/>
                <a:ea typeface="+mn-lt"/>
                <a:cs typeface="+mn-lt"/>
              </a:rPr>
              <a:t>    For example, "562:13 561:4 A:31 0:1 562:3" </a:t>
            </a:r>
            <a:endParaRPr lang="en-US"/>
          </a:p>
          <a:p>
            <a:pPr>
              <a:lnSpc>
                <a:spcPct val="100000"/>
              </a:lnSpc>
              <a:spcBef>
                <a:spcPts val="0"/>
              </a:spcBef>
            </a:pPr>
            <a:endParaRPr lang="en-US" sz="1400" dirty="0">
              <a:latin typeface="Avenir Next LT Pro"/>
              <a:ea typeface="+mn-lt"/>
              <a:cs typeface="+mn-lt"/>
            </a:endParaRPr>
          </a:p>
          <a:p>
            <a:pPr>
              <a:lnSpc>
                <a:spcPct val="100000"/>
              </a:lnSpc>
              <a:spcBef>
                <a:spcPts val="0"/>
              </a:spcBef>
            </a:pPr>
            <a:r>
              <a:rPr lang="en-US" sz="1400">
                <a:latin typeface="Avenir Next LT Pro"/>
                <a:ea typeface="+mn-lt"/>
                <a:cs typeface="+mn-lt"/>
              </a:rPr>
              <a:t>With </a:t>
            </a:r>
            <a:r>
              <a:rPr lang="en-US" sz="1400">
                <a:latin typeface="Avenir Next LT Pro"/>
              </a:rPr>
              <a:t>kraken2 --use-names</a:t>
            </a:r>
            <a:r>
              <a:rPr lang="en-US" sz="1400">
                <a:latin typeface="Avenir Next LT Pro"/>
                <a:ea typeface="+mn-lt"/>
                <a:cs typeface="+mn-lt"/>
              </a:rPr>
              <a:t>, Kraken 2 will replace the taxonomy ID column with the scientific name and the taxonomy ID in parenthesis (e.g., "Bacteria (</a:t>
            </a:r>
            <a:r>
              <a:rPr lang="en-US" sz="1400" err="1">
                <a:latin typeface="Avenir Next LT Pro"/>
                <a:ea typeface="+mn-lt"/>
                <a:cs typeface="+mn-lt"/>
              </a:rPr>
              <a:t>taxid</a:t>
            </a:r>
            <a:r>
              <a:rPr lang="en-US" sz="1400">
                <a:latin typeface="Avenir Next LT Pro"/>
                <a:ea typeface="+mn-lt"/>
                <a:cs typeface="+mn-lt"/>
              </a:rPr>
              <a:t> 2)" instead of "2"). The sample report functionality now exists as part of the </a:t>
            </a:r>
            <a:r>
              <a:rPr lang="en-US" sz="1400">
                <a:latin typeface="Avenir Next LT Pro"/>
              </a:rPr>
              <a:t>kraken2</a:t>
            </a:r>
            <a:r>
              <a:rPr lang="en-US" sz="1400">
                <a:latin typeface="Avenir Next LT Pro"/>
                <a:ea typeface="+mn-lt"/>
                <a:cs typeface="+mn-lt"/>
              </a:rPr>
              <a:t> script, with the use of the </a:t>
            </a:r>
            <a:r>
              <a:rPr lang="en-US" sz="1400">
                <a:latin typeface="Avenir Next LT Pro"/>
              </a:rPr>
              <a:t>--report</a:t>
            </a:r>
            <a:r>
              <a:rPr lang="en-US" sz="1400">
                <a:latin typeface="Avenir Next LT Pro"/>
                <a:ea typeface="+mn-lt"/>
                <a:cs typeface="+mn-lt"/>
              </a:rPr>
              <a:t> option.</a:t>
            </a:r>
            <a:endParaRPr lang="en-US" sz="1400">
              <a:latin typeface="Avenir Next LT Pro"/>
            </a:endParaRPr>
          </a:p>
        </p:txBody>
      </p:sp>
    </p:spTree>
    <p:extLst>
      <p:ext uri="{BB962C8B-B14F-4D97-AF65-F5344CB8AC3E}">
        <p14:creationId xmlns:p14="http://schemas.microsoft.com/office/powerpoint/2010/main" val="379590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1" name="Rectangle 20">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350E3192-A319-4F32-99E7-7D4025EB186F}"/>
              </a:ext>
            </a:extLst>
          </p:cNvPr>
          <p:cNvSpPr>
            <a:spLocks noGrp="1"/>
          </p:cNvSpPr>
          <p:nvPr>
            <p:ph type="title"/>
          </p:nvPr>
        </p:nvSpPr>
        <p:spPr>
          <a:xfrm>
            <a:off x="1175512" y="870132"/>
            <a:ext cx="9792208" cy="1527078"/>
          </a:xfrm>
        </p:spPr>
        <p:txBody>
          <a:bodyPr>
            <a:normAutofit/>
          </a:bodyPr>
          <a:lstStyle/>
          <a:p>
            <a:r>
              <a:rPr lang="en-US">
                <a:ea typeface="+mj-lt"/>
                <a:cs typeface="+mj-lt"/>
              </a:rPr>
              <a:t>KRAKEN 2 – Report Output Formats</a:t>
            </a:r>
          </a:p>
          <a:p>
            <a:endParaRPr lang="en-US"/>
          </a:p>
        </p:txBody>
      </p:sp>
      <p:sp>
        <p:nvSpPr>
          <p:cNvPr id="3" name="Content Placeholder 2">
            <a:extLst>
              <a:ext uri="{FF2B5EF4-FFF2-40B4-BE49-F238E27FC236}">
                <a16:creationId xmlns:a16="http://schemas.microsoft.com/office/drawing/2014/main" id="{2CA23E4D-D227-4B98-816C-D49B0FC8E507}"/>
              </a:ext>
            </a:extLst>
          </p:cNvPr>
          <p:cNvSpPr>
            <a:spLocks noGrp="1"/>
          </p:cNvSpPr>
          <p:nvPr>
            <p:ph idx="1"/>
          </p:nvPr>
        </p:nvSpPr>
        <p:spPr>
          <a:xfrm>
            <a:off x="763282" y="1983226"/>
            <a:ext cx="9792208" cy="3407862"/>
          </a:xfrm>
        </p:spPr>
        <p:txBody>
          <a:bodyPr vert="horz" lIns="91440" tIns="45720" rIns="91440" bIns="45720" rtlCol="0" anchor="t">
            <a:noAutofit/>
          </a:bodyPr>
          <a:lstStyle/>
          <a:p>
            <a:pPr>
              <a:lnSpc>
                <a:spcPct val="100000"/>
              </a:lnSpc>
            </a:pPr>
            <a:r>
              <a:rPr lang="en-US" sz="1400">
                <a:ea typeface="+mn-lt"/>
                <a:cs typeface="+mn-lt"/>
              </a:rPr>
              <a:t>Kraken 2's standard sample report format is </a:t>
            </a:r>
            <a:r>
              <a:rPr lang="en-US" sz="1400" b="1">
                <a:ea typeface="+mn-lt"/>
                <a:cs typeface="+mn-lt"/>
              </a:rPr>
              <a:t>tab-delimited with one line per taxon</a:t>
            </a:r>
            <a:r>
              <a:rPr lang="en-US" sz="1400">
                <a:ea typeface="+mn-lt"/>
                <a:cs typeface="+mn-lt"/>
              </a:rPr>
              <a:t>. </a:t>
            </a:r>
          </a:p>
          <a:p>
            <a:pPr marL="0" indent="0">
              <a:lnSpc>
                <a:spcPct val="100000"/>
              </a:lnSpc>
              <a:buNone/>
            </a:pPr>
            <a:r>
              <a:rPr lang="en-US" sz="1400">
                <a:ea typeface="+mn-lt"/>
                <a:cs typeface="+mn-lt"/>
              </a:rPr>
              <a:t>The fields of the output, from left-to-right, are as follows:</a:t>
            </a:r>
            <a:endParaRPr lang="en-US" sz="1400"/>
          </a:p>
          <a:p>
            <a:pPr marL="0" indent="0">
              <a:lnSpc>
                <a:spcPct val="100000"/>
              </a:lnSpc>
              <a:buNone/>
            </a:pPr>
            <a:r>
              <a:rPr lang="en-US" sz="1400" dirty="0">
                <a:latin typeface="Avenir Next LT Pro"/>
              </a:rPr>
              <a:t>1. Percentage of fragments covered by the clade rooted at this taxon
</a:t>
            </a:r>
            <a:r>
              <a:rPr lang="en-US" sz="1400">
                <a:latin typeface="Avenir Next LT Pro"/>
              </a:rPr>
              <a:t>2. Number of fragments covered by the clade rooted at this taxon</a:t>
            </a:r>
            <a:r>
              <a:rPr lang="en-US" sz="1400" dirty="0">
                <a:latin typeface="Avenir Next LT Pro"/>
              </a:rPr>
              <a:t>
</a:t>
            </a:r>
            <a:r>
              <a:rPr lang="en-US" sz="1400">
                <a:latin typeface="Avenir Next LT Pro"/>
              </a:rPr>
              <a:t>3. Number of fragments assigned directly to this taxon</a:t>
            </a:r>
            <a:r>
              <a:rPr lang="en-US" sz="1400" dirty="0">
                <a:latin typeface="Avenir Next LT Pro"/>
              </a:rPr>
              <a:t>
</a:t>
            </a:r>
            <a:r>
              <a:rPr lang="en-US" sz="1400">
                <a:latin typeface="Avenir Next LT Pro"/>
              </a:rPr>
              <a:t>4. A rank code, indicating (U)</a:t>
            </a:r>
            <a:r>
              <a:rPr lang="en-US" sz="1400" err="1">
                <a:latin typeface="Avenir Next LT Pro"/>
              </a:rPr>
              <a:t>nclassified</a:t>
            </a:r>
            <a:r>
              <a:rPr lang="en-US" sz="1400">
                <a:latin typeface="Avenir Next LT Pro"/>
              </a:rPr>
              <a:t>, (R)</a:t>
            </a:r>
            <a:r>
              <a:rPr lang="en-US" sz="1400" err="1">
                <a:latin typeface="Avenir Next LT Pro"/>
              </a:rPr>
              <a:t>oot</a:t>
            </a:r>
            <a:r>
              <a:rPr lang="en-US" sz="1400">
                <a:latin typeface="Avenir Next LT Pro"/>
              </a:rPr>
              <a:t>, (D)</a:t>
            </a:r>
            <a:r>
              <a:rPr lang="en-US" sz="1400" err="1">
                <a:latin typeface="Avenir Next LT Pro"/>
              </a:rPr>
              <a:t>omain</a:t>
            </a:r>
            <a:r>
              <a:rPr lang="en-US" sz="1400">
                <a:latin typeface="Avenir Next LT Pro"/>
              </a:rPr>
              <a:t>, (K)</a:t>
            </a:r>
            <a:r>
              <a:rPr lang="en-US" sz="1400" err="1">
                <a:latin typeface="Avenir Next LT Pro"/>
              </a:rPr>
              <a:t>ingdom,</a:t>
            </a:r>
            <a:r>
              <a:rPr lang="en-US" sz="1400" dirty="0">
                <a:latin typeface="Avenir Next LT Pro"/>
              </a:rPr>
              <a:t>
</a:t>
            </a:r>
            <a:r>
              <a:rPr lang="en-US" sz="1400">
                <a:latin typeface="Avenir Next LT Pro"/>
              </a:rPr>
              <a:t>   (P)</a:t>
            </a:r>
            <a:r>
              <a:rPr lang="en-US" sz="1400" err="1">
                <a:latin typeface="Avenir Next LT Pro"/>
              </a:rPr>
              <a:t>hylum</a:t>
            </a:r>
            <a:r>
              <a:rPr lang="en-US" sz="1400">
                <a:latin typeface="Avenir Next LT Pro"/>
              </a:rPr>
              <a:t>, (C)lass, (O)</a:t>
            </a:r>
            <a:r>
              <a:rPr lang="en-US" sz="1400" err="1">
                <a:latin typeface="Avenir Next LT Pro"/>
              </a:rPr>
              <a:t>rder</a:t>
            </a:r>
            <a:r>
              <a:rPr lang="en-US" sz="1400">
                <a:latin typeface="Avenir Next LT Pro"/>
              </a:rPr>
              <a:t>, (F)</a:t>
            </a:r>
            <a:r>
              <a:rPr lang="en-US" sz="1400" err="1">
                <a:latin typeface="Avenir Next LT Pro"/>
              </a:rPr>
              <a:t>amily</a:t>
            </a:r>
            <a:r>
              <a:rPr lang="en-US" sz="1400">
                <a:latin typeface="Avenir Next LT Pro"/>
              </a:rPr>
              <a:t>, (G)</a:t>
            </a:r>
            <a:r>
              <a:rPr lang="en-US" sz="1400" err="1">
                <a:latin typeface="Avenir Next LT Pro"/>
              </a:rPr>
              <a:t>enus</a:t>
            </a:r>
            <a:r>
              <a:rPr lang="en-US" sz="1400">
                <a:latin typeface="Avenir Next LT Pro"/>
              </a:rPr>
              <a:t>, or (S)</a:t>
            </a:r>
            <a:r>
              <a:rPr lang="en-US" sz="1400" err="1">
                <a:latin typeface="Avenir Next LT Pro"/>
              </a:rPr>
              <a:t>pecies.</a:t>
            </a:r>
            <a:r>
              <a:rPr lang="en-US" sz="1400" dirty="0">
                <a:latin typeface="Avenir Next LT Pro"/>
              </a:rPr>
              <a:t>
</a:t>
            </a:r>
            <a:r>
              <a:rPr lang="en-US" sz="1400">
                <a:latin typeface="Avenir Next LT Pro"/>
              </a:rPr>
              <a:t>   Taxa that are not at any of these 10 ranks have a rank code that is</a:t>
            </a:r>
            <a:r>
              <a:rPr lang="en-US" sz="1400" dirty="0">
                <a:latin typeface="Avenir Next LT Pro"/>
              </a:rPr>
              <a:t>
</a:t>
            </a:r>
            <a:r>
              <a:rPr lang="en-US" sz="1400">
                <a:latin typeface="Avenir Next LT Pro"/>
              </a:rPr>
              <a:t>   formed by using the rank code of the closest ancestor rank with</a:t>
            </a:r>
            <a:r>
              <a:rPr lang="en-US" sz="1400" dirty="0">
                <a:latin typeface="Avenir Next LT Pro"/>
              </a:rPr>
              <a:t>
</a:t>
            </a:r>
            <a:r>
              <a:rPr lang="en-US" sz="1400">
                <a:latin typeface="Avenir Next LT Pro"/>
              </a:rPr>
              <a:t>   a number indicating the distance from that rank.  E.g., "G2" is a</a:t>
            </a:r>
            <a:r>
              <a:rPr lang="en-US" sz="1400" dirty="0">
                <a:latin typeface="Avenir Next LT Pro"/>
              </a:rPr>
              <a:t>
</a:t>
            </a:r>
            <a:r>
              <a:rPr lang="en-US" sz="1400">
                <a:latin typeface="Avenir Next LT Pro"/>
              </a:rPr>
              <a:t>   rank code indicating a taxon is between genus and species and the</a:t>
            </a:r>
            <a:r>
              <a:rPr lang="en-US" sz="1400" dirty="0">
                <a:latin typeface="Avenir Next LT Pro"/>
              </a:rPr>
              <a:t>
</a:t>
            </a:r>
            <a:r>
              <a:rPr lang="en-US" sz="1400">
                <a:latin typeface="Avenir Next LT Pro"/>
              </a:rPr>
              <a:t>   grandparent taxon is at the genus rank.</a:t>
            </a:r>
            <a:r>
              <a:rPr lang="en-US" sz="1400" dirty="0">
                <a:latin typeface="Avenir Next LT Pro"/>
              </a:rPr>
              <a:t>
</a:t>
            </a:r>
            <a:r>
              <a:rPr lang="en-US" sz="1400">
                <a:latin typeface="Avenir Next LT Pro"/>
              </a:rPr>
              <a:t>5. NCBI taxonomic ID number</a:t>
            </a:r>
            <a:r>
              <a:rPr lang="en-US" sz="1400" dirty="0">
                <a:latin typeface="Avenir Next LT Pro"/>
              </a:rPr>
              <a:t>
</a:t>
            </a:r>
            <a:r>
              <a:rPr lang="en-US" sz="1400">
                <a:latin typeface="Avenir Next LT Pro"/>
              </a:rPr>
              <a:t>6. Indented scientific name</a:t>
            </a:r>
            <a:endParaRPr lang="en-US" sz="1400" dirty="0">
              <a:latin typeface="Avenir Next LT Pro"/>
            </a:endParaRPr>
          </a:p>
          <a:p>
            <a:pPr>
              <a:lnSpc>
                <a:spcPct val="100000"/>
              </a:lnSpc>
            </a:pPr>
            <a:r>
              <a:rPr lang="en-US" sz="1400">
                <a:ea typeface="+mn-lt"/>
                <a:cs typeface="+mn-lt"/>
              </a:rPr>
              <a:t>The scientific names are indented using space, according to the tree structure specified by the taxonomy.</a:t>
            </a:r>
            <a:endParaRPr lang="en-US" sz="1400"/>
          </a:p>
          <a:p>
            <a:pPr>
              <a:lnSpc>
                <a:spcPct val="100000"/>
              </a:lnSpc>
            </a:pPr>
            <a:endParaRPr lang="en-US" sz="800"/>
          </a:p>
        </p:txBody>
      </p:sp>
    </p:spTree>
    <p:extLst>
      <p:ext uri="{BB962C8B-B14F-4D97-AF65-F5344CB8AC3E}">
        <p14:creationId xmlns:p14="http://schemas.microsoft.com/office/powerpoint/2010/main" val="55102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8">
            <a:extLst>
              <a:ext uri="{FF2B5EF4-FFF2-40B4-BE49-F238E27FC236}">
                <a16:creationId xmlns:a16="http://schemas.microsoft.com/office/drawing/2014/main" id="{498AB5C3-8997-48EE-962F-31E8A3EF78CE}"/>
              </a:ext>
            </a:extLst>
          </p:cNvPr>
          <p:cNvSpPr>
            <a:spLocks noGrp="1"/>
          </p:cNvSpPr>
          <p:nvPr>
            <p:ph idx="1"/>
          </p:nvPr>
        </p:nvSpPr>
        <p:spPr>
          <a:xfrm>
            <a:off x="557720" y="1038043"/>
            <a:ext cx="2312479" cy="4965967"/>
          </a:xfrm>
        </p:spPr>
        <p:txBody>
          <a:bodyPr vert="horz" lIns="91440" tIns="45720" rIns="91440" bIns="45720" rtlCol="0" anchor="t">
            <a:normAutofit/>
          </a:bodyPr>
          <a:lstStyle/>
          <a:p>
            <a:pPr marL="0" indent="0">
              <a:buNone/>
            </a:pPr>
            <a:r>
              <a:rPr lang="en-US" sz="2000" b="1">
                <a:ea typeface="+mn-lt"/>
                <a:cs typeface="+mn-lt"/>
              </a:rPr>
              <a:t>Taxonomic distribution of saliva microbiome reads classified by Kraken</a:t>
            </a:r>
            <a:endParaRPr lang="en-US" sz="2000">
              <a:solidFill>
                <a:schemeClr val="tx1">
                  <a:lumMod val="85000"/>
                  <a:lumOff val="15000"/>
                </a:schemeClr>
              </a:solidFill>
            </a:endParaRPr>
          </a:p>
        </p:txBody>
      </p:sp>
      <p:sp>
        <p:nvSpPr>
          <p:cNvPr id="28" name="Rectangle 2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4" name="Picture 4" descr="A picture containing umbrella, clock&#10;&#10;Description generated with very high confidence">
            <a:extLst>
              <a:ext uri="{FF2B5EF4-FFF2-40B4-BE49-F238E27FC236}">
                <a16:creationId xmlns:a16="http://schemas.microsoft.com/office/drawing/2014/main" id="{C3E54806-8667-411E-B920-F6CDDC401DF2}"/>
              </a:ext>
            </a:extLst>
          </p:cNvPr>
          <p:cNvPicPr>
            <a:picLocks noChangeAspect="1"/>
          </p:cNvPicPr>
          <p:nvPr/>
        </p:nvPicPr>
        <p:blipFill>
          <a:blip r:embed="rId2"/>
          <a:stretch>
            <a:fillRect/>
          </a:stretch>
        </p:blipFill>
        <p:spPr>
          <a:xfrm>
            <a:off x="3171504" y="-41995"/>
            <a:ext cx="8706402" cy="6857972"/>
          </a:xfrm>
          <a:prstGeom prst="rect">
            <a:avLst/>
          </a:prstGeom>
        </p:spPr>
      </p:pic>
    </p:spTree>
    <p:extLst>
      <p:ext uri="{BB962C8B-B14F-4D97-AF65-F5344CB8AC3E}">
        <p14:creationId xmlns:p14="http://schemas.microsoft.com/office/powerpoint/2010/main" val="59046786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9</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SavonVTI</vt:lpstr>
      <vt:lpstr>Taxonomic Classification of Sequences from WGS  -  Kraken 2 </vt:lpstr>
      <vt:lpstr>Metagenomics  </vt:lpstr>
      <vt:lpstr>PowerPoint Presentation</vt:lpstr>
      <vt:lpstr>Kraken 2 - Introduction </vt:lpstr>
      <vt:lpstr>Kraken 2 - Requirements</vt:lpstr>
      <vt:lpstr>KRAKEN 2 – Input Format</vt:lpstr>
      <vt:lpstr>KRAKEN 2 - Output Formats </vt:lpstr>
      <vt:lpstr>KRAKEN 2 – Report Output Formats </vt:lpstr>
      <vt:lpstr>PowerPoint Presentation</vt:lpstr>
      <vt:lpstr>Kraken- Algorithm</vt:lpstr>
      <vt:lpstr>Kraken- Algorithm continued </vt:lpstr>
      <vt:lpstr> Kraken 2 Databases </vt:lpstr>
      <vt:lpstr>PowerPoint Presentation</vt:lpstr>
      <vt:lpstr>Kraken- Search Algorithm </vt:lpstr>
      <vt:lpstr>Kraken- Search Algorithm continued </vt:lpstr>
      <vt:lpstr>KRAKEN 2 – installation info, commands, demo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251</cp:revision>
  <dcterms:created xsi:type="dcterms:W3CDTF">2020-05-12T04:31:55Z</dcterms:created>
  <dcterms:modified xsi:type="dcterms:W3CDTF">2020-05-21T15:15:31Z</dcterms:modified>
</cp:coreProperties>
</file>