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57" r:id="rId3"/>
    <p:sldId id="258" r:id="rId4"/>
    <p:sldId id="269" r:id="rId5"/>
    <p:sldId id="259" r:id="rId6"/>
    <p:sldId id="270" r:id="rId7"/>
    <p:sldId id="260" r:id="rId8"/>
    <p:sldId id="271" r:id="rId9"/>
    <p:sldId id="261" r:id="rId10"/>
    <p:sldId id="266" r:id="rId11"/>
    <p:sldId id="267" r:id="rId12"/>
    <p:sldId id="263" r:id="rId13"/>
    <p:sldId id="262" r:id="rId14"/>
    <p:sldId id="272" r:id="rId15"/>
    <p:sldId id="273" r:id="rId16"/>
    <p:sldId id="274" r:id="rId17"/>
    <p:sldId id="264" r:id="rId18"/>
    <p:sldId id="276" r:id="rId19"/>
    <p:sldId id="268"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Friss" initials="TF" lastIdx="1" clrIdx="0">
    <p:extLst>
      <p:ext uri="{19B8F6BF-5375-455C-9EA6-DF929625EA0E}">
        <p15:presenceInfo xmlns:p15="http://schemas.microsoft.com/office/powerpoint/2012/main" userId="4f79bbca4fa2c8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61" d="100"/>
          <a:sy n="61" d="100"/>
        </p:scale>
        <p:origin x="84" y="6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6-03T02:10:14.962"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6/11/2019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8278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6/11/2019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069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6/11/2019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1071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6/11/2019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1225821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6/11/2019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3533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E86839-B9D8-4651-8783-F325ECE74E65}" type="datetimeFigureOut">
              <a:rPr lang="en-US" smtClean="0"/>
              <a:t>6/11/2019</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7062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484F64-32F6-45C5-931F-ADC1662401D0}" type="datetimeFigureOut">
              <a:rPr lang="en-US" smtClean="0"/>
              <a:t>6/11/2019</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4640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6/11/2019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0006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6/11/2019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9171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9C9CA7B-DFD4-44B5-8C60-D14B8CD1FB59}" type="datetimeFigureOut">
              <a:rPr lang="en-US" smtClean="0"/>
              <a:t>6/11/2019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765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6/11/2019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8561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6/11/2019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1880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6/11/2019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0284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6/11/2019</a:t>
            </a:fld>
            <a:endParaRPr lang="en-US" dirty="0"/>
          </a:p>
        </p:txBody>
      </p:sp>
      <p:sp>
        <p:nvSpPr>
          <p:cNvPr id="5" name="Footer Placeholder 3"/>
          <p:cNvSpPr>
            <a:spLocks noGrp="1"/>
          </p:cNvSpPr>
          <p:nvPr>
            <p:ph type="ftr" sz="quarter" idx="11"/>
          </p:nvPr>
        </p:nvSpPr>
        <p:spPr/>
        <p:txBody>
          <a:bodyPr/>
          <a:lstStyle/>
          <a:p>
            <a:r>
              <a:rPr lang="en-US"/>
              <a:t>
              </a:t>
            </a:r>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6517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6/11/2019</a:t>
            </a:fld>
            <a:endParaRPr lang="en-US" dirty="0"/>
          </a:p>
        </p:txBody>
      </p:sp>
      <p:sp>
        <p:nvSpPr>
          <p:cNvPr id="5" name="Footer Placeholder 2"/>
          <p:cNvSpPr>
            <a:spLocks noGrp="1"/>
          </p:cNvSpPr>
          <p:nvPr>
            <p:ph type="ftr" sz="quarter" idx="11"/>
          </p:nvPr>
        </p:nvSpPr>
        <p:spPr/>
        <p:txBody>
          <a:bodyPr/>
          <a:lstStyle/>
          <a:p>
            <a:r>
              <a:rPr lang="en-US"/>
              <a:t>
              </a:t>
            </a:r>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723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6E86A4C-8E40-4F87-A4F0-01A0687C5742}" type="datetimeFigureOut">
              <a:rPr lang="en-US" smtClean="0"/>
              <a:t>6/11/2019</a:t>
            </a:fld>
            <a:endParaRPr lang="en-US" dirty="0"/>
          </a:p>
        </p:txBody>
      </p:sp>
      <p:sp>
        <p:nvSpPr>
          <p:cNvPr id="5" name="Footer Placeholder 5"/>
          <p:cNvSpPr>
            <a:spLocks noGrp="1"/>
          </p:cNvSpPr>
          <p:nvPr>
            <p:ph type="ftr" sz="quarter" idx="11"/>
          </p:nvPr>
        </p:nvSpPr>
        <p:spPr/>
        <p:txBody>
          <a:bodyPr/>
          <a:lstStyle/>
          <a:p>
            <a:r>
              <a:rPr lang="en-US"/>
              <a:t>
              </a:t>
            </a:r>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395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6/11/2019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698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t>6/11/2019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
              </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6532722"/>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B78E-F4C8-40BD-8BE1-0434C999E5E6}"/>
              </a:ext>
            </a:extLst>
          </p:cNvPr>
          <p:cNvSpPr>
            <a:spLocks noGrp="1"/>
          </p:cNvSpPr>
          <p:nvPr>
            <p:ph type="ctrTitle"/>
          </p:nvPr>
        </p:nvSpPr>
        <p:spPr/>
        <p:txBody>
          <a:bodyPr/>
          <a:lstStyle/>
          <a:p>
            <a:r>
              <a:rPr lang="en-US" dirty="0"/>
              <a:t>Predicting Loan Default with Lending Club</a:t>
            </a:r>
          </a:p>
        </p:txBody>
      </p:sp>
      <p:sp>
        <p:nvSpPr>
          <p:cNvPr id="3" name="Subtitle 2">
            <a:extLst>
              <a:ext uri="{FF2B5EF4-FFF2-40B4-BE49-F238E27FC236}">
                <a16:creationId xmlns:a16="http://schemas.microsoft.com/office/drawing/2014/main" id="{EDB0E7D8-7291-4DAD-A948-4548E2B75B97}"/>
              </a:ext>
            </a:extLst>
          </p:cNvPr>
          <p:cNvSpPr>
            <a:spLocks noGrp="1"/>
          </p:cNvSpPr>
          <p:nvPr>
            <p:ph type="subTitle" idx="1"/>
          </p:nvPr>
        </p:nvSpPr>
        <p:spPr/>
        <p:txBody>
          <a:bodyPr/>
          <a:lstStyle/>
          <a:p>
            <a:r>
              <a:rPr lang="en-US" dirty="0"/>
              <a:t>Thomas Friss</a:t>
            </a:r>
          </a:p>
          <a:p>
            <a:r>
              <a:rPr lang="en-US" dirty="0" err="1"/>
              <a:t>Thinkful</a:t>
            </a:r>
            <a:r>
              <a:rPr lang="en-US" dirty="0"/>
              <a:t> data science bootcamp</a:t>
            </a:r>
          </a:p>
        </p:txBody>
      </p:sp>
      <p:pic>
        <p:nvPicPr>
          <p:cNvPr id="4" name="Picture 3">
            <a:extLst>
              <a:ext uri="{FF2B5EF4-FFF2-40B4-BE49-F238E27FC236}">
                <a16:creationId xmlns:a16="http://schemas.microsoft.com/office/drawing/2014/main" id="{92DB730C-66FA-4B4E-BB5C-A4E19C36569D}"/>
              </a:ext>
            </a:extLst>
          </p:cNvPr>
          <p:cNvPicPr>
            <a:picLocks noChangeAspect="1"/>
          </p:cNvPicPr>
          <p:nvPr/>
        </p:nvPicPr>
        <p:blipFill>
          <a:blip r:embed="rId2"/>
          <a:stretch>
            <a:fillRect/>
          </a:stretch>
        </p:blipFill>
        <p:spPr>
          <a:xfrm>
            <a:off x="6868201" y="4684808"/>
            <a:ext cx="5323799" cy="2173192"/>
          </a:xfrm>
          <a:prstGeom prst="rect">
            <a:avLst/>
          </a:prstGeom>
        </p:spPr>
      </p:pic>
    </p:spTree>
    <p:extLst>
      <p:ext uri="{BB962C8B-B14F-4D97-AF65-F5344CB8AC3E}">
        <p14:creationId xmlns:p14="http://schemas.microsoft.com/office/powerpoint/2010/main" val="794628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419A0-3AB8-4787-A31D-C89858C57278}"/>
              </a:ext>
            </a:extLst>
          </p:cNvPr>
          <p:cNvSpPr>
            <a:spLocks noGrp="1"/>
          </p:cNvSpPr>
          <p:nvPr>
            <p:ph type="title"/>
          </p:nvPr>
        </p:nvSpPr>
        <p:spPr>
          <a:xfrm>
            <a:off x="648929" y="629266"/>
            <a:ext cx="3505495" cy="1622321"/>
          </a:xfrm>
        </p:spPr>
        <p:txBody>
          <a:bodyPr>
            <a:normAutofit/>
          </a:bodyPr>
          <a:lstStyle/>
          <a:p>
            <a:r>
              <a:rPr lang="en-US" dirty="0">
                <a:solidFill>
                  <a:srgbClr val="EBEBEB"/>
                </a:solidFill>
              </a:rPr>
              <a:t>Loans by Credit Score</a:t>
            </a:r>
          </a:p>
        </p:txBody>
      </p:sp>
      <p:sp>
        <p:nvSpPr>
          <p:cNvPr id="76" name="Rectangle 75">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2" descr="data:image/png;base64,iVBORw0KGgoAAAANSUhEUgAAA04AAAF9CAYAAAAz0TirAAAABHNCSVQICAgIfAhkiAAAAAlwSFlzAAALEgAACxIB0t1+/AAAADl0RVh0U29mdHdhcmUAbWF0cGxvdGxpYiB2ZXJzaW9uIDMuMC4zLCBodHRwOi8vbWF0cGxvdGxpYi5vcmcvnQurowAAIABJREFUeJzs3Xd8VtX9wPHPyXqyB1kESMhOIMgMCXsILtxat7Zq1dpWrdZVta2jrlarP1dttdZZFa2gqDhQDA52wggJhAxGICGE7PkkeZ7z++NeMJK9E/J9v17PizzPvfec770J9z7fe849R2mtEUIIIYQQQgjRNoeBDkAIIYQQQgghBjtJnIQQQgghhBCiA5I4CSGEEEIIIUQHJHESQgghhBBCiA5I4iSEEEIIIYQQHZDESQghhBBCCCE6IImTEMdRSr2mlHp4oOPoiFJqr1JqsfnzvUqpf/dz/XOVUln9WacQQoj+oZS6Win1/UDH0ZHm12y5Lom+JomTGBDNv/SLntNaP6q1vg5AKRWulNJKKaferMMsM7pZnd9preN6sw4hhOiOrlxTlFIpSqnr+jqmNuru9WvfQO7PYHP8dUm+a4jeJomTEINAbyc5Q61+IYQYKpRSjv1Y17A6N59o+3ui7Y+QxEkMQkqp65VSOUqpUqXUCqXUqGbLnlFK5SulKpVSqUqpuc2WPaCUek8p9YZSqkoplaGUSmy2/G6l1EFzWZZSalE7YQQopVaZ665RSo01y3hBKfX34+L9WCl1axv7kmCWU6qUKlJK3dss1v8ppd5SSlUCVyulHJRSf1BK5SqlSsx9GdGsrKuUUvvMZfcdV88DSqm3zLffmv+WK6WqlVIzW4mrtfqTlFLrlFLlSqlCpdTzSikXc/2jZW4zy7xEKbVAKXWgWZl7lVJ3KKW2K6UqlFJLlVKuzZbfZZZboJS67vgWLCGE6A1Hu5gppZ5USpUppfYopc4wlz0CzAWeN89lz5ufxzc7V2cppS5uVt5rSqkXlVIrlVI1wEKllMUsf795bv+nUsrNXD9AKfWJeS4tVUp9Z57f3wTCgI/Nuu9qJfYFSqkD5vXqEPCqUsrPLK/Y3J9PlFJjerA/S5RSmeb17aBS6o72D6d6zjyn7zp63VRKXaSUSj1uxduVUh+2UcgIpdSr5vm/7Oh6re2v+flZSqmt5jFcq5Sa2KysKUqpNDP+pUDz68yx61Inj3ervytzWahSapl53EuaHVsHpdQflXE9PqyM7xw+5rKjPT5+qZTaD6w2P59h7ke5UmqbUmpBO8dcDGZaa3nJq99fwF5gcSufnwwcAaYCFuA54Ntmy68E/AEn4HbgEOBqLnsAqAeWAI7AY8B6c1kckA+MMt+HA1FtxPYaUAXMM2N4BvjeXJYEFAAO5vsAoBYIbqUcL6DQjNPVfJ/cLNZG4DyMGxhuwK3AemCMWe+/gHfM9ccD1c1iegpoOnoMzfLearZvGnBq5/i3Vv80YIZ5bMOBncCtzbbRQHSz9wuAA8f9TjcCo4AR5vY3mstON39XCYA78Obx5clLXvKSV3dfza8pwNXm+e1681rwa/O8rczlKcB1zbb1MK8P15jnv6kY16EEc/lrQAUw2zxfugL/B6wwz3VewMfAY+b6jwH/BJzN19xmdR+Ls439WGCe2/9qnuvdMK55F5rnTi/gfeDDZtt0dX8Kgbnmz37A1DZiudqM5TZzPy4xj8MIM7ZSYFyz9bcAF7ZR1qfAUrM+Z2B+O/s7FTgMJJu/v1+Yx80CuAD7msX0M/N3/XCz8o6/LrV3vFv9XZn1bgOeNo+nKzDH3OZaIAeIBDyBZcCb5rJwjGvbG+Z2bsBooATju4kDcIr5PnCg/9/Iq+svaXESg80VwH+01mlaaytwDzBTKRUOoLV+S2tdorVu0lr/HeNE2vw5m++11iu11jaML+eTzM9t5rrjlVLOWuu9WuvcduL4VGv9rRnDfWYMoVrrjRgXjqOtVZcCKVrrolbKOAs4pLX+u9a6XmtdpbXe0Gz5Oq31h1pru9a6DvgVcJ/W+oBZ7wPAz5TR1P8z4JNmMf0JsHd0MDvwk/q11qla6/Xmsd2LkbjN72KZz2qtC7TWpRhfJCabn18MvKq1ztBa1wIP9jB2IYRozz6t9cvmteB1IAQIbmPds4C9WutXzfNfGvABxnn3qI+01j9ore2AFSMpu01rXaq1rgIexbgegPFFPgQYq7Vu1MZzN7oLsduB+7XWVvPcXKK1/kBrXWvW9Qjtn5s72p9GjGuht9a6zFzelsPA/5n7sRTIAs40r0NLMW5mopRKwEgaPjm+AKVUCHAGxo20MrOsNW3tL8ax/ZfWeoPW2qa1fh3jmM8wX87NYvofsKmd+DvS1u8qCeMm4J1a6xrzGn50oIwrgKe01nla62qM7ymXqp92y3vA3K7OPEYrze8mdq31KmAzRiIlhhhJnMRgMwrjbhIA5kmpBOOOzdGuADvNbgPlgA9Gq89Rh5r9XAu4KqWctNY5GC06DwCHlVLvqmZdAFuRf1wMpWZsYFyErzR/vhIjQWtNKNBecpZ/3PuxwHKzKb8co8XGhnGxH3VcTDUYx6UnflK/UirW7LJwSBnd9x7lp8e2M44//p7mzz+J//i6hRCilx07F5k3a+DH89HxxgLJR8+95vn3CmBks3Wan7MCMVp/Uput/7n5OcATGC0SXyql8pRSf+hi7MVa6/qjb5RS7kqpf5ldwyoxumP7qraftepofy7E+NK+Txld0Vt0527m4HFJ3z5+ei28XCmlgKuA98yE6nihQKnWuqwz+2vGf/tx8Yea9Y5qI6buaut3FYqRfDe1ss1PvqeYPzvx08S8+d/LWOCi4/ZnDkbCJoYYSZzEYFOAcZIBQCnlgdFN4aAynme6G6P1wk9r7YvR+qM6U7DW+m2t9RyzfI3RNaAtoc1i8MTomlBgfvQWcK5SahIwDmi1TzfGiTOqvZBaWf8MrbVvs5er1vogRteK5jG5YxyXzpTb2fpfBHYBMVprb+BeOnlsO6EQowviUaFtrSiEEH2stXPvmuPOvZ5a61+3sc0RoA6j69vR9X201p4AZu+C27XWkcDZwO/Vj8/Udub8fPw6t2P0rEg2z83zzM9VG+u3uz9a601a63OBIIzr13vtxDLaTIyOCsO8Fmqt1wMNGN3bLqftm4j5wAillG8by1uL/5Hj4nfXWr+DcS1pLaa2tHu82/ld5QNhqvXBHX7yPcWsvwlo3vOkeb35GF35mu+Ph9b68fZiE4OTJE5iIDkrpVybvZyAt4FrlFKTlVIWjFaPDWbXMS+Mk1Mx4KSU+jPg3ZmKlFJxSqmTzTLrMS56tnY2WaKUmqOMwRH+YsaQD6C1PoDRNeBN4AOzKb41nwAjlVK3KuNBYi+lVHI7df4TeET9OBBFoFLqXHPZ/4CzmsX0EG3//y3G6PoQ2U5drfECKoFqpVQ8xnMBzRV1o8yj3sP4vY4zk74/d7McIYToqePPZZ8AscoYgMfZfE1XSo1rbWOzu97LwNNKqSAApdRopdRp5s9nKaWizS/3lRjXmqPXm+6cR70wrlnlyhgw6P7u7o9SykUpdYVSykdr3dgsvrYEAbeYZVyEcbNwZbPlbwDPA03NurL9hNa6EPgM+IcyBrpwVkrNa21d08vAjUqpZGXwUEqdqZTyAtZhfA+4RSnlpJS6AKNbXVvaPd7t/K42YiRpj5v1uyqlZpubvQPcppSKMG+sPgosbaN1CoybrWcrpU5TSjmaZS1Q5gAfYmiRxEkMpJUYF4Ojrwe01l9jPL/zAcZJK4of+41/gXHy3Y3RNF5P57t8WYDHMe4UHsK4GNzbzvpvY1ycSjEGTbjiuOWvAyfR9h02zL7op2DcxToEZAML26nzGYyHjb9USlVhDBSRbJaVAfzWjKsQKAMOtFaI2S3lEeAHs1vAjHbqbO4OjLuGVRgXrqXHLX8AeN0s82K6QGv9GfAs8A1Gt4h15qLWunUIIURfegbj+dEypdSz5rn6VIxrTQHG+froYAVtuRvjXLbe7D73FT8+bxtjvq/GONf9Q2udYi57DPijeR5tbzS75v4PY5CBIxjXhc97uD9XAXvNuG/kx67nrdlg7s8RjOvKz7TWzbuJvwlMoJ1rYbM6GzF6NRzG6DrfKq31ZoznnJ7HuNblYAxUgda6AbjAfF+GMWDFsnbq7eh4t/q70sazcWcD0cB+jOvtJeY2/zH391tgD8Z3kZvb2Z984FyM7xzFGN9b7kS+gw9JR0d5EUJ0gXm37C0g3Lz7KLrAvJO7A7C0c5dOCCHEIKaMIdgPY4zMlz3Q8QjR1yTbFaKLlFLOwO+Af0vS1HlKqfPNbiJ+GHc/P5akSQghhrRfA5skaRLDhSROQnSB2VJSjjEazv8NcDhDza8wuinkYvQhP/4ZKiGEEEOEUmovxk3E2wc4FCH6jXTVE0IIIYQQQogOSIuTEEIIIYQQQnRAEichhBBCCCGE6EBrE3sNCQEBATo8PHygwxBCiGEtNTX1iNY6cKDjGIwG+jpVU1ODh4fHgNU/GAz3YzDc9x/kGAz3/YfevU4N2cQpPDyczZs3D3QYQggxrCml9g10DIPVQF+nUlJSWLBgwYDVPxgM92Mw3Pcf5BgM9/2H3r1OSVc9IYQQQgghhOiAJE5CCCGEEEII0QFJnIQQQgghhBCiA5I4CSGEEEIIIUQHJHESQgghhBBCiA5I4iSEEEIIIYQQHZDESQghhBBCCCE6IImTEEIIIYQQQnRAEichhBBCCCGE6IDTQAcgxFCUsa2Qw4eqWHha7ECHIoQQQggx6JQU1/Dpsh3U1TXh5KhwdHLAwdEBR0eFk6PDT987OeDo6ICDo8LRXObo4ICjU/P3RhnH3h9d1yzj2LLj3vcmSZyE6KLamgZe/Pt3VFVasbg6MWt+5ECHJIQQQggxKNjtmtWf7+b9N9Kw2TU+vq7YbBpbkx2b3Y6tSWOz2bE12bHb9UCH2yWSOAnRRZ8s20F1lZUxY3159R/rCQv3Y8xYv4EOSwghhBBiQBUerOA/z69n987DJEwK4ZrfzCAw2LPN9bXWRlJ1NJGyaZrMn222nr+3NWne+Kj39k8SJyG6oKS4hi9X7GTWgkguvmoKf759Jc/99VseePIM3NxdBjo8IYQQQoh+Z7PZ+ezDTD58dxvOLk5cd/Ms5pwciVKq3e2UUjg5GV31sPRTsD0gg0MI0QX/e2sLKMWFl0/Gd4Q7v7ljLocPVfHK8+vQemg1NwshhBBC9NS+vFIevPMz3n9zC5OmjeGx589h7qKoDpOmoUhanITopD05Jaxds4ezfzYB/0APAOITgrnoqiksfT2NLz7eyennjB/gKIUQQggh+l5Dg40V723n02UZeHlbuOmueUyfNXagw+pTkjgJ0Qlaa959LRUvHwtnXpDwk2VnnDee7F3FvPd6GpHRAcSODxqgKIUQQggh+l72rsO88vw6Cg9UMufkKC67ZhqeXkOgr10PSVc9ITph66YD7NpRxPmXTmrxLJNSiutvmUVAkCcvPPEtFeV1AxSlEKKnlFKuSqmNSqltSqkMpdSD5ucRSqkNSqlspdRSpZQ81CiEGHbq6xp56+WNPHLPFzRabdxx/yKuv2XWsEiaQBInITrU1GRn6etphIzxZv4pMa2u4+7hwk13zz82VLnNZu/nKIUQvcQKnKy1ngRMBk5XSs0A/go8rbWOAcqAXw5gjEII0e/StxRw3y0f89XKLBYvieORZ8/mpCmjBjqsfiWJkxAdWLMqm8KDlVzy86nGqC9tCAv34xc3JrMzvYgP3t7ajxEKIXqLNlSbb53NlwZOBv5nfv46cN4AhCeEEP2uusrKy8+u5ckHv8bZxZF7Hz2NK69PwtXNeaBD63fyjJMQ7airbWD5u9uInxDM5OljOlx/zslRZO8q5tMPMoiOC2RqUmg/RCmE6E1KKUcgFYgGXgBygXKtdZO5ygFgdBvb3gDcABAcHExKSkqfx9uW6urqAa1/MBjux2C47z/IMejp/u/NrmX9N2XU19mZON2LScneFBRlUlCU2XtBDiGSOAnRjk8+yKCqwsqlf5rW6WE1r7huOntySnj5/37ggb+fSXCIVx9HKYToTVprGzBZKeULLAfGtbZaG9u+BLwEkJiYqBcsWNBXYXYoJSWFgax/MBjux2C47z/IMeju/peX1fHmSxvZvK6EsZEj+OVNMxkbOaLL5eSUldJos+Pr6oqvqytuTkM79egweqVUKPAGMBKwAy9prZ9RSj0AXA8Um6veq7VeaW5zD0b/bxtwi9b6C/Pz04FnAEfg31rrx83PI4B3gRFAGnCV1rqht3ZSiO4oKa7hi493Mmt+BBHR/p3ezsXFkZvvnsf9t6/k+b+t4U+Pn46LZWifKIQYjrTW5UqpFGAG4KuUcjJbncYABQManBBC9AGtNd+vzuOdVzfTYG3ioqumcPq549t9VKEtX+3Zw7+2bvnJZxZHRyOJsljMf13xdbXga3HFx/z36HJnR8fe2q1e05lvc03A7VrrNKWUF5CqlFplLntaa/1k85WVUuOBS4EEYBTwlVIq1lz8AnAKRjeHTUqpFVrrTH586PZdpdQ/MZKuF3u6c0L0xP/+uxW05mdXTunytoHBXtxw62yefvgb3nx5E7+8aWYfRCiE6G1KqUCg0Uya3IDFGNeob4CfYdzk+wXw0cBFKYQQva+4qJrXXlzPjq2FxI4L4tqbZhAy2qdbZe0uLeWV7duYFBTE2dExlFutlNfXU26tp7zeSrm1noNVVWQUH6G6sfW2Eg9n5xbJlW/z5Mr82ctiwbGfJtvtMHHSWhcChebPVUqpnbTRt9t0LvCu1toK7FFK5QBJ5rIcrXUegFLqXeBcs7yTgcvNdV4HHkASJzGA9uaWsDYljzMvTDg22W1XTU4cwzkXncSK99OJiQ9k3uLoXo5SCNEHQoDXzeecHID3tNafKKUygXeVUg8DW4BXBjJIIYToLXa75uuVWbz/1hYU8PMbklh4eiwODt1LRsrq63lyw3pGuLryu+lJeLm0P3tDo91O5dGE6rjk6ui/uWVllFut1Dc1tdheAd7HWrB+bMnyM5Or3tSl/kNKqXBgCrABmA3cpJT6ObAZo1WqDCOpWt9ss+YP0eYf93ky4E8nH7oVoj9orXnn1VS8vC2cdcGEVtf5dv9+DtVUc/G48e2Wdf6lE8ndXcwbL21kbOSIbvUPFkL0H631dozr3PGf5/HjTUAhhDghFByo4D8vrCN7ZzEnTR3F1TcmExDk2e3ymux2nt64gZrGRh6ZP7/DpAnA2cEBfzd3/N3cO1y3rqmJivp6Kpq1YJUdS7KMzw9WVVFutdJk7/2pYTqdOCmlPIEPgFu11pVKqReBv2A8IPsX4O/AtRiJ3/E0rQ99rttZv7UYjo1WFBYW1tnQheiSbZsPsmtHEVfdkIS7R8v/8KV1dby0dQtWm42kUaMI9/FtsywHRwdu/P1c/vz7T3nur2t48O9n4uEp82YKIYQQYuA0Ndn5bHkGHy7djsXNiRt+N5tZCyI6PRBWW95IT2dnSQm3JE5v9/tRd7k5OeHm6clIz/aTO601NY2NlNfXH5tHojd06kkvpZQzRtL0X631MjOgIq21TWttB17mxztxB4DmYzAffYi2rc+PYD50e9znLWitX9JaJ2qtEwMDAzsTuhBdYrPZeff1VEaO8mbBqa1Pdvt2ZgY2rXFzcmJZVlaHZXr7uHLTnfMoPVLDS8/8gN3e6n0BIYQQQog+tze3hAfvXMn//ruVKUmhPPbcOcxeGNnjpGnN/n18lpfLmVHRzA0d2OlYlFJ4urgwxtu7V8vtMHFSxlF8BdiptX6q2echzVY7H9hh/rwCuFQpZTFHy4sBNgKbgBilVIRSygVjAIkVWmvNjw/dgjx0KwbQmlU5FB6o5JJftD7ZbXZpKWv27+es6GhOj4xk/cGDHKyq6rDc6PhALr1mGls3HWDl8oy+CF0IIYQQok0N1ibeezONB+/8jIryem7+w3xuumsePr5uPS47r7yMf23ZQkJAAFdNaP0xhxNBZ7rqzQauAtKVUlvNz+4FLlNKTcboVrcX+BWA1jpDKfUekIkxIt9vzTkxUErdBHyBMRz5f7TWR79B3o08dCsGWF1tA8vf2UZcQhBTklpOdqu15tXt2/G1WLggNo4Gu51Pc3NZvjuLm6Yldlj+KWfGk7OrmP/9dytRsQGMO2lkX+yGEEIIIcRP7M48zCvPr+NQQSXzFkVx6TXT8PDsnYETKq1Wnli/Hm+LhduSknB06PrQ5UNFZ0bV+57Wn0Na2c42jwCPtPL5yta2k4duxWDw6fIMKivque2PC1ttrv7+QD7ZZaX8Zuo03JydcQNOCY/gs7xcLo4fR5BH+6PvKaW49rcz2b+3jH88+R0PPnUmI/w7fhBSCCGEEKI7GhvsvPHSRr5emUVAkAd3PbiYhEkhHW/YSTa7nac3baTCauUv8+bjY3HttbIHoxM3JRSiC0qP1PD5RzuZOS+cyJiAFsvrmpp4c8cOonx9md9sYJKzY2JwUIoPs3d3qh5XN2duvns+VmsT/3jyW5qaen/EFyGEEEKI7WkHWf7mIVZ/lsWpZ8XzyDNn92rSBPDfjAx2FBdz/eTJRPn59WrZg5EkTkIAH5iT3V54ReuT3X60O4uy+nqumTgJh2atUf5ubiwIC+ObffsoravrVF2jQ3259rczyN5ZzHtvpPVK/EIIIYQQAJUV9fzzqe/4+0OrcXJW/PGx07niuum4ujn3aj0/HDjAxznZnBoRwcKx4b1a9mAliZMY9vbllfJDSh6nnDWOwOCWw1serqlhRXY2c8aEEufv32L5ebFx2LXm45zsTtc5Y24Ep5wZxxcrdrJp7b4exS+EEEIIobXmh2/yuOemFWxcu5/zLpnIuZePJDq+90ei3ldRwYtpqcSNGMHVEyf1evmDlSROYljTWvPuq6l4eFo468LWR4F5K2MHDkpx5YSEVpcHe3gwZ0woq/bsodJq7XTdl149jai4AP797FoKD1Z0K34hhBBCiOKiKp544GteeuYHRo7y5qGnzuT8yybh6NSzIcZbU93QwBMb1uPu7Mztyck4n8CDQRxv+OypEK3YnlpAZvohzrtkYqsT02YeOcK6gwc5Nza23Rmtz4+NpcFm49PcnE7X7eTsyG/vmIeziyPP/XUN1vrGbu2DEEIIIYYnm83O5x9lcu8tH5ObVczPb0jivsdOY0xY708+C2DTmmc3b+JIbS23JyXj59rzocyHEkmcxLB1dLLb4FFeLDyt5WS3Nq15dfs2AtzcOCe69clwjxrj7U3SqFF8npdHTWPnEyD/QA9u/P0cCvIrePXFDRjTmgkhhBBCtG//nlL+cvfnvPNqKuNPGsmjz53DoiVxODj0fivTUe/tzGRLURHXTprU6uMLJzpJnMSw9e1XORTkV3Dxz6fi5OzYYvk3e/eyt6KCKyechMWp4ynPLoyLp7axkS/ycrsUx4TJozj/0kmsW7OH1Z93bnQ+IYQQQgxPDdYm3n9zC/ffvpKS4hp+c8dcbr1vIf6B7U+L0lMbCwpYlpXFwrFjOSU8ok/rGqw6MwGuECecurpGlr+zjdhxQUxLDm2xvKaxkXcyM4n392fW6NGdKjPC15cpwcF8kpPDkqhoXDuRbB119kUnkZNVzNuvbCY8yp+o2JZDogshhBBieNuZfohX/7GeosIq5i6K4tKrp+Hp1TsT2bbnQGUlz6duJsrPj+smTW51vsvhQFqcxLD02fIMKsrrufSaqa3+5/9g1y6qGqxcM3Fil04OF8bFU9XQwFd793QpHgcHxa9um4OvnxsvPPEt1ZWdH2RCCCGEECe2mmor/3lhHY//aRV2u+auBxdz3c2z+iVpqm1s5IkN63F2cOSOpGRcHFv20hkuJHESw05pSS2ffZhJ8txwomJbDtFZUFXFytwcFo4dS6Rv1yZzi/P3JyEgkBXZ2TTYbF3a1tPLwk13z6eirI5/Pv09dptMjiuEEEIMZ1prNq3dxz03reC7r3NZcn4Cjzzb+xPZtsWuNc+nbuZQTQ2/T04iwL3tgbKGA0mcxLCz7O2t2O2ai66c3OryN3ak4+LoyGXjWx9+vCMXxsVRVl9Pyv6uz88UEe3PlddPJ31LAR+9n96t+oUQQggx9JWW1PLsYyk8/7dv8R3hzv1PnMElv5iKxdJ/T9osz8piU2EhP59wEgkBvT8f1FAjzziJYWX/nlK+X53L6eeOJzDYq8XyrUVFpB46xJUJE/B1de1WHRMCA4nx8+PD3bs5eWw4Tl2c32DBqTFk7yrmo6XbiY4L5KQpo7oVhxBCCCGGHrtdk/JlNu+9kUZTk51LfjGV084Zh6Nj/7Z3pB06xNKdmcwNDWVJVFS/1j1YSYuTGDa01rz7Wiruni6c/bOWk9022e28lr6dkR4ePTpBKKW4MC6e4tpafjiQ363tf3FjMqPDfHnxqe8oKa7pdixCCCGEGDoK8it47L4vef2fG4iI9ueRZ85myfkJ/Z40FVZX88zmTYz18eFXk6cM28EgjieJkxg2tqcVkLHtEOddPBEPz5YPU365J4+DVVX84qSJOPfwwcepI0cy1seHZVlZ2LoxN5PF4sTNd83H1qR5/m9raGzs2vNSQgghhBg6mhptfLR0O3+67RMO5pdz3c2zuOvBxQSHtOwd09fqmpp4YsN6HFDckTyjU1OyDBeSOIlhwWaz8+5rqQSN9OLk02NbLK+0Wnlv504mBgUxbeTIHtenlOKC2DgKqqvZWHCwW2WMHO3N9bfMIi+7hHf+s7nHMQkhhBBi8MnZVcyfb/+UZe9sY9rMMB57/hzmLooakFYerTUvpqVyoLKSW5OmE+zRt3NDDTWSQoph4buvcynIr+Cmu+a1Otntezt3UtfUxNUndW348fYkjx7NqJ2efJCVxYxRo7tVbuLMME4/dzyff5RJdHwgs+ZH9kpsQgghhBhYdXWNfPDWFr5amYXfCHduu28hk6ePGdCYVmRns+7gQa5ISGBSUPCAxjIYSeIkTnj1dY0se3sr0fGBJM4Ma7F8X0UFX+7J4/TIKEK9vXutXkelOD82jhfSUkk7dIhpId0bOvSiq6aQl32EV/8CiHmXAAAgAElEQVSxnrCIEYwJ8+21GIUQQgjR/7ZuPsDr/9xAWUkti86I42dXTcHNzXlAY9p++DD/zdjBjFGjOTemZe8cIV31xDCw8sNMKsrrueyaaS1afbTWvJa+HQ9nFy4aN67X654TGkqguzsfZGWhu/GsE4CTkwO/vWMubm7OPPf4GupqG3o5SiGEEEL0h8ryOl78+3c8/fA3uLo588fHTueqG5IGPGk6XFPD0xs3MsbLm99Ma/l9SRgkcRIntNKSWj5bnkHS7LFEx7Wcf2BTYSE7iou5ZPw4vFxcer1+JwcHzouNJbuslB1Hirtdju8Id35zxzwOH6rilefXdTsJE0IIIUT/01rz/epc/nDzCjat28/5l03ioafOJDp+4OdGstpsPLlhPXY0d86YgZsMBtEmSZzECW3521ux2TUXXTWlxbJGm403dqQT6uXNKeERfRbDgrCx+Lm68sGurB6VEz8hmJ9dOYVNa/fz5ce7eik6IYQQQvSlw4eqeOKBr3j52bWEjPbhL0+fyXmXTMS5lWeu+5vWmn9tSWNPRQW3TEskxNNzoEMa1CSlFCes/XvL+G51LqedPY6gkS2H8/w0N4eimhr+NHsOjl2cpLYrXBwdOTs6hjd2pJNVUkKcv3+3y1py/nhysopZ+noqETH+xI4L6sVIhRBCCNFbbDY7X3y8k+Vvb8PB0YGf35DEwtNjcXAYPN3gPsvL5bv8fC4eN67bz2IPJ9LiJE5YS19Lxd3DhbMvOqnFsrL6Oj7IymJ6SAgTg/o++TglIgIvFxeWZfWs1UkpxXU3z8I/0JMXnvhWJscVQgghBpGmJjsZ2wp546WN3HHDcpa+lsb4SSE89tzZLFoSN6iSpswjR3g9PZ3EkSFcGBc/0OEMCdLiJE5I6VsK2LG1kMuunYanV8vJbt/OyKDRZuOqCS2Tqr7g6uTEmdHRvJuZyZ7yciJ8uz8ynoenCzf/YT6P3vsFf71/Ffc+chq+fm69GK0QQgghOqu+rpH0LQWkbshn2+aD1NY04OLiyIQpo7jqhiSmJI0ZdIMtlNTV8tTGDQR7eHBTYiIOgyy+wUoSJ3HCsdvsvPtqKoHBniw6I67F8pyyUlL27+fcmNh+7ct7ekQkH+3ezbKsLG5PTu5RWWHhfvz+TyfzxANf8cT9X3HPw6fi6d0yQRRCCCFE76sor2PLpgOkbcgnc1shjY12PL0sTJsRytSkUBImh2CxDM6v2Y02G09u2IDVZuP+OXPxcB7YEf2GksH5GxWiB75bncuB/eXcdNe8Fg9eaq15dft2fCwWLohrmVT1JQ8XF06PjOLD3VkcqKxkTA/njIodF8St9y7k6YdX8+RDX3P3Q4txc+/9kQGFEEIIAYcKKknbmE/ahnxydhWjNQQEeXDyGXFMTQ4lJj4QR8fB/xTMK9u2kVNWxh1Jyb06f+VwIImTOKEYk91uIzqu9cluvz9wgN2lpfx6ylTcB+AOy5nR0azMzWH57t3cnJjY4/ISJoXw2zvn8dxf1/DUw99wx/2LBu0dLiGEEGIo0VqzJ6eEtA35pG7IpyC/AoCxkSM479JJTE0OJXSs76DrhteeVXv28PW+vZwfG0vy6NEDHc6QI9+wxAnls48yKS+r4+a757c4kdU3NfHfjB1E+vqyYOzYAYnPx2JhcXgEn+XlcvG4cQR7ePS4zClJofzqtjm8+NT3PPtYCrfet3BQDHEqhBBCDDVNjTZ2ZRSRtiGftI0HKCupxcFBEZcQxMLTYpiaFEpA0NAcsjurpIRXtm1lUlAQl4xPGOhwhiRJnMQJo7y0lpXLM5g+a2yrE8p9lL2bkro6fpc4fUAfgjwnJoYv9uTx0e7d3DCl5fxS3ZE8JxyrtYlXnlvHP574lt/eNR8np8HfXUAIIYQYaHV1jaSnFZC2Yb8xuENtIy4WRyZOGc2UK8cwedqYIf8ccVl9PX/fuIEAd3d+Nz0JxyHUSjaYSOIkThjL3tmGzdb6ZLfFtbV8tHs3s8eMYVxAQI/rKqjZTW1TBVHeiV1uoh/h5sbCsWP5Zt8+LoyPx9+td0bEm7coGmt9E2+9vIl/P/sDN/xuNg5DoK+1EEII0d/Ky+rYag7ukLGtkKYmO17eFhJnhjE1OZSESSG4nCBd3xvtdp7auIGaxkbunTULLxd5Hrq7Toy/CDHs5e8t49uvczn1rHiCQ1pOdvvWjh0opbgiYUKP66pqLCW7Yj0ajafzCEa6R3W5jHNjYvl6714+zs7m6okTexzTUaecGY+1von339yCi8WJa34zY0j1vRZCCCH6yqGDlaRuMAZ3yN1tDO4QGOzJ4iU/Du5wIt5wfD19O7tKSvhd4nTCfbo/HYqQxEmcIJa+kYabmzPntDLZ7c4jR1h78AAXxccT6O7eo3rs2k5W2Q84OVhwdfQkp2IjfpZRWBy71moU7OHB3DGhrNq7h/Pj4vCx9F4XgLMunEB9fSMfv78Di8WJy3/Z9VYxIYQQYqiz2zXFh6y8/+YW0jbkU3Dgx8EdzjcHdxgzxAZ36KpdVitf5+VxVnQ0c0JDBzqcIU8SJzHkpW8pID2tgMuuaTnZrU1rXt2+DX83N86Nie1xXfur06luKiXBbyHuTj5sLl5BdsUGJoxY0OWyzo+L49v8/Xyak8PlCb37kOaFl0/GWtfEl5/swtXNmQuvmNyr5QshhBADzWptoqykltIjNZSW1FJ6pJbSklrKjtRQeqSWI8U11NY04OBQTHxCMCefHsvU5FD8A3s+MNNQsO1wESm1NSQEBHJlL/S4EZI4iSHObrOz9PU0Y7LbJS3nZUrZt489FRX8LnE6Fqee/blXN5axr2o7QW7hBLoZQ52He01mT1UaxXX7CHTr2kh9o728mDF6NJ/n5XJuTAwevdjnWCnF5b9MxGptYsX76bi6OXHmBXLSFEIIMTR0lBSVltRSXWVtsZ2XtwU/f3dGBHoQHR9Ioz7CpVcubnFj9UTWaLPxTmYmH+dk4+fgwG1JSTg6nHhdEAeCJE5iSPs+JY/8vWX85o65LYbgrm1s5J3MDOJG+DN7zJge1WPXdnaV/4CTgwvR3snHPg/1TKC4fi+7K9bjaxmJs0PXTsznx8ax7uBBPs/L48L4+B7FeDylFFffmIy1von33tiCxdWZxa0kl0IIIUR/6q2kaESAOyP8PYx/A9zxG+HeYkCHlJSUYZU05VdW8szmTeyrqOCUiAgiysp79XGA4U4SJzFkWesb+eC/W4mKDSBpdsvWng+ydlFptXLPzFk97r+cX51BdWMJ4/3m4+LoeuxzB+VAnO9s0oo/IadiE+P85nSp3AhfX6aNHMmnuTksiY7GrYetYsdzcHTg+t/NpsHaxJsvbcRicWLuoq4PZiGEEEJ0RUV5HRnbCjlyuKbPkiLxI601n+fl8eaOdNycnLl7xkwSQ0JISUkZ6NBOKPIXKIaszz/aSXlpHb+9c16LxKiwuppPc3JYEDaWKD+/HtVT01jO3qqtBLqOJcgtvMVyL+cRhHpOYH91OkFu4fi7dq1164K4eO5bk8JXe/ZwdkxMj2JtjZOTA7+5cx5PP/wNr7ywDheLI8lzwnu9HiGEEMNbSXENqev3s2ndfrJ3HkZr43NJivpWWX09L6alsqWoiCnBwfx66jT8XF073lB0mfyViiGpvKyOT5dnkDgzjNhxQS2Wv5GejrOjI5f1cNCFo130HB2cifFJbnO9cK9JHKnfz+6K9Ux3OQcnh84/rxQ7YgQTAgNZkb2b0yIjcXF07HijLnJ2duR398znyQdX86+nv8dicWLy9J51XxRCCCGKCivZvC6fzev2kZddAsCYsb6ce8lEpiaFEjLaW5KiPrS5sJAX09Koa2rkl5MmcVpE5Ak9SuBAk79kMSQte3srTY02Lv55y8lutxUVsflQIVckJPT4jsuBmkyqGo8wzm8eLu0MOe6gHInzncWWI5+RV5lGrO+MLtVzYVw8D37/Hd/s28dpkZE9irktFldnbvvjQv52/1c8/7c13PbHk0mYFNIndQkxVCmlQoE3gJGAHXhJa/2MUuoB4Hqg2Fz1Xq31yoGJUoiBo7XmYH4Fm9ftZ/O6/eTvLQMgItqfi66aQuKMMEaO9h7gKE981qYmXt+Rzqo9exjr48MDiXMJ9Zbj3tckcRJDzto1eaxZlcNp54wjOOSnJwmb3c5r6dsJ9vDgzKjoHtVT01jBnsotBLiGEuQa3uH6Pi5BjPEYx4GanQS5heNrGdnpuhICAogdMYKPsnezKDwcpz4a/cbdw4U7/ryIx/74Jc88lsKdDywiJr5li50Qw1gTcLvWOk0p5QWkKqVWmcue1lo/OYCxCTEgtNbszS1l87r9pK7fT+HBSpSCmPggLrt2GokzwggI8hzoMIeN3LIynt28iYLqas6OjuGy8eNx7oPeKkOJ1hqrrYbapkrqbJXUNlUYPzdV9mo9kjiJISUro4hXnltHfEIwF13VsrXpyz17OFBVxV3JM3p0EtHaTlb5DzgqJ2J8Zna62TvCawpH6vPJKl9LYuA5ODp07r+YUooL4uJ4fN06vsvPZ+HYrg1t3hWe3hbufHAxj973BU89tJq7/3IK4VH+fVafEEOJ1roQKDR/rlJK7QRGD2xUQvQ/u12Tu7uYzWv3s3n9fo4crsHBQRE/IZhTzopnWnIoviN6Nqm86Bqb1qzYvZulOzPxsVj485w5nBQ4vG5+NtqtZkJkJEZHk6O6pkrs2I6t56iccHPywdslsFfrl8RJDBmHCip59vE1BAR5cvMf5rcYfrzKamXpzkxOCgwkMaRnXdAO1OyksrGYeN85WNrponc8Rwdn4nxnsa3kS/ZWbSXKJ7HT204NHkm4jw/Ld2cxLywMxz7so+zr58bdD57Co/d+wRMPfM09j5zKmDDfPqtPiKFIKRUOTAE2ALOBm5RSPwc2Y7RKlQ1cdEL0PpvNTlZGkdmylE95WR2OTg5MmBTCuRdPZErSGLy8ZdCBgVBcW8vzqZvJPHKEGaNGc8OUKXj14vyPg4lN244lQz9JkmyVNNl/HJFRoXB19MLdyRs/SwjuTj64O3nj5uSNi4NbnzzrpfTRIU+GmMTERL158+aBDkP0k+pKKw/94TNqqhr4899Ob9FFD+Df27byZV4eTy5aRJi3T7frqm2qZHPxCvxcQpgw4uRu/cfLKl9LYW0OUwOW4O0S0Ont1h08yFMbN3Dr9KQezz3VGUWFlTx675cA3Pvoqa0eVzE4VZbXsS21gPETR+If6DFgcSilUrXWnb9DMEQopTyBNcAjWutlSqlg4Aiggb8AIVrra1vZ7gbgBoDg4OBp7777bj9G/VPV1dV4eg7v7lPD/Rh0Zv9tNk3h/nr25tSxP68Oa50dRyfFmHBXxka7ERrhhotl6E6eeiL8DWQ3WEmprUVrzVx3D+JdXDr93WTw7r8GJxu4NBov56Yff3ayQfPda3KEBidocDZejU4//kvHx2HhwoW9dp2SFicx6DU22nj2rymUHK7h7odOafXL/f7KClbt2cOpEZE9Spq01mSV/4DCgVjfGd2+WxHlnUhJ/UGyytcyLfBMHFTnug0mjxrFaE8vlmdlMWv06D4fGSc4xJu7HlrMo/d+yV///BX3PXragH4JFx2rrrSy8sMMVn26iwarDeWgmJo0hsVL4hh30kgZTakXKKWcgQ+A/2qtlwForYuaLX8Z+KS1bbXWLwEvgXGDb8GCBX0eb1tSUlIYyPoHg+F+DNra/wZrE9u3FJC6bj9bNx2gtrYRVzdnpiSGkTgzjIlTR2Fxde7/gPvAUP4bqGls5JVtW/kuv5QYvxHckpjIyC4mQQO9/432Bmqbyo+1HrXdtc75WGuR8a8P7o7GeyeHwfO3KImTGNS01vzn+XVkZRzmxt/PIXZ8y768Wmte256Om5MTl4wb16P6DtbsoqLhMHG+s7E4dj+BcHJwIdZ3BjtKV7O/Op1wr8md2s5BKc6Pi+X51FRSDx3qcZfDzhgd6sudDyzi8T+t4q/3r+LeR07D16/z3RNF/6ipbuCLFZl88fEurPWNJM8J5+TTY9meVsCaVdmkrs9nVKgPi5fEMXtBJK5ug+dCM5QoI/N8BdiptX6q2ech5vNPAOcDOwYiPiG6q66ukW2bD7B53X62pR6kwWrDw9OFqTPCmD4zjPGTQnBxGd4DDAwmO48c4bnUzRypreXi+HFcEBeHYx8NHNUXtNYcqMkkrzINjR0wu9Y5eeHu5MMIy6ifJEkuDq5D4safJE5iUPvovXTWrtnDBZdNYua8iFbX2XyokPTiw1w7cRJeFku366prqiKvKo0RltGMdIvqdjlHBbiGEuQWwb6qdAJcx+Lp3LmJeGePCeW9nTv5IGsX00b2TwtCeJQ/t//5ZP52/1c8cf9X3PPwqXh6d/9Yit5TV9vAlx/v4vOPMqmtbWT6rDDOu3TSsWfS4hKCOfeSiWz8fi+rPt3FG//ayPtvbmHOyVEsPiNOhgXuutnAVUC6Umqr+dm9wGVKqckYXfX2Ar8amPCE6DxrvY3vvs5l87p9ZGwrpLHRjo+vK7MXRjF9ZhhxCcE4OQ2dL+PDQZPdzv927WRZVhZBHh78Zd584vyH1gBODbY6dpZ/T5m1gADXUELcY3Fz8sbV0RMHNbT/3iRxEoPW2jV5LH9nG7MXRnLOxSe1uk6jzcbr6emM9vLilIjWE6vOMLrorUWhiPXt/Ch6HYn2TqLMWkhW+Q9MCVjSqROGk4MD58XG8tLWraQXFzMxqH9GzImJD+LWexfy9MOrefKhr7n7ocW4uZ+YD54OBdb6Rr5amcWnyzOoqWpgStIYzr90EmMjR7RY18XFkTknRzF7YSS5u4/w1cosVn++m1Wf7OKkKaNYvCSOiVNH4eA4tC9Y/UFr/T2td5qXOZvEkGGz2Xn/zS18vqIAbS9gRIA7C0+LJXFmGDHxgXIuGKQKq6t5dvMmcsrKWBAWxrUTJ+HmPLR6D5TWH2Rn+ffY7I3E+swgxD12SLQkdZYkTmJQaj7s+LW/aftZo5W5uRTV1HDfrNk9mvuooDaL8oZDxPrMxLUHXfSO5+LoSoxPEpll33KgJpMwzwmd2m5B2Fje37WLZVm7+i1xAkiYFMJNd83n2cdTeOov33DH/SefMP3ch4oGaxOrP9/NJ8t2UFVhZeLUUZx/2SQiYzoeZEQpRXRcINFxgVx2zTRSvshm9Re7efqRbwgM9mTRGXHMWxyFh6e0JgpxoqqutPLCk9+Suf0QMQkeXH71PCKi/U+oL68nGq01q/ft49Xt23BycOD3SUnMHN33A0T1Jru2sadyC/k1GXg4+TLe/1Q8OtnTZiiRxEkMOocKKnnm8ZRjw447Obfe57qsvv5Yd7bJwcHdrq+uqZq8ylT8LCGEuMd0u5y2BLqG4++6h72VWwlwDcPdqeOuU86OjpwbE8tr6dvZVVJCfD8200+ePoZf3TaHF5/6nmceW8Ntf1zYYuj3gWKz2dm/p4ysjCKyMg/j6uZM0qwwJkwZNWhi7K7GRhspX2bzyf92UF5Wx/iJI7ng8kndnqDYx9eNcy+ZyJkXTiB1/X6+WpnFu6+lsuztrcycH8HiM+MJCz/xLmpCDGf5e8t45rEUykpq+eXNM7E7HujUTZcTSYPNRqXVSoXVSnVDAyW2Jmx2+6B9PqjKauWfW7awsbCACYGB3DRtGv5uQ2t+rNqmSjLLvqW6sYRR7nFE+STiqE7MFOPE3CsxZFVXWnnq4dUoFL//08l4erV9Z/ydzAwabDZ+cdLEbtentWZ3+VoA4nxm9c2Y/0oR6zODjdYPySpfy2T/0zpVz6LwcD7IMlqd7p01u9fjak/ynHAarDb+/dxa/vHEt/z2rvkD0g++qdHGntwSdu0wEqXsncXU1zUCEBziRXWVlbUpebi5OzMlKZTk2WNJmBwypJKopkYb363OZcV76ZSW1BI7Pohf3z6X+AndvxnQnJOTA8lzwkmeE87+PaV8tTKLdWv2sGZVDnEJQSxeEs/U5FB5zkGIIW7T2n28/Oxa3NycueeRU4mOCyQl5cBAh9VjTXY7VQ1GIlRhtVJpbTATo3oqrQ3GZw1Hl1mpa2pqUcayTz4mwseHSF8/In19ifLzY5SXV5/Ol9gZ2w4X8UJqKpVWK1dNmMBZ0TE4DLGWwUO1uWRXrEfhQILfQgLdwgY6pD7VYeKklAoF3gBGAnbgJa31M0qpEcBSIBzjQdmLtdZl5ohEzwBLgFrgaq11mlnWL4A/mkU/rLV+3fx8GvAa4IbRj/x3eqhOMCW6rbHRxjOPm8OO/+UUgkO82lw3t6yMlH37OCs6hpAezE9QWJtNWUMhMT4zcHXqu3kOLI7uRPtMJ6t8LQW1WYz2iO9wG1cnJ86KjuadzEzyysuI9O3f1oG5i6KwWpt486WNvPzMD/zq1tl93i++wdpE7u4j7MooIiujiNysIzQ0GMOVjg7zYdb8COInBBM7Pgi/Ee40NdrI2H6ITWv3kbo+n7Upebi7OzM1OZTps8cyYVJImy2WA81ms/NDSh4fLd3OkcM1RMUFcN0tsxg/se8GBAmLGMG1v53JxT+fyndf5/L1Z1m88MS3+Pm7s/C0GBacGoOPr4yoKMRQYrdrlr+zjRXvpxMVF8DNd8/Hb8TgbbGwaU11w49J0NGE5+i/lT9JkqzUNDa2Wo6DUni7uOBjccXbYiHazx0fiwVviwUfFws+FgueLi58m5qKJSSE3PIyVu/by2d5xjXF4uhIuI8vkX6+RPn6Eunbf8lUg83G2xkZfJqbw2gvL+6ZOYsI36E1CX2TvYHsig0U1eXh4xLMOL+5vfqow2DVmRanJowZ0tOUUl5AqlJqFXA18LXW+nGl1B+APwB3A2cAMeYrGXgRSDYTrfuBRIxRiVKVUivMmddfxJgwcD1G4nQ68Fnv7aYY7I4OO7470xx2fFzb3ZO01ryWvh0vFwsXxnecgLSl3lZDbuVmfF1GMso9ttvldNZIt2gO1+0hrzIVf8uYTiVqp0VG8VF2NsuysrgjeUafx3i8xUvisNY38d4baVhcnbimnefNuqOurpGcXcVkZRSxK6OIvOwSbE12lDK+5C84LYa4hGDixge1Olu9k7Mjk6aNZtK00Vx9o42MbYfY+MNe0jbk8/03ebh7uDA1OZSkWWNJmDRyUCRRdpud9d/v5cOl2ykqqCI8agQ/vyGZidNG9dszCJ5eFs44bzynnR3P9rQCVn26i2Vvb+Oj99JJmj2WU86MIzImQJ6JEGKQq6tt4J9P/8DWTQeYtyiKn9+YPCha3GsaG9lx+DAZJUcor68/lhgd7T7X2p1xBXiZCY+3xYVwHx8jCTJf3seWGS8PZ+dOtc4UWSwsmGj0TLFpTUFVFXnl5eSVl5FbVs7qvXv5zPbTZCrKz/dY61RvJ1P7Kyt4ZtMm9ldWclpkJFclTMDiNLQ6gFU2HCGz7FvqbdWEe01mrOdJqCE+Wl5ndfibMuetKDR/rlJK7QRGA+cCC8zVXgdSMBKnc4E3zBaj9UopX6VUiLnuKq11KYCZfJ2ulEoBvLXW68zP3wDOQxKnYeXDpduNYccvb3vY8aO2Hi5iV0kJ102ajEc3R5sxuuitQ6OJ8+2bLnrHM7rszWJT8UfsrljPSSMWdVivh7MzZ0RG8kFWFvmVlYR69//Q0mdekEB9XSMr3k/HYnHi8l8mdvt41VRb2Z15mF0Zh8nKLGJfbil2u8bBQRER7c9pZ48jLiGImPggPDzbHtHPpjUvbUmjrL6epJBRJIaE4OvqyqTE0UxKHE1jo42MbYVs/GEfaev38/3qXNw9XJg2I5Tps8aSMLH/kyi7XbNp7T4+fHc7BQcqCA3343f3LGBK0pgBS1AcHB2YPH0Mk6ePofBgBV9/tpvvvs5l3Zo9RET7s3hJHElzwmVuFyEGoUMHK3nmsRQOFVRy5fXTWbwkbsDOJXat2VdRwZaiQ2wtKiKrtBS71lgcHfF3c8PHYmG0lxfjAgJaJEFH//V0cenz1h5HpQj19ibU25v5YUaXsh+TqTJyy8vJKyvn6717WWnLBYxkKsLXlygzkYr09SWkG8mUXWs+y83lvxk7cHd25p6Zs5g6cmSv72Nf0lqTX53Bnqo0XBzdmeJ/Oj6W/hvAajDoUoqrlAoHpgAbgOCjkwFqrQuVUkeP3Gggv9lmB8zP2vv8QCufi2Hih5Q8Pnx3O3MWRnLORa0PO36U1pqlO3cS6O7OyeHh3a7zUF0OpdaDRHsn4ebUdpfA3ubm5Emk11RyKjdSVJfHSPeO54taEhXNJzk5LN+dxS2J0/shypYuuHwS9fWNfPnxLlzdnLnwis5N6FtZXkdW5mFjMIeMw+TvK0NrcHZ2IDI2gLMunED8hGCiYgO6NGHrOxkZrN63Dz9XV7YUFfHS1i3E+/uTNGoUSSGjCPLwYHLiGCYnjjGSqK2FbPhhH5vX7ee7r3Px8HRhWnIoSXPCGXfSyD59vkdrTdqGfJa/u538vWWMGuPDb++cR+LMMBwcBk+LTshoH668bjoXXjGZtd/k8dXKLF5+di3vvpbK/FNiOPn0WPwDT/xuGEIMBdtSD/LPv3+Ho5MDdz24mHEn9f8X8CqrlW2HD7O1qIith4uosFoBiPD15bzYWCYHBRMzYkSPRrztDz9NpsYCxyVTZUbr1Kq9e2gwW6ZcnZyOPTN1tHUqxNOzzRawsvo6XkhNZdvhw0wbOZJfT52Kj6VlL4rBzGqrZVf595RZCwl0HUus70ycHYbfCK2dTpyUUp7AB8CtWuvKdu5qtLZAd+Pz1mK4AaNLH2FhJ/bDZ8NFVkYR/3l+HfETgjvVDSzt0CFyy8q4ccpUnLt5Mrbaasip2ISPS1CnnjXqbaM94jlcv5ecio34WUZhcWz/mRJvi4VTIyL5JCebi+PHMbIHz3R1l1KKy69NxFrfZLQ8uTpx1oUth1YvLakla0cRWZlG17vCA5UAuFgciUiq0AQAACAASURBVIkP5PxLJxE3IZjImIBut2Kk7NvHR9m7OSUigusnTWZfZQUbCwrYUFDA6+npvJ6eToSvL8kho0gaNYoxXl7HWlUaG23s2FLAxh/2sXHtfr79OhcPLxemJYeRNHtsryZRWmu2pR5k2dvb2JdXSvAoL268bQ7Jc8YO6jlU3NycWbQkjpPPiCVz+6Fjc0l9ujyDaUmhLD4zjvgJwdKNT4gBoLVm5fIM3n9zC6HhftzyhwUEBvfPNcGmNXllZcdalXLKytCAl4sLE4OCmBI8kklBQfi6Dq2EoDWtJlN2Owerq8grKyevvJxcM5n6NNdIptycnIxnpszBJyJ9fQnx9GRzYSH/3JKG1Wbj/9l77/C4rnJv+97TqzTqvRdLlm25F9lx7IT0QOAcEkoglNBrqKG+lBwIHA7wwQscCITvwCEhtFSSECdOXBL3Jhf1bvU+ml7X+8ceybIt2erN+76uuWZm16XRzN7rt55n/Z4Pla7m5pycRXf97PO2UjX4BiERoDB6CymmgkX3N8wUExJOkiRpkUXTY0KIJyOLuyRJSolEm1KA7sjyViBj1O7pQHtk+Y5Llu+JLE8fY/vLEEI8AjwCsH79esU8YpEzbDuekGTh0w+Obzs+jBCCv1RVkmQ2j4TYJ4tc6PYQgjDLbFvn5YcvSRJFtjKOdj9Lrf0wK2J3XHWfNxfk86+Gep6ureFja9bOfiPHQJIk3v+xTfh9Qf72vyfRGzSUrkujOpJ2V3W2i54uJwBGk5bC4kSuuyGfZSWJZOfFzYggqerr4zenTrIiIYEPripFkiSyo21kR9u4p3g5HU7niIh6orKCJyorSLFY2JSayqbUVPJsMazZmMGajRn4/SHOnoqIqNeb2PdKHWarjvWbL4go9RQEjhCCc+UdPPl4OfU1vSQkWfjQp8so25EzpePNF5IkUVKaQklpCj1dTl57qYY9L9dy7FALaZnRvOn2Isqun3rRaQUFhcnh8wV59BcHOby/iU3bsrj/02Xo9bM7N2bA66U8ElEq7+rGGfAjAfkxsdxdXMzqxCRyY2Lm3Z1uLlCrVGRGRZMZFc2OrAtiqvWSOVO7GhsI1IcBOTLlDQbJsdn47PoNpFnnLsNlJgiLEA1DJ2h1VWDWxLA85hbM2sVlYjHTTMRVTwIeBSqFED8ZtepZ4H3ADyLPz4xa/ilJkp5ANoewR8TVS8D3JUkatga7GfiqEKJfkiSHJEmbkVMA7wP+7wz8bQoLmGHbcZUk8blvXNl2fJhjHR00Dg7yibXrphz67/I00O9rJS9q/YTqKc0WJk002dbVNDpO0ONpJsGYdcXtYwxGdmZlsbupibuLiuatxoNKreJDn9mKzxfiT789yp9+exSQzQaWlSRy0x1FFK1IIiPLNuNRlW6Xix8dOkS80cjnN24a8zuQYrFwV2EhdxUW0ufxcKxDFlHP1tbydE0NcUYjG1NkEVUUF8fajRmsHRZRJ9s58kYTh/c3sfflOqxRetZuymDTtmyKViRNSPRUnunkyT+XU1PRTWy8ifd/fBPX3Zi/6K2+E5Is3HPfWt76jlUcer2JV56v5g+/Pszf/nhivpumoHBN0Nvt5GcP7+F80wD33LeG299WMisDf8FwmJr+fk5FokqNdjsA0Xo961KSWZOUzKqEBKz6ay9FayzUKhVZ0dFkRUezcwwxVT84QJzByJ0FBVPOkpkv3EF7pDZTP2nmInKj1qOWlPmuExmq2Aq8FzgjSdKpyLKvIQumv0qSdD/QAtwdWfcCshV5HbId+QcAIgLpIeBoZLvvDhtFAB/ngh35iyjGEEuaYdvx/h4XX/7ulW3HhwlHok3JZjPbMzKuuv1Y+EJu6uxHiNImkG4untIxZpIMSwk93iZq7Iew6ZOvmit8V0Ehu5uaeLa2lg+sKp2jVl6ORqPiE1+8Tp7vZNCwbEUSqenRszpfxxMI8MNDBwmKMF/ZUoZVN75xxDBxRiO35OZxS24eDp+P452dHG5v55WmRl5sqMeq07E+JYVNqamsTEhk7aYM1m7KwO8LciaSzndolIhaF4lEjSWiaqu6efKxcirOdGKLMfLej2zk+pvyF4S71Uyi02vYfmM+192QR311Ly8/XwV/nu9WKSgsbSrPdPLLH+0jFAzzua/fQOn6mZ0G3ut2j8xTOt3djScYRC1JFMbG8e7lJaxOSiIrOnrR1ReaL8YSU4sJIQSdnnpq7YdRSWpWxO4k3qBMjxlmIq56rzP2PCSAG8fYXgCfHOdYvwd+P8byY8DlEyYUlhyjbcc//oUr246P5kh7O812O59et35K1b+FENTYDxEWIYpiti4I20yVpKLItpXjPf+kzn6U4phtV9w+0WzmuowMXmlq4t+WLZvXiaVarZo7/q1kTs4VEoKfHTtKq8PB18rKppTqYNXr2ZGVxY6sLDzBIKe6ujjS3s6htjZea27GoNGwNimZTamprElKYt3mTNZtzsTvC3I6IqIO7mtkz65arNH6kXQ+vUHDU0+c5syJdqKiDbzrg+u44ZZCdLOcPjPfSJJEflEC+UUJfOKL890aBYWliRCCV16o5vFHj5GUauWBr+4kOW36mRKBUIjKvj5ZLHV1cd4hz0WNMxopS09nTVISKxISp+xaq7B4CYb91NgP0u1pwqZLpjhmG/proDbTZFjad3eFBcew7fi/37uazddNbH5EWAj+WllJqsXC1ilGm7o9jfR5z5MbtQ6TJnpKx5gNLNpYMi0raXaeJtGYTZwh/Yrbv7VwGXtbWvhnXR33llwbYw1/PneO452dfHBVKaWJSdM+nlGjYUtaGlvS0giEQpzt6eFwRztH2zs40NaKVqViVWLiiM35+s2ZrN+cic8X5PTxNo4eaOaNPQ289lItIKcp3nPfWt50eyF6g9LRUFBQmD6BQIg//vow+3bXs3pDOh/73FaMpqtH2sej0+nkVLcslM729OALhdCoVBTHxbMzK4vVSUmkW63X7IR/BbD7e6gc2Ic35CLHuoZMy4oFMci80FCEk8KcMdp2/M1vn3in/2BbG+cdQzywYcOUJqD6Qx5qh45g1caTYV4+6f1nmyzrKnq8zdTYD7FB9xY0qvFvjmlWK5vT0nipoYG7CgqxTCBlbTEz7KB3c04Ot+bmzvjxtWo1a5KTWZOczIdXC6r7+iLmEm0c7+xEOgnL4xPYlJrKhpQUNpRlsaEsa0REDQ16KduRM60OjYKCgsJoBvvd/PyHe6mv7uUtd6/kbe8qnVIqdIfTyT63iyd37aLDJRv3JJnN7MjKYk1SEiXxCRgWWeFVhZlHiDAtznM0Ok6iV5tYE38r0bprqzbTZFB+MQpzwmRtx4cJCcHfKivJsEaxOe3K0ZjxqLUfJhQOUBS3MFL0LkUlqVlm28rJ3hdoGDpBoW3zFbf/92VFHGxr48WGeu4umv+5WrPFsIPeyoQEPhBx0JtN1JLE8vh4lsfH876VK2m0D3K4vZ0j7e38/nQ5vz9dTl5MDJsi5hIbyhZf7rqCgsLCpr6mh58/vBePJ8Cnvrx9yteZc709/OjQIXyBACttNm7Ly2N1UhIp81DOQmHh4gu5qRzYz6C/kwRDdqQ2kzIQeCUU4aQw64y2Hf/MV65uOz6aA62ttDkdfH7jxilFm7o9TfR4m8mxrl3QFprRugTSzctpdVWQaMzGph+/mGFWdDTrkpN5oa6eHZlZJJjmx2FvNhntoPe5cRz0ZhNJksi1xZBri+Fdy0toczjkSFRHO49XnOPxinOkW62sSkzEpjdg0emwRh6WyMOq06FTLy1zCAUFhdlj3+46/vDfh4mJM/HFb91IRnbM1Xca6zgtLfzqxHGSLRZuMJp4S9nWGW6pwlKg13ueqsE3CIsQy2xlJBvzlVTNCaAIJ4VZxTnk4ycPXbAdN1smbmEaCof5W1UlmVFRbEqdvIuQP+Sl1n4YizaODMvcGBlMhxzranq9LVQPHmB9wltQq8b/eb5reQnf3LeXr+/dw9fLtpIVvXDmbU0XTyDADybpoDfbpFmtvG3ZMt62bBm9bjdHOzo43N7Gy42NBMLhcffTq9UXCakRYaW98P5SsWXW6a6JmigKCgoywWCYJ/7nOC//s4rlq5L55Be3Y4mavN23EIJ/VFfxl8pKSuIT+OKmTRw7cGAWWqywmAmJEA1Dx2lzVWLRxFIcsx2zdun0IWYbRTgpzBojtuO9Lh58aGK246N5vfU8HU4nX9y0aUo2qHVDhwmG/ZTG3YxqAaboXYpapWWZrYzyvl00OU6RF71+3G2zoqN5aPv1fP/AG3xz316+tHkzKxMWf07ysINe2zQc9GabeJOJ2/LyuC0vDwBfMIjD78cZ8MvP/oufh187/X6a7faR9+NV8JYAk1Z7mdiyjiHAzFotEhJhIQgLgUDuPIWFIExkmbh4mRBEto0sG7VeXnbx+uHth5eNvEcgm6gqKChMFceQl1/+aB+VZ7q45S3FvON9a6dUKDsQDvObkyfY29LC9RmZfHTt2kVXN0hh9nEFBqkY2IcrOECauZi8qHWolNpMk0IRTgqzwqW24wVFk+vUB8Nh/lZVRU50NBtTUid9/h5PM92eJrKtq7Fop5buMB/E6FNIMRVw3lVBgjGbKF38uNtmRUfzvet38P0DB/jeG2/wyXXruW6KroMLhWEHvftLZ8ZBby7QazToNRrimXjKZFgIPIHAxcIqcEFojRZbdp+PVocDp9+PJxicxb9EQUFhLmlp7OdnD+/BPuDhw58tY9vOvCkdx+X386PDhznX28M9xcW8fVmRknKlcBFCCDrdddQOHUEtqVkZe+NVXXwVxkYRTgqzwlRsx0ezr6WFLpeLBzdvmfQNIBD2UmM/hEUjW30vNvKi1tPnbaN68A3WJdx5xdGgeJOJh7Zv5z8PH+Lnx47S7/HwloKCRXnTfO0iB72pdSAWCypJwhxJyxt/NtvlBMPhiyJarkAACXlOliTJx1UhoZIkeVnkXKpR66XIetWo9ZJ08bIL70FF5FjDy0atlyRJuYkoKEyBw6838bv/ewCzRc/Xvn8LuQXjD5JdiW6Xi+8fPECn08mn1q3n+kylUKnCJajCVAzspcfbjE2XEqnNtPTmRs8Vyj1PYcYZsR2/IW9StuPDBMNh/l5dRZ7NxrrkyXQrZersRwmGfZTG3bQoUvQuRaPSUWjbzNn+V2l2nCEnavUVtzfrdHyjbCu/OH6cP507S6/HzftXlS6qeTJVfX08MspBT2FsNCoVNoMBm2H+ih8rKChMnXAozD8eL+ef/zhLflECn37wemwxxikdq7a/nx8eOkgwHOabW7dRkpAww61VWOw4A/2Q1U6vN0yudS0ZlhWLcmB1IaEIJ4UZpSpiO168MokPfHzTlH6ge5qb6XG7+VDp6knv3+s9T5engSxLKRZt7KTPvVCIN2SQaMyhxXmaBGPWVdMNtWo1n92wgTijkefqaun3ePnMhg3oF4Gr27CDXoLRNC8OegoKCgpzgdvl59c/eZ3y421cf1M+7/3IRrSTcJkdzZH2dn527Cg2vZ5vb7uO9KioGW6twmLHEeinvHcXAGvibyNKpwjrmUDpoSjMGJ3tQ/w8Yjv+6QcnZzs+TCAU4h/VVRTExLAmaXJzXAJhHzWDBzFrYsiyLr4UvUvJj9qIRqWnevANwmJ857ZhVJLEfStX8v6Vqzja0c5Dr+/H4fPNQUunzrCDXkiEeXDLlgXhoKegoKAw07S32vnOl17k7Kl27vvoRj7wic1TEk1CCJ6vq+O/Dh8iKyqK7+/YoYgmhcsYFk1qlQZakxTRNIMowklhRhhtO/75b07Odnw0rzY30+vx8I7i5ZOONtXbj+IPeymybV0SLjE6tYGC6I04An20uiomvN8d+fl8buMmGgYH+ca+vXS5XLPYyqkz2kHvcxs3TtpBTwjF1U1BQWHhc+poK9/98ou4XD6+/N2buPG2ZVPKxggJwe9Pl/M/Z06zMTWVb227jmi9krarcDHOUaJpddwtENDOd5OWFEqqnsK0CQRC/OzhC7bjiclTs5D2h0I8WV3Fstg4ViVOzoWvz9tKp6eeTMtKrLq4KZ1/IZJgyCbO0EjT0CniDRmYNBOrtbAlLQ2bXs8PDx3k63v38LWyMnJtC8td8PFzZ6fkoBcMB+hw19DqrCAo/Jg1MZi1MVi0MSOvlcrnCgoK840Qguf+fpYnHz9FZk4sn/3qDuISzFM6licY5GdHj3C8s5M35xfwnhUrplSmQ2Fp4wz0c2pENN2MUbPwSnosdhThpDAthBA8+ouD1FR284kvXjdp2/HR7G5qot/r5VPr109qNC4Y9lM9eBCTJpps69IyFpAkicLozRzxPU314AFWx9064c+mOD5+pNbTt/bv5wsbN7F6kumPs8Vrzc08W1s7KQc9f8hLm6uKNlclQeHHpkvGrLXhCgzS42mmw10zsq1ebcYSEVFmbQwWTQxGTdSiNAtRUFBYXITDgorTHbz4dAVnT3WwZXs2H/jkFvT6qXW5BrweHj54kKbBQT5UWsotS9x1VGFqOAP9nOrbhVpSR0STksI5GyjCSWFaPP3EaQ7ubeTt965m07bsKR/HFwrxVE01xXHxrIifXC5u/dAx/GEPK2J3LIkUvUvRq03kR2+gevAA7e5q0sxFE943IypKrvV08AA/OHiAj65Zy86srFls7dWp7O3lNydPTNhBzxt0ct5VQYe7hrAIEW/IJNOy4qKcbSEE/rAbZ2AAV2AQZ3AAV2CAfl8bIlJqVkKFWWvDrLkQnbJoY9Cpp+ZopaCgoDAal9PH/lfrefVfNXS1O7BG67n3/vXcdOfU6yo12+08fPAATr+fB7dsYV1yygy3WmEpMCKaULM6/hZFNM0iinBSmDJv7Gng6b/ItuN3TsF2fDSvNDYy4PXy2Q0bJnWD6fe20eGuJeOSjvRSI9mYT7enkYah48Tp0zFoLBPeN9Zo5LvXbee/Dh/mVyeO0+/x8G/LppZjP126XS5+dPgQiSYzn7+Kg54rMECL8xzdngYAkox5ZFhKMGttl20rSRJ6tRm92nxRUb+wCOEO2i8SUwO+dro89SPbaFWGy6JTJq0N9RIU4QoKCjNPU30fu1+o5tD+Jvz+EAXFCbztHaWsL8ucsmseQHl3Fz8+fBiDRsND268nx3b5tW+hIkQYV9CON+jApk9Bo1Lm2cwWo0VTqSKaZh1FOClMiapzXTw6TdvxYbzBIE/VVLMiIYGSSUSbguEA1faDGDVRZFuvXOtosSOn7JVxtOcZqu0HWRX7pkl95iatlq+WlfHfJ47zRGUFvR7Z7l09h9bfww56YSF4cMsWLOM46Nn93bQ4ztDna0UlaUgzF5FuKcGgnvzcAJWkxqKNxaKNZXSSoj/kxRUcHZ3qp91dTViEIltImDRRF6JTEUGlV5uVGhgKCgr4/SGOvNHEqy/WUF/Ti06vpmxHLjfcWkhW7vRLYexuauK3p06SZrXy1S1lxJsWbsFSIQS+sBuHv5ehQC9D/h4cgT7CIgiAWtKSYsonzVyszLmZYZyBfsr7dqGKiCaTIppmHUU4KUyagX43P//BHhKTp247PppdjQ3YfT6+UFQ8qf0aho7hC7lYE3/bNREdMGos5FrXUjd0hC5PPcmm/Entr1Wp+PS69cQZjTxdU8OA18sDGzZi0Mz+ZWC0g97Xy7Ze5qAnhKDf10aL8wx2fzcaSU+2tZQ0cxFa1cy7RunUBnTqFGL0F9JehAjjCTlG0v1cwX4cgV56vE0j26gl7YiIMmtjiNLFY9HEKmJKQeEaoafLwav/qmXfK3U4HT5S0qK490Pr2bYzD5N5+qY0YSF4oqKCp2qqKU1M5PMbN2HSLqxoTTDsxxHoY8jfy1CgB4e/F3/YA8gp0RZtDMnGPKJ0CejURjrddbS5qmh1VRJnyCDdvBybLkm5bk4TZ2CA8r5dSJH0PEU0zQ2KcFKYNLuercTjCvDNH9w6ZdvxYTzBIE/X1FCamEhxfPyE9xvwddDuriHdvJxo3dQNKRYbaeYiur1N1NmPEqNPQz/J+TmSJHFvyQrijUYeLS/nO6/v5ytbyojWT+//eDVGO+iNdkwMizA9niZanGdxBQfQq83kR20gxVSAeo5TOyRJhUkTLTsXjvpYg+HAhehUoB9XcIAuTwMhdwAAsyaGFFMBSaZctKrZ/RwVFBTmnnAozJmTHex+sZrTJ9qQJIm1GzO48fZCilcmz5gA8IdC/OrEcd5obeXG7Gw+VLp63guCh0UIV2CQoUAPQ/5eHIFe3EH7yHqjOooYfQpWbbw8kKSNvWyucaw+FV/UOtpc1bS7a+jznsesiSHdUkyiMfeaGPicaWTR9JIimuYBRTgpTAqP289ru2rZsDWLlLSJWWNfiZca6nH4/dxTvHzC+4RFmOrBgxjVVnKsa6bdhsWEJEkU2co42v0sNfaDLIveMiVzg1ty84g1GPnp0SN8Y+8evl62lWTLxOdNTYZhB71bcnJHHPRCIkinu47zznN4Q05MmmiKbNtINOYsOOc7jUpLtC7xIoEuhMAXctHva6fDXUvd0BHqh46RYMwixVSATTdznSkFBYX5wTHkZd8r9bz2Ug09XU6iY4y85Z5V7Lgpn9j4qdmKj3sun4//PHyIqr4+7i0p4a6Cwjm/hggh8IQcIyl3Dn8vjkAfArkAu1ZlIEobT6IxhyhtPFZd/IQHi/RqM7lRa8myrqLL3UCbq5LqwQM0DJ0g1VRIqnkZevXCTUdcSFwQTSpFNM0DinBSmBSv7arF4w5w210TFzrj4Q4EeKamljVJSRTGTjwnvMtdjzfkYGXsjXJV7GsMkyaanKg1NAwd54D3PAa1daRjH61LwKSxTeiGuyFSQFGu9bSXr2zZQsEk/g8TYbSD3vtXrSIQ9tPuqqbVVUEg7CVKm0B+9Abi9BmLSmhIkoRBYyFVU0iquRBnoJ8Odx1d7nq6PY0Y1BZSTAUkm/KVzoCCwiJCCEFDbS+7X6zhyOtNBAJhikqSuPu9a1i3ORONZuYHdjqcTh4+cIBej5sHNmxka3r61XeaAfwhL45A70gkacjfS1D4AHl+qFUbR5q5iChdAlZtPIYZmOOpljSkmgtJMRUw6O+k1VlBs/M0Lc6zJBqzSTcvX1K1GGeai0XTrYpomgeuvV6nwpQJBkLseq6K4pVJ5ORP/8L2YkM9zoCfe4onPrcpLMI0O09j1cYRq0+bdhsWKxnmEmy6JAb9XQz5u+n3tY04xWkkHVG6BKJ1iUTpEonSxo8rMJfFxfEf26/newfe4Duv7+dzGzfOmN3tiIOe2cyn1q2i2XGCdncNIREgVp9GpmUF0Uskz92ijaUgeiO5Uevo9TTT4a6l0XGSRscp4vRppJgLiNWnL7homoKCgozPF+TQvkZ2v1hDc0M/BoOG7W/K54bblpGeOXtudtV9ffzw0EEA/s+26yiKmx3REBJBnP7+i1LuvCFnZK2EWWMj3phJVCTlzqSxzer1SpIkYvTyPFN3cIg2VxWd7lq6PA1E6xJJMxcTb8hUrpmjUETTwkARTgoT5vDrzQz0ufnAxzdP+1iuQIDnamtZl5xMfswkok2eBrwhJ/nRG5dEh3uqSJJElC5hxIJ9OMXC7u9myN+N3d9Nv6NN3hYJizaWqJGoVOJFUZBUq5X/uH4HPzh4gP88dIiPrF7Njdk502rfsINeSIR5R4mBMwPPIhAkGrPJsKzAqp3ZyNZCQS2pSTLlkmTKxRMcosNdR6e7jr7+VnQqI8mmfJJN+coNT0FhgdDZNsSrL9Wwf3c9bpeftMxo7vvoRsp25GI0zu48ywOtrfzi+DHijSa+WlZGygynSzsDA5DYx7Ge5+TXkZp2erUZqzaeVPMyorTxWLRx82oXbtJEURC9kRzrajrctbS5qqgY2ItebSbNXESKqeCanz96wQhCSc+bbxThpDAhhBC88PQ50jKjWbUuddrHe6GuDlcgwDsmObep2XEaizaWOP3cpDIsFiRJts82aaJIibjtBcI+hvw92CNCqsNdQ5urEpBvnNGjhJRNb+Pb123nJ0cO8+uTJ+n1eLinqHhK4jQkBD8+8gatQ0O8uchNEDsppgIyLMuvqfoSRk0UuVFrybaupt8n1xtrcZ6lxXkGmy6ZFFMB8cYsZWK0gsIcEwqFKT/WxisvVHOuvAO1WmL9lkxuuG0Zy5YnzvqgnBCCZ2preOzcOYri4vjyps1YZ9igp9fbQsXAfogKoZWsctHwyLykhZo+rFHpyLCUkG4uptfbSpurkoah4zQ5ykk25pFuKZbNe64xXCOiSYqIpmvvM1hIKMJJYUKcPdVBa/MgH/p02bRvKk6/n+fqatmYkjqpgn7dnka8IQclUTuv6WjTRNGq9MQZ0kcKwoZFCGegPxKV6mHQ10m3pxGQbbajdPG8syQBkzaBv1dV0ef28JE1aybs6iSEYNDfyf9/+hjl3QF2ZAfYmlZMmnn5pN3/lhIqSUW8IYN4Qwa+kJtOdz0d7hoqB/ejsR8myZRLiqkAyxKNwikoLBTsgx72vlzHay/V0N/rJibOxL+9q5Trby7AFjM316hgOMzvyk+xu6mJrenpfGLtOnTqmRs8EULQ6qqgfugYVm0cjjoDpde9acaOPxdIkooEYyYJxkwcgX7anJV0uGtpd1cTq08j3VxMjD71mugHuAIDnFJE04JCEU4KE+LFp89hizGyeXv2tI/1z7o6PMHgpOY2iUi0yayJId6QMe02XIuoJPVl6X3ekHNUel8P532nWZ0KAaHntZZmWp2dfGxNIYmmlHGLvwoh6PW20OI8w5F2OwdbjZSlR/PR0uvQqKZf12QpoVebyLKuJNOygkF/p9wZcNXQ5qrCqo0jxVRIojFb+dwUFGYIIQQ1Fd3sfrGaowdbCAXDLF+VzL0f2sCaDemo1XM3h8YdCPCTI4cp7+7mbYXLeOfy5ahmsPMfFmFq7YfpcNcQb8ii2LaN/aHXkE+fEAAAIABJREFUZ+z484FVG0tRzFZyo9bS7pavlaf7X8GkiSbdXEySMW/JmkQpomlhsjS/bQozSnNDP+fKO7nnvjVop1ns1uHz8UJ9HZtT08iKnvhFoNvThCc0REnMjmtilGkukCQJo8aKUWMl2STbhAfDfob8PWRbu0kwtfFirZcfHDzFHcsOEmMwXpTeZ9JE0+1tpMV5Fk9wiF6Xlb2NJlYmxPPpdVvnvf7IQmb0xOhAtI8udwMd7lpq7AepGzpKoiGbFHMBUdoE5fuuoDBJQqEwbeftVJ/r4vmnuhjobcVk0nLjrYXsvLWQ1PS574D2ut08fPAArQ4HH1uzlhuzs2f0+IGwn4r+PQz4O8i0rCDHunZJXTt0aiPZ1lIyLSvo9jTR6qqgxn6IhqETpJgLSTMXYVDPrEX8fOIKDCqiaYGiCCeFq/LiMxUYDBp23Fw47WM9V1eLNxjk7uKiCe8jRJgmZ3kk2pQ57TYojI9GpSPWkEasIY2cFWtYGdfOT48e4dkqA+9eYWaIbnq8TRftY9HGkqTfzB9P1pJo1vH5jZsU0TQJtCo96ZZi0sxFOAJ9dLhr6fY00Ompw6SJlovrGvPQqQ3z3VQFhQWHEILuTgcNtX001vXRUNtLc0M/fl8IgNh4LR/4xGa2bM9Gb5gfA4TGwUEePngAbzDI18rKKE1MmtHje4IOzvTvxhN0sMxWRoqpYEaPv5BQSWqSTXkkGXOx+7tpdVVy3nmO885zJBiySLcUL/oBJ1k0vaSIpgWKIpwUrkhfj4vD+5u46c4izJbppQ/ZfT5eqK+nLD2dzKhJRJu8zXiCQyyPuX5RXwwXI+tTUvnOddt5+MBB/lDu5sHNN5BlM2D3d+MM9BOjS8agSuAb+/cRFoKvbN6CRaekmU0F2SlRtgLOi1pPj7eJDlct9UPHaBg6QbwhgxRTwTWT26+gMBaD/W4aIgKpsbaPxvo+XA4/AFqdmqzcWHbcVEBuQTw5BXFUVh9nx875ExInOjv5yZHDWHQ6Htp+/aQyLSaC3dfN2YFXEUKwKu4mYvTJM3r8hYokSdj0Sdj0SXiDTtpcVbS7a+jxNmHVxpNuLibBmIVqkZnvKKJp4aMIJ4Ursus52YXtljdPfD7SeDxbW4M/FOLuosnMbRI0O8oxaWwkGLKm3QaFyZMfE8v3rr9Q6+mBDRvZmJpDkjGHkBD86NBB2hwOvl62lVSrdb6buyTQqLSkmApIMRXgCgzS4a6l01NPj7cZvdo8Ulx3KaWmKChcisvpp6k+IpLq+mio7WOgzw2ASiWRnmlj/eZMWSTlx5GWabusQG1VzfwMMgTDYV6or+NPZ8+SbbPxlc1biDXOrAFFl7uBqsE3MKgtrIy/4ZrtZBs0FvKi15NlLaXLU0+rs5LKwf3UDx0jzVwE6uB8N3FCjBZNpXGKaFqoKMJJYVxcTj97dtWy6bps4hKm10Eb9Hp5qaGBbRkZpE2ic93jbcYdtLM8Zrsyyj6PJFss/Mf1O/jhwQP81+FD3F9ayi25eTx29izHOzv5UGkpqxIT57uZSxKz1kZ+9AZyo9bS6z1Ph7uWJscpmhyniNWnkW0tHTH8UFBYrPh9QVoaB2io65XT7mr76GwfGlmflGqlqCSRnPx4cgvjyMyJRa9feF0YIQQH29r4c8U5Ol0uNqSk8On1GzBqZq6tQgiaHOU0O8uJ1iWxInYHWpWSyqtRaUkzF5FqWka/r41WVyWNjpOQC6d6XyLRmE28IWtBpj1fKprMWkU0LVQW3lVHYcGwZ1cNXm+Q2+6aeK2l8XgmEm16+7LJzG2Sbw4mTbQSbVoAROv1fGvbdfz06BF+V17O8c5OTnZ1cUtuLrfk5s1385Y8KklNojGbRGM2nqCTTncd7e5qTvS+QJIxl9yoteiVCNS0kSQpA/gjkAyEgUeEED+TJCkW+AuQDTQB9wghBuarnYuZYfOGkXS7uj5amwcIheQCrbZYI7n5cWzbmUtOQRw5+XGYLQu/AOqZnm4eO3uW+sFBMqKi+MqWLaxNSp7RQb+QCFE9+AbdnkaSjXkU2rYsunS02UaSpJFSHO6gnSOVr+FP8lBjP0SN/TAx+pSIiMpcEIV1h0UToIimRYAinBTGJBgIseu5KkpKk8nKnV59mQGvh5caGtiemTmpVK5ebwvu4CDFtuuQJMVsYCGg12j40qbNPFpezstNjaxMSOQDK1fNd7OuOYwaCzlRq8mwlNDiPMN55zl6vC1kWlaQYS5Zsva8c0QQ+IIQ4oQkSVbguCRJLwPvB3YLIX4gSdJXgK8AD85jOxcFVzNvMJl15OTHcfvbSsjJjyOnIJ7YuIVZoHU8GgcHeezcWcq7u4kzGvnk2nVcl5mJeoazJPwhD2f7X2Mo0EOOdS2ZlhVKJsZVMGmioc/GhhXX4woO0O1potvTSPXgAWo4RKw+lQRjNvGGjHkpA+EK2EdE02pFNC0KlLurwpgc3NfE4ICHD32mbNrHeqqmhpAQU4o2GdVRJBqzp90GhZlDrVLx4dWr2ZKeRn5MLGrFQW/e0Ki05EatJcVUQMPQcZocp+hw15JrXUuiMUfpVE0BIUQH0BF57ZAkqRJIA+4CdkQ2+wOwB0U4jcuZk+289FwlDbW9VzRvSEqxLtrvaZfLxV8qK9h//jwWrY77VqzkltzcGS1oO4wrMMiZ/t34Qx6Wx1yv3BcniSRJWLSxWLSx5FjX4Aj00e1ppMfbTN9gKxIq4gzpJBpziNOnoVbNvgOjLJr+BQyLJtusn1Nh+khCiPluw5RYv369OHbs2Hw3Y0kihODrn30OlUrFQz+9Y1o3tT6Pm0/v2sV1GRl8fO26Ce/X42nm3MAeimzbRmoMKSgoXJlBXyd1Q0dxBvqJ0iaQH71h1uc/SZJ0XAixflZPMk9IkpQN7ANWAC1CCNuodQNCiJgx9vkI8BGApKSkdU888cTcNHYMnE4nFotlbs/pCHJk7yDNdR4sUWpSMw3EJ+mIT9IRE6dFpZ5bkTQbn4EnHOaY18NZnw8VsMpgYK3egH62BpFMHkjpAaGCtgTwTTy9bD6+AwuNK38GAgw+sLrlhyYEYQmcRnCYwW0EMQvfWW0AMrrk87cmgX/2ol3KdwB27tw5Y/cpJeKkcBmnT7TT1mLnI5/dOu2RwKeqawgLwb9PMtrU7DiNUW0l0ZgzrfMrKFxL2PTJrIu/g05PPY1DJ5X5T9NAkiQL8A/gASHE0ESvhUKIR4BHQB7g27Fjx6y18Wrs2bOHuTp/MBhm13OVPPuX04iw4O33rubWty6fdtH06TKTn4E3GOT5ujqeqa3BGwxyQ3Y2dxcVEzfDbnmjaXNVU2s/jFljY2XsDRgyJ9cBnsvvwEJlop+BEGEG/d30eBrp0TQTiOpBLWmJN2SQaMwhRp8yI/PJXAE75X0vIdDKkabM2Y00Kd+BmUURTgqX8eLT54iJM7Fp2/QMGXrcbnY3N3FDVjaJ5ol32vp853EG+ymybUWlzG1SUJgUkqQixVRAgiFbmf80RSRJ0iKLpseEEE9GFndJkpQihOiQJCkF6J6/Fi4sqs528YffHKb9vJ01G9O59/4NJCQtnRHuYDjM7qYm/lZVid3nY2NKKu9avpz0qKhZO6cQYeqHjtHqqiRWn87ymO1o5iB97FpGklTE6JOJ0SeTLzYx6Oug29tEr6eFLk8DGklHvDGLREM2Nn3ylPon7uCwaBJKet4iRbmDKlxEY10flWe6eMf716KZ5kjhU9XVCCF427JlE95neG6TQW0h0Zg7rfMrKFzLKPOfpoYkfzCPApVCiJ+MWvUs8D7gB5HnZ+aheQuKwQEPf/mf4xzY20h8opkHvraDNRsz5rtZM4YQgkPtbfz5XAUdLifFcXF8adNmlsXFzep5g+EAlQP76PO1kmYuJj9qvWKQNMeoJBWxhjRiDWmEozfT72unx9NEj6eJTnctWpWBBEMWicZsonWJE/r/uIN2TvUOi6abFdG0SFGEk8JFvPhMBUaTlp03T6/SerfLxavNTbwpO4cE08Qdkvp9bTgD/SyzlSnRJgWFGcCosVISu4NBXxd1Q0eoHNxPm6tq2vOfwgEPvud+NYMtXTBsBd4LnJEk6VRk2deQBdNfJUm6H2gB7p6n9s074VCY3f+q4R+PnSLgD/GWu1dy59tXLMi6SlPlbE8Pfzp3lvqBAdlafPMW1ibPrLX4WHhDLs707cYVHKQgepNcwFVhXlFJauINGcQbMgiJIP3eNro9TXR66ml3V6NTGUmIlIqI0iaM+R25XDRdNj1SYVYIAkNX3WoyLJ2rnMK06elycvSNZm55SzFG0/QmKv6jugqVJPG2ZYUT3keONp3CoLaQZFQMIRQUZhKbPol18XfS6amb8vwn4XdA71lEz2lEXyX66VUqWJAIIV4Hxusd3ziXbVmI1FX38MffHKG5oZ+S0hTu+8hGktNmL2VtrmmyD/LYuXOc6uqaVWvxsXD4+zjTv5uQCLIy9kbiDGmzfk6FyaGWNCQYs0gwZhEKB+jztdLtaaLdVU2bqxK92kyiIZtEYw4WbSySJCmiaU7xAfbIYxBwATNrgqcIJ4URdj1XiSTBzXdOb4Sr0+lkT0sLt+TmEmecXLTJEeijMHqLEm1a8PiAeiAAqAHVFR5XWn+ldTOBiDxCyLVMw6NeX/p8tWVjrQfQj/EwRJ41jN8Hn3skSZrU/CchBLg7ZbHUdxaGWgBB2CPwNQyiXrZzfv4QhTnHOeTjr/97gr0v12GLNfLJL21nQ1nmkkn57Ha5eKKygtfPn8ek1c6qtfhY9HiaqRzcj1ZlYE3cbViUzvWCR63SkmjMIdGYQzDsp9d7nm5PE62uSs67zmFQW0kwZtHlrldE06wgADeyQBoWS97IOhUQBWQCM1sbSxFOCgC4nD72vlLHputyiI2fnvvWP6qrUEsSbyucbLSpHL3arNiPL3jswFlk8WDkgqi49DEdJK4sxoZFl+DqQmeqXCrsRr/Wc0Hc+YCByPNYxxhPVA0/tMy1uLrS/KcEfSbSUKMslHrPgbdX3smaQdi2Ecc/XiI05MX60QfQL18BfGBO264wt4TDgv276/jrH0/idvm59a7lvPWdqzAal4ZRgd3n48nqKnY1NiIBdxUW8taCQsy6uSmGKoTgvPMcDY7jRGkTWBG7E5169lz6FGYHjUpHsimPZFMegbCPXk8L3d5GzjvPoVXpKVVE0wwQAhxcEEl25FQ8AB2yQEqPPFuYuQHYi1GEkwIAr75Yg88b5La3Lp/WcTqcTva2tHBHfj4xholf/Ad87TgCvRRGb54Ru0+F2aIdqEHu8JciX5zGYjjSc6mQGesxlfUhwM8FgaVGFiDjCR31JJepmLyYCUfa5Bvj4UUeFfNzedqAxPiiavihm0J7xmtjEPnzC2LUBCmJLWHAE0u9vUKe/yQEeZIgKkoHSatBbwGNHoI+VGEfMQ+9L3IsD3B0BtqksFBpbujnj785Ql11D4XFidz30Y1kZC+Nzt9l1uJZ2dxdPLvW4pcSFiFq7IfodNeRYMimKGYraknpli12tCo9KeYCUswF+ENyBESnNsxzqxYjAS5Ou3Nw4f5pAhKQRVI08iDu3AxAKr9QBQKBEC8/X8XKNalkTvOm+LeqSrRqNXcVTDXalD+t8yvMFmGgDmgDYoASZKEyHhIXRM21cplRIQufK90gBVcWV/bI67HElY7LxZWOC2Jo9CM0zvuxI4ExRlhnSKTT46JxaJCT4TCJWiO5pjgMaiPBrm4C1VVIGgO6NVtRGaMIOAPU/v7lSXw+CosFt8vPk38u55UXqrFYdXz4M2Vs3Zm7JNLyguEwrzY38bfKSgbnyFp8LAJhH+f69zDo7yTLsops6+ol8fkqXIwimCaK4MIA47BYckfWSYAVOZpkQ07Bm5uI8FhcKz0ahStwYE8D9kHvtKNNrUNDvH7+PG8uKMBmmPjFYtDfyVCgh4LoTUq0aUHiB84hX9AygFxmKwS+9BkdXRoPgTzSdqmoGn7tAHoZWwSpkS/rw89a5JE4NUJowO8GZxdi6Dy4uiEYBLUFonKRbEUkW3NIMDAy/6nXW09SvYfo3z+NYeUGoj/+FSSDgZbnDnDgoz/F22ufmY9FYUEghODQvib+/D/HGRr0sPOWQt7+ntWYLVf6vi4OZGvxdv587hwdLidFcXF8cQ6sxcfCHRziTN9uvCEnRbZtSnq6wjVIGHBycdqdP7JOgxxFSo48W5HvaQsDRThd44TDghefqSAzJ4blq5Knday/V1ehU6t5y6SjTafQqUykmKZngT63DEcElvoIoQN5PpMfKEa+kCnMLsPRJR3yDWMsBHIEyc+FqN7lRhQiHITBOkTvWeg7C75BeZuobKT4DRC3AkyJF410a4DcqLUkqTOoPfNXOnIt9H7jbvKStmFw+zny0f+P+v99mZhVudz0/Pdh7cR/7woLl/bzdv74yGEqz3SRUxDH576+k5z8uRcVs8HZnh4eO3eWuoEBMqxzZy0+FoO+Ts727wEJSuNuxqZPmvM2KCjMPcO24KPT7obnIBuQM1mG0+7MLOS+lSKcrnFOH2+jo3WIj31u27RuIueHhjjQ2spbCwuJ1k98dHLQ34nd301+9MZFFG0ajsB4gQIgfn6bM2t0AVXIUYs1yOFxhYWBhPx/uTxdUgTc0F8hi6X+Sgj5QKWD2GVI2bdB3HIk3XiCTCbU34vvJ98mtaWRlI99mPMFGqrsb+A/PUBvZTmrv/leVn39XtS6pWEQcC3j8wZ45q9n+NczFegNWt73sU3suCkflXpxR5VD4TCN9kGeczhoeX0/cUYjn1i7ju1zZC0+Fp3ueqoHD2DQWFgVeyNGzVK/pg7PdV3c3yWFyRBCnv/qRrYCH352jdrGgjwIa0MWSosroq0Ip2ucF54+R2y8iQ1bs6Z1nL9VVWLQaHhz/uSiRk2OcnQqIymmxTJqPYQcgQkg/9jPAIlAPovtxz8+AmhArvEZBaxg6fxtSxPh6Y1Yhp+DwXogDLooSFyLFLcCYgqQ1BPLCQ8012P/8bcQHhfRX/gOZBZR9flf0uNuIO6bG0h9+lYMxlwCaj/qK85zU1jICCE4fvg8jz96jL4eF9tuyOMd960hyrZ4HN1C4TC9Hg8dTqf8cDnpdDrpdLrodrsICYFekubcWvxShBA0Ok7S4jyDTZdMSewOtKrFek0NId///KOe/WMsG34WQBKQjTyhX2HxMzxX1z3Gw3vJtgYuNnKIYrFLj8XdeoVpUV/TS/W5bt71wXVoNFMfEWq22znY1sa/L1uGdTLRJl8ndn8X+VEbUC+KaNNoR7m1yOHkFqAJ6AfygBTmIsQc8vnp3FNO/MYi9DFXjh5MjiByNK0f+W8pRBktXHiIoAeGmhCD9dB3Dlwd8gpzCmTeiBRfAtZMpEnWQ/OdPMzQLx9GsliJ+eaP6TjTzYE77sfTNcCqr76bkvx30Oavuqj+k8Lio6vDwZ9+e4TTJ9pJz7Lx9e/fQuHyxPlu1piEhKDP7R4RRR1OFx1OJ50uJ10uWRwNo1erSbFYyLZFszktjVSLBW99PbcWzF8aeEgEqRp4nR5vMymmAgqiNy+wOoXD5jJXE0DDr8cr8aBCTi/WIt8jLZH3IaADOYNBEVCLizAXokfDj+Eo0ujvgQr5fxqFHEkyR97L82uXGopwuoZ58ekKTCYt1980vZvKXysrMWo03DnVaJN5oUebwkAtsnC61FEuGzniVB15dALLkC8cs8eRL/yaql89g6RWkbh1BRl3bCbjzs1EF02nIKULOYLmRRZMqSzkPONrBSEEePthqBFhbwR7Y0QoRVJgbHlIeW+F+BVIxqmnjbpfehrnY4+gyc7D+MEvcfBbf6buD7uIWZnDjc/+B/GRuUy5hrWkmApH6j8pLB78/hDPP3mW5/9xFrVaxbs+uI6b7ihCPc9peWEh6PN4ZGHkco5EkDpdLrpcLoLhC0YoerWaZLOFjKgoNqamkmK2kGyxkGIxY9MbLrv+7WlsnOs/ZwRfyMPZ/ldxBHrJjVpHhrlkjudVBYiPF8huqOOJosA4+w6nAw+LoehL3o9+1nHlDnI28iBjG4qAWohcKXo02uFVj/w/S448Dz/0XEt9hasKJ0mSfg/cCXQLIVZEln0b+DDQE9nsa0KIFyLrvgrcjyxHPyOEeCmy/FbgZ8i/rt8JIX4QWZ4DPAHEAieA9wohhq01FGaJ7k4Hxw61cPtbl0+rkGHD4ABHOtq5p6gYyyQKBg76uhj0d5IXtX6B163wIafmDSFXoM7l8guECViNLJrqkGvbZEUeM98h6dhziqpfPUPee2/CnJ7A+ecPcezBRzj24CNYc1NIv10WUcnXr0Ktn+j/pBeoiLR3NXLuscJ8IMIhcLWDveGCUPJH3OvUetnYIWEVROVAVBaSZnp2tyIcwvmn3+B5+Vl068pw5Ozg5W1fxNM1QOnX30PpN99z2Vwmo8ZCSez1DPqKpnVuhbnj9Ik2/veRo3R3Oti0LYt3fmA9sXFz13ENC8GA1zMSMRqOGnU6XXS6nARGiSOtSkWyxUKaxcr65BRSLGaSLRaSzRZiDZeLo4VGIOyl1VlFm6uSMGFKYnaSYMycwxYI5O5ZDStWgJwpAXKXb1jwmBlbBA0/X242M3V0yOnsmSgCar4IIwuhsQTSaPGsQo4UWZAHhU3I3xUjSqxFZiKfwv8AvwD+eMnynwoh/mv0AkmSlgPvRB6STwVekSRpOJzwS+AmoBU4KknSs0KICuCHkWM9IUnSr5FF139P8e9RmCAvPVuJSiVx053T6/j8tbISs1bL7fmTq7/U7CxHqzKQalo2rfPPLoPIaWsh5Hk+CVfYVkJObYtDjk41Ad3I0aeZEyEBp4fX7/8vrPlplP33A2hMBtZ9736cLV20vnCE888fpOZ3z1P5i6fQmA2k3ryejNs3kX77JkwpYzlkCaAZaES+UK7kynWIFGaakbS7YZE01AzhyNiRPkaOKEXnyELJkjrp9LsrEfa4GfrVD/CfOoLuhjdzZp+Tus9/B9uKHG585j+IX3flaLDiCLbw6etx8fijxzh2qIXk1Ci+/J03UVKaMuvn7XQ62d3cdFH0yB+6kN6jValIMptJsVhYnZREisVCisVCstlMrNGIaoGLo7HwhVycd1bQ7q4hLILEGzLItq7Bop3LosE+ZKHUC1g5eTLAmjVlyIJovlMEFQE1twSBVjZsEMA+Lo4e6ZDFUAIXR48MXEvRo6lwVeEkhNgnSVL2BI93F/CEEMIHNEqSVAdsjKyrE0I0AEiS9ARwlyRJlcANwLsj2/wB+DaKcJpVnEM+9u2uY8v2HGJip36hqh8Y4HhnJ+9cvhyzduJRK7u/mwFfB7lR61CrFuIIxnBqQx3yRWQ1E0+90yGPGyQj37xOIo8h5HLlgrET4/hXf4ezqZPb9vwEjemCwLFkJlH0sTdT9LE3E3R76XjtFOf/eYjzzx+i5anXAYhfv4z02zeRcedm4tYWIKkEUIk8MpkIFLEU85EXEldOu5PAkgYpmyJCKRfJMHuRv1B/D/Yff4tgaxPBDXfy2v/Zh6ezn1Vfu5fV33zPJKKVCguRYCDEmWNDPP7rZxFhwdvvXc2tb12OVju7v/FAOMxztTX8vaqKsBAkmy0kW8ysSkyUxVEktS5ukYqjsXAHhzjvPEunux6BIMmYQ6ZlBeY5FUwCOZ28PvI6D0jHbt/HwjP3GU9AJSNnaigCanrIggnOA0H8fjCbM7hYICnGPlNlOr3WT0mSdB9wDPiCEGIASAMOjdqmNbIM5P/g6OWbkIfnB4UQwTG2vwxJkj4CfAQgM3Muw95Li90vVuP3haZd8PYvlRVYtDpuz51c8b4mRzlalZ60BRltCiHPVepCthkvZmo/kzhgA3Lk6Tzy6F8B8ujO1DoLnXvLqfzl0yz/zL+RtG0lwjsIOgvSJeJTYzLIc57u2IwQgoHTDZx/XhZRpx76X05994/Eb8jihr//O6Z0E2FfBmpD3pTbpTA+IhwCZ9vFQmkW0+4mSqCpFvtPvk3Y46ZVWkX5A09hK8nmxqe+S/z6hfi7VLgaPl+Qhppeqiu6qanopr66B683yJqN6dx7/wYSkiyz3obK3l4eOXWSVoeDzalpvH/VKuKMi8elb7I4A/20OM/Q7WlGQiLFVECGpQSjZiYNeyaCG7l0hB05w6EIOZqw0BlLQHWiCKipEkDuRrcii6c4IJvy8hPs2KEUWZ4ppiqc/ht4CHlY4yHgx8AHGbvnNZ6Jv7jC9mMihHgEeARg/fr1426nMD5+f4iXX6iidF0a6ZlTH82u6e/nZFcX715egnES0aYhfw8DvnZyrWtRqxbaiIcHeT6TE8hBvnBPR0xokG8KScg3tXPIYqyAyabDBVweXr//R1jzUln77bsRZ34L/RWAhDDEgjEejAmyOYAxIfI+DkmlIbY0j9jSPEq/di/enkH6Th4jYXMYRIiXb3+cjtfOk3z9qhGDCWtu6jT+5msbEfSAvQkxNPdpdxPFd+IQ9l8+jNAYOLpfTW/9cVZ99d2s/j/vVaJMiwjHkJfayh6qK7qpreymqb6PUEggSZCeFcPWnbmoDQPc+76ds98Wv5/Hzp5ld3MTCSYTX9myhXXJs58OOF/Yfd00O8/Q72tFLWnJsJSQbl6OXj3XYiWMPDDXhNzNKkIWHYttEOxKKXyKgLo6AeTvQSvy4G88curjXAv4a4MpCSchRNfwa0mSfgv8M/K2FcgYtWk6cuyYcZb3AjZJkjSRqNPo7RVmgTdeq8dh90072vTXygqsOh235k0+2qRR6Uk1L7RJ5f3IwgZgFfJIzUxhBdYh/zwagSPIqXtpTPQGd/yrj+Jo6OCu1z6H+tzP5aKmWbcAAjy94OmBrmOI0OgaChLCEDMipCRjPPoYC6k3qQELIljCyi8nYys5TOvzhzj8wC85/MAviS7OJCNiMJFYVoJKO3/plEIICLjpR0UrAAAgAElEQVTAP3Th4RtC+O2E3YNIhJDUWlCpQNKApI68Vkdey8/SJe8vvI7sN7JcBSrNhddj7jPqdcAN9kbEUEMk7a6T+Ui7myiyc95v8GLh9T/3YszN4s6D31OiTAscIQS93U5qKnqoruiitrKH9lY5cqnRqMgtiOfWty5nWXES+UXxmC1yataePXtmvV37z5/nD2fO4Az4eUtBAXcXFWPQLMQU7OkhhGDA106z8wx2fxdalZ5s62rSzEXzVJNpCDk7womcyVDAwkvJmyyKgJocfmTB1IYsmBKQPydFMM0mU7q6SZKUIoSIFA7hbcjD9ADPAo9LkvQT5IkdBci9RAkoiDjotSEbSLxbCCEkSXoNeDuys977gGem+scoXJlwWPCvZyrJzoulaMXUJnUHw2H+UllBeXc37ylZgXESN8ghfy/9vjZyrGvRLJhok0C+QDcgz2NawexcnFXIN4ME5LlPtcg3hGXIpgzj07m3nNrfPc1tj27FJl4BfRpS8XuQzBeP6I6IjIiQEsOCytMLPSchtxDJkoXo7UBUngTtLpJi40n6SAIbPvs+3IMq2t9oofGZcip+/iRnf/xXdDYLabesJ+OOzaTduhFDfPSMfBoiHIKAA+GzExrsITjYQ8jZh/DYkQIOJOFCLfnQ6PyoxgjK+F0hPP1BQr4wGqMWtUGDWq9GrVOh+n/svXecXFd5//8+c6fvzOzObK/alVa7q94ld0vuDVNi08EmgCGQhJDAjwQCOCQkAZIAX0IgFINtwDbVJuCGi1zAlmQ1a9VWdXuZ7TM7/d7z++PMNmklr6Qts6v7fr3mNXfu3Llz7s7s3Ps5z/N8HqtFaRshEVIHqZ85jD1VjKTdrZrxtLvJIHWd8E+Vc14waGPn8/0s+7t3sfqL7zejTBmIoRu0NPXTcDBIw4FOGg4G6euJAOB221i8pIDLNldRu7SQyupc7PaZr01sD4f5/p7d7AsGWez38/k1l1OZPfuTA1ONlAbBWBNN4X2Ek704LG6qfRsodi+epawJHTUB14wSGm9kXDQXGRZQ5YwKA1NAjXKqYCpA/V2mPx3XZHJ25A8Bm4E8IUQL8EVgsxBiNeqq8yTwEQAp5X4hxM9RvsYp4ONSSj29n78EnkJVn98npRye3v8M8LAQ4l9QlfQ/nLKjMxnHnh0tdLQN8rFPXXledq7BSIRv7NhOQ28v1y6oPHcnvdBerMJOaVamzG6nUCl0M2mO4EJFtLpQ4uk11MmhcsL3Tg5F2f8vX+f2+5bgKQpB+TWIqltOq2sC1Gdq96hbduWYWFYcKfchRAgZy4GUB8r8o5Gqrl3IVBQXsKgOFtUJ5OcvJRa2M3BiiPZtRznx3Z28/oVv4KxYROmNl1B22yX4l1eNfI8MXSc5MES8p5dkTxf6QBd6uBfig5AKYZERNC2OzZ7E7jawu0FY1Gu1MUceC6WI9CSJ9qaI9qSIhyEZ00jpDgzcSKsHYfdhy87G7veSCkcZPNZG6Fgbg0cbifcMjv9rF+fiW1SMd3EJvkXF+BYV4q0qwFtZiN3nAiMFUgepUhcx9PTjSS5b7OBbMGtpd5PBiEbo/+a/kNq/i2MHdNpjRdz80t+TvzHTor4XL4mEzokj3TQcVPVJRw8FiUSURbA/103N0gJqlhRQs7SAsvJsLLPYdymp6zx2pIFfHz6MTdP40KrVXFdVhTZPjB6GMaROZ/Q4TaF6ovogLs1Hbc5lFLoWYpm1hu19qChTFOXiuoj5XeTvwBRQY0kwGokzUNctlUx330iT8UzGVe9dE6w+o7iRUn4Z+PIE6x8HHp9g/XFGnfdMppHHH91PXkEW6y89d2ONba2tfGf3Lgwp+ZsNG7m8rOycXh9K9NATb6HSuxqrJRNmuCOoZq8R1MmnnJnLCxeoH/4AyrmvCSXealENdhXS0Gm//2tc/ffZSM2DZfUHEDnnJlZVsXA9QihLdeHMh6LTj1Qmh5SIinQjo0FEtBuXI4jLHaao1j8yLmlIhrpeZvDp5+j9pQWrW8PhNnD4BO5cGx5P+oLCwUjWiKFLYn068bAkMmhhIG5DN0aFEI5sLFl+rDl5OPL9OGq95AW82P3e0/oHvRHx/jChESHVSuhoG4PH22h7aidH23rGbWv3e/FVl+BdVIJvUSneRcX4qkvxLirBVRTI+F4xk0HvDdJ976eRvR3s32GQ/bZ3cPsX34/VmQn/gxcvQ+EERw51jQilE0d6SKVUH6OSsmw2XlE5IpTyCrIy5ru4vzvI93fvoTUc4rLSMu5euQK/cy6YEEwe3UjRHjlC89B+4voQHluApb6ryXdWzOLkSBLllteOmnxbzdhzxfxnrIBqQlV0jLUxn1/fwdOJM3rcBqPC0RRMs8H8S0Q2mZCjh4IcORjkPR9af05d4hO6zgP1+3jq+HEW5eTwNxs2UuQ593DwybCKNpVlLTnn1049pzZ7na0TkA3l2leEmkXck16uRkYHSGz7X8qW9tLd5CX/XZ9F2M51dq09vV8HsIqzhfGFLQtsWSrd7JTnRkRVtBsiQVzZrVhzmrDIEHpSkErY0Q0H4ZgbUj6EKxuLJ4A1Ox9bbiH2vEI8NtuMJBE4cjw41tVM2H8oFYkROt6uIlRHWwkda2fwWCvd2w9x8ucvIMc04LRmOfEuLMZbXYpvUVpcpUVVVnk+Fi3zbdsj9fvo/8rnkIk4hxtzWfngF8wo0yzR2z00YuJw+EAXrU39SAmaJqhclMv1t9VRs6SAxUvy8foyJ8VzmMF4nJ/U1/N8UyMFbjefvewy1hQWzfawppSkkaBt6BAtQwdIGnGy7YXUZF9KwFEyy8J1ODshiUr3ruTibRvhQFWADNdAzXcBNVYwSS7eSFtmYQqni4QnHj1AlsfOVddOPmLRGgrx9R3baRwY4Lbqat69bDm2iQpO3oBQspeeWHMGRJuGM0tPooonl5MZzV79KOvyRqRsAqMD2bgXGelk+0/CrPv+vyFs53JCMFCzky3pfS/jQtI5ThVVlqq5mRxidTvxL6/Cv7zqtOeMZIpwY6eKUh1rY/BoG6HjbQwcaqL18W3o8dHO6habFU9VkRJSC0tGo1bVpXgqCzOiZqjthw8inv0piahkYOH1XHX/X5tRplkg2Bnm7z78a7qDQwA4nVYW1eaz8bIF1CwtYGFNHg5H5p6GpZS80NTEA/X7iCSTvKWmhjtq63DMI/OHhB6leegAbUOH0WWSgKOUCs+KDGjuPLaRrQeV4m0W/Svmu4CKoY5ruMefKZgyifnz62dyRjraBtm5rYnb/mw5TtfkLnm3Njbyg717sGvaBVvLNob2ogkbpbMabUqimr32oKI6NWTWrJ2GTBQgG/+IKHRjqVtFf7uPhX+9ClvWuZwEEih3wH6USeUiZr9b/NQgU0lSjcdJHj1I8sgBkscOIZxuHGsvwbHmEqwLaxDnIexBiSFfdSm+6tPbyEnDYKi1Ox2lGhVVg0fb6HjxdVLh6Mi2wmIhqzwfb3Up3oWjqX/D4urcPstzJz4Q5ugnP0de4hDhmB3vX/0jlddsmtb3NDkz0WiSyupcbrx9CYuXFFBR5T+niP9s0hoK8f09u9nf3U1tIMCHV69hQfbUmMNkAtFUON209igGBvnOBVR4V+C1BWZ5ZBJ1wXwMNQm2EJWiNje+NzPLmQTUcB+ouSagYkAj6vOHuXsc8xtTOF0EPPnbg2iahetufeM0nWgqxQ/27OHF5iaW5uXx1+s3XFADw3Cyl+5YEws8q7DNWrQpjDJ+jKEEUwmZ1udC9h5EHnoIkkMMtq3l4K+eYsNXr0NzhlEnhDLe+MQZRtVtJRhNAZy76P09JI8cJHX0oBJLJ45CUvVEsuTmY1tUhxEaJPK7nxP57cNYsv3Y11yCY+0l2JetRtinxppXWCx4ygvwlBdQvGXNuOeklMSC/aOC6lgbg8dUbVXjb14m3j0wbntXUWBERHkXpdMAq0vwLSrBEfBd0Dhbn9pG11f/ldKSOEOuUiq+/U1s2eYM9WxSUennrz5z9WwP45xI6DqPNhzmNw0NODSNe1av4drKSiwZUmd1oQwl+2kK76MzegKBoMi9iHLPctzWC/v/mxoiqPTqflQj21rMKMNkmEhAjW2km+lEUYKpI/24GDXuTMiIMTkVUzjNcwYHYrz83DEu27yQHP/ZBdCJ/n6+vn07HUNh3l63hLfV1V2wU1Jj6HU0YaPMM1vRpi6Uc56GqmfKLLtcqSeQx38HrS+Cuwhj8d384fJ7kbrBun9bj0YzauZx2Lr8TCf3LlREzQqsOct2mYlMpUg1paNJRw+SPHIQozvdLs5qw1pZjeu627BVL8FWvQQtkDfyWiMcIrF3B/HdrxJ/9QViW58AuwP7inUqGrV6Ixbf9HzuQghcBX5cBX4KLl122vOJgXC6pqptNA3wWBttz+wicv/T47Y9X7OKxOAQOz/1bbxHn6G01AJrtlD5N58+7+ibycVLfTDI9/bspj0c5oqycu5asYIc5/y4eBtMBGkK76M71oxFWCnLWkKZZylOLRMK7E9tZFuLunieH2J15phYQK1bJ1GTp84JbrN5GXyqYCpBjX1+/M/NV0zhNM959vHDJBM6N7/5zA1vpZQ8efw4D9Tvw2u388Urr2RZ3oX3hQgn+wjGGqnwrJiFBoEGqjdTM0pELCfTmgPKUAvy4E8g0gGlVyEW3sbOT/2A0NFWbnr2P7Bl5QDZKMe9I8BOVOSpitF/XYnq6dFIph7nRBgD/eNEUvJEAyTiAFj8ediq67DdcDu26iVYK6sRtjNHKy0eL87Lr8F5+TXIZILEoX0kdr5CfPerJHb+iZAQ2BYvwb7mUhzrLsFaXH7GfU019mwPeWtryFs7ebOK4LbJm1WkhmLs/tQ3WVbbj7dUw/2+j+G54U0zdnwm84OBeJwH9+3jheYmCrOy+MfLLmdV4WzX+Fw4UkpwRdnT/TT9iXasws4CzypKs+qwa5lycRpCTe6FgTxUVkTm/4ZnNmMFVAuJRBMwhErVN07Z1ooSKi5mTlhFUOfsTpQ4NgXTXMIUTvOYeDzFs08cZvWGMkrKJ85NDyUSfGfXTna0t7O2sIiPr1uHzzE1P9oq2mSl3HNm0TY9JFCueX2M9mHOnNl3KQ1o3oo88XuwZSFWfhQRqKPz5X0c+H+/pu4vbh+TEiZQvRr8KCHYgioWrkGJqgOok0Fxel3mHOcwUtdJNZ8YrU06egijK53DrVmxLliEa8vNKpq0eCla7vmLdmGz41ixDseKdXju+jipxmMkdr1KfNcrDD3yQ4Ye+SFaUalK51t7KbbFSxCW2al1O5tZhZ5IEm7sHE0BPNqqzCoONtHy+20YCWVW4QvAxmsdODwucj75BezL1870YZjMYaSUPN/YyIP19URTSd5WW8vbautwzAHXyLFIKUkYUWKpMFE9REwPEU2FCSd7obyPSMrFQt86Sty1GdR8XUdFmJpRdjvLUL/1JlOHA1jEvn3NbN68CTXRmESl7cdQEZ/h5TMJKxsTC6rzEVYR1GfeiTpXl6IEkymU5xKmcJrHvPzcMUKDcW5+y8TC5VBPD9/YsZ3+WIy7Vqzg1kXVU2a7OpTsJxg7mY42zeQsSggVkk+gGtqev6nFdCBjfchDP4X+o5C3ElH7DoQti1Qkxssf/BqeBYWs/8o9E7zShkrfKETlwL+eXpci0+q2jNAAyaOH0iLpIKnjDch4DABLth/b4iXYrrkV6+Il2Cqrp6wW6VSEENgqq7FVVpP1tvei9wSJ73qFxO5XiTz1GJHHf4XwZuNYtQHHukuxLV+LJUN60mh2G9mLy8herPqlyXiMVEcbekcLqbZm4sePkWpthp42NH8uOZ/6EtayytkdtMmcomVwkO/t2cPBnm7qcnO5Z/Uayn2Zm+KrGykliPQwsdTY+xAxPYwh9XHbOyxunFYvdAbYtPoWtFlrWjsRF1sj20xBAPb0baLv+rCwGiuozldYuVCCyJp+7XCEyYIy+yjHFExzE1M4zVMM3eDJxw6ycHEutUvHz2LpUvJYw2EeOXiQfLebL1+9mUX+qe1l1Bh+PZ1HPpPRpg7UychGJtb5yM6dyIZfABJR+y4o2jgiVHf9430MHmnlxmf+A5vnbBfvOQxbl6sUvmXMZiNEaejoLY0q3S6deqd3tKonNQ1rxUKcV92gxFL1Eix5hbPWE0XLzcd9/e24r78dIzpE4vWdxHe9QnzXq8RefgZsNuxLV+NYeyn2NZvQ/LkzOj5p6BjdXaQ6WtHbW9DbW0h1tKB3tGL0BMdta8nNx15UinXtOrLe9A4s2RdTM0yTCyGu6/zm8CEebWjAabXy0TVr2bJgwaybP6ioUYRoKjwSMVL3ShgljOi47TVhxal5cVt9BByluKxenJoHl9WLQ/OMCKWt9VszSDSNbWTr5OJrZJvpjBVWE2XpSNSk7Kmi6o2EVZJRwVSR3r/JXMUUTvOUXdtb6OoIcef7rhp3odoXi/Gt13awLxjk8rIy7lm9Brdtame6IqkBuqInKfcsm6E8cgM4CrSihMUyMumHSSYjyCO/hK5d4KtCLHkPwjVqbtD5x3r2f/PX1H30dkquWXOWPQ1jQdU5nZ7iNekxSQnJJDIeQ8aj6j4WSz+OIWPR0eWxj2NRZDyuXhMZItV0AhmLACB8Odiql+C8+kaVdle1GOHIzJxtiysL56arcG66CplKkWzYTzyd0pfYuwN+BNaFNTjWXopj7SVoZZVTIviklMjQAKl2JYj0jtb0cgt6ZzukRvtFCXcWWlEZ9rqVaEWlaMVlaEVlWAtLEPOkYN9kZnm9q4vv79lNx9AQV5VX8P4Vy8mewf/RlJEkdkqkaFgYRVMh5LiLToFDc+PSvAScpbi0UWHk1LzYLI5Zbkx7rgRRfZkSqAvoKjKrJYbJGyNQUSIHkxdW0fT2pWTSdYnJ+WMKp3mIlJLHH91PfqGH9ZeMFsLv7ezkWztfI5pK8dE1a7hmwdRcDJ5KY+h1LEKjfEaiTXFU36IB1MloIZlU5yP7jqjUvPggovIWqLh2XE1NKhrn5T//qkrR++pEKXpn2G8iTmL/HmQkPF70nEnwTLAO49SZsbNgsSCcLoTDhXA4EA4nwunGefk1Kpq0eCmW/KI5diGjEFYr9qWrsC9dhec996C3NCqHvl2vMvTL+xn65f1Y8otG+kXZapcj3qAB6NjUOj0tkoYjSTISHt1Qs6IVlqi6q9WbRgSStagM4cuek39Pk8yjPxbj/n37eLmlmeIsD1+4/ApWFExvPU0kNUhn5JgSSOnao6QRG7eNJmy4rF7c1hxyHWU4rV5cmgen1YtTy8KSMZGiCyGOMvcJYjayne+8kbAymQ+YwmkecuRgkGOHu3nfPRuxaBZShsHDBw7w2JEGyr0+vnjFldOWyx5JDdIZPUFZ1hLs2nTXiwyg6plSwFJU/U9mII0U8sTj0Pw8uPIQaz+B8J3eT2LX5380yRS99H6lVE5xP/3eqF33WGy2tLhxIpxOde9wYfHnjT52pp8fe3Oe/prR9Q6w2i6Ki3ghBNbySqzllWTd/k70/h4Su7cT3/Uq0ed+T/SpRxFuD/ZVG3CsvQTrgoXowc43Tq0L5KEVleG8dPOY6FEpWl4hYo4V4pvMHaSUPHPiBD/ZX08sleKOujreWlOLfRq/c3E9SmNoL+2RBiTg1LJwal7ynOU4Ne+4lDqrsM/j35UEqqblJGYjWxOT+YMpnOYhTzy6nyyvnSuvWUjX0BDf2LGDI329XFdZyd0rVuJ4g9nyC0FFmyxUeJZP23soWlGzeA5gHWomLzOQQ+3IAw/CUBsUX4aofjNCO70ItPNP+9n/9V9S+5E3TSpFL9XWTOjB75Cs34VWVkn23/0TWmHpeCFkXoRPKVpOLq4tN+PacjMyFiNRv0tFo3ZvI/7K8+O2FS43WnEZtroVWItK0YrL0YpKsRaWmql1JjNKNJmkobeX34RCtO/ZzdK8PO5ZvYZS7/RFOlJGgubwfpqHDiClTrG7hgXeVTimfQItk9BRrqedQC8qdctsZGtiMp8whdM8o711gN07Wrj9zhXs6eniO7t3YUjJ32zYyOVlZdP63tHUIJ3R49McbZKoeqYWIICKNGWGG5GUBrS+hDz2f2B1IpZ/CJE3sYAcSdGrKGDDG6ToGdEhhn7zM6JPP4pwOPG896O4rnuTKZJmGOF04lh/GY71lyENneTRQ+gdrWiFJViLShG+nHk8e26SqUgp6YpEONzTw+HeHg739tI0MKCiPULwsbXr2FxRMW3fTUPqtA0dpjH8OkkjTr6zkirfGtzWzDLnmT4MlEteJ0o06agJvTKgCMgiUxxPTUxMLhxTOM0znnj0AJrVQkdFioe2b2OR388nN2ykMGv6u6M3hvdhwUK5Z9k0vUOK0b5FZUA1mXJCkvEB5KGHoO8QBJYi6t6FsJ95dnf3F37MYEMLN/7ha9i8E89ESsMg9qfnGHr4hxiD/TivugHPnR/Akp0zXYdhMkmERcNeswxqpuu7bmIyMUld53h/Pw29vUoo9fTQH1fNo51WK4v9Af6sro7aQC5dBw6wZcHpKcJTgZSSzuhxTob2ENPD5NiLWOhbh8+e98YvnvNIVOuLzvQtibqcKkCljOeQKecmExOTqcUUTvOIgf4of9x6HGuNk+eDTbypejHvWrYMm2X6c6qjqRCdkWOUZNXh0KYjJSEG7ENZftagHGoyAxncizz8czASiMV3QsllZ53d7XplP/X/9Qtq77mNkmsnbliaPHmE0P3/Q+roQawLa8n+23uxLaydrkMwMTHJUPpjsTEiqZfj/X0k08YuBW43KwoKqA3kUpsboNyXjTbmt2frwYNTPh4pJb3xNo4P7mQo1YfHFmBl9nX4HSUXQcQ1wqhYiqLqlXJRYikXs37JxGT+YwqneYKUkh/8bDvJpIGx1Mo/XLqJtUVFM/b+TeF9gJim2qYQquGrDqxAnaBmH5mKIY/+Bjq2gaccsfS9CPfZDSpUit7XyCrPn9BFzwgNEP7Fj4ltfRLhzcb74b/FecV1iBkQvyYmJrOLLiUtg4M0pEXSod4eOoeGALBaLCzMyeGmhYuoDQSoyQ3gn+GGzYOJbo4P7qQ/0YFT87Ak50oKXFXzXDANmzx0os5FoCJKC4A8MiVV3MTEZGYwhdM8IJpM8t0du9j7QhNZi1x8+W03EHDN3Ak1mgrTETlKSVbtNESbgqj0PDuwikwwgZCJMPQdVq55sV6ouB5RedM4m/EzsfuLP2bgcDM3Pv1V7L7R9Emp60Sf+z1Dv3oAGY3guuEtZL31PViyZv94TUxMpodoMsmRvr6R+qSG3l6iqRQA2Q4HNYEA11dWUZuby8KcnGl1wzsbkdQgJwZ3EYw1YrM4qfZtpCSrZp7YhU9EClWv1IGqXwJ17lmEii6dbvZjYmJycWAKpznOif5+vr59O8HX+rDH4RMfvHJGRROMRpvKpzTaJIFmVJd1HyrSNDvN42QqCv3HkP1HoK8BhtrVE85cxOq/QuQsnNR+ul49wP7/+iU1H76VkuvWjaxPHK4n/MD/kGo6jm3parzv+yjWssppOBITE5PZ4mwmDgIo9/m4oqyc2txcagMBCrOyZj2SE9cjNIb20hY5gkVoLPCsotyzDKtlPkZZDJQT3rDJgwE4UZGlQpTJg4mJycWOKZzmKFJKnjh+jAfr6/FabeQf18ivzadu6cz2Moqlo03F7sU4tak6sRioDuvtqGLbOmayw7rUEzBwAtnfAH1HINQMSLDYILsKUbAW/ItVet4kokyQTtH7wFdxl+Wx4WsfAUDv7Sb88A+Jv/I8ltx8fH/1ORwbrpj1iyUTE5OpIZZK8X9Hjpxm4uCyWlkcCHBH2sShOhAgy5Y5YuRUa/ESdw2V3lUz0JtvppGofoCdqOyGJCr1rggllrIxTR5MTEzGYgqnOchAPM7/7t7FjvZ21hUVcWm8gPu6X+H9H9w442NpCtcDTGFtUxLV1LYfNdNXxXSfuKSRgsEm6G9A9h2BwZMgdRAW8C6ABdcjchaDrxKhnd/Fze5772fgcDM3PPUVbC4bQ7/7OZFHf4Y0dNxveTdZt70d4TB7/ZiYzCfawmEeqN9HYVbWWU0cMgVD6rSmrcVTRpwCVyWV3vloLT7EaN1SDGXqkIcSSwFMk4dzQ+pxSIQgEYbk6L1MhEBPIgpWgb/OnBQ0mReYwmkOEU+l+P2xozza0EBC17l7xUpuXriQL33mSQqLvazdOL19mk4lpg/RHjlCkbsap3UqanGiKBOIKCrKVDwF+zwdKQ0It0LfEWRfAwwcByMBCPCUQtnVSihlL0RYLzyXPbjtIPv/8xfUfOhW8gokvZ/9C/SOVuxrL8X7nnvQCqbnOE1MTGaXwqwsvnfzLfgzvAHyqdbifnsxC33r8Nozw4hnaogzKpbC6XUB1ORcHubl0ChSGpCMjBNBJEKqvnd4XSIEyfS9kZh4R5r63suOV8FdBGVXQ+H6856ANDHJBMxfijmAbhhsbWrikYMH6IvF2FBczLuXLqPM5+NQfScnjvRw10c3YdFmdpasOVwPSCo8K6Zgb/2oSJNEmUD4p2CfCiklRDqUUOo/Av1HIRVVT7qLoHiTEko5ixC2qc1jT8USvPSBrxJY5GdJdS8D//F5tKJSsj/9LzhWrp/S9zIxMckssmy2jBZNylq8leODu8ZYi19PwFky20ObIpIUFUlgN+ocA+AFFqPSwGenbnY2kEYqHRUaI3iSaTE0bl1YCSOMCfZiAbsHbB6we8GVB3Yvwu4Bm1ets3vV8zYPQrOp9+3ahWx5AdnwCJz4PbLkckTpFWftdWhikqmYwimDkVKyq6ODn+yvpyUUYrE/wCc3bGRJ3miDwSce3Y/X5+CKLZMzKJgq4nqEtqEGitzVuC442tQBHEIV4q4ELsyZT0oJsZ5RodR3RM2SAThzIW8Vwr8YcqoRjuwLHPvZ2fuFH1LoaDcKn60AACAASURBVKF6pQP9yH6y3vlB3De+BWE1Z9xMTDIRIcR9wG1Al5RyeXrdvcCHUYUwAJ+VUj4+OyOcGgYTQY4P7hq1FvdfRYGzcg6lUxkoq/AYKpoUH7M8fJ+kro70ciUqFW86+gxmHjLSiWx5ifXswXjpSdBjE29osacFjwecAfAtUKJneJ1trBhyI8S5TdAKixWKNkLhBug/imzZCo1PIZueQRauR5RtRnjMrAuTuYMpnDKUI729PFhfz8Geboo9Hj61cRMbS8Y3GGxt7mfPa6285Z0rsTtm9qNsCtcjLzjaJIGT6VsOsJzz7Ykh4wPQn0696zsC8bSFrN0H/pq0UFqMcM1M6omUkuDPHiHv6KO4lms4LrkSzzs/hOafT6kvJibzkh8D/w08cMr6r0sp/2PmhzO1RFIDnBjcPWotnr2REnemWYtLlCgaK4JOXY5P8DoNNQHnQEWWnOzceYJ16zZxMZg8SGlA7yFk64vQewiERoQC3EWLT4kKDS97ENrMWKsLIcC/GOFfnBZ1L0LHdmTHNqS/FlF2NQTqzlmYmZjMNKZwyjDaw2EeOrCfV1pbyXY4+NCq1VxbWYl1ggaoTz56AJtd47pbaqdtPIY0iOtDxPQw0VSImB4mpocJRhspci3CZT3fULsOHEblmxcBtZxLQa5MRtJC6Qj0N0CkSz1hdatIUsU1kLMY3IUzPoOaajnJ4I+/DYf3kTKseD55L+61G2Z0DCYmJueHlPJFIUTlbI9jqonrEU6G9tKethav9K6iLGs2rMUlqk/SqdGhU5flKa+zoASRE5XKPbw89v70S5pQ6CTzXTTJVAw6dyBbXoJoF9h9iMpboORSDvxpJ5sXb57tIY5DuAsRNXciq26Btj8hW19G7vseuAuhbDMUrkNoF08apcncwhROGcJAPMYvDx3iDydOYLVYuLOujjdVL8Z1Bova/t4If3rhBFddV43Xd/459FJKEkaUWCpMVE8Lo5QSR1E9RFyPMP4EJnBqWfgdJVT6Vp/nuyaAfcAgsBCo4FxObLK7HnnwJyr1wGJXtUnFlyqh5CmZtRkrYyjM0G9+QvQPv0XHyoHtOnXf+CdTNJmYzA/+UgjxfuA14O+klH1v9IJMIGUkaArX0zJ0ECl1SrNqWeBZOQPW4glUP6SJhNGp9TMCJXwcKAvw4eWxwsjKfBdA54qMdiNbX4L2bep86F2AWPI+yF+lUuQyHGHLggXXQ/kW6NqDbNmaroP6naqDKrkC4Zhvjo4mcx0h5amzOnOD9evXy9dee222h3HBxFIpfn/0KI8eUU5511ZWcmfdkjcsKP7Fg7v5/a/r+cr/vJnC4jP/sEgpScnEGYVRLBVGnnISs1tcODUPTqsHp+bBpXlHlh1aFpYLEiZDKOe8BLAEVaA7OaShI08+Dk3Pqh5K1W8F34JJ91KaLqRhEHvpD4QfuQ8ZHoTll/KHe19iwbtv5IoffGpWx2ZiMt0IIXZKKeeV00k64vS7MTVOhSgVIIF/BoqllH9+htfeA9wDUFhYuO7hhx+eiSFPMBCDuLMHR0kMNAMG3dCTA8npjTDZbJKyMigrA00DKSGRgFgM4vHR29jHiQRMlygKh8N4PFPh+popSHLopoRj5NKBRNBNKa0sJETgtK3n1vFLsumhlKPpY7PQRRmtLGKI869Hnlt/g6nnYj9+gC1btkzZeSrzpyTmKbph8FxjI784dJC+WIyNxSW8e9kySr1vnPoWiyZ57skG1m2qoLDYh24k00JoVBTF9BDR9LIuk+NebxV2nFYPWdYcch1luKxeJZTSYkkT0/W16AX2o1IuVsM5/BDKRAh54AHoPwLFlyGq35oRlqbJY4cJPfA/pI4fxlazFNc77uWJt30Na14uG//zo7M9PBMTkylAStk5vCyE+D7wu7Ns+z3ge6Am+DZv3jwT4yOmhxlMBBlMBhlMBAkn+3Bg4HcUs9C7Dm/JdNdXJoBmoBWVil0AVCBEFg6HBcfMlNKcxtatW5mJz2C6kXoCOneq+qWhdmXWUHIDlpLLKXJkU3SG183V45eRILLlBYo6tlNkNEFODaJ883nVQc3Vv8FUcbEfvxx2UZ4iTOE0w0gpea29nZ/u309rOERtIMDfbtxEXa46qRm6weBAjP6+qLr1Dt9HRh53B0NEhhJUbe7njx2PkDTGu+VYhDYihLLtBaPCyOrBqXmxWWYjd7gNaEA5Gq1EpV5MDjlwHLn/fkhFEHXvRhTNfKPfcePRdfT2ZiJP/JrYi09jyQng++incVx2Dbs+90P6DzRy/e//FXv2xT3DY2IyXxBCFEsp29MP34rqnTBrpIwkoWS3EkqJIIPJ7pHzgEVY8dnyKPcspelgkFWbbpjm0UwkmCqBqW3tcLEiY33Itpeh7RVIRcBTiqh9FxSszYjJw+lCuPMRNXcgq26G9leQLS+pOihXAZRfDYUbzDookxGkoUOsGyJBiHQho10jyyOuylPEnBVOTYODfHfXLpbn57MsPz+je2UA6LrBnpMd/HzXfhrb+8gx7FztLiCrXeOJl/byUFoUDQzEkMbp6ZPebAc5fjeebI3i/CRrqjXKqp04rfm4xkSLnJoXu8WZQZayEjiGOrEGgGVM9msnpYSWF5DHfwvOAGLlJxGeme0vYgz0k2o+Tqr5JKnmE+rW2gjJJGga7lvuwP2Wd2NxuQnuOMS+rz7C4g/cRNnNm2Z0nCYmJlODEOIhYDOQJ4RoAb4IbBZCrGbUCvQjMzUeKSWRVD+Die6RaNJQqn/kebc1m1xHKT57Pj57Pm5rzkg6dVN06zSOzBRM04WUEgZOqOhS8HVAQt5KRNlVqjF7xpzfpx9hy4KK66BsCwT3IJu3Iht+AccfR5ZcpvpBTXNbEZPMQEqpeo1Fu5Q4igRHlon2MK520uYBdwHkLkW4C4BvTtk45qxwsmsar7S18mzjSQDKvF6W5eezIi+fpXl5eGcoL0DXDQb6Y+MiQqdGiHp7hggNxkc8FhxAlDg7COHLdpLjd5ETcFFR6Scn4B55nBNwkeN3k53jxGrTGEr2s6fnSSzCyZrcm3BecP+k6UYHDqBKA0qBaibrnCdTMeThhyG4B/JWqEiTdfqKmWUyQaqtWQmjJiWQ9OYTGAOj9d+WnADW8irc178Za0UVtpplaPkqQUKPJ3j5z7+GqzjAhv/8i2kbp4mJyfQipXzXBKt/OFPvn9BjIwIplOhmMNk9km5tFXZ89nzyXZX4bHl47XnYLDOdA2cKpulitFnsixBuAasLyjcrceA8vX7pYkJYNChcBwVrYeC46gfV9Ayy+TlkwVpE+WaEp3S2h2kyBUg9rqJFpwmk4Ph+ZBabasLsKYH81Qh3vhJLrgKEbfr6tc1Z4VSUlcV9t97Gyf5+6oNB9gW72NrYyFPHjyOAyuxsluXnszw/nyW5ebjP4E53LoQH4+zb3cbeXa20NvUz0BdlcCDGqf4aQoAv24knx0nEptNXoGOpsrOysograhZQkOfBH3Dhy3FhtU5OSERTg+zteRoQrMq9YQ6IpjjKBCKM6tJeNulXyqF2ZP2PINqNWHg7lG+Zshk2KSVGb7eKIqUFUqr5JHp7Mxjp2QqbHWvZAuyrNmAtr0rfKrH4cs643z1fepD+/Se57nf/iiMn0z8bExOTTMCQOuFkX1ooqdS7mD6cViLw2PwUuhamo0l5uDTfLEYbTME0Xcj4ILLtj9D2R0iGwV2EqLkTCtfPWJ+luYIQQjnp5ixSdVCtL0L7NmTnDmTOYkTZZshdYvaDynCkNCDWm44WBZGRrpFl4v1jthTgyFGCqGgDwlUAwwLJkTMrn/OcFU4AmhAs8vtZ5Pfz5poakobBsb4+6oNd1AeDPHn8OL87ehSLECzK8bM8LaRqAwEc1jc+dCklTSf62Luzlb07WznW0I00JF6fg4WL86iqzh0fIfK7yAm4sWdZeeLEMX579AhJXXJd5RLuqKsj5zzTCWP6EHt6nsaQBqvzbsRtzXR7zhDKbjwFrADyJv1K2bkTefgR0ByI1R9D5FSf9yiMWBS95eRoml1aKMlIeGQbS14h1ooqHOsvUwKpogqtsOScnPq6XzvMvq8+TPXdN1J+i5miZ2JicjpSSuJGZLQuKREknOzFQAeUm6nPnk9JVg0+Wz5eWy5aRlhKm4JpupCDTerCv2s3SEOlFZVepZq2X0TpeOeLcOcjFv8ZsvJmaH8V2foisv774MqHsquhaKNZBzWLSCnVREA0CJG0OIoGRwWS1Ec3trpU/VrOYhU5chWko0d5GfcZZsKv8pRhs1ioy82lLjeXO+qWENd1Gnp7qA8GqQ8GeexIA79pOIzVYqEmEFBCKi+f6kAAW7rBbDSSYP/eDvbubOX1na309yk3jqrqXG6/cwWr1pVSVZ2LxXL6j1rKMHiu8SQ/33aQgXicTSUlvHvpMkom4ZR3JhJ6lL3dT5MyEqzOvRGPzX/e+5oZulHpeVZgLTC56Is0Ushjj0HrSyqHe+ldk85bloaBHuwg1XR8JMUu1XQCvat9ZBvhdGOtqMR5ydVoaYFkLavE4r6wk78eT/DSn38NV6Gfjf/1sQval4mJyfxCl0mawvUjQilhqPOJwILXnkdJVu1IbZLD4s6wi2VTME0H0tAhuFcJpsGToDmg5HJE6ZXqgtHknBE2N1Rco8RSMN0P6sgv4YSqg3IhkVJm2P/X/EBKA+IDSghFe5Dpe6JBiPWAHh/dWGjgylWiaLj2aFgg2bLmzOczr4TTqTg0jRX5BazIV72Coskkh3p62BcMUt8d5BcHD/JzeQBHWFDY60C0pOg5EcLQJW63jWWrS1i9vpQVa0vIzjlzfY2Uku3tbfxs/37awmHqcnP59KZLqM29MPvXpBFjb8/TxI0IKwPX4bVPt53shSCBFuAo4EVFmiaXYiBjfcj9P4ZQo0rLq7ptwoiPlBKjvxe9tZFUaxOplsYRwwYS6X9OYUErKsFaWY3zyuuVQCqvwpJXOC3/lHv++Sf015/guv/7spmiZ2JiMo5IapDjgztxal5yHMX47Hn4bPl4bH4sYnb7z50ZUzBNBzIRVu5wrS9DYkDNpFe/FYo2IayZbW41VxhfB3UiXQf1LBuQyFd3Iv21CH+tiujZzfP1ZJFGSqXVRbsh2o1M3xPrViJpbORIaODMVbVHOdUIV55aduUrk69Z7rs5Fcxr4XQqLpuNNUVFLPPncTAe4LVDTex5rYXBnhjdDGHkCPQlVqwVdiqWFlJVVEhZfi5e35l/1A739PBg/T4O9/ZS6vHy/11yCeuLii/4Ij1lJHi95xkiqUFW5F5LjqPwgvY3vRgowdSKSstbCkzun0P2Hlb9mWQKsewDiPxVSCnRu7tItTWNiqTWJvS2JmRkaOS1wuPDWrEQ15ZbRiJI1tIKhGNmTkLdOxvY95WHqL7rBspvvWRG3tPExGTu4LJ6uazwHdi1uXBhbAqm6UCG25AtL0DnTpAp8Nciat8OAbMOZ7pQdVALETkLkbE+Dr/6GDVeCd2vIzu2AQLpKYNADcJfB9lViIxIi509pJ4YEUZEu5Gx4eUeJZoYU8xvsSsx5C6C3OVjxFHerNUdzSQXzTcl2Bli7842Xt/ZyoF9HSQTOnaHxtKVxay6s5RV60rRvBr7u4MjqX279qmeh167nWV5+SM1UiUeD23hMD/dX8+O9nZyHA4+snoNWxYsQLNc+BdGN5Ls632WcLKXZYEtBBwza8F9bqRQTW17gQpgIZPpAC+lgTz5NLLxSbBkEw/VkPr1H0i1/gC9rRkZH3VOEb4crKUVOC/dglZagbV0AVpJOZZs/6yFdvVEkpc+8FUzRc/ExOSMWIV9DogmUzBdKNLQId43cqEph2fio0HVrNZih+KNiNKrEFlnalVrMh0Ip58OKqlbvlmllYWaoLcB2XcImp9HNj0LFjsyZ5GKRgVqlTnHHEkbOxdkMjIqjmJjIkfRbkgMjt/Y6lZCyLcACteNiiNnHti98/LvM1nmrXBKJXUaDnaNiKW2lgEACoq8bL5hMavWlVK7rBC7fXxk5PKyci4vKwcgGImwP53WVx8M8mpbKwA5DgeDiQR2TeOdS5Zya3U1zkmYTUwGQ+rU9z3PQCLIUv+V5DnLp2S/00MM5ZwXAWqBiQWeTKXQu9pJtTaitzaR6jiJM68DW56F+NEBwn88DKltWPx5aKUVODffhLWkQomkkgos3swywzBSOq/+1bdGU/T851/DZmJiYjI7mILpXJCpmKrZGBZH0e7Rx7E+xvWQEVZVy+HMRRRugOJLptUe2WRyCGEBXyX4KhGVN6jPtP8osu8w9B5C9h5UbSft2Uh/DSJQl07rmzvneNUItgcinTDUgYx0sppjGC8/rRooj8XuU2IoUDdeGLnyzO/rWZhXwqmvN8LrO1t5fWcb9XvbiUWTWK0WapcVKrG0vpSikslfhOe73WxesIDNCxYgpaRjaIj6YJD93UFyHE7eWltD9hSmhRnSYH/fC/TF26nNuYwCV9WU7XvqGUA550lgJRBAJhPoHa2jqXWtjaTamtE7WkFPAWDNc+K9vhyLUyMxUIyovgn/5gVoJRUXbNQwE0Q6etn6zn+m88XXWf7pd5gpeiYmJnMMUzBNhGquOZhOTepGRnvG13Ekw+NfMDIjXwEFaxGu3NELT4dv3qcrzQeE1Ql5yxF5ywGQsV7oPayEVM9+ZOcOtd5TqlIsA3Xgq0JoF97e5kKRejLtUNeBHOpUQinSqRzrxtYc2bPRsUPBEoRzTEqdK9e0uj9P5rRwMnSDY0e60w54bTQe7wUgkOvmkisrWbWulKUri3C6LvxLLoSg2OOh2OPh+qqpFzRSGhzqf5meWDPV2Rspdi+e8veY9FgMHVJJpBEBGVU34iDiYEkgLEmwppAxSfSFNpKHnkdvbUTvbFeWqqBMGgqL0UrKcazZhFZSji17CEvfS2D3IZZ9AKevYtaO8Xzo/GM9z7/9SyT6w1z14D+w6D3XzfaQTExMTCaJKZhUkXvfKalKPenIUQ8YiTFbp/vHuPLUxbVz9IITZ645Iz8PEc4AlFyKKLk0ndbXAn2Hkb2HoOUFZPNzYLEhsxchArXgr4WsC69pPxsyFRsXPVLLneo7O1J3JJQhQ1ahqp1zF6pldyHC6mLf1q1srtk8bWO82JizwinYGeYv7/4FQ6EEFougui6fO9+3hpXrSilfkDOn8i+llBweeJWu6AkWetdSlrXkrNsnjx0mvv0lZCoJqRRST4Guq/tUCqnroKeQqZSK9Aw/p+sj66QFtGwXlmwXlhw3mt+DJaBuWl42lhzPOMt1aUiM/jBGzyB69wB6Zz+Rp19DRhJohaVYy6twXHI11pIKrKUVaEVlCLvy3pd6AtnwC+jcAf46xNL3IWxz52QtpeTgt37D9k99F09lETc88W8EVi6a7WGZmJiYTIL5KZikNEBPgB6DVFzd63FIxcYsR1nMfow9+5VYivczvsjdNuoA5q9Ji6PhyFHgojcMuJhRaX0V4KtALLgemYrDwFFk72Elpo49pja0+8a79TnOr7RAJsIQ6YChzrRAUsskBsYMSlPudN4yVXfkLoSsInDlZ0QU7GJhzv4qRKNJVq8vY9W6UpavLibLMzdDjlJKjg7uoCNyhAWelVR4V5xxWyM0SPjnPyL2wpNg0RAOB2hWhNUKmobQrOqxpiG8biWCArlY/FlYctxYsl1oPhfC58ByShROGhIZSWFEdIyQjh4cQsZAJkAmBCQ1sDgRmgesFVgr7Pg/9z7VLPYs9V0yEkTu/xEMtSMqb4IFN8ypFIbkUJQ/3fNfHH/oOcpvv4wrf/wZ03bcxMRkDhCnqkoCr5IpgkmJnfgYoTOR6ImrWXY9vX7ccnx0eWx/mLOQix30YsheqNKThoWSK09lP8yhSVaT2UNYHZC7DJG7DAAZ61cCqu8Q9BwYTevLKoFA7ahb35jmrVJKJd7HCaR0BCk16hiMxa4iRv7FShwNCyRn7ryw857rzFnhVFHp555PXD7bw7hgToR20zp0kLKsJVR6V0+4jTQMYi8+TfiR+5CRMK6b3krWW9+OxSVQBg1jb/H0vX7KXiyAc4KbA3AiLA6ER2CZQk0gg68jD/0MhAWx8h5E4OyRtExjoKGZ5+74JwYONLLuyx9kxWfeiZgC10QTExOTqScJ9KVv/UCEigqAXGZaMMlUDNr+hAzugVR0VBSNS4U7C0JTjWGtTnWvOcGWpaJDmhOsap3QHCPLav3w9qOvffWlP7F53eZpPV6Tiw/hzIHiTYjiTWpCINw6Wh/V8iKy+XkQVmTOIrB7R+uPxgp+q1sJovyVY9LrisCRPacmmC825qxwmg80hvbRFN5HsbuGRb4NE858JRuPE/rxt0gdPYitZineD30Ua3EE2H3KllaUEHIBfoYF0ejNxmRswqcCaejIE7+H5ufAW4FYdrfKHZ5DND76Mi/d/VUsNo3rn/g3Sq9fP9tDMjExMRlDCmXSMyyWhs0LNCAbKGb79mNs2rRsxkYkk0PIlheh9SXl4OVbAJ6yMeLGoQry08unCx0lfswUOZO5hBAW8JaDtxyx4DqkHof+Y2m3vsMw1KFEUdFGhLtopP4Im8eMeM5BzF+nWaIlfJAToV0UuBZSk73ptH8eIzrE0K8eJPr0bxEeL96P/C3OyxciRAvqxFgFeBgVRpnxUcr4IPLA/TBwDEouR1S/dU6dBI2Uzq7P/4h9X3mIvPW1bPnlF/FUZHLzYRMTk4sDHRhkVCiFUPU6AiWUqlCTZl5UhgFEo8dnZGQy1o9seR7aXlFRpbyViIrrEHPMAMjEZCoQmgNylyJyl872UEymgblzRTuPaB86wtHB7eQ5K6jLuXxcSFZKSfzVFwj/7HsYA324ttxC1jvfjMXVgirwLQIWAfYz7H32kP3HlGhKRRF170UUza0oTSzYz9Z3f5n2Z3dRe89tbPrmx9Ecmfd3NjExuRgwUOKoHyWUBhjtFeQDylFCKRs1mTbzyEhQNRDt3AFSqoL1imvNJq8mJibzFlM4zTCdkeMcHvgTfkcJS/1XYRkjmlJtzYTu/zbJA3uwVi0m+9Ofw1aRQnVkywKWAjmzNPIzI6WElq3IY/+nim9XfhThmbgZbqYS3H6I5+64l3j3AFfc92kW333TbA/JxMTkokICQ4yvUxquVc1CNRj3o84Bs3vqlqEWZNMzENwLFisUX4oo36J6GZmYmJjMY0zhNIN0R5s42P8y2fZClvu3YBFqllDGYww99hCRx3+FcDjwfOAvcW1Zkk7LE0A1UMpw+kUmIVMx5KGHoHuvSs+oe7fKYZ8jSCk5/L+/Y9vffBt3aR63/vH/kbtm9npomZiYXCxIIMpoRKkPZfAAqla1ECWS/GRKhoHsP6YEU+9BVZdUcQ2ibDPC7p3toZmYmJjMCG8onIQQ9wG3AV1SyuXpdQHgEZRVz0ng7VLKPqEKdb4J3AJEgLullLvSr7kL+Mf0bv9FSnl/ev064MeoM8XjwCeklGMaLcwPemNt7O97Aa8tlxWBa9HSdT/xXa8QevA7GN1dOK+4Ds9778CS1Q40oexjq1FGD5mHDLcj998H0R7EojdD2eY5VeiYisZ55WPf4Oj9T1N680aufvAfcATOrweDiYmJyRsTZ1Qk9aUfgxJGAZRI8qPqVjMDKSX0HlSCaeC4KmivulXVsJpNYE1MTC4yJhNx+jHw38ADY9b9PfCslPLfhRB/n378GeBmYHH6tgn4DrApLbS+CKxHTbPtFEL8VkrZl97mHlSziceBm4AnLvzQMof+eCf1fc/htmazMvc6rBYbelcHoQe/Q2LPNrTSBeTc++/YF2nACcANrEadQDMLKQ1IDqm+BUd+pRyQVn8ckTO3GsKGjrfx3B3/RO/eY6z+4l2s/vx7TatxExOTKUYCXYy1CFdYGRVJftS8YWZNOklpQHAPsvEZGGoDRw6i+m1QfMm43jQmJiYmFxNvKJyklC8KISpPWf1mYHN6+X5gK0o4vRl4IB0xelUIkSOEKE5v+wcpZS+AEOIPwE1CiK2AT0r5Snr9A8BbmEfCaTDRzb7eZ3FoWazKvR6rLhj6v4cYeuwhhMWC5z0fxnX9GoTWjDpxLkQV/c7sRfyIIIoPQGJQ3eIDyMQAxEcfkwgxUqCcvQix9K7z7pQ9WzQ/vo0X3/uvIATX/+7LlN28abaHZGJiMi8JA/sZaxGuhJKHTBNKw0gjBR07kM3PQTQIrgJE7buU8cMcckg1MTExmQ7O91ewUErZDiClbBdCFKTXl6Ks34ZpSa872/qWCdZPiBDiHlR0ioqKzLc5DSf7eL3nGWwWB6tzb4ADB+l94NvoHa04NlyB5+53o/m6gEYgH5WWN7UpGkoQRSAxMCqK4oNpQTRGJCUGQRqn78CWBfZssPtUozZ7NsKRDQ4/BOrmVBdrQ9fZ+6UH2fPPDxJYU801v7wXb1XxbA/LxMRk3uIA1jLWIjxTkak4tL+iGncmBsBTjlj2AchbYTbjNDExMUkz1dNHE02hyfNYPyFSyu8B3wNYv359RtdBRVID7O15GovQWKFtIPadbxLf9iJaYQnZn/0SjiVulGByAatQ+e2TR0qpIkQjkSAlgmR8MC2SBkfWTSiIrFng8I0XRHZfel02OLLB7p03M4yxngFefO+/0frUDqrvvpFLv/0JrK7MrB0zMTGZL9hRkabMRSaHoPUl1bg2FYGcakTdu8BfO6dqVk1MTExmgvO9Ku4UQhSno03FqCRuUBGj8jHblQFt6fWbT1m/Nb2+bILt5zTRVJi93U+DlNQehMhDn0DqOll3vA/3rZcirM0oN6UqoILJzkTKRBi6X0d27VENZqV++kZWtxJDjmxwF4BjWBBlj663++aNIJoM3TsbeP6Oe4m093LZdz9JzYdvNS8ITExMLmpkfADZshXa/gR6HHKXqaa12VWzPTQTExOTjOV8r55/C9wF/Hv6/rEx6/9SkbvhcgAAIABJREFUCPEwyhxiIC2ungL+VQgx7HZwA/APUspeIURICHEJsA14P/Ct8xxTRhDXI+zteYqUHqfq4V3oew5gX7UB7wfvQvP3oKJMeai0PNcb7k8mh6B7H7JrN/QdAQxw5UPpFQhnYEx0SEWPhGab3gOcYzTc9wSvfvybOAv83PLSN8jfUDfbQzIxMTGZNWS0WzWt7diushEK1qqmtXOs957JmZFSojefILbtRcr27iR0sh5LIA9LIA/Nn4clkIvmz0c4M8e90cRkrjAZO/KHUNGiPKEaC30RJZh+LoT4IMo3+8705o+jrMiPouyDPgCQFkj/DOxIb/elYaMI4C8YtSN/gjlsDJHQY+zteoJEcpCK7z6DM6Lh/dTnsa/MQYhmVP3SCpRwOjMyFU2LpT3Qd1hFlpy5ULEFkb8GPKVmxOQNSMUSbPvr/6bhB7+n5Lq1XP2zf8SZl9kpMyYmJibThQy3KUvxrt0gLFC0CVFxDcJ19vORydwh1dZM/NUXiG17Eb2tCYQFh89PbNsLyHDotO2FOwuLPw8tkIfFn4slkD+yrAXysATyEVke83rDxGQMk3HVe9cZnrp2gm0l8PEz7Oc+4L4J1r8GLH+jcWQ6yVSUPU2/IqolqPjRi+Stvpast25G2FqAblTLqwqUu9LpyFQMeuqVWOo9qMSSww9lVyPyV4O33PzxmiThxk6eu+NeenY2sPKz72HNP92FRZs7JhYmJiYmU4UcOKEEU89+1bS2/P9v777j5Krr/Y+/vtNne81mUze9l01CCqEkNAEVEBFDDVwFEa9XkSLo7ypXvfcilmsXUUCBACIgIIgBAkkgkBDSK6RtCqlbs3Xq9/fHmd1sSNmQ7O5seT8fj3nMzMmZs59zdjLffc/3e75nJqbP2c4kP9LpxfbvoWHxAkJLFhLdsRWMwTtsNMHz/53AaWewcMVKZsyYgQ2HiFWUES8/QLy8jFhFKfHyUuIVpcTKS4nuKiFeWQ4fv4ym15cIUY2BKr9ZsMrDlZ2HKzOrU00UJXIqus+JLm2oYdtGVlfOoy43yIA3dtH7a/fgya/CGZaXAwzlaMPybCwEZesOhaV4xBl61/sMp2cpo7/C0if00avvs+DqHxGPxjn3+R/S75LTk12SiEi7stEQlG9gLG9hVzwPnlRM0UVO2+JNTXZ5copiZQcILVlIw5IFRLd+CIBn8AjSrr0F/+QzcWfnHvEa4/PjKegFBccekmmjUeJVFU1hKp4IWo2PI5s2EKp4G6KRw1/ocjk9Vtm5iaGAeU33rtx8PH2KcKXofSddg4LTKYjXVlP97F/4YEAddQPyGVrRg8LZUzFmN86wvNE4w/IOhR8bCztXYd+/wvkGMB5xzk8qnIrpUQwZRZr69STYeJzV//sky7/3CNmji5j5zL1kDunT8gtFRLoAG65xvogrXQ0VH0I8QpAAZtBl0Gsaxt0+s4haa4lsXE3dy88Q2bgG76hiAlPOwlc8BVcwpV1q6IpileWE3nuL0JIFRD5cD4BnwBBSZ32JwJSzcOcVnPLPMB4P7tx83Ln5HOtsaWsttrqqWbAqJVZ+gHhFmdNz9dEO4muWYRvqD3udu2dvPEWD8RYNwTNgCJ6iwQpT0ikpOJ0Eay0Ni+Zx8K8PsfNzY6kbWMiw9OEU9ongTDDYP3Fzuq5tLAIVG52wVLoW4mHwpkHPyU5YyhyosHQKQpU1vDX7Pnb+410GXnMupz9wG97UlifeEBHpzGx9mXM+bOkaqNoKWPBnQeE0TN4YlqzayYy+M9qnlliM0HtvUffKs0S3bcKkZ+I/7QzC61ZycPm74PXhH3ca/iln4Rs/GVdAn9EtiVdXEVr6Ng2LFxLZuBqsxd23iNQrZuOferbTg9TOjDGYjCxcGVlQNPiY68Xra50hgQf2Et2+hWjJJqfHavGCpnXcBb3wFA3BMyARqIoG4UpNb4/dEDlpCk4nyMbjREs2EVq+mNCyd4nu3s7umz5FzcBshmYWUphaj3NF+KFAinP19Yp1h8JSrMG5dlLBxERYGqQxwa2gfPUW3vj8vdRs38fUX3+d4bdequGNItIlWWuhdo9zWYrStVCTuH58Sk/ofz4mbwyk9Wn2GfhRm9cUb6inYcFc6v71HPHS/bh79ib9xv8gcMa5GJ8fG48T2byB0JKFTo/J+4vA528KUf5xkzW7WzPx2hpCy94htHgB4XUrIB7H3bM3KZdeTWDqWXh69092iSfEFUzF1TsVT+9++MdPbloeP1hJpGQz0ZLNRLdtIrJlA6Elh8KUq0ch3qLBeAYMabpXmJKORMHpOGyogfC6FYRWLCG8YgnxqgowLjxDR3LguzdSlVbPoIwseqWmAYOx8Ryo3JQIS2sgWg+eIOSPc8JS1hCFpVa05fHXWPSV/8OfncZF8/+PgtNHJbskEZFWZW0cDpZgD6xx2pWGUsA458AOvATyxmBS8tu9rlhlGfWvvkj9vJexdTV4h44k/dqv4iuegnEdGkFhXC58Q0fhGzqKtGu+QmTTekKLFxBa+jahpW87Iap4ihOixk7C+LtfiIrX1xFevpiGJQsIr14GsSiu/J6kXHyF07PUb2CX+ULQlZGFf+wk/GMnNS2LV1c5YWrbJqIlm4ls/ZDQe28dek1+z2Zhyhnq50pTmJLkUHD6mFh5KeGVS5ywtG4lRMKYQAq+cZNwTziNmhEF7IpvpzxUTlF6Jn1SR2LLo9gDb8KB1RCtBXfAacx6FEP20G51sdnWEo9ECZUfJFR2kIYy577x1lB2kIObdrHj+UX0PHscM576fwQLcpJdsohIq3BGLHzoDMErXQuRajBu58u3fjMhd3TSZsWLfrSdun8+S8M7b0Isin/SdFIuuhzvkJEtvta4XPiGjcY3bDRp191C5IO1hJa8RcPStwktWYjxB/AVT3HOiRo7CeNrn/OyksGGGgitfM/piVv5HkTCuLLzCF5wCYEpZ+MZOLTLhKWWuNIz8Y+ZiH/MxKZl8eqDTogq2eT0TJVsdoJ242vyCvAmzpVqDFSu9IxklC/dTLf/i95aS3T7ZsLLlxBauYTotk2A8w1HcOZF2InFHOyTwu7wdirDu7H1u/G6XAxIzaVPWQN29V8gUuNM85o7OhGWhulCtAnWWiLVdUcEn+bPQ+UfW1ZeTeRg7TG36fJ58edmMObbVzHhhzfi8qgXT0Q6NxttgPL1Ts9S+XqIhZx2JWeEMwQvdyTGk5zzgpwJH9ZQ989nCK98D7w+gmd/iuBFl5/0eTbG5cY3Yhy+EeNIu+6rRDauoeG9hYSWLiK0eAEmEMRXPNUJUWMmYny+Vt6r9mcjYcKrlzk9S8sXY0MNuDKzCc64EP+Us/AOGXlYb1135krPwDdmAr4xE5qWxWuqnXOlGof5HRGmehw2+YR3wBBc6Zp2X1pXtwxONhwmvH4l4RVOz1K8otS59sHgEaRceQPR4lFUZIQpadhOTfQDqIEUj4c+wTRy6sNk7PoQU1MBLp/TmPUodho3d+f/YD8R1lpK3/+Auo9KjwxD5R8PRdXEI9FjbsuXmYo/NwN/bgaB/Ewyh/fFn5NBILGs+S2Qm4k/NwNPaqDbfBMnIl2XDVdD6dpDM+HZmDNxUI9iJyxlDU3ql3A2FiP0/iLqXv5b04QPqZ+7luB5n3EmB2glxu3GN2o8vlHjsdd/jciGVTQscc6HCr37JiaYgn/CNGdiidHFGG/naWttNOoM+V+8gNCyd7D1dZi0dPynzyQw5Wy8I8ZoCP8JcqWl4xs9Ad/oZmGqtppoyZZEz9Rm51z09xcdek1uD3rm9yLcK98JpvrbQU5RtwlOscpywivfc4bgrV0O4ZAzLGDMRDzF11E/agAH3GWUNpQQji+HGsj0+RkYTCW3uoLg7q1QWwNpvSFjFKbfICc0tdMUrx3FgSUbeO+OB9i/aO1hyxt7gZyAk0Hm8H74czIOW9YUgnLSE/cZ6i0SkW7F1pc6M+EdWA0HSwALgVzofaYTljIHJH2W1XhDPQ0LX6XuX38nfmBvYsKHrxM447w2Hz5n3O6mP47t7K8R3rDKGc72/iIaFs3DpKQeHqI8yR/dYaNR4pXlztTcFaWHrn1UdoDwhlXYmmqn7knT8U89G9/I8RhPt/nzq025UtObQnejeG2NM5Pftk1Etmwka8USKn94O+4ehfinn0Ng+rlJmZFQuoYu+z/XWkts5zZCK5YQWr6Y6NYPAHDl5hM883zMxElU9w6wL7SdCruPWGgvLgw5gQC5ngxyqivwllaAycGkj4ZhF0Fqz257vlL11t0s++5DbPvrfII9c5j222+QN2W4eoFERI7DWgs1HyXOV1rtzIoHkNoLU/QpyBvjPO4An5+xynLqX3uR+nkvYWtr8A4ZSfrVN+ObMCUpvSLG42k698Xe8O+E1zeGqHdoePt1TEoa/kmnOyGqjcKIjYSbrlHkXLPICUZNF4ktL3UmjrL28Bf6/Lhz8vCNmURgamK4YSfqKevMXKlp+EaOwzdyHACrXp3LaUEXDYvmUff8E9T9fQ7eISMJnHEu/ilnada+Ls7GY626vS6VAmwkTHjD6kND8Mr2A+AZOIzUK64iPqyQipRqdtqDVHk2QoPB53LRI5hKrs9Pdhhc0QygP/Tshemd/G+yki1UUc2qHz3Oht88j8vrYfz3rmf0HVfiTdM1OEREjitUiV3yQ2goB4zTmzToMsgbjQnmJbu6JtGPdlD3yrM0LHrDmfBh4jRSLroC79CWJ3xoL8bjbZqNzd74dcJrlxNa8pZznaOFrzrD3yYmQtSIcScUomyogVjzi7g2hqOKxH3ZAWx11ZG1BFNw5eThzsnD06cIV04+7py8pmWunDxMSlqHCMMCcZ+f4JkzCJ55PrHyAzS88yYNb79O9SO/pvqxB/AXTyEw/Vx84yZ1iB5MOXHWWuzBSmJlB5ye3qb7xp5f5+LMranTB6f4wUpCq5YSXrGEcOJq1SYtSGDiSHyDp1CX66Hc00BZoJ46v/NNX6rbS79gKrn+IOkmC+Puh3EXQIqGjTWKhcJs/N2LrPzR44Qraxhy44VM+MENpPTqOI29iEiHFq6BlJ6Y/hdA7iiMr+N8s22tJfLBWupefobwyiXOhA9nXeBM+NCzd7LLOy7j8eIfPwX/+CnOF6ZrljsTSyx5i4YFczFpGc6wuNOmk/rRNuoXhg8Nn2sWjmxN9ZHbTkvHne2EH8+AIYkglN+0zJWTiyuYmoS9ltbgzskn9TNXkvLpLxDdvpmGt+fR8O58QkvfxqRlEJh6tjOUb9AwBd8ks9Zi62qIlyUCUFniC46m5weIVZRCJHL4C71e5/9rbj6+4WNx5ebDo6+0Wl2dNjjFqyqo+MG3iO74AE+OH2/fHDIuHYnJNFQFXHyUmkl5mp+wxwsEyPL66RUMkuNPIcXbAygA8ujEh6BNWGspeWYhy+75I9Vb99D7U6cx6cc3kTN2ULJLExHpXNJ64xp7c7KrOEzThA//fIbo1g/bbMKH9mK8PvwTpuKfMNWZ+GnNMhqWLCS0eD4N81+hP9AYj0xGlhOE8gvwDh2VCEJ5uHPynfvs3G55HanuyBiDt8iZxjxt1pcJr11Ow9vzqF8wl/rX/4G7Z28C088lMP0c3Pk9k11ul2QbGo4MQuWH9xjZhvrDX+Ry4crOw52bh2fgUPw503Hl5jv/hxP3JiPzKKH3xlaru/OmhkgVaZNiuM8aQtjtoTw1g7KMfCqCQeLG4MZFTiCVvICPnEAQrysbJyzlAxpnfDT73lnH0jsf4MC768keM4ALXrmP3p86LdlliYh0Th3oG2vb0ED9W69S98pzzoQPBb1Iv+HrBM44t8uEBePz4Z84Df/EadhwiPAHa1m1bj0TzzkfV3aOzjGSozIeD/7xk/GPn0y8rpbQe2/RsGgetc8+Su2zj+IdNsY5H2rymbhS1Nt4IuL1dcQry4hXlDvnA5YdaBr+2jiE7mg9vq7MbFy5+Xh69cU1ZkKzQJSHK7cHrqzspM9C2XmDU9DP7qHjKQsEOOgKA+B3+ekZSCMv4CLLH8Bl0nHCUg+gazQMbeHglt0su+ePlDyzkGBhLtP/dAeDZ1+Ay62hiyIinVm8qoK6V19omvDBM3gE6VffhG/C1KT/AdKWjM+Pf8xE6sqqcfdQj4GcGFdKKsEZFxKccSGxA3ud86EWzaP6oV9Q/ejv8E+YRuCMc/CNntgtZ0a04RDxynLn3MDKcuIVZc7kKRVliaDkLD+ip4jEMNjcHrhynanhP95T5MrJ7RTnmHXa33qtz8e2FBdp3gD9/TnkBSDN68WYFA6FJX0zcDwNZVWs+tEcNv7uBVw+D8X3zmbU7V/Am6qJH0REOitrLdGSzRS+9Qqlj/4MolF8E6aRenHHmvBBpCNz5/ck9dKrSLlkFtGtH9KwKHE+1JIFmIwsAtNmOOdDFQ3u9OdD2WiU+MGKRA9RmTNBSmMwqiwjVlFOvLLsqL1EeL3O8LmsHDz9B+EaNxl3di6u7Fxc2Tm4snJx5+R1mZ7tThuc/G4fU3v0IeBxAX6coFQApAGd+w3c1mKhMBt+8zyr/nsOkYN1DPm3iyj+r9mkFOYmuzQRETkJjRd2D61YTHjFe8QrSsl0ewicfQEpF16Op7BPsksU6ZSMMXgHDcM7aBhpV99EePX7zvlQ816mfu7zuHv3c86HOv0c3Ln5yS73MDYaxV1fS6Rkc7Ohc2XEmg2ji1eWEz9YeeSU+i4XrqxE8CnohW/4GCcMZeXgys7FneWEI5PavWaQ7LTByecyBDx9cMJSJgpLLbPWsu3p+Sz7zkPUbNtD74smc9qPbyZ79IBklyYi0iEYYx4GPgPst9aOTizLAf4KFAElwJXW2opk1dgoXlVBaOV7hJYvPuLC7r4Js3m/NsqZF16U7DJFugzj8ToXYJ4wjXhttTOT46LXqX36EWr/9me8I8Y550NNmo4rmHLKP8/GY9j6OmxtLfG6GmxtjXNfV+vMOFdXe2hZ7eHLbF0NNtTAMODjH1YmI8vpFcrKwTNgKK7snKYg5MrOwZ2dh0nP6NLDeU9Wpw1OTs/SsGQX0Wnse3sNS+/8AweWbCBn3CAumPtjep8/KdlliYh0NH8GfgM82mzZ3cA8a+19xpi7E8+/3d6FWWuJ7dpOaMViQisWE93yAVjbdGF334Sp+EaMbZoEITZ/fnuXKNJtuFLTCZ5zMcFzLia6bzehRW8450M9+DOq//wb/BNPJ3DGuXgHDXfCT10N8Von9DSFn6bQkwg8ieXxxuBTX3f8IozBpKRiUtJwJe49PXs51xFLdZZt3r2XYadNSQyfy8OVmdUpziXqqDpxcJITUbVpF8vu+RPbn3uLlF65nPHwnQy67nxN/CAichTW2oXGmKKPLb4UmJF4/BdgPu0UnGw0QmTjGkIrlhBavph46T4APAOGkHr5tfiKp+LpN7BbDZUR6Wg8Bb3wXH4tKZ+7hujmDc71oZYsIPTumy2+1gRTDgWf1DRceQXO/+nUNExKKq6mEJR2KCSlOvcmEMS4XMfdfsX8+QROO6O1drXbM/bjYxo7iUmTJtn3338/2WV0WA2lVaz84WNs/P2LuAM+xtw1i9HfugJPStc4OU9EOgZjzDJrbZfqvk4Ep5eaDdWrtNZmNfv3Cmtt9jFeezNwM0BBQcHEp5566hP/fFeonvSdW0jbsZm0XdtwR0LE3R5qe/Wnut8QavoOIpra8sV0a2pqSEtL+8Q/vyvp7segu+8/JO8YmFiUtJ1b8FZXEvcHiPkCxHx+4r4AscTzuNcHLQSfU6X3AMycObPV2in1OHUx0YYwG379d1b/zxwi1fUMvenTFN97PcGCnGSXJiLS5VlrHwQeBOcLvhkzZpzQ66J7dhFO9CpFNq2DeBxXZja+6TPxF0/BN6r4E89KNX/+fE7053dV3f0YdPf9h2Qfg/OS9HMP0XugdSk4dRE2HmfbX+ez7Dt/omb7Pvp8egqn/fhmskYWJbs0EZHObp8xptBau8cYUwjsP9UN2liMyOYNhJe/S2jFEmJ7dgHg6TuAlM9ciX/CNDwDhrQ4DEdERNqPglMXsHfhapbe+QClSz8gp3gwn3roTnqdU5zsskREuooXgdnAfYn7F05mI/H6WsKrlzk9S6vec66J4vbgHTGW4PmX4C+egjuvoDXrFhGRVqTg1IlVfbiT97/9IDteeIeUPvmc+Ze7GXTNufqGUkTkJBljnsSZCCLPGLML+D5OYHraGPMlYAfwhRPdXqx0X9PEDpENqyEWxaRl4B832ZkFb8wEXEFdrF1EpDNQcOqEanbsY+1PnmbjH/6BJ+hn4n9/iZHf/DyeoD/ZpYmIdGrW2quO8U/nftJtRT/aQdltswFwF/Yh5VOX4ZswFe/gERjNbCoi0ukoOHUSocoatj+zgC1z5rF3wSqM28Wwmz/D+O9fT7DHUSd3EhGRJDIuF2lX3+RMGd6zd7LLERGRU6Tg1IHFQmF2vfIeW+a8zs5/LCYejpA5rC/FP7iRQdeeR3pRz2SXKCIix+Au7EPKRZ9PdhkiItJKFJw6GBuPs/+ddWx5/HW2/W0B4YpqAj2yGH7LZxl07XnkThyqCx2KiIiIiLQzBacOonLjDrY8/jpbn5hHTclePCkB+n1uOoOuOY9e503E5dF4eBERERGRZFFwSqK6veVse+pNtsx5nbJlH2JcLnqdP5EJP7iBfpedgTctmOwSRUREREQEBad2F6mpZ8fzb7Nlzjx2v7YMG4+TO3Eok39+KwNmzSSlZ06ySxQRERERkY9RcGoH8WiM3a8vY8uc19nx90VE6xpI61/AmLuvYtA155I1on+ySxQRERERkeNQcGoj1lrKln3onLf01Bs07K/El53OoGvPY9C159Hj9FG6UK2IiHR68UiUhgOV1O+raLo17KvAxi2DrjuP1N75yS5RRKRVKDi1supte9gyZx5b57xO1Qc7cfm89P3sVAZdcx59LpqM2+9LdokiIiLHFQuFDwtB9fsrnft9FdTvb7Z8XwWhsoPH3M6Ke//C4NkXMOauWWQM6tWOeyAi0voUnFpBQ1kVJX9byJY5r7N/0VoAep49jtG3f4H+nz8Lf3Z6kisUEZHuLlJb3xSCmgef+n0VNOw/vLcoXFV71G1401MIFGQTLMgmc3g/ep41rul5sCCbQI+spscNpVWs/cnTbHrkFTY99AoDZs1kzLdnkTNmYDvvuYhI61BwOknRhjC7XnqXLXNeZ9c/3yMeiZI1sj8T/+fLDLz6HNL6FSS7RBER6UbisRgHP9xF2YrNlK/YzL7Fq3gp/mxTQIrWNhz1db7s9KawkzN+MMEejUEoywlFPbKbwpEn6D/herzpKUz73TcY95/Xsu7/nmHjA/9g6xPz6PvZaYy952p6TB3ZWrsuItIuFJw+ocoN21n/q7+z7ak3CFfVEizMZcTXP8ega88jZ9wgXZxWRETaXLQhTOXabU0hqWzlJipWbyNa54Qjt9+LqzALz6C+5E8dSbBHVlP4CfQ4vIfI7fO2aa0phbmcdv9XGHv3VWz4zfOs/9VzvHz61+k5czzj7rmawnMnqO0UkU5BwekEWGvZ/er7rPvls3z0r6W4/V6KrpzB4OvOp+fM8bjcujitiIi0jVBlDeUrGwPSZspWbKZqw3ZsLA6ALzOVnPGDGXrTp8ktHkxO8WCyhvdj4aK3mTFjRnKLb8afk8H4713PqG99gQ//+DJrf/Y0cy+4i7zThjH2nqvpd8npmjRJRDo0BafjiNaH2PLYa6z/1XNUrt9OsGcOxT+4keFf+QyB/KxklyciIl2ItZb6PWWUrXDCUXkiJNVs29O0TrAwl9ziwfS75HRyiweTWzyYtAGFnarHxpsWZNRtVzD81kvY/OhrrPnxk7xx+ffJGtmfsXdfxYBZ5+Dy6AtJEel4FJyOom53KRt++wIfPPgSobKD5BQP5sy/3M2AL85o8yENIiLS9dl4nINbdju9SE0haRMN+yub1kkf3Ju8SUMZ9uWLyUmEpGBB17lIutvvY9hNn2bIjRdS8rcFrPrfJ1h4/X0s/96fGXPXLAbf8Ck8Ac1EKyIdh4JTM6Xvf8C6Xz7Ltr/Ox8bi9LtsOqO+8XkKzhzTqb7NExGRjiMWjlC5fnuzkLSJ8lVbiVTXAWA8brJHFdHn4inkjneG2uWMG4QvIzXJlbcPl8fNwKvOYcAXZ7Dz5cWs/p8nePfWX7DyB486PVO3fBZvekqyyxQRUXCKx2LseH4R63/5LPveXos3PYURX7uMkV+/jPSBuuaEiIicnJqSvbww8StUri0hHokC4EkNkDN+MIOuO7/pfKTsUUW6xh9gXC76ffZ0+n5mGnvnr2T1/z7B+99+kNX3PcnIf7+MEf/xOQK5mckuU5qx1hILRYjW1hOtbTj8VtdALBTBn5PRNBGJLytNX0RLp9Ztg1O4qoYPH3qFDb95npqSvaQNKGTyz29lyL9d2G2+5RMRkbYTrqolkJ/FqNuuaBpqlzG4tyZAaIExhsKZxRTOLObA0o2svu9JVv7wMdb+/G8Mu/kzjPrWFaT2zk92mZ1GPBprCjaRplATOkbYcZZHmoWf6NEeJ7YVqwth4/ETrsXl9RDIzzw0zX2PrKZ753GzKfDzM/WFgnQ43S44Hdyym/W/eo5Nj/yLaE09BWeNZfLPvkrfS6ZpdjwREWk1OeMG8al//TjZZXRq+acN59xn/4uKdSWsuf8p1v/qOTb89gUGz76AMXfNImOQRoYAhA/WUrVhB5UbtlO5YQdVG3dQuWEH1dv3si0S+0TbMh433tQAnqZbEE9qAG96CsGeOc6ylEBinSCeFH+zdZu9JsWPy+chXFGTuMhyZdOFlhsOVFK/v5KqjTuo31dBrCF81Fp8WWmHAlWP7MNDVsHhwUu9WdIeukVwstayb+Fq1v3iGXa8+C4uj5sBs2Yy8j8uJ2/i0GSXJyIiIseRPaqIs/5yN8X3zmb/UB7xAAAY9klEQVTtT55m0yOvsOmhVxgwayZjvj2LnDEDk11im7PW0nCgMhGQdlC5fjtVG52gVPdRadN6Lq+HjKF9yC0ejGtSPwaOGNYUaE4k7LT3JFjWWqK1DU2hqn5/JQ37Kw+FrQPO8qqNO9i7cDWhsoNg7RHbcXk9R4aq/GwOxmrY58kla1QR/uz0dt036Xq6dHCKhcJsfepN1v/yOcpXbsafl8m471zD8K9+lpReeckuT0RERD6B9AGFTPvdNxj3n9ey7v+eYeMD/2DrE/Poe8npjL37KnpMHZnsEk+Zjcep3XmAyg3bD4WkDdup2rCdUHl103qetCBZw/tReG4xWcP7kzmiH1kj+pE+sFfTdO7z589nfAe6ltfRGGPwpgXxpgVP6NzyeDRGQ2kVDfsrDgtY9Y09WonlVRsO9Wb98xf/BJzp/LNHF5E1sojsUf3JGlVE1qginaIhJ6xLBqf6/RV88MA/2Pj7F6nfV0HWqCKmP/gtBl5zHp6gP9nliYiIyClIKczltPu/wth7rmbDb55n/S+f5eXT36HwnGLG3n0VhedO6PDDtuLRGNVbdlO5frsTjBLD66o27iBa29C0nj8vk6wR/ej/+bPIGtmfrBFOSErtk9/h97EtuDxuUnrmkNKz5an5rbXMe/pFhqX3pHJdCZXrS6hYW8IHD75ErD7UtF5q3x5kjervBKrRTpjKGtkfb2qwLXdFOqEuFZzK12xl/S+eZesT84iFIvS5eAojv3E5vc6b2C0/XERERLoyf3Y64//zOkbddgUf/vFl1v7saeZecBd5pw1jzLevIlxTysHNH2E8bozbhcvtwrhdGLc7ce/C5XEfvqyV/16I1oeo+mCn03u0fjuVG52epIObPmqabRGcP94zR/Rj6JcudnqPEiEpkKeZBE+WMQZPQSZ9Z0yh78VTmpbbeJyakr1UrCuhcm0JFetLqFy3nb1vriQWijStlzag0OmZGumEqezRRWQO76cv4buxUwpOxpgSoBqIAVFr7SRjTA7wV6AIKAGutNZWGOeT6JfAxUAdcIO1dnliO7OB/5fY7I+stX850RpsPM6uV95j3S+eZc+85biDfobceBEj/uNzZA3vdyq7JyIiIp2ANy3oXPPp1kvY/OhrrLn/Kd684l4AnuX3n2xjxhwKWR734SGrMXg1W34ojDnh61AQc1G3p5yakr1N5+QYt4v0Qb3IGtGPvp89nawR/ZyQNLyfrlXVjozLRfrAXqQP7EW/z57etDwejVG9dTeV67Y7oWrdNirWbeejue83hVzjcpE2sLDZkL8iskYXkTm0j2YBbGPWWmINYWeq+/rD76N1IWL1IWdmyPoQscR9tC7U8oY/gdbocZpprS1t9vxuYJ619j5jzN2J598GLgKGJG5TgN8DUxJB6/vAJMACy4wxL1prK473Q208zobfPs/6Xz3HwU0fkdI7j4n/+2WG3fRp/DkZrbBbIiIi0pm4/T6G3fRphtx4IbtfX8bKRUsYPnQ4NhbDxuJNt3i08fmh5fFYHNtsebzZ+o3L443rxz++rcO337g8f/Iwhsy+gMwR/cka0Y+MIb31x3UH5vK4yRzal8yhfen/uTOalscjUQ5u/oiKtSWHDfnb+Y93sTFnOnbjdpExpA9Zo/qTPWqA00M1qj8pffJxeT1OoPa4O/UIKGut894OR4iFo8TDEeKRKPGwc4uFI4nHEeKRWNN6jYGmKdh8PPjUNxCtDxNLBKCPB5/mr0+2thiqdykwI/H4L8B8nOB0KfCotdYCi40xWcaYwsS6r1lrywGMMa8BFwJPHu+HVKzeyuKv/5q8ycM5+4nvUvT5s3B5u9TIQxERETkJLo+bPhdOZnOgjsEdfHIE6fhcXg9ZI5yhk3zh7KblsVCYqg93UbnOCVKV60uoWL2V7c+9fdSZ/8DpsTIed1OQcnk+/vw49+5jr9v02H34v5Xt/oh3/7bKCTaRSFPIaQw3h4WdcJR4JHooFCXuY+EoNrH8WPv1iRnjzO6YEsAd9B12700NEMjPcv494Med4scT9DuzPjZ/HDz89YeWHbr3BP38WyvOFHmqScMCrxpjLPAHa+2DQIG1dg+AtXaPMaZHYt3ewM5mr92VWHas5UcwxtwM3AzQPyWXT7/+K3pMG3WKuyAiIiIi8sm4/T5yxgw8Yjr8aH3ImexjXQn1+yoO9UxGY0e5jx/+PHbo34/1mkhD+MS2FY0RCYfZFvwAt8+Dy+fF5fM4PWA+D+7Ec3fAhzcjBZfXc+R6H1/m8zrPE9toXO72eXF53Udd78iw48fl83bK3rdTDU7TrbW7E+HoNWPMxuOse7SjY4+z/MiFTjB7EGDSpElWoUlEREREOhJP0E9u8RByi4ckuxTmz5/PDPW6thrXqbzYWrs7cb8f+DswGdiXGIJH4n5/YvVdQN9mL+8D7D7OchERERERkQ7hpIOTMSbVGJPe+Bi4AFgLvAjMTqw2G3gh8fhF4HrjmApUJYb0zQUuMMZkG2OyE9uZe7J1iYiIiIiItLZTGapXAPw9MT7RAzxhrf2XMWYp8LQx5kvADuALifX/iTMV+Wac6chvBLDWlhtjfggsTaz3g8aJIkRERERERDqCkw5O1tqtwLijLC8Dzj3Kcgt87Rjbehh4+GRrERERERERaUundI6TiIiIiIhId6DgJCIiIiIi0gIFJxERERERkRYoOImIiIiIiLRAwUlERERERKQFCk4iIiIiIiItUHASERERERFpgXEur9T5GGMOANuTWEIeUJrEn98RdPdj0N33H3QMuvv+Awyz1qYnu4iOSO1Uh9Ddj0F333/QMeju+w+t2E6d9AVwk81am5/Mn2+Med9aOymZNSRbdz8G3X3/Qcegu+8/OMcg2TV0VGqnkq+7H4Puvv+gY9Dd9x9at53SUD0REREREZEWKDiJiIiIiIi0QMHp5D2Y7AI6gO5+DLr7/oOOQXfff9Ax6Mj0u9Ex6O77DzoG3X3/oRWPQaedHEJERERERKS9qMdJRERERESkBQpOCcaYvsaYN40xG4wx64wx30gszzHGvGaM2ZS4z04sN8aYXxljNhtjVhtjJjTb1v2JbWxIrGOStV+fxEkcg+HGmHeNMSFjzB0f29aFxpgPEsfn7mTszyfVWvt/rO10Bq35Hkj8u9sYs8IY81J778vJaOX/A1nGmGeMMRsT25uWjH36pFr5GNyW2MZaY8yTxphAMvapq1A7pXZK7ZTaKbVTSW6nrLW6OcMVC4EJicfpwIfASOB+4O7E8ruBHyceXwy8AhhgKrAksfx0YBHgTtzeBWYke//a6Bj0AE4D/hu4o9l23MAWYCDgA1YBI5O9f+24/0fdTrL3rz2PQbPtfQt4Angp2fvW3vsP/AX4cuKxD8hK9v615zEAegPbgGDi+dPADcnev858O4nfjdoptVNqp9ROqZ1qxXZKPU4J1to91trlicfVwAacA3opzhuLxP1liceXAo9ax2IgyxhTCFgggPMG9ANeYF+77cgp+KTHwFq731q7FIh8bFOTgc3W2q3W2jDwVGIbHVpr7f9xttPhteJ7AGNMH+DTwJ/aofRW0Vr7b4zJAM4CHkqsF7bWVrbLTpyi1nwP4FwrMGiM8QApwO42Lr9LUzuldkrtlNoptVPJbacUnI7CGFMEFANLgAJr7R5wflE4qRWcX9DOZi/bBfS21r4LvAnsSdzmWms3tE/lrecEj8GxHPXYtH6VbecU9/9Y2+lUWuEY/AK4C4i3UYlt6hT3fyBwAHgkMQTkT8aY1DYst02cyjGw1n4E/BTYgfNZWGWtfbUt6+1O1E6pnVI7pXZK7VT7t1MKTh9jjEkDngW+aa09eLxVj7LMGmMGAyOAPjgfwucYY85q/Urbzic4BsfcxFGWdZrpG1th/1t1O8lwqrUbYz4D7LfWLmv14tpBK/zuPMAE4PfW2mKgFmfYQKfRCu+BbJxv/wYAvYBUY8y1rVtl96R2Su2U2im1U2qnktNOKTg1Y4zx4vwC5lhrn0ss3pcY2kDifn9i+S6gb7OX98Hp3vscsNhaW2OtrcEZXz61PepvDZ/wGBzLsY5Nh9dK+3+s7XQKrXQMpgOXGGNKcIbAnGOMebyNSm5Vrfh/YJe1tvEb3GdwGqhOoZWOwXnANmvtAWttBHgO59waOQVqp9ROqZ1SO6V2KnntlIJTgjHG4Izz3GCt/Xmzf3oRmJ14PBt4odny641jKk733h6c7r6zjTGexC/1bJyxlx3eSRyDY1kKDDHGDDDG+IBZiW10aK21/8fZTofXWsfAWnuPtbaPtbYI5/f/hrW2w/c2tOL+7wV2GmOGJRadC6xv5XLbRCt+DuwAphpjUhLbPJdO8lnYUamdUjuldkrtlNqpJLdTtgPMjtERbsAZON30q4GVidvFQC4wD9iUuM9JrG+A3+LMyrMGmJRY7gb+kDjw64GfJ3vf2vAY9MT5xuIgUJl4nJH4t4txZjnZAnw32fvWnvt/rO0ke//a+z3QbJsz6DyzFbXm/4HxwPuJbT0PZCd7/5JwDP4L2AisBR4D/Mnev858O4nfjdoptVNqp9ROqZ1qxXbKJF4kIiIiIiIix6CheiIiIiIiIi1QcBIREREREWmBgpOIiIiIiEgLFJxERERERERaoOAkIiIiIiLSAgUnERERERGRFig4iRyFMeadZNcgIiJyLGqnRNqfruMk0sUlroZtrLXxZNciIiLycWqnpLNQj5PIURhjahL3hcaYhcaYlcaYtcaYM40xbmPMnxPP1xhjbkusO98YMynxOM8YU5J47DbG/MQYs9QYs9oY85Xj/NzHjDGXNns+xxhzybG2YYxJM8bMM8YsT9RyaWJ5kTFmgzHmd8ByoG8bHSoREUkCtVMi7c+T7AJEOrirgbnW2v82xriBFGA80NtaOxrAGJPVwja+BFRZa08zxviBRcaYV621246y7p+A24AXjDGZwOnA7GNtA9gJfM5ae9AYkwcsNsa8mNjWMOBGa+2tp3IARESkQ1M7JdJOFJxEjm8p8LAxxgs8b61daYzZCgw0xvwaeBl4tYVtXACMNcZckXieCQwBjmiQrLULjDG/Ncb0AC4HnrXWRo0xx9rGLuB/jDFnAXGgN1CQWGe7tXbxSe63iIh0DmqnRNqJgpPIcVhrFyY+7D8NPGaM+Ym19lFjzDjgU8DXgCuBfwOiHBr+Gmi2GQN83Vo79wR/7GPANcCsxHaPuQ1jzA1APjDRWhtJDLto/Nm1J7yjIiLSKamdEmk/OsdJ5DiMMf2B/dbaPwIPARMSQw1c1tpngf8EJiRWLwEmJh5f0Wwzc4GvJr4NxBgz1BiTepwf+2fgmwDW2nUtbCMzUV/EGDMT6H8q+ysiIp2L2imR9qMeJ5HjmwHcaYyJADXA9TjDDB4xxjR+8XBP4v6nwNPGmOuAN5pt409AEbDcGGOAA8Blx/qB1tp9xpgNwPMnsI05wD+MMe8DK4GNJ72nIiLSGc1A7ZRIu9B05CIdjDEmBVgDTLDWViW7HhERkebUTkl3paF6Ih2IMeY8nG/jfq3GSEREOhq1U9KdqcdJJAmMMWNwTq5tLmStnZKMekRERJpTOyVyJAUnERERERGRFmionoiIiIiISAsUnERERERERFqg4CQiIiIiItICBScREREREZEWKDiJiIiIiIi0QMFJRERERESkBQpOIiIiIiIiLVBwEhERERERaYGCk4iIiIiISAsUnERERERERFqg4CQiIiIiItICBScREREREZEWKDiJiIiIiIi0QMFJRERERESkBQpOIiIiIiIiLVBwEhERERERaYGCk4iIiIiISAsUnERERERERFqg4CQiIiIiItICBScREREREZEWKDiJiIiIiIi0QMFJRERERESkBZ5kFyCtb9myZT6Px/NH4AzAnex6RERERLqIGPB2NBq9aeLEieFkFyPtS8GpC3K5XF/NyMiY3r9//0qXy2WTXY+IiIhIVxCPx8327dvPqKys/Crwy2TXI+1LQ/W6ILfbfWOvXr1qFZpEREREWo/L5bK9evWqcbvdNyS7Fml/Ck5dkLU20+fzRZJdh4iIiEhX4/P5ItbazGTXIe1PwalrMsaYZNcgIiIi0uUk/sbS39DdkH7pIiIiIiIiLVBwkqSYPHnysIyMjPH19fXqGmtDvXv3HhMIBCakpKQUZ2RkjJ8xY8bgzZs3e5NdV1f3wAMP5IwePXpESkpKcX5+/tizzjpryNy5c9OSXVdX1PgeT01NLU5PTx9fXFw8/P7778+PxWLJLq3Lav650ni7/vrr+yW7rq7oaMe6pKREn+Ft5MEHH8weO3bs8GAwWJyTkzNu7Nixw++77778eDye7NKkg1Bwknb3wQcf+JYtW5ZmjOHJJ5/MSnY9Xd1TTz21qa6ubsXevXtX5efnR2+55Rb9gdOG7r333oLvfOc7fe+88849e/fuXbVr1641t9xyy/7nnntO7/U28tRTT22qra1dUVJSsuaOO+7Y88tf/rLnF7/4xaJk19WVNX6uNN4effTRHcmuqav6+LEuKirSOcxt4Pvf/37BPffc0++2227bt3v37lWlpaWrfv/7329/55130kKhkL7kFUDBSZLgj3/8Y+64ceNqv/CFL5Q+9thjucmup7tISUmxV1xxRcXmzZuDya6lqyorK3Pff//9vX7605/umD17dmVGRkbc7/fbq6++uuoPf/jDrmTX19Xl5ubGrrnmmqrHH398y3PPPZe7dOnSQLJrEpGOr/Gz+2c/+9n2G2+8sSI7OzvucrmYPn16/YsvvrgtGAxqlmIBFJwkCZ5++uncK6+8smz27Nnlb731VsbOnTt1PbF2UF1d7frrX/+aXVxcXJPsWrqqN998MzUcDruuu+66imTX0p3NnDmzrqCgIPzGG2+kJ7sWEen43nzzzdRIJOK65pprKpNdi3Rs+oO1G3j7Sz/pW7F2W0pb/ozs0QPqznjozp0trTd37ty03bt3+2bPnl1RWFgY7du3b+jhhx/O+f73v7+/LetrTwf/+PO+0V0lbXq8PX2K6jJu+laLxxvg6quvHux2u219fb07Jycn8tJLL21qy9raW3zjk32p3dOmx5vUwjrX8KtaPN4HDhzwZGVlRb3ernwKwoa+UNu2x5vUOhhxQu/vY+nRo0ekvLzc3VoVJdPGikV9a6MVbXrMUz3ZdcOzp5/wMW/8XGl8fu+99+66/fbbS9umuvbzu2XL+u6oPtimx7pfekbdrRMnntSxnjJlSvXrr7++pe2qaz9/+vU7fXdtr2zTY92nf1bdl79+eovHev/+/Ud8dhcXFw/fvHlzIBKJuP7+979/eNFFF+lLR1GPk7SvRx55JPeMM844WFhYGAX4/Oc/X/7kk0/mJbuuruyJJ57YXF1dvbKhoWHZT37ykx3nn3/+sB07duhLkzaQn58frays9EQiOgUh2fbt2+fLycnRDBFtpPFzpfHWFUJTR9X8WHeV0NTR5OXlHfHZvWLFio3V1dUrMzMzo7FYTOc4CaAep27hRHqC2kNNTY15+eWXs2OxmMnLyxsHEA6HTXV1tfvdd98NTps2rT7ZNbaGE+0Jam8ej4fZs2dXfvOb37Tz5s1Lv/HGG7vEcLIT6QlqLzNnzqz1+Xzxxx9/PLurHN8jnVpPUHtYsGBByv79+70zZ87sEt8Qf5KeIDk1n6QnSE7NifQEtZdzzjmn1uv1xufMmZN1ww03aLieHJOCk7SbOXPmZLtcLpYvX77O7/c3ze15+eWXD3r44Ydzp02bppPn21A8HueJJ57Iqq6u9owZM6ZLhNSOJjc3N3bXXXftvuOOO/p5PB572WWXHfT5fPaFF15If+ONNzIeeOABvcfbUHl5uWvu3Lnpd911V99LL720bPLkyXqfi0iL8vLyYrfffvvu22+/vb+11lx++eVVaWlp8SVLlgTr6+s1OkuaKDhJu3n88cdzr7zyytIhQ4aEmy+/5ZZb9t999939fve73+3q2ueGJMesWbOGuFwua4yhV69e4V//+tfbJk2a1JDsurqqe++9d19BQUHkxz/+ceHNN988IDU1NT569Oja7373u3uSXVtXNWvWrCFut9u6XC47aNCghltvvXXfnXfeeSDZdXVljZ8rjc+nT59+8LXXXtMwMum0fvSjH+3r3bt35Oc//3nPW2+9tSgQCMT79u0b+t73vrfrvPPO6xK913LqjLWaYbGrWbVqVcm4ceM03lxERESkDaxatSpv3LhxRcmuQ9qXuh9FRERERERaoOAkIiIiIiLSAgUnERERERGRFig4iYiIiIiItEDBqWuymvRDREREpPUl/saKt7SedD0KTl2QMaYqHA5rXm8RERGRVhYOh73GmKpk1yHtT8GpC4rFYo/s3r07NR6Pm2TXIiIiItJVxONxs3v37rRYLPbnZNci7U8XwO2C4vH47w8ePDhhzZo1ZwDuZNcjIiIi0kXEgLfj8fjvk12ItD9dAFdERERERKQFGqonIiIiIiLSAgUnERERERGRFig4iYiIiIiItEDBSUREREREpAUKTiIiIiIiIi34/ylhkcOe9RIgAAAAAElFTkSuQmCC">
            <a:extLst>
              <a:ext uri="{FF2B5EF4-FFF2-40B4-BE49-F238E27FC236}">
                <a16:creationId xmlns:a16="http://schemas.microsoft.com/office/drawing/2014/main" id="{D72D49E5-95EE-4514-AE9C-459749EF63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08807" y="1932160"/>
            <a:ext cx="7675037" cy="3453766"/>
          </a:xfrm>
          <a:prstGeom prst="rect">
            <a:avLst/>
          </a:prstGeom>
          <a:noFill/>
          <a:effectLst/>
          <a:extLst>
            <a:ext uri="{909E8E84-426E-40DD-AFC4-6F175D3DCCD1}">
              <a14:hiddenFill xmlns:a14="http://schemas.microsoft.com/office/drawing/2010/main">
                <a:solidFill>
                  <a:srgbClr val="FFFFFF"/>
                </a:solidFill>
              </a14:hiddenFill>
            </a:ext>
          </a:extLst>
        </p:spPr>
      </p:pic>
      <p:sp>
        <p:nvSpPr>
          <p:cNvPr id="80" name="Rectangle 79">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Content Placeholder 5">
            <a:extLst>
              <a:ext uri="{FF2B5EF4-FFF2-40B4-BE49-F238E27FC236}">
                <a16:creationId xmlns:a16="http://schemas.microsoft.com/office/drawing/2014/main" id="{20398CCA-ADCD-4A25-8742-F1D11DA5DF2A}"/>
              </a:ext>
            </a:extLst>
          </p:cNvPr>
          <p:cNvSpPr>
            <a:spLocks noGrp="1"/>
          </p:cNvSpPr>
          <p:nvPr>
            <p:ph idx="1"/>
          </p:nvPr>
        </p:nvSpPr>
        <p:spPr>
          <a:xfrm>
            <a:off x="0" y="2052918"/>
            <a:ext cx="4124593" cy="4195481"/>
          </a:xfrm>
        </p:spPr>
        <p:txBody>
          <a:bodyPr/>
          <a:lstStyle/>
          <a:p>
            <a:r>
              <a:rPr lang="en-US" dirty="0">
                <a:solidFill>
                  <a:schemeClr val="bg1"/>
                </a:solidFill>
              </a:rPr>
              <a:t>An examination of the loans by credit rating.  Loans are listed in the legend in order of safety with A being the safest and G being the most risky. </a:t>
            </a:r>
          </a:p>
        </p:txBody>
      </p:sp>
    </p:spTree>
    <p:extLst>
      <p:ext uri="{BB962C8B-B14F-4D97-AF65-F5344CB8AC3E}">
        <p14:creationId xmlns:p14="http://schemas.microsoft.com/office/powerpoint/2010/main" val="8194282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1" name="Picture 14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3" name="Picture 14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5" name="Oval 14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7" name="Picture 14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49" name="Picture 14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51" name="Rectangle 15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3" name="Rectangle 152">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7F5ED-BAB8-4DCA-9E1F-A5BF112A8F94}"/>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b="0" i="0" kern="1200">
                <a:solidFill>
                  <a:srgbClr val="EBEBEB"/>
                </a:solidFill>
                <a:latin typeface="+mj-lt"/>
                <a:ea typeface="+mj-ea"/>
                <a:cs typeface="+mj-cs"/>
              </a:rPr>
              <a:t>Loan Statistics by Home Ownership Status</a:t>
            </a:r>
          </a:p>
        </p:txBody>
      </p:sp>
      <p:sp>
        <p:nvSpPr>
          <p:cNvPr id="155"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7" name="Freeform: Shape 156">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9" name="Rectangle 158">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538DE73-AB53-40C4-A6EB-811A59EBC5D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8CCC2A0-267D-4BB2-AD95-B80E562772BA}"/>
              </a:ext>
            </a:extLst>
          </p:cNvPr>
          <p:cNvPicPr>
            <a:picLocks noChangeAspect="1"/>
          </p:cNvPicPr>
          <p:nvPr/>
        </p:nvPicPr>
        <p:blipFill>
          <a:blip r:embed="rId6"/>
          <a:stretch>
            <a:fillRect/>
          </a:stretch>
        </p:blipFill>
        <p:spPr>
          <a:xfrm>
            <a:off x="-14172" y="940678"/>
            <a:ext cx="7689473" cy="4976643"/>
          </a:xfrm>
          <a:prstGeom prst="rect">
            <a:avLst/>
          </a:prstGeom>
        </p:spPr>
      </p:pic>
    </p:spTree>
    <p:extLst>
      <p:ext uri="{BB962C8B-B14F-4D97-AF65-F5344CB8AC3E}">
        <p14:creationId xmlns:p14="http://schemas.microsoft.com/office/powerpoint/2010/main" val="121919447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5A02-F659-439C-B662-DC115D06FF33}"/>
              </a:ext>
            </a:extLst>
          </p:cNvPr>
          <p:cNvSpPr>
            <a:spLocks noGrp="1"/>
          </p:cNvSpPr>
          <p:nvPr>
            <p:ph type="title"/>
          </p:nvPr>
        </p:nvSpPr>
        <p:spPr/>
        <p:txBody>
          <a:bodyPr/>
          <a:lstStyle/>
          <a:p>
            <a:r>
              <a:rPr lang="en-US" dirty="0"/>
              <a:t>Analyzing the Data</a:t>
            </a:r>
          </a:p>
        </p:txBody>
      </p:sp>
      <p:sp>
        <p:nvSpPr>
          <p:cNvPr id="3" name="Content Placeholder 2">
            <a:extLst>
              <a:ext uri="{FF2B5EF4-FFF2-40B4-BE49-F238E27FC236}">
                <a16:creationId xmlns:a16="http://schemas.microsoft.com/office/drawing/2014/main" id="{C3823F12-EC37-4600-A4F5-BB1F789747B8}"/>
              </a:ext>
            </a:extLst>
          </p:cNvPr>
          <p:cNvSpPr>
            <a:spLocks noGrp="1"/>
          </p:cNvSpPr>
          <p:nvPr>
            <p:ph idx="1"/>
          </p:nvPr>
        </p:nvSpPr>
        <p:spPr/>
        <p:txBody>
          <a:bodyPr/>
          <a:lstStyle/>
          <a:p>
            <a:r>
              <a:rPr lang="en-US" dirty="0"/>
              <a:t>Approximately 14% of the loans issued through Lending Club go into late status or default.  </a:t>
            </a:r>
          </a:p>
          <a:p>
            <a:r>
              <a:rPr lang="en-US" dirty="0"/>
              <a:t>Before creating the models a new column was created with a simple 1 or 0 binary depending on if the loan stayed current (1) or went into some kind of unwanted status (0)</a:t>
            </a:r>
          </a:p>
          <a:p>
            <a:r>
              <a:rPr lang="en-US" dirty="0"/>
              <a:t>This created a heavily imbalanced data set which would have created complications during modeling so the results were under sampled to create an even balance of good and bad loans to train the models on. </a:t>
            </a:r>
          </a:p>
        </p:txBody>
      </p:sp>
    </p:spTree>
    <p:extLst>
      <p:ext uri="{BB962C8B-B14F-4D97-AF65-F5344CB8AC3E}">
        <p14:creationId xmlns:p14="http://schemas.microsoft.com/office/powerpoint/2010/main" val="3319907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C048B-2FAB-4A1D-B444-23509AE492F6}"/>
              </a:ext>
            </a:extLst>
          </p:cNvPr>
          <p:cNvSpPr>
            <a:spLocks noGrp="1"/>
          </p:cNvSpPr>
          <p:nvPr>
            <p:ph type="title"/>
          </p:nvPr>
        </p:nvSpPr>
        <p:spPr/>
        <p:txBody>
          <a:bodyPr/>
          <a:lstStyle/>
          <a:p>
            <a:r>
              <a:rPr lang="en-US" dirty="0"/>
              <a:t>Random Forest Results</a:t>
            </a:r>
          </a:p>
        </p:txBody>
      </p:sp>
      <p:sp>
        <p:nvSpPr>
          <p:cNvPr id="3" name="Content Placeholder 2">
            <a:extLst>
              <a:ext uri="{FF2B5EF4-FFF2-40B4-BE49-F238E27FC236}">
                <a16:creationId xmlns:a16="http://schemas.microsoft.com/office/drawing/2014/main" id="{E6371C87-742E-419B-ABFC-CD0705D00ABA}"/>
              </a:ext>
            </a:extLst>
          </p:cNvPr>
          <p:cNvSpPr>
            <a:spLocks noGrp="1"/>
          </p:cNvSpPr>
          <p:nvPr>
            <p:ph idx="1"/>
          </p:nvPr>
        </p:nvSpPr>
        <p:spPr>
          <a:xfrm>
            <a:off x="901520" y="2052918"/>
            <a:ext cx="9594762" cy="4644096"/>
          </a:xfrm>
        </p:spPr>
        <p:txBody>
          <a:bodyPr>
            <a:normAutofit/>
          </a:bodyPr>
          <a:lstStyle/>
          <a:p>
            <a:r>
              <a:rPr lang="en-US" dirty="0"/>
              <a:t>The Random Forest Classifier created a model with a overall 95.9% accuracy.</a:t>
            </a:r>
          </a:p>
          <a:p>
            <a:r>
              <a:rPr lang="en-US" dirty="0"/>
              <a:t>Number of Estimators: 100</a:t>
            </a:r>
          </a:p>
          <a:p>
            <a:r>
              <a:rPr lang="en-US" dirty="0"/>
              <a:t>Misclassification Rate: 4.03%</a:t>
            </a:r>
          </a:p>
          <a:p>
            <a:r>
              <a:rPr lang="en-US" dirty="0"/>
              <a:t>True Positive Rate: 99.14%</a:t>
            </a:r>
          </a:p>
          <a:p>
            <a:r>
              <a:rPr lang="en-US" dirty="0"/>
              <a:t>False Positive Rate 7.21%</a:t>
            </a:r>
          </a:p>
          <a:p>
            <a:r>
              <a:rPr lang="en-US" dirty="0"/>
              <a:t>True Negative Rate: 92.79%</a:t>
            </a:r>
          </a:p>
          <a:p>
            <a:r>
              <a:rPr lang="en-US" dirty="0"/>
              <a:t>This model has the best specificity of the models tested.</a:t>
            </a:r>
          </a:p>
        </p:txBody>
      </p:sp>
    </p:spTree>
    <p:extLst>
      <p:ext uri="{BB962C8B-B14F-4D97-AF65-F5344CB8AC3E}">
        <p14:creationId xmlns:p14="http://schemas.microsoft.com/office/powerpoint/2010/main" val="148532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C8354-AC40-48CC-8D5A-E23D9B24A353}"/>
              </a:ext>
            </a:extLst>
          </p:cNvPr>
          <p:cNvSpPr>
            <a:spLocks noGrp="1"/>
          </p:cNvSpPr>
          <p:nvPr>
            <p:ph type="title"/>
          </p:nvPr>
        </p:nvSpPr>
        <p:spPr/>
        <p:txBody>
          <a:bodyPr/>
          <a:lstStyle/>
          <a:p>
            <a:r>
              <a:rPr lang="en-US" dirty="0"/>
              <a:t>Random Forest </a:t>
            </a:r>
            <a:r>
              <a:rPr lang="en-US"/>
              <a:t>Confusion Matrix</a:t>
            </a:r>
            <a:endParaRPr lang="en-US" dirty="0"/>
          </a:p>
        </p:txBody>
      </p:sp>
      <p:graphicFrame>
        <p:nvGraphicFramePr>
          <p:cNvPr id="4" name="Content Placeholder 3">
            <a:extLst>
              <a:ext uri="{FF2B5EF4-FFF2-40B4-BE49-F238E27FC236}">
                <a16:creationId xmlns:a16="http://schemas.microsoft.com/office/drawing/2014/main" id="{27315480-C4BB-4730-B269-B7C9EFB5AFC2}"/>
              </a:ext>
            </a:extLst>
          </p:cNvPr>
          <p:cNvGraphicFramePr>
            <a:graphicFrameLocks noGrp="1"/>
          </p:cNvGraphicFramePr>
          <p:nvPr>
            <p:ph idx="1"/>
            <p:extLst>
              <p:ext uri="{D42A27DB-BD31-4B8C-83A1-F6EECF244321}">
                <p14:modId xmlns:p14="http://schemas.microsoft.com/office/powerpoint/2010/main" val="2678981561"/>
              </p:ext>
            </p:extLst>
          </p:nvPr>
        </p:nvGraphicFramePr>
        <p:xfrm>
          <a:off x="1103313" y="2052637"/>
          <a:ext cx="8947149" cy="3481059"/>
        </p:xfrm>
        <a:graphic>
          <a:graphicData uri="http://schemas.openxmlformats.org/drawingml/2006/table">
            <a:tbl>
              <a:tblPr firstRow="1" firstCol="1" bandRow="1">
                <a:tableStyleId>{5C22544A-7EE6-4342-B048-85BDC9FD1C3A}</a:tableStyleId>
              </a:tblPr>
              <a:tblGrid>
                <a:gridCol w="2982383">
                  <a:extLst>
                    <a:ext uri="{9D8B030D-6E8A-4147-A177-3AD203B41FA5}">
                      <a16:colId xmlns:a16="http://schemas.microsoft.com/office/drawing/2014/main" val="800774511"/>
                    </a:ext>
                  </a:extLst>
                </a:gridCol>
                <a:gridCol w="2982383">
                  <a:extLst>
                    <a:ext uri="{9D8B030D-6E8A-4147-A177-3AD203B41FA5}">
                      <a16:colId xmlns:a16="http://schemas.microsoft.com/office/drawing/2014/main" val="39551767"/>
                    </a:ext>
                  </a:extLst>
                </a:gridCol>
                <a:gridCol w="2982383">
                  <a:extLst>
                    <a:ext uri="{9D8B030D-6E8A-4147-A177-3AD203B41FA5}">
                      <a16:colId xmlns:a16="http://schemas.microsoft.com/office/drawing/2014/main" val="1249075689"/>
                    </a:ext>
                  </a:extLst>
                </a:gridCol>
              </a:tblGrid>
              <a:tr h="1160353">
                <a:tc>
                  <a:txBody>
                    <a:bodyPr/>
                    <a:lstStyle/>
                    <a:p>
                      <a:r>
                        <a:rPr lang="en-US" sz="2800" dirty="0"/>
                        <a:t>Confusion Matrix</a:t>
                      </a:r>
                    </a:p>
                  </a:txBody>
                  <a:tcPr/>
                </a:tc>
                <a:tc>
                  <a:txBody>
                    <a:bodyPr/>
                    <a:lstStyle/>
                    <a:p>
                      <a:r>
                        <a:rPr lang="en-US" sz="2800" dirty="0"/>
                        <a:t>Predicted Bad</a:t>
                      </a:r>
                    </a:p>
                  </a:txBody>
                  <a:tcPr/>
                </a:tc>
                <a:tc>
                  <a:txBody>
                    <a:bodyPr/>
                    <a:lstStyle/>
                    <a:p>
                      <a:r>
                        <a:rPr lang="en-US" sz="2800" dirty="0"/>
                        <a:t>Predicted Good</a:t>
                      </a:r>
                    </a:p>
                  </a:txBody>
                  <a:tcPr/>
                </a:tc>
                <a:extLst>
                  <a:ext uri="{0D108BD9-81ED-4DB2-BD59-A6C34878D82A}">
                    <a16:rowId xmlns:a16="http://schemas.microsoft.com/office/drawing/2014/main" val="2925262332"/>
                  </a:ext>
                </a:extLst>
              </a:tr>
              <a:tr h="1160353">
                <a:tc>
                  <a:txBody>
                    <a:bodyPr/>
                    <a:lstStyle/>
                    <a:p>
                      <a:r>
                        <a:rPr lang="en-US" sz="2800" dirty="0"/>
                        <a:t>Actual Bad</a:t>
                      </a:r>
                    </a:p>
                  </a:txBody>
                  <a:tcPr/>
                </a:tc>
                <a:tc>
                  <a:txBody>
                    <a:bodyPr/>
                    <a:lstStyle/>
                    <a:p>
                      <a:r>
                        <a:rPr lang="en-US" sz="4000" dirty="0"/>
                        <a:t>46,482</a:t>
                      </a:r>
                    </a:p>
                  </a:txBody>
                  <a:tcPr/>
                </a:tc>
                <a:tc>
                  <a:txBody>
                    <a:bodyPr/>
                    <a:lstStyle/>
                    <a:p>
                      <a:r>
                        <a:rPr lang="en-US" sz="4000" dirty="0"/>
                        <a:t>3,499</a:t>
                      </a:r>
                    </a:p>
                  </a:txBody>
                  <a:tcPr/>
                </a:tc>
                <a:extLst>
                  <a:ext uri="{0D108BD9-81ED-4DB2-BD59-A6C34878D82A}">
                    <a16:rowId xmlns:a16="http://schemas.microsoft.com/office/drawing/2014/main" val="1951452172"/>
                  </a:ext>
                </a:extLst>
              </a:tr>
              <a:tr h="1160353">
                <a:tc>
                  <a:txBody>
                    <a:bodyPr/>
                    <a:lstStyle/>
                    <a:p>
                      <a:r>
                        <a:rPr lang="en-US" sz="2800" dirty="0"/>
                        <a:t>Actual Good</a:t>
                      </a:r>
                    </a:p>
                  </a:txBody>
                  <a:tcPr/>
                </a:tc>
                <a:tc>
                  <a:txBody>
                    <a:bodyPr/>
                    <a:lstStyle/>
                    <a:p>
                      <a:r>
                        <a:rPr lang="en-US" sz="4000" dirty="0"/>
                        <a:t>3,097</a:t>
                      </a:r>
                    </a:p>
                  </a:txBody>
                  <a:tcPr/>
                </a:tc>
                <a:tc>
                  <a:txBody>
                    <a:bodyPr/>
                    <a:lstStyle/>
                    <a:p>
                      <a:r>
                        <a:rPr lang="en-US" sz="4000" dirty="0"/>
                        <a:t>349,682</a:t>
                      </a:r>
                    </a:p>
                  </a:txBody>
                  <a:tcPr/>
                </a:tc>
                <a:extLst>
                  <a:ext uri="{0D108BD9-81ED-4DB2-BD59-A6C34878D82A}">
                    <a16:rowId xmlns:a16="http://schemas.microsoft.com/office/drawing/2014/main" val="4142779230"/>
                  </a:ext>
                </a:extLst>
              </a:tr>
            </a:tbl>
          </a:graphicData>
        </a:graphic>
      </p:graphicFrame>
    </p:spTree>
    <p:extLst>
      <p:ext uri="{BB962C8B-B14F-4D97-AF65-F5344CB8AC3E}">
        <p14:creationId xmlns:p14="http://schemas.microsoft.com/office/powerpoint/2010/main" val="3215601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28E2-180F-4431-AB55-5699C58F1A1F}"/>
              </a:ext>
            </a:extLst>
          </p:cNvPr>
          <p:cNvSpPr>
            <a:spLocks noGrp="1"/>
          </p:cNvSpPr>
          <p:nvPr>
            <p:ph type="title"/>
          </p:nvPr>
        </p:nvSpPr>
        <p:spPr/>
        <p:txBody>
          <a:bodyPr/>
          <a:lstStyle/>
          <a:p>
            <a:r>
              <a:rPr lang="en-US" dirty="0"/>
              <a:t>XGB Classifier</a:t>
            </a:r>
          </a:p>
        </p:txBody>
      </p:sp>
      <p:sp>
        <p:nvSpPr>
          <p:cNvPr id="3" name="Content Placeholder 2">
            <a:extLst>
              <a:ext uri="{FF2B5EF4-FFF2-40B4-BE49-F238E27FC236}">
                <a16:creationId xmlns:a16="http://schemas.microsoft.com/office/drawing/2014/main" id="{A551ADD3-DB2E-4F2E-8DF4-B190C55511D7}"/>
              </a:ext>
            </a:extLst>
          </p:cNvPr>
          <p:cNvSpPr>
            <a:spLocks noGrp="1"/>
          </p:cNvSpPr>
          <p:nvPr>
            <p:ph idx="1"/>
          </p:nvPr>
        </p:nvSpPr>
        <p:spPr/>
        <p:txBody>
          <a:bodyPr/>
          <a:lstStyle/>
          <a:p>
            <a:r>
              <a:rPr lang="en-US" dirty="0"/>
              <a:t>98.44% Overall accuracy</a:t>
            </a:r>
          </a:p>
          <a:p>
            <a:r>
              <a:rPr lang="en-US" dirty="0"/>
              <a:t>99.99% True Positive Rate</a:t>
            </a:r>
          </a:p>
          <a:p>
            <a:r>
              <a:rPr lang="en-US" dirty="0"/>
              <a:t>12.57% False Positive Rate</a:t>
            </a:r>
          </a:p>
          <a:p>
            <a:r>
              <a:rPr lang="en-US" dirty="0"/>
              <a:t>Worse specificity than the random forest model but fantastic ability to identify good loans. </a:t>
            </a:r>
          </a:p>
          <a:p>
            <a:endParaRPr lang="en-US" dirty="0"/>
          </a:p>
          <a:p>
            <a:endParaRPr lang="en-US" dirty="0"/>
          </a:p>
        </p:txBody>
      </p:sp>
    </p:spTree>
    <p:extLst>
      <p:ext uri="{BB962C8B-B14F-4D97-AF65-F5344CB8AC3E}">
        <p14:creationId xmlns:p14="http://schemas.microsoft.com/office/powerpoint/2010/main" val="266157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B29AA-6B9A-4D7E-939E-40118C13A340}"/>
              </a:ext>
            </a:extLst>
          </p:cNvPr>
          <p:cNvSpPr>
            <a:spLocks noGrp="1"/>
          </p:cNvSpPr>
          <p:nvPr>
            <p:ph type="title"/>
          </p:nvPr>
        </p:nvSpPr>
        <p:spPr/>
        <p:txBody>
          <a:bodyPr/>
          <a:lstStyle/>
          <a:p>
            <a:r>
              <a:rPr lang="en-US" dirty="0"/>
              <a:t>XBG Confusion Matrix</a:t>
            </a:r>
          </a:p>
        </p:txBody>
      </p:sp>
      <p:graphicFrame>
        <p:nvGraphicFramePr>
          <p:cNvPr id="4" name="Content Placeholder 3">
            <a:extLst>
              <a:ext uri="{FF2B5EF4-FFF2-40B4-BE49-F238E27FC236}">
                <a16:creationId xmlns:a16="http://schemas.microsoft.com/office/drawing/2014/main" id="{49EF5F5B-27B7-4D29-AE7A-142D1B349133}"/>
              </a:ext>
            </a:extLst>
          </p:cNvPr>
          <p:cNvGraphicFramePr>
            <a:graphicFrameLocks noGrp="1"/>
          </p:cNvGraphicFramePr>
          <p:nvPr>
            <p:ph idx="1"/>
            <p:extLst>
              <p:ext uri="{D42A27DB-BD31-4B8C-83A1-F6EECF244321}">
                <p14:modId xmlns:p14="http://schemas.microsoft.com/office/powerpoint/2010/main" val="1837621800"/>
              </p:ext>
            </p:extLst>
          </p:nvPr>
        </p:nvGraphicFramePr>
        <p:xfrm>
          <a:off x="1103313" y="2052637"/>
          <a:ext cx="8947149" cy="3402231"/>
        </p:xfrm>
        <a:graphic>
          <a:graphicData uri="http://schemas.openxmlformats.org/drawingml/2006/table">
            <a:tbl>
              <a:tblPr firstRow="1" firstCol="1" bandRow="1">
                <a:tableStyleId>{5C22544A-7EE6-4342-B048-85BDC9FD1C3A}</a:tableStyleId>
              </a:tblPr>
              <a:tblGrid>
                <a:gridCol w="2982383">
                  <a:extLst>
                    <a:ext uri="{9D8B030D-6E8A-4147-A177-3AD203B41FA5}">
                      <a16:colId xmlns:a16="http://schemas.microsoft.com/office/drawing/2014/main" val="3637353207"/>
                    </a:ext>
                  </a:extLst>
                </a:gridCol>
                <a:gridCol w="2982383">
                  <a:extLst>
                    <a:ext uri="{9D8B030D-6E8A-4147-A177-3AD203B41FA5}">
                      <a16:colId xmlns:a16="http://schemas.microsoft.com/office/drawing/2014/main" val="1678055899"/>
                    </a:ext>
                  </a:extLst>
                </a:gridCol>
                <a:gridCol w="2982383">
                  <a:extLst>
                    <a:ext uri="{9D8B030D-6E8A-4147-A177-3AD203B41FA5}">
                      <a16:colId xmlns:a16="http://schemas.microsoft.com/office/drawing/2014/main" val="3265109530"/>
                    </a:ext>
                  </a:extLst>
                </a:gridCol>
              </a:tblGrid>
              <a:tr h="1134077">
                <a:tc>
                  <a:txBody>
                    <a:bodyPr/>
                    <a:lstStyle/>
                    <a:p>
                      <a:endParaRPr lang="en-US" sz="2800" dirty="0"/>
                    </a:p>
                  </a:txBody>
                  <a:tcPr/>
                </a:tc>
                <a:tc>
                  <a:txBody>
                    <a:bodyPr/>
                    <a:lstStyle/>
                    <a:p>
                      <a:r>
                        <a:rPr lang="en-US" sz="2800" dirty="0"/>
                        <a:t>Predicted Bad</a:t>
                      </a:r>
                    </a:p>
                  </a:txBody>
                  <a:tcPr/>
                </a:tc>
                <a:tc>
                  <a:txBody>
                    <a:bodyPr/>
                    <a:lstStyle/>
                    <a:p>
                      <a:r>
                        <a:rPr lang="en-US" sz="2800" dirty="0"/>
                        <a:t>Predicted Good</a:t>
                      </a:r>
                    </a:p>
                  </a:txBody>
                  <a:tcPr/>
                </a:tc>
                <a:extLst>
                  <a:ext uri="{0D108BD9-81ED-4DB2-BD59-A6C34878D82A}">
                    <a16:rowId xmlns:a16="http://schemas.microsoft.com/office/drawing/2014/main" val="448133101"/>
                  </a:ext>
                </a:extLst>
              </a:tr>
              <a:tr h="1134077">
                <a:tc>
                  <a:txBody>
                    <a:bodyPr/>
                    <a:lstStyle/>
                    <a:p>
                      <a:r>
                        <a:rPr lang="en-US" sz="2800" dirty="0"/>
                        <a:t>Actual Bad</a:t>
                      </a:r>
                    </a:p>
                  </a:txBody>
                  <a:tcPr/>
                </a:tc>
                <a:tc>
                  <a:txBody>
                    <a:bodyPr/>
                    <a:lstStyle/>
                    <a:p>
                      <a:r>
                        <a:rPr lang="en-US" sz="4000" dirty="0"/>
                        <a:t>43,939</a:t>
                      </a:r>
                    </a:p>
                  </a:txBody>
                  <a:tcPr/>
                </a:tc>
                <a:tc>
                  <a:txBody>
                    <a:bodyPr/>
                    <a:lstStyle/>
                    <a:p>
                      <a:r>
                        <a:rPr lang="en-US" sz="4000" dirty="0"/>
                        <a:t>6,561</a:t>
                      </a:r>
                    </a:p>
                  </a:txBody>
                  <a:tcPr/>
                </a:tc>
                <a:extLst>
                  <a:ext uri="{0D108BD9-81ED-4DB2-BD59-A6C34878D82A}">
                    <a16:rowId xmlns:a16="http://schemas.microsoft.com/office/drawing/2014/main" val="1174587768"/>
                  </a:ext>
                </a:extLst>
              </a:tr>
              <a:tr h="1134077">
                <a:tc>
                  <a:txBody>
                    <a:bodyPr/>
                    <a:lstStyle/>
                    <a:p>
                      <a:r>
                        <a:rPr lang="en-US" sz="2800" dirty="0"/>
                        <a:t>Actual Good</a:t>
                      </a:r>
                    </a:p>
                  </a:txBody>
                  <a:tcPr/>
                </a:tc>
                <a:tc>
                  <a:txBody>
                    <a:bodyPr/>
                    <a:lstStyle/>
                    <a:p>
                      <a:r>
                        <a:rPr lang="en-US" sz="4000" dirty="0"/>
                        <a:t>5</a:t>
                      </a:r>
                    </a:p>
                  </a:txBody>
                  <a:tcPr/>
                </a:tc>
                <a:tc>
                  <a:txBody>
                    <a:bodyPr/>
                    <a:lstStyle/>
                    <a:p>
                      <a:r>
                        <a:rPr lang="en-US" sz="4000" dirty="0"/>
                        <a:t>352,255</a:t>
                      </a:r>
                    </a:p>
                  </a:txBody>
                  <a:tcPr/>
                </a:tc>
                <a:extLst>
                  <a:ext uri="{0D108BD9-81ED-4DB2-BD59-A6C34878D82A}">
                    <a16:rowId xmlns:a16="http://schemas.microsoft.com/office/drawing/2014/main" val="80182025"/>
                  </a:ext>
                </a:extLst>
              </a:tr>
            </a:tbl>
          </a:graphicData>
        </a:graphic>
      </p:graphicFrame>
    </p:spTree>
    <p:extLst>
      <p:ext uri="{BB962C8B-B14F-4D97-AF65-F5344CB8AC3E}">
        <p14:creationId xmlns:p14="http://schemas.microsoft.com/office/powerpoint/2010/main" val="699822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E8261-41D3-444A-9A98-6C1A1C30ACCF}"/>
              </a:ext>
            </a:extLst>
          </p:cNvPr>
          <p:cNvSpPr>
            <a:spLocks noGrp="1"/>
          </p:cNvSpPr>
          <p:nvPr>
            <p:ph type="title"/>
          </p:nvPr>
        </p:nvSpPr>
        <p:spPr/>
        <p:txBody>
          <a:bodyPr/>
          <a:lstStyle/>
          <a:p>
            <a:r>
              <a:rPr lang="en-US" dirty="0"/>
              <a:t>Gradient Boosting Model 	</a:t>
            </a:r>
          </a:p>
        </p:txBody>
      </p:sp>
      <p:sp>
        <p:nvSpPr>
          <p:cNvPr id="3" name="Content Placeholder 2">
            <a:extLst>
              <a:ext uri="{FF2B5EF4-FFF2-40B4-BE49-F238E27FC236}">
                <a16:creationId xmlns:a16="http://schemas.microsoft.com/office/drawing/2014/main" id="{6E233C35-3F96-473B-B198-45B820ADBCD3}"/>
              </a:ext>
            </a:extLst>
          </p:cNvPr>
          <p:cNvSpPr>
            <a:spLocks noGrp="1"/>
          </p:cNvSpPr>
          <p:nvPr>
            <p:ph idx="1"/>
          </p:nvPr>
        </p:nvSpPr>
        <p:spPr/>
        <p:txBody>
          <a:bodyPr/>
          <a:lstStyle/>
          <a:p>
            <a:r>
              <a:rPr lang="en-US" dirty="0"/>
              <a:t>Multiple learning rates were tested: (.05, .1, .25, .5, .75, 1)</a:t>
            </a:r>
          </a:p>
          <a:p>
            <a:r>
              <a:rPr lang="en-US" dirty="0"/>
              <a:t>The best results used a learning rate of .75 and 1</a:t>
            </a:r>
          </a:p>
          <a:p>
            <a:r>
              <a:rPr lang="en-US" dirty="0"/>
              <a:t>Accuracy: 95%</a:t>
            </a:r>
          </a:p>
          <a:p>
            <a:r>
              <a:rPr lang="en-US" dirty="0"/>
              <a:t>Misclassification Rate: 4.48%</a:t>
            </a:r>
          </a:p>
          <a:p>
            <a:r>
              <a:rPr lang="en-US" dirty="0"/>
              <a:t>True positive rate: 98.99%</a:t>
            </a:r>
          </a:p>
          <a:p>
            <a:r>
              <a:rPr lang="en-US" dirty="0"/>
              <a:t>False positive rate: 7.96%</a:t>
            </a:r>
          </a:p>
          <a:p>
            <a:r>
              <a:rPr lang="en-US" dirty="0"/>
              <a:t>True negative rate: 92.03%</a:t>
            </a:r>
          </a:p>
          <a:p>
            <a:endParaRPr lang="en-US" dirty="0"/>
          </a:p>
        </p:txBody>
      </p:sp>
    </p:spTree>
    <p:extLst>
      <p:ext uri="{BB962C8B-B14F-4D97-AF65-F5344CB8AC3E}">
        <p14:creationId xmlns:p14="http://schemas.microsoft.com/office/powerpoint/2010/main" val="3967151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B29AA-6B9A-4D7E-939E-40118C13A340}"/>
              </a:ext>
            </a:extLst>
          </p:cNvPr>
          <p:cNvSpPr>
            <a:spLocks noGrp="1"/>
          </p:cNvSpPr>
          <p:nvPr>
            <p:ph type="title"/>
          </p:nvPr>
        </p:nvSpPr>
        <p:spPr/>
        <p:txBody>
          <a:bodyPr/>
          <a:lstStyle/>
          <a:p>
            <a:r>
              <a:rPr lang="en-US" dirty="0"/>
              <a:t>Gradient Boosted Confusion Matrix</a:t>
            </a:r>
          </a:p>
        </p:txBody>
      </p:sp>
      <p:graphicFrame>
        <p:nvGraphicFramePr>
          <p:cNvPr id="4" name="Content Placeholder 3">
            <a:extLst>
              <a:ext uri="{FF2B5EF4-FFF2-40B4-BE49-F238E27FC236}">
                <a16:creationId xmlns:a16="http://schemas.microsoft.com/office/drawing/2014/main" id="{49EF5F5B-27B7-4D29-AE7A-142D1B349133}"/>
              </a:ext>
            </a:extLst>
          </p:cNvPr>
          <p:cNvGraphicFramePr>
            <a:graphicFrameLocks noGrp="1"/>
          </p:cNvGraphicFramePr>
          <p:nvPr>
            <p:ph idx="1"/>
            <p:extLst>
              <p:ext uri="{D42A27DB-BD31-4B8C-83A1-F6EECF244321}">
                <p14:modId xmlns:p14="http://schemas.microsoft.com/office/powerpoint/2010/main" val="4022239004"/>
              </p:ext>
            </p:extLst>
          </p:nvPr>
        </p:nvGraphicFramePr>
        <p:xfrm>
          <a:off x="1103313" y="2052637"/>
          <a:ext cx="8947149" cy="3402231"/>
        </p:xfrm>
        <a:graphic>
          <a:graphicData uri="http://schemas.openxmlformats.org/drawingml/2006/table">
            <a:tbl>
              <a:tblPr firstRow="1" firstCol="1" bandRow="1">
                <a:tableStyleId>{5C22544A-7EE6-4342-B048-85BDC9FD1C3A}</a:tableStyleId>
              </a:tblPr>
              <a:tblGrid>
                <a:gridCol w="2982383">
                  <a:extLst>
                    <a:ext uri="{9D8B030D-6E8A-4147-A177-3AD203B41FA5}">
                      <a16:colId xmlns:a16="http://schemas.microsoft.com/office/drawing/2014/main" val="3637353207"/>
                    </a:ext>
                  </a:extLst>
                </a:gridCol>
                <a:gridCol w="2982383">
                  <a:extLst>
                    <a:ext uri="{9D8B030D-6E8A-4147-A177-3AD203B41FA5}">
                      <a16:colId xmlns:a16="http://schemas.microsoft.com/office/drawing/2014/main" val="1678055899"/>
                    </a:ext>
                  </a:extLst>
                </a:gridCol>
                <a:gridCol w="2982383">
                  <a:extLst>
                    <a:ext uri="{9D8B030D-6E8A-4147-A177-3AD203B41FA5}">
                      <a16:colId xmlns:a16="http://schemas.microsoft.com/office/drawing/2014/main" val="3265109530"/>
                    </a:ext>
                  </a:extLst>
                </a:gridCol>
              </a:tblGrid>
              <a:tr h="1134077">
                <a:tc>
                  <a:txBody>
                    <a:bodyPr/>
                    <a:lstStyle/>
                    <a:p>
                      <a:endParaRPr lang="en-US" sz="2800" dirty="0"/>
                    </a:p>
                  </a:txBody>
                  <a:tcPr/>
                </a:tc>
                <a:tc>
                  <a:txBody>
                    <a:bodyPr/>
                    <a:lstStyle/>
                    <a:p>
                      <a:r>
                        <a:rPr lang="en-US" sz="2800" dirty="0"/>
                        <a:t>Predicted Bad</a:t>
                      </a:r>
                    </a:p>
                  </a:txBody>
                  <a:tcPr/>
                </a:tc>
                <a:tc>
                  <a:txBody>
                    <a:bodyPr/>
                    <a:lstStyle/>
                    <a:p>
                      <a:r>
                        <a:rPr lang="en-US" sz="2800" dirty="0"/>
                        <a:t>Predicted Good</a:t>
                      </a:r>
                    </a:p>
                  </a:txBody>
                  <a:tcPr/>
                </a:tc>
                <a:extLst>
                  <a:ext uri="{0D108BD9-81ED-4DB2-BD59-A6C34878D82A}">
                    <a16:rowId xmlns:a16="http://schemas.microsoft.com/office/drawing/2014/main" val="448133101"/>
                  </a:ext>
                </a:extLst>
              </a:tr>
              <a:tr h="1134077">
                <a:tc>
                  <a:txBody>
                    <a:bodyPr/>
                    <a:lstStyle/>
                    <a:p>
                      <a:r>
                        <a:rPr lang="en-US" sz="2800" dirty="0"/>
                        <a:t>Actual Bad</a:t>
                      </a:r>
                    </a:p>
                  </a:txBody>
                  <a:tcPr/>
                </a:tc>
                <a:tc>
                  <a:txBody>
                    <a:bodyPr/>
                    <a:lstStyle/>
                    <a:p>
                      <a:r>
                        <a:rPr lang="en-US" sz="4000" dirty="0"/>
                        <a:t>44,845</a:t>
                      </a:r>
                    </a:p>
                  </a:txBody>
                  <a:tcPr/>
                </a:tc>
                <a:tc>
                  <a:txBody>
                    <a:bodyPr/>
                    <a:lstStyle/>
                    <a:p>
                      <a:r>
                        <a:rPr lang="en-US" sz="4000" dirty="0"/>
                        <a:t>5,655</a:t>
                      </a:r>
                    </a:p>
                  </a:txBody>
                  <a:tcPr/>
                </a:tc>
                <a:extLst>
                  <a:ext uri="{0D108BD9-81ED-4DB2-BD59-A6C34878D82A}">
                    <a16:rowId xmlns:a16="http://schemas.microsoft.com/office/drawing/2014/main" val="1174587768"/>
                  </a:ext>
                </a:extLst>
              </a:tr>
              <a:tr h="1134077">
                <a:tc>
                  <a:txBody>
                    <a:bodyPr/>
                    <a:lstStyle/>
                    <a:p>
                      <a:r>
                        <a:rPr lang="en-US" sz="2800" dirty="0"/>
                        <a:t>Actual Good</a:t>
                      </a:r>
                    </a:p>
                  </a:txBody>
                  <a:tcPr/>
                </a:tc>
                <a:tc>
                  <a:txBody>
                    <a:bodyPr/>
                    <a:lstStyle/>
                    <a:p>
                      <a:r>
                        <a:rPr lang="en-US" sz="4000" dirty="0"/>
                        <a:t>206</a:t>
                      </a:r>
                    </a:p>
                  </a:txBody>
                  <a:tcPr/>
                </a:tc>
                <a:tc>
                  <a:txBody>
                    <a:bodyPr/>
                    <a:lstStyle/>
                    <a:p>
                      <a:r>
                        <a:rPr lang="en-US" sz="4000" dirty="0"/>
                        <a:t>352,054</a:t>
                      </a:r>
                    </a:p>
                  </a:txBody>
                  <a:tcPr/>
                </a:tc>
                <a:extLst>
                  <a:ext uri="{0D108BD9-81ED-4DB2-BD59-A6C34878D82A}">
                    <a16:rowId xmlns:a16="http://schemas.microsoft.com/office/drawing/2014/main" val="80182025"/>
                  </a:ext>
                </a:extLst>
              </a:tr>
            </a:tbl>
          </a:graphicData>
        </a:graphic>
      </p:graphicFrame>
    </p:spTree>
    <p:extLst>
      <p:ext uri="{BB962C8B-B14F-4D97-AF65-F5344CB8AC3E}">
        <p14:creationId xmlns:p14="http://schemas.microsoft.com/office/powerpoint/2010/main" val="3791647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5846-F231-4E84-AC99-B8D7E2D6EBA0}"/>
              </a:ext>
            </a:extLst>
          </p:cNvPr>
          <p:cNvSpPr>
            <a:spLocks noGrp="1"/>
          </p:cNvSpPr>
          <p:nvPr>
            <p:ph type="title"/>
          </p:nvPr>
        </p:nvSpPr>
        <p:spPr/>
        <p:txBody>
          <a:bodyPr/>
          <a:lstStyle/>
          <a:p>
            <a:r>
              <a:rPr lang="en-US" dirty="0"/>
              <a:t>Gaussian Naive Bayes </a:t>
            </a:r>
          </a:p>
        </p:txBody>
      </p:sp>
      <p:sp>
        <p:nvSpPr>
          <p:cNvPr id="5" name="Content Placeholder 4">
            <a:extLst>
              <a:ext uri="{FF2B5EF4-FFF2-40B4-BE49-F238E27FC236}">
                <a16:creationId xmlns:a16="http://schemas.microsoft.com/office/drawing/2014/main" id="{BF4233F3-CA66-4E22-8E85-D1F6DB5F0FA8}"/>
              </a:ext>
            </a:extLst>
          </p:cNvPr>
          <p:cNvSpPr>
            <a:spLocks noGrp="1"/>
          </p:cNvSpPr>
          <p:nvPr>
            <p:ph idx="1"/>
          </p:nvPr>
        </p:nvSpPr>
        <p:spPr/>
        <p:txBody>
          <a:bodyPr/>
          <a:lstStyle/>
          <a:p>
            <a:r>
              <a:rPr lang="en-US" dirty="0"/>
              <a:t>Worst results of the group on both accuracy and specificity.</a:t>
            </a:r>
          </a:p>
          <a:p>
            <a:r>
              <a:rPr lang="en-US" dirty="0"/>
              <a:t>Confusion Matrix.    </a:t>
            </a:r>
          </a:p>
          <a:p>
            <a:r>
              <a:rPr lang="en-US" dirty="0"/>
              <a:t>Specificity of 60%</a:t>
            </a:r>
          </a:p>
        </p:txBody>
      </p:sp>
      <p:graphicFrame>
        <p:nvGraphicFramePr>
          <p:cNvPr id="8" name="Table 7">
            <a:extLst>
              <a:ext uri="{FF2B5EF4-FFF2-40B4-BE49-F238E27FC236}">
                <a16:creationId xmlns:a16="http://schemas.microsoft.com/office/drawing/2014/main" id="{9534CCEB-792A-4995-AB7B-6B23C658629E}"/>
              </a:ext>
            </a:extLst>
          </p:cNvPr>
          <p:cNvGraphicFramePr>
            <a:graphicFrameLocks noGrp="1"/>
          </p:cNvGraphicFramePr>
          <p:nvPr>
            <p:extLst>
              <p:ext uri="{D42A27DB-BD31-4B8C-83A1-F6EECF244321}">
                <p14:modId xmlns:p14="http://schemas.microsoft.com/office/powerpoint/2010/main" val="3797534161"/>
              </p:ext>
            </p:extLst>
          </p:nvPr>
        </p:nvGraphicFramePr>
        <p:xfrm>
          <a:off x="4082603" y="2562895"/>
          <a:ext cx="5833907" cy="3685504"/>
        </p:xfrm>
        <a:graphic>
          <a:graphicData uri="http://schemas.openxmlformats.org/drawingml/2006/table">
            <a:tbl>
              <a:tblPr firstRow="1" firstCol="1">
                <a:tableStyleId>{B301B821-A1FF-4177-AEE7-76D212191A09}</a:tableStyleId>
              </a:tblPr>
              <a:tblGrid>
                <a:gridCol w="1944636">
                  <a:extLst>
                    <a:ext uri="{9D8B030D-6E8A-4147-A177-3AD203B41FA5}">
                      <a16:colId xmlns:a16="http://schemas.microsoft.com/office/drawing/2014/main" val="4286346234"/>
                    </a:ext>
                  </a:extLst>
                </a:gridCol>
                <a:gridCol w="1944635">
                  <a:extLst>
                    <a:ext uri="{9D8B030D-6E8A-4147-A177-3AD203B41FA5}">
                      <a16:colId xmlns:a16="http://schemas.microsoft.com/office/drawing/2014/main" val="646481832"/>
                    </a:ext>
                  </a:extLst>
                </a:gridCol>
                <a:gridCol w="1944636">
                  <a:extLst>
                    <a:ext uri="{9D8B030D-6E8A-4147-A177-3AD203B41FA5}">
                      <a16:colId xmlns:a16="http://schemas.microsoft.com/office/drawing/2014/main" val="963450136"/>
                    </a:ext>
                  </a:extLst>
                </a:gridCol>
              </a:tblGrid>
              <a:tr h="1228502">
                <a:tc>
                  <a:txBody>
                    <a:bodyPr/>
                    <a:lstStyle/>
                    <a:p>
                      <a:endParaRPr lang="en-US" dirty="0"/>
                    </a:p>
                  </a:txBody>
                  <a:tcPr/>
                </a:tc>
                <a:tc>
                  <a:txBody>
                    <a:bodyPr/>
                    <a:lstStyle/>
                    <a:p>
                      <a:r>
                        <a:rPr lang="en-US" sz="2800" dirty="0"/>
                        <a:t>Predicted Bad</a:t>
                      </a:r>
                    </a:p>
                  </a:txBody>
                  <a:tcPr/>
                </a:tc>
                <a:tc>
                  <a:txBody>
                    <a:bodyPr/>
                    <a:lstStyle/>
                    <a:p>
                      <a:r>
                        <a:rPr lang="en-US" sz="2800" dirty="0"/>
                        <a:t>Predicted Good</a:t>
                      </a:r>
                    </a:p>
                  </a:txBody>
                  <a:tcPr/>
                </a:tc>
                <a:extLst>
                  <a:ext uri="{0D108BD9-81ED-4DB2-BD59-A6C34878D82A}">
                    <a16:rowId xmlns:a16="http://schemas.microsoft.com/office/drawing/2014/main" val="77880372"/>
                  </a:ext>
                </a:extLst>
              </a:tr>
              <a:tr h="1228500">
                <a:tc>
                  <a:txBody>
                    <a:bodyPr/>
                    <a:lstStyle/>
                    <a:p>
                      <a:r>
                        <a:rPr lang="en-US" sz="2800" dirty="0"/>
                        <a:t>Actual Bad</a:t>
                      </a:r>
                    </a:p>
                  </a:txBody>
                  <a:tcPr/>
                </a:tc>
                <a:tc>
                  <a:txBody>
                    <a:bodyPr/>
                    <a:lstStyle/>
                    <a:p>
                      <a:r>
                        <a:rPr lang="en-US" sz="2800" dirty="0"/>
                        <a:t>29,930</a:t>
                      </a:r>
                    </a:p>
                  </a:txBody>
                  <a:tcPr/>
                </a:tc>
                <a:tc>
                  <a:txBody>
                    <a:bodyPr/>
                    <a:lstStyle/>
                    <a:p>
                      <a:r>
                        <a:rPr lang="en-US" sz="2800" dirty="0"/>
                        <a:t>20,051</a:t>
                      </a:r>
                    </a:p>
                  </a:txBody>
                  <a:tcPr/>
                </a:tc>
                <a:extLst>
                  <a:ext uri="{0D108BD9-81ED-4DB2-BD59-A6C34878D82A}">
                    <a16:rowId xmlns:a16="http://schemas.microsoft.com/office/drawing/2014/main" val="2521689975"/>
                  </a:ext>
                </a:extLst>
              </a:tr>
              <a:tr h="1228502">
                <a:tc>
                  <a:txBody>
                    <a:bodyPr/>
                    <a:lstStyle/>
                    <a:p>
                      <a:r>
                        <a:rPr lang="en-US" sz="2800" dirty="0"/>
                        <a:t>Actual</a:t>
                      </a:r>
                      <a:r>
                        <a:rPr lang="en-US" dirty="0"/>
                        <a:t> </a:t>
                      </a:r>
                      <a:r>
                        <a:rPr lang="en-US" sz="2800" dirty="0"/>
                        <a:t>Good</a:t>
                      </a:r>
                      <a:endParaRPr lang="en-US" dirty="0"/>
                    </a:p>
                  </a:txBody>
                  <a:tcPr/>
                </a:tc>
                <a:tc>
                  <a:txBody>
                    <a:bodyPr/>
                    <a:lstStyle/>
                    <a:p>
                      <a:r>
                        <a:rPr lang="en-US" sz="2800" dirty="0"/>
                        <a:t>1,068</a:t>
                      </a:r>
                      <a:endParaRPr lang="en-US" dirty="0"/>
                    </a:p>
                  </a:txBody>
                  <a:tcPr/>
                </a:tc>
                <a:tc>
                  <a:txBody>
                    <a:bodyPr/>
                    <a:lstStyle/>
                    <a:p>
                      <a:r>
                        <a:rPr lang="en-US" sz="2800" dirty="0"/>
                        <a:t>351,711</a:t>
                      </a:r>
                    </a:p>
                  </a:txBody>
                  <a:tcPr/>
                </a:tc>
                <a:extLst>
                  <a:ext uri="{0D108BD9-81ED-4DB2-BD59-A6C34878D82A}">
                    <a16:rowId xmlns:a16="http://schemas.microsoft.com/office/drawing/2014/main" val="528397253"/>
                  </a:ext>
                </a:extLst>
              </a:tr>
            </a:tbl>
          </a:graphicData>
        </a:graphic>
      </p:graphicFrame>
    </p:spTree>
    <p:extLst>
      <p:ext uri="{BB962C8B-B14F-4D97-AF65-F5344CB8AC3E}">
        <p14:creationId xmlns:p14="http://schemas.microsoft.com/office/powerpoint/2010/main" val="1992553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7CE479-9BD0-4166-B480-4F77AD07FF7F}"/>
              </a:ext>
            </a:extLst>
          </p:cNvPr>
          <p:cNvSpPr>
            <a:spLocks noGrp="1"/>
          </p:cNvSpPr>
          <p:nvPr>
            <p:ph type="title"/>
          </p:nvPr>
        </p:nvSpPr>
        <p:spPr/>
        <p:txBody>
          <a:bodyPr/>
          <a:lstStyle/>
          <a:p>
            <a:r>
              <a:rPr lang="en-US" dirty="0"/>
              <a:t>What is Lending Club? </a:t>
            </a:r>
          </a:p>
        </p:txBody>
      </p:sp>
      <p:sp>
        <p:nvSpPr>
          <p:cNvPr id="5" name="Content Placeholder 4">
            <a:extLst>
              <a:ext uri="{FF2B5EF4-FFF2-40B4-BE49-F238E27FC236}">
                <a16:creationId xmlns:a16="http://schemas.microsoft.com/office/drawing/2014/main" id="{D50554E2-8C44-4664-9BB8-23CA1948D04F}"/>
              </a:ext>
            </a:extLst>
          </p:cNvPr>
          <p:cNvSpPr>
            <a:spLocks noGrp="1"/>
          </p:cNvSpPr>
          <p:nvPr>
            <p:ph idx="1"/>
          </p:nvPr>
        </p:nvSpPr>
        <p:spPr/>
        <p:txBody>
          <a:bodyPr>
            <a:normAutofit/>
          </a:bodyPr>
          <a:lstStyle/>
          <a:p>
            <a:r>
              <a:rPr lang="en-US" dirty="0"/>
              <a:t>Lending Club is a financial institution that allows for investors to lend money to borrowers seeking loans for medical, business or personal reasons. </a:t>
            </a:r>
          </a:p>
          <a:p>
            <a:r>
              <a:rPr lang="en-US" dirty="0"/>
              <a:t>Investors browse loan requests by prospective borrowers and choose whether or not to contribute to the loan request. </a:t>
            </a:r>
          </a:p>
          <a:p>
            <a:r>
              <a:rPr lang="en-US" dirty="0"/>
              <a:t>Individual investors can invest as little as $25 per loan allowing investors with small amounts of capital to still create a portfolio of invested loans. </a:t>
            </a:r>
          </a:p>
          <a:p>
            <a:r>
              <a:rPr lang="en-US" dirty="0"/>
              <a:t>Investors are able to examine information about the borrower and the loan itself to help in deciding whether or not to contribute to the loan. </a:t>
            </a:r>
          </a:p>
        </p:txBody>
      </p:sp>
    </p:spTree>
    <p:extLst>
      <p:ext uri="{BB962C8B-B14F-4D97-AF65-F5344CB8AC3E}">
        <p14:creationId xmlns:p14="http://schemas.microsoft.com/office/powerpoint/2010/main" val="3073413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FFE5A-BA55-4F58-A151-87A909329D3A}"/>
              </a:ext>
            </a:extLst>
          </p:cNvPr>
          <p:cNvSpPr>
            <a:spLocks noGrp="1"/>
          </p:cNvSpPr>
          <p:nvPr>
            <p:ph type="title"/>
          </p:nvPr>
        </p:nvSpPr>
        <p:spPr/>
        <p:txBody>
          <a:bodyPr/>
          <a:lstStyle/>
          <a:p>
            <a:r>
              <a:rPr lang="en-US" dirty="0"/>
              <a:t>Further Questions</a:t>
            </a:r>
          </a:p>
        </p:txBody>
      </p:sp>
      <p:sp>
        <p:nvSpPr>
          <p:cNvPr id="3" name="Content Placeholder 2">
            <a:extLst>
              <a:ext uri="{FF2B5EF4-FFF2-40B4-BE49-F238E27FC236}">
                <a16:creationId xmlns:a16="http://schemas.microsoft.com/office/drawing/2014/main" id="{01FF658D-1EB8-4353-B70E-F87F548BD22C}"/>
              </a:ext>
            </a:extLst>
          </p:cNvPr>
          <p:cNvSpPr>
            <a:spLocks noGrp="1"/>
          </p:cNvSpPr>
          <p:nvPr>
            <p:ph idx="1"/>
          </p:nvPr>
        </p:nvSpPr>
        <p:spPr/>
        <p:txBody>
          <a:bodyPr>
            <a:normAutofit lnSpcReduction="10000"/>
          </a:bodyPr>
          <a:lstStyle/>
          <a:p>
            <a:r>
              <a:rPr lang="en-US" dirty="0"/>
              <a:t>A deeper dive would be able to compare the annual returns of using different models </a:t>
            </a:r>
          </a:p>
          <a:p>
            <a:r>
              <a:rPr lang="en-US" dirty="0"/>
              <a:t>What are the characteristics of the loans by region and by state?  Which states have the most Lending Club loans per capita and which states have the highest average default rate. </a:t>
            </a:r>
          </a:p>
          <a:p>
            <a:r>
              <a:rPr lang="en-US" dirty="0"/>
              <a:t>Lenders who have a loan go into default typically receive at least a portion of their original investment back.  A further consideration would be to create models that include how much of the loan was paid back before the loan went into default.  </a:t>
            </a:r>
          </a:p>
          <a:p>
            <a:r>
              <a:rPr lang="en-US" dirty="0"/>
              <a:t>An examination of the loans by each individual status could prove useful.  According to Lending Club many of their loans that go into late status can be turned back into performing notes. What effect would this have on a hypothetical portfolio?  </a:t>
            </a:r>
          </a:p>
        </p:txBody>
      </p:sp>
    </p:spTree>
    <p:extLst>
      <p:ext uri="{BB962C8B-B14F-4D97-AF65-F5344CB8AC3E}">
        <p14:creationId xmlns:p14="http://schemas.microsoft.com/office/powerpoint/2010/main" val="1061420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CB701-84BF-4455-A980-35B8A6935512}"/>
              </a:ext>
            </a:extLst>
          </p:cNvPr>
          <p:cNvSpPr>
            <a:spLocks noGrp="1"/>
          </p:cNvSpPr>
          <p:nvPr>
            <p:ph type="title"/>
          </p:nvPr>
        </p:nvSpPr>
        <p:spPr/>
        <p:txBody>
          <a:bodyPr/>
          <a:lstStyle/>
          <a:p>
            <a:r>
              <a:rPr lang="en-US" dirty="0"/>
              <a:t>My Project	</a:t>
            </a:r>
          </a:p>
        </p:txBody>
      </p:sp>
      <p:sp>
        <p:nvSpPr>
          <p:cNvPr id="3" name="Content Placeholder 2">
            <a:extLst>
              <a:ext uri="{FF2B5EF4-FFF2-40B4-BE49-F238E27FC236}">
                <a16:creationId xmlns:a16="http://schemas.microsoft.com/office/drawing/2014/main" id="{74126A48-6BED-4FBC-8CBA-45D4CE900147}"/>
              </a:ext>
            </a:extLst>
          </p:cNvPr>
          <p:cNvSpPr>
            <a:spLocks noGrp="1"/>
          </p:cNvSpPr>
          <p:nvPr>
            <p:ph idx="1"/>
          </p:nvPr>
        </p:nvSpPr>
        <p:spPr>
          <a:xfrm>
            <a:off x="1103313" y="2052918"/>
            <a:ext cx="5449888" cy="4195481"/>
          </a:xfrm>
        </p:spPr>
        <p:txBody>
          <a:bodyPr>
            <a:normAutofit lnSpcReduction="10000"/>
          </a:bodyPr>
          <a:lstStyle/>
          <a:p>
            <a:r>
              <a:rPr lang="en-US" dirty="0"/>
              <a:t>The goal of the project was to examine the data provided from Lending Club and see if a useful predictive model could be constructed from the information provided. </a:t>
            </a:r>
          </a:p>
          <a:p>
            <a:r>
              <a:rPr lang="en-US" dirty="0"/>
              <a:t>Lending Club’s data is publicly available on both Kaggle and the web page for Lending Club</a:t>
            </a:r>
          </a:p>
          <a:p>
            <a:r>
              <a:rPr lang="en-US" dirty="0"/>
              <a:t>Several different models were used to predict loan performance with the most successful being a random forest model. </a:t>
            </a:r>
          </a:p>
          <a:p>
            <a:r>
              <a:rPr lang="en-US" sz="1200" dirty="0"/>
              <a:t>Photo Source: https://medium.com/@williamkoehrsen/random-forest-simple-explanation-377895a60d2d</a:t>
            </a:r>
          </a:p>
        </p:txBody>
      </p:sp>
      <p:pic>
        <p:nvPicPr>
          <p:cNvPr id="4" name="Picture 3">
            <a:extLst>
              <a:ext uri="{FF2B5EF4-FFF2-40B4-BE49-F238E27FC236}">
                <a16:creationId xmlns:a16="http://schemas.microsoft.com/office/drawing/2014/main" id="{1450CB95-51E3-4A65-BC7F-1A87BF8DBC5E}"/>
              </a:ext>
            </a:extLst>
          </p:cNvPr>
          <p:cNvPicPr>
            <a:picLocks noChangeAspect="1"/>
          </p:cNvPicPr>
          <p:nvPr/>
        </p:nvPicPr>
        <p:blipFill>
          <a:blip r:embed="rId2"/>
          <a:stretch>
            <a:fillRect/>
          </a:stretch>
        </p:blipFill>
        <p:spPr>
          <a:xfrm>
            <a:off x="6553200" y="1853248"/>
            <a:ext cx="5638800" cy="4229100"/>
          </a:xfrm>
          <a:prstGeom prst="rect">
            <a:avLst/>
          </a:prstGeom>
        </p:spPr>
      </p:pic>
    </p:spTree>
    <p:extLst>
      <p:ext uri="{BB962C8B-B14F-4D97-AF65-F5344CB8AC3E}">
        <p14:creationId xmlns:p14="http://schemas.microsoft.com/office/powerpoint/2010/main" val="602192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08216-D7BD-41D8-B82C-B4C69A933C2F}"/>
              </a:ext>
            </a:extLst>
          </p:cNvPr>
          <p:cNvSpPr>
            <a:spLocks noGrp="1"/>
          </p:cNvSpPr>
          <p:nvPr>
            <p:ph type="title"/>
          </p:nvPr>
        </p:nvSpPr>
        <p:spPr/>
        <p:txBody>
          <a:bodyPr/>
          <a:lstStyle/>
          <a:p>
            <a:r>
              <a:rPr lang="en-US" dirty="0"/>
              <a:t>Model Results</a:t>
            </a:r>
          </a:p>
        </p:txBody>
      </p:sp>
      <p:graphicFrame>
        <p:nvGraphicFramePr>
          <p:cNvPr id="10" name="Content Placeholder 9">
            <a:extLst>
              <a:ext uri="{FF2B5EF4-FFF2-40B4-BE49-F238E27FC236}">
                <a16:creationId xmlns:a16="http://schemas.microsoft.com/office/drawing/2014/main" id="{5F085AAF-C010-442D-B60B-8B5D10192F9E}"/>
              </a:ext>
            </a:extLst>
          </p:cNvPr>
          <p:cNvGraphicFramePr>
            <a:graphicFrameLocks noGrp="1"/>
          </p:cNvGraphicFramePr>
          <p:nvPr>
            <p:ph idx="1"/>
            <p:extLst>
              <p:ext uri="{D42A27DB-BD31-4B8C-83A1-F6EECF244321}">
                <p14:modId xmlns:p14="http://schemas.microsoft.com/office/powerpoint/2010/main" val="2830491339"/>
              </p:ext>
            </p:extLst>
          </p:nvPr>
        </p:nvGraphicFramePr>
        <p:xfrm>
          <a:off x="1103313" y="2052638"/>
          <a:ext cx="8947152" cy="2758440"/>
        </p:xfrm>
        <a:graphic>
          <a:graphicData uri="http://schemas.openxmlformats.org/drawingml/2006/table">
            <a:tbl>
              <a:tblPr firstRow="1" bandRow="1">
                <a:tableStyleId>{5C22544A-7EE6-4342-B048-85BDC9FD1C3A}</a:tableStyleId>
              </a:tblPr>
              <a:tblGrid>
                <a:gridCol w="2236788">
                  <a:extLst>
                    <a:ext uri="{9D8B030D-6E8A-4147-A177-3AD203B41FA5}">
                      <a16:colId xmlns:a16="http://schemas.microsoft.com/office/drawing/2014/main" val="2913750880"/>
                    </a:ext>
                  </a:extLst>
                </a:gridCol>
                <a:gridCol w="2236788">
                  <a:extLst>
                    <a:ext uri="{9D8B030D-6E8A-4147-A177-3AD203B41FA5}">
                      <a16:colId xmlns:a16="http://schemas.microsoft.com/office/drawing/2014/main" val="3738847287"/>
                    </a:ext>
                  </a:extLst>
                </a:gridCol>
                <a:gridCol w="2236788">
                  <a:extLst>
                    <a:ext uri="{9D8B030D-6E8A-4147-A177-3AD203B41FA5}">
                      <a16:colId xmlns:a16="http://schemas.microsoft.com/office/drawing/2014/main" val="1323520899"/>
                    </a:ext>
                  </a:extLst>
                </a:gridCol>
                <a:gridCol w="2236788">
                  <a:extLst>
                    <a:ext uri="{9D8B030D-6E8A-4147-A177-3AD203B41FA5}">
                      <a16:colId xmlns:a16="http://schemas.microsoft.com/office/drawing/2014/main" val="3726126998"/>
                    </a:ext>
                  </a:extLst>
                </a:gridCol>
              </a:tblGrid>
              <a:tr h="370840">
                <a:tc>
                  <a:txBody>
                    <a:bodyPr/>
                    <a:lstStyle/>
                    <a:p>
                      <a:r>
                        <a:rPr lang="en-US" dirty="0"/>
                        <a:t>Model</a:t>
                      </a:r>
                    </a:p>
                  </a:txBody>
                  <a:tcPr/>
                </a:tc>
                <a:tc>
                  <a:txBody>
                    <a:bodyPr/>
                    <a:lstStyle/>
                    <a:p>
                      <a:r>
                        <a:rPr lang="en-US" dirty="0"/>
                        <a:t>Accuracy</a:t>
                      </a:r>
                    </a:p>
                  </a:txBody>
                  <a:tcPr/>
                </a:tc>
                <a:tc>
                  <a:txBody>
                    <a:bodyPr/>
                    <a:lstStyle/>
                    <a:p>
                      <a:r>
                        <a:rPr lang="en-US" dirty="0"/>
                        <a:t>Precision (True Positive)</a:t>
                      </a:r>
                    </a:p>
                  </a:txBody>
                  <a:tcPr/>
                </a:tc>
                <a:tc>
                  <a:txBody>
                    <a:bodyPr/>
                    <a:lstStyle/>
                    <a:p>
                      <a:r>
                        <a:rPr lang="en-US" dirty="0"/>
                        <a:t>Specificity(True Negative)</a:t>
                      </a:r>
                    </a:p>
                  </a:txBody>
                  <a:tcPr/>
                </a:tc>
                <a:extLst>
                  <a:ext uri="{0D108BD9-81ED-4DB2-BD59-A6C34878D82A}">
                    <a16:rowId xmlns:a16="http://schemas.microsoft.com/office/drawing/2014/main" val="555789482"/>
                  </a:ext>
                </a:extLst>
              </a:tr>
              <a:tr h="370840">
                <a:tc>
                  <a:txBody>
                    <a:bodyPr/>
                    <a:lstStyle/>
                    <a:p>
                      <a:r>
                        <a:rPr lang="en-US" dirty="0"/>
                        <a:t>Random Forest 1</a:t>
                      </a:r>
                    </a:p>
                  </a:txBody>
                  <a:tcPr/>
                </a:tc>
                <a:tc>
                  <a:txBody>
                    <a:bodyPr/>
                    <a:lstStyle/>
                    <a:p>
                      <a:r>
                        <a:rPr lang="en-US" dirty="0"/>
                        <a:t>98%</a:t>
                      </a:r>
                    </a:p>
                  </a:txBody>
                  <a:tcPr/>
                </a:tc>
                <a:tc>
                  <a:txBody>
                    <a:bodyPr/>
                    <a:lstStyle/>
                    <a:p>
                      <a:r>
                        <a:rPr lang="en-US" dirty="0"/>
                        <a:t>99%</a:t>
                      </a:r>
                    </a:p>
                  </a:txBody>
                  <a:tcPr/>
                </a:tc>
                <a:tc>
                  <a:txBody>
                    <a:bodyPr/>
                    <a:lstStyle/>
                    <a:p>
                      <a:r>
                        <a:rPr lang="en-US" dirty="0"/>
                        <a:t>93%</a:t>
                      </a:r>
                    </a:p>
                  </a:txBody>
                  <a:tcPr/>
                </a:tc>
                <a:extLst>
                  <a:ext uri="{0D108BD9-81ED-4DB2-BD59-A6C34878D82A}">
                    <a16:rowId xmlns:a16="http://schemas.microsoft.com/office/drawing/2014/main" val="1544914250"/>
                  </a:ext>
                </a:extLst>
              </a:tr>
              <a:tr h="370840">
                <a:tc>
                  <a:txBody>
                    <a:bodyPr/>
                    <a:lstStyle/>
                    <a:p>
                      <a:r>
                        <a:rPr lang="en-US" dirty="0"/>
                        <a:t>Random Forest 2</a:t>
                      </a:r>
                    </a:p>
                  </a:txBody>
                  <a:tcPr/>
                </a:tc>
                <a:tc>
                  <a:txBody>
                    <a:bodyPr/>
                    <a:lstStyle/>
                    <a:p>
                      <a:r>
                        <a:rPr lang="en-US" dirty="0"/>
                        <a:t>98%</a:t>
                      </a:r>
                    </a:p>
                  </a:txBody>
                  <a:tcPr/>
                </a:tc>
                <a:tc>
                  <a:txBody>
                    <a:bodyPr/>
                    <a:lstStyle/>
                    <a:p>
                      <a:r>
                        <a:rPr lang="en-US" dirty="0"/>
                        <a:t>99%</a:t>
                      </a:r>
                    </a:p>
                  </a:txBody>
                  <a:tcPr/>
                </a:tc>
                <a:tc>
                  <a:txBody>
                    <a:bodyPr/>
                    <a:lstStyle/>
                    <a:p>
                      <a:r>
                        <a:rPr lang="en-US" dirty="0"/>
                        <a:t>93%</a:t>
                      </a:r>
                    </a:p>
                  </a:txBody>
                  <a:tcPr/>
                </a:tc>
                <a:extLst>
                  <a:ext uri="{0D108BD9-81ED-4DB2-BD59-A6C34878D82A}">
                    <a16:rowId xmlns:a16="http://schemas.microsoft.com/office/drawing/2014/main" val="2217191027"/>
                  </a:ext>
                </a:extLst>
              </a:tr>
              <a:tr h="370840">
                <a:tc>
                  <a:txBody>
                    <a:bodyPr/>
                    <a:lstStyle/>
                    <a:p>
                      <a:r>
                        <a:rPr lang="en-US" dirty="0"/>
                        <a:t>Gradient Boost</a:t>
                      </a:r>
                    </a:p>
                  </a:txBody>
                  <a:tcPr/>
                </a:tc>
                <a:tc>
                  <a:txBody>
                    <a:bodyPr/>
                    <a:lstStyle/>
                    <a:p>
                      <a:r>
                        <a:rPr lang="en-US" dirty="0"/>
                        <a:t>98%</a:t>
                      </a:r>
                    </a:p>
                  </a:txBody>
                  <a:tcPr/>
                </a:tc>
                <a:tc>
                  <a:txBody>
                    <a:bodyPr/>
                    <a:lstStyle/>
                    <a:p>
                      <a:r>
                        <a:rPr lang="en-US" dirty="0"/>
                        <a:t>99%</a:t>
                      </a:r>
                    </a:p>
                  </a:txBody>
                  <a:tcPr/>
                </a:tc>
                <a:tc>
                  <a:txBody>
                    <a:bodyPr/>
                    <a:lstStyle/>
                    <a:p>
                      <a:r>
                        <a:rPr lang="en-US" dirty="0"/>
                        <a:t>89%</a:t>
                      </a:r>
                    </a:p>
                  </a:txBody>
                  <a:tcPr/>
                </a:tc>
                <a:extLst>
                  <a:ext uri="{0D108BD9-81ED-4DB2-BD59-A6C34878D82A}">
                    <a16:rowId xmlns:a16="http://schemas.microsoft.com/office/drawing/2014/main" val="4001383180"/>
                  </a:ext>
                </a:extLst>
              </a:tr>
              <a:tr h="185420">
                <a:tc>
                  <a:txBody>
                    <a:bodyPr/>
                    <a:lstStyle/>
                    <a:p>
                      <a:r>
                        <a:rPr lang="en-US" dirty="0"/>
                        <a:t>XGB Classifier</a:t>
                      </a:r>
                    </a:p>
                  </a:txBody>
                  <a:tcPr/>
                </a:tc>
                <a:tc>
                  <a:txBody>
                    <a:bodyPr/>
                    <a:lstStyle/>
                    <a:p>
                      <a:r>
                        <a:rPr lang="en-US" dirty="0"/>
                        <a:t>98%</a:t>
                      </a:r>
                    </a:p>
                  </a:txBody>
                  <a:tcPr/>
                </a:tc>
                <a:tc>
                  <a:txBody>
                    <a:bodyPr/>
                    <a:lstStyle/>
                    <a:p>
                      <a:r>
                        <a:rPr lang="en-US" dirty="0"/>
                        <a:t>98%</a:t>
                      </a:r>
                    </a:p>
                  </a:txBody>
                  <a:tcPr/>
                </a:tc>
                <a:tc>
                  <a:txBody>
                    <a:bodyPr/>
                    <a:lstStyle/>
                    <a:p>
                      <a:r>
                        <a:rPr lang="en-US" dirty="0"/>
                        <a:t>87%</a:t>
                      </a:r>
                    </a:p>
                  </a:txBody>
                  <a:tcPr/>
                </a:tc>
                <a:extLst>
                  <a:ext uri="{0D108BD9-81ED-4DB2-BD59-A6C34878D82A}">
                    <a16:rowId xmlns:a16="http://schemas.microsoft.com/office/drawing/2014/main" val="3560383141"/>
                  </a:ext>
                </a:extLst>
              </a:tr>
              <a:tr h="185420">
                <a:tc>
                  <a:txBody>
                    <a:bodyPr/>
                    <a:lstStyle/>
                    <a:p>
                      <a:r>
                        <a:rPr lang="en-US" dirty="0"/>
                        <a:t>Gaussian Naïve Bayes</a:t>
                      </a:r>
                    </a:p>
                  </a:txBody>
                  <a:tcPr/>
                </a:tc>
                <a:tc>
                  <a:txBody>
                    <a:bodyPr/>
                    <a:lstStyle/>
                    <a:p>
                      <a:r>
                        <a:rPr lang="en-US" dirty="0"/>
                        <a:t>95%</a:t>
                      </a:r>
                    </a:p>
                  </a:txBody>
                  <a:tcPr/>
                </a:tc>
                <a:tc>
                  <a:txBody>
                    <a:bodyPr/>
                    <a:lstStyle/>
                    <a:p>
                      <a:r>
                        <a:rPr lang="en-US" dirty="0"/>
                        <a:t>95%</a:t>
                      </a:r>
                    </a:p>
                  </a:txBody>
                  <a:tcPr/>
                </a:tc>
                <a:tc>
                  <a:txBody>
                    <a:bodyPr/>
                    <a:lstStyle/>
                    <a:p>
                      <a:r>
                        <a:rPr lang="en-US" dirty="0"/>
                        <a:t>60%</a:t>
                      </a:r>
                    </a:p>
                  </a:txBody>
                  <a:tcPr/>
                </a:tc>
                <a:extLst>
                  <a:ext uri="{0D108BD9-81ED-4DB2-BD59-A6C34878D82A}">
                    <a16:rowId xmlns:a16="http://schemas.microsoft.com/office/drawing/2014/main" val="2693521741"/>
                  </a:ext>
                </a:extLst>
              </a:tr>
            </a:tbl>
          </a:graphicData>
        </a:graphic>
      </p:graphicFrame>
    </p:spTree>
    <p:extLst>
      <p:ext uri="{BB962C8B-B14F-4D97-AF65-F5344CB8AC3E}">
        <p14:creationId xmlns:p14="http://schemas.microsoft.com/office/powerpoint/2010/main" val="3284567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04C9-E7A1-45E5-B40A-A3D7819CFCEB}"/>
              </a:ext>
            </a:extLst>
          </p:cNvPr>
          <p:cNvSpPr>
            <a:spLocks noGrp="1"/>
          </p:cNvSpPr>
          <p:nvPr>
            <p:ph type="title"/>
          </p:nvPr>
        </p:nvSpPr>
        <p:spPr/>
        <p:txBody>
          <a:bodyPr/>
          <a:lstStyle/>
          <a:p>
            <a:r>
              <a:rPr lang="en-US" dirty="0"/>
              <a:t>Exploring the Data</a:t>
            </a:r>
          </a:p>
        </p:txBody>
      </p:sp>
      <p:sp>
        <p:nvSpPr>
          <p:cNvPr id="3" name="Content Placeholder 2">
            <a:extLst>
              <a:ext uri="{FF2B5EF4-FFF2-40B4-BE49-F238E27FC236}">
                <a16:creationId xmlns:a16="http://schemas.microsoft.com/office/drawing/2014/main" id="{70B9D05B-5562-494C-AC58-59CEE48B3A95}"/>
              </a:ext>
            </a:extLst>
          </p:cNvPr>
          <p:cNvSpPr>
            <a:spLocks noGrp="1"/>
          </p:cNvSpPr>
          <p:nvPr>
            <p:ph idx="1"/>
          </p:nvPr>
        </p:nvSpPr>
        <p:spPr/>
        <p:txBody>
          <a:bodyPr/>
          <a:lstStyle/>
          <a:p>
            <a:r>
              <a:rPr lang="en-US" dirty="0"/>
              <a:t>The dataset has approximately 2.26 million rows and 145 columns with 3 columns that only contain null values and an additional 36 non-numeric columns. </a:t>
            </a:r>
          </a:p>
          <a:p>
            <a:r>
              <a:rPr lang="en-US" dirty="0"/>
              <a:t>The data required extensive and aggressive cleaning due to high percentages of null values</a:t>
            </a:r>
          </a:p>
          <a:p>
            <a:r>
              <a:rPr lang="en-US" dirty="0"/>
              <a:t>After cleaning was conducted we were left with 2,013,799 rows and 66 columns</a:t>
            </a:r>
          </a:p>
          <a:p>
            <a:endParaRPr lang="en-US" dirty="0"/>
          </a:p>
          <a:p>
            <a:endParaRPr lang="en-US" dirty="0"/>
          </a:p>
        </p:txBody>
      </p:sp>
    </p:spTree>
    <p:extLst>
      <p:ext uri="{BB962C8B-B14F-4D97-AF65-F5344CB8AC3E}">
        <p14:creationId xmlns:p14="http://schemas.microsoft.com/office/powerpoint/2010/main" val="3795498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AA4B9F-75F9-463A-BEFC-0281384DA8D2}"/>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Loan Amount Distribution	</a:t>
            </a:r>
          </a:p>
        </p:txBody>
      </p:sp>
      <p:sp>
        <p:nvSpPr>
          <p:cNvPr id="76"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8" name="Freeform: Shape 77">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029" name="Picture 2" descr="data:image/png;base64,iVBORw0KGgoAAAANSUhEUgAAAZAAAAEXCAYAAACDChKsAAAABHNCSVQICAgIfAhkiAAAAAlwSFlzAAALEgAACxIB0t1+/AAAADl0RVh0U29mdHdhcmUAbWF0cGxvdGxpYiB2ZXJzaW9uIDMuMC4zLCBodHRwOi8vbWF0cGxvdGxpYi5vcmcvnQurowAAIABJREFUeJzsvXl8HGd9+P/+7K52dd+SZcuHfMax45wmN5AmEJIASUoDJEBJaChQoFDor5R821LK8WoDbdMDQgolBEIhpAGKobkoCQGS2IljJ/ER36cky9Z97b37/P6YGXm13ntXkiV/3q+XXp59ZuaZZ8bSfPZzizEGRVEURckX10wvQFEURZmdqABRFEVRCkIFiKIoilIQKkAURVGUglABoiiKohSEChBFURSlIFSAKEoWRMSIyAp7+z4R+ZsC53lARL6UYf+XRKRPRHoKXWvSfBPrLnKeO0Tkd6VYkzK3UAGiICK/FpFBEfHN9FpScTq9wIwxHzHGfLHU84rIIuDPgTXGmLZSz68oU4EKkDMcEekAXg8Y4MYZXcyZzRKg3xhzIt8TRcQzBeuZElKtdSbWP5ue2emMChDl/cBG4AHg9sQdtsnlXhF5TETGRORZEWkTkX+xNZZdInJBwvFn29rMkIjsEJEbE/b9WkQ+mPB5klZhm1s+IiJ77bm/LhZnA/cBl9lrGEp1EyLyARF5TURGReSAiHw4Yd9VItIpIv/PNhEdEpH3Jt3nfSLyS/v8Z0RkSZrrTDJDicjbRORl+56fE5FzE/ZdICJb7Dl/BJSnmfNNwC+BBfY9PmCP32g/xyH7+Z2dcM4hEflLEXkVGM/wQrzBfh59IvJVEXGJiE9EBkRkXcJ8rSISEJGWNPOIiPy7iAzb/+/XJOxYICIb7Dn3icgfJ+z7vIg8IiLfF5ER4I40Yz7796rb/vkXRyO2/z/+wN6+0v5ducF5diLycsL1/sj+PRgUkScS/x/t8z4mInuBvWnuU8kHY4z+nME/wD7go8BFQASYl7DvAaDP3lcOPAUcxBI6buBLwNP2sWX2XP8P8AJXA6PAWfb+XwMfTJj7DuB3CZ8N8AugHlgM9ALXpTo2zX28FVgOCPBGwA9caO+7CogC/wz47P3jCWt7wF7rG+z9/5pibSsSjv2SvX0hcAK4xH4etwOH7Dm8wGHgU/azucV+vl9Ks/6rgM6Ez6vsNb7ZPv8z9vP12vsPAS8Di4CKNHMa4Gmg0X6me5z/A+Be4O6EYz8J/DzNPHfYz8+5l3cDw0Cjvf8Ze75y4Hz7/+4ae9/n7fu+GesLa0WasS9gfZFpBVqA54Av2nN8Afh3e/v/Afudtdv7/tXevtl+RmcDHuCvgeeSnscv7eeR8pnpT57vj5legP7M4H8+XGn/ITfbn3cBn0rY/wDwrYTPfwq8lvB5HTBkb78e6AFcCft/CHze3v412QXIlQmfHwY+m+rYHO/tf4BP2ttX2S/AqqT5/ybhPh9K2FcNxIBFCWtLJUC+4bzkEs7djSWg3gB0A5Kw7zlyFyB/Azyc8NkFdAFX2Z8PAX+U5RkYbCFsf/4o8Ct7+xLgqPP/BWwG3pVmnjtS3MsLwB9iCbAYUJOw7++BB+ztzwO/SZov1dh+4IaEz28BDtnb1wCv2tuPAx8ENtqfnwHeYW8/BtyZ9Mz8wJKE53H1TP/dzaUfNWGd2dwOPGmM6bM//4AkMxZwPGE7kOJztb29ADhqjIkn7D8MtOexnsToI3/C3FkRketFZKNtRhkCbgCaEw4ZNMaMJ61tQcLno86GMWYMGEjan4olwJ/bJqYh+7qL7PMWAF3GfnMlXDNXFiQebz/Xo0x+nkeTT0pB4jET92yM2YSl4bxRRFYDK4ANGeZJdS/OfQ4YY0aT9mVbZ/LYpPtl8v/P88AqEZmHpeF8D1gkIs3AxcBv7OOWAP+a8H8xgKWR5vvMlBxRAXKGIiIVwLuwXiA9YoWOfgo4T0TOK2DKbqw/6sTfqcVY35rBellVJuzLJ9IoY8lo21b+Y+AfsUxw9cCjWC8PhwYRqUpaW3fC50UJ81VjmTkS96fiKPBlY0x9wk+lMeaHwDGgXUQS17A4y3yJdGO9EJ01ib3GroRjcimlvShhO/mevwu8D0uTeMQYE8wwT6p76bZ/GkWkJmlftnUmj02638S1GmP8wEtYZrbtxpgwljb3aWB/whego8CHk/4/Kowxz2VZi1IgKkDOXG7GMj2swfpWdz6W7fi3WD6OfHG+0X5GRMpE5Crg7cBD9v6XgXeISKVYuQl35jH3cWChiHjT7Pdi+R16gaiIXA9cm+K4vxMRr4i8Hngb8N8J+26wHbRe4IvAJmNMtm+r3wI+IiKXiEWViLzVfpk+j2U2+4SIeETkHVjflnPlYeCtInKNiJRhhfiGsF6c+fAXItIgVpjwJ4EfJex7EPh9LCHyvSzztGLdS5mIvBPrd+VR+xk9B/y9iJTbQQR3Av+V5zp/CPy1iLTYmsXngO8n7H8G+Lj9L1gm0cTPYAVb3CUiawFEpM5eqzJFqAA5c7kd+I4x5ogxpsf5Ab4GvDdDVE9K7G+FNwLXYzne7wXeb4zZZR9yDxDGEgbfJb8XzFPADqBHRPqSd9rmk09gvXQHgfdwqjmmx97XbV/7IwlrA8t897dYZo+LgPeSBWPMZuCPsZ7ZIJYD9w57Xxh4h/15EMvx/JMc7tWZezfWi/3fsZ7n24G32/Pmw8+wvr2/DPwv8O2Ea3QCW7C+lf82yzybgJX2Wr4M3GKM6bf33QZ0YD3bnwJ/a4z5ZZ7r/BKWH+ZVYJu9rsSky2eAGk6aq5I/Y4z5KXA38JAd3bUd6/dRmSJksllTUeYetjb0fWPMwjT7H8ByYP/1dK7rdEBE7ge6z8R7V4pHk2kU5QxFrCTSdwAXZD5SUVKjJixFOQMRkS9imXi+aow5ONPrUWYnasJSFEVRCkI1EEVRFKUg5rQPpLm52XR0dMz0MhRFUWYVL730Up8xJl1dtAnmtADp6Ohg8+bNM70MRVGUWYWI5FQ1QU1YiqIoSkGoAFEURVEKQgWIoiiKUhAqQBRFUZSCUAGiKIqiFIQKEEVRFKUgVIAoiqIoBaECRFEURSkIFSCKoihKQeSUiS4i1wH/CriB/zTG/EPSfh9WR7OLgH7g3caYQ/a+u7A6lMWATxhjnsg0p4h8HPgzYDnQ4rSrtNtp/itWr2s/cIcxZkvBd66UjB9sOpJ233suyaeLq6Ios4msGoiIuIGvY3X2WgPcJiJrkg67Exg0xqzA6jx3t33uGuBWYC1wHXCviLizzPks8CYgOZX+eqyOaCuBDwHfyO9WFUVRlFKSiwnrYmCfMeaA3U7zIeCmpGNuwmpTCvAIcI2tMdwEPGSMCdk9B/bZ86Wd0xiz1dFeUlzje8ZiI1AvIvPzuVlFURSldOQiQNqBowmfO+2xlMcYY6LAMNCU4dxc5ixkHYqiKMo0kYsAkRRjyV2o0h2T73ix60BEPiQim0Vkc29vb5YpFUVRlELJRYB0AosSPi8EutMdIyIeoA4YyHBuLnMWsg6MMd80xqw3xqxvaclazl5RFEUpkFwEyIvAShFZKiJeLKf4hqRjNgC329u3AE8Zq1fuBuBWEfGJyFIsB/gLOc6ZzAbg/WJxKTBsjDmWw/oVRVGUKSBrGK8xJmqH1j6BFXJ7vzFmh4h8AdhsjNkAfBt4UET2YWket9rn7hCRh4GdQBT4mDEmBhPhupPmtMc/AXwGaANeFZFHjTEfBB7FCuHdhxXG+4FSPQRFURQlf8RSFOYm69evN9qRcOrRPBBFmVuIyEvGmPXZjtNMdEVRFKUgVIAoiqIoBaECRFEURSkIFSCKoihKQagAURRFUQpCBYiiKIpSECpAFEVRlIJQAaIoiqIUhAoQRVEUpSBUgCiKoigFoQJEURRFKQgVIIqiKEpBqABRFEVRCkIFiKIoilIQKkAURVGUglABoiiKohSEChBFURSlIFSAKIqiKAWhAkRRFEUpCBUgiqIoSkGoAFEURVEKQgWIoiiKUhAqQBRFUZSCUAGiKIqiFIQKEKWkhKNxtnUNz/QyFEWZBlSAKCXl5aND/PCFI/SPhWZ6KYqiTDEqQJSS0j9uCY6xUHSGV6IoylSjAkQpKYPjYQDGQ7EZXomiKFONChClpAz4bQESVg1EUeY6KkCUkjI4HgHAryYsRZnzqABRSkYgHCMQsUxX42E1YSnKXEcFiFIyBm3zFcC4aiCKMufJSYCIyHUisltE9onIZ1Ps94nIj+z9m0SkI2HfXfb4bhF5S7Y5RWSpPcdee06vPb5YRJ4Wka0i8qqI3FDMjSulZ8B2oHtcgl81EEWZ82QVICLiBr4OXA+sAW4TkTVJh90JDBpjVgD3AHfb564BbgXWAtcB94qIO8ucdwP3GGNWAoP23AB/DTxsjLnAnvPewm5ZmSocDWR+Xbk60RXlDCAXDeRiYJ8x5oAxJgw8BNyUdMxNwHft7UeAa0RE7PGHjDEhY8xBYJ89X8o57XOutufAnvNme9sAtfZ2HdCd360qU83AeJjyMhdN1T41YSnKGUAuAqQdOJrwudMeS3mMMSYKDANNGc5NN94EDNlzJF/r88D7RKQTeBT401SLFZEPichmEdnc29ubw+0ppWLQH6axykuV161OdEU5A8hFgEiKMZPjMaUaB7gNeMAYsxC4AXhQRE5ZvzHmm8aY9caY9S0tLSmmU6aKgfEIDZVeKn0ewtE4kVh8ppekKMoUkosA6QQWJXxeyKnmo4ljRMSDZWIayHBuuvE+oN6eI/ladwIPAxhjngfKgeYc1q9MA3FjGJrQQKz/PnWkK8rcJhcB8iKw0o6O8mI5sDckHbMBuN3evgV4yhhj7PFb7SitpcBK4IV0c9rnPG3PgT3nz+ztI8A1ACJyNpYAURvVacJoMEo0biwNxOsGNJRXUeY6nmwHGGOiIvJx4AnADdxvjNkhIl8ANhtjNgDfxjIp7cPSPG61z90hIg8DO4Eo8DFjTAwg1Zz2Jf8SeEhEvgRstecG+HPgWyLyKSyz1h22wFFOA5waWI1VXsrc1vcS1UAUZW6TVYAAGGMexXJcJ459LmE7CLwzzblfBr6cy5z2+AGsKK3k8Z3AFbmsV5l+nBpYjZVe4rZcVw1EUeY2OQkQRcnG4HgYAeorywhGLee55oIoytxGBYhSEgb9YWrKPXjcLipdgqAl3RVlrqO1sJSSMOi3QngBXCJUeN34VQNRlDmNChClJATCMSp9JxXaKq9HfSCKMsdRAaKUhFA0hs9z8tep0qfZ6Ioy11EBopSEUDQ+SYBUeT1qwlKUOY4KEKVojDGEInHKy9wTY1U+tzrRFWWOowJEKZpo3BAzJqUGormeijJ3UQGiFE3IzvuY7APxEDcwElAzlqLMVVSAKEUTsvug+xJNWHY9rIGENreKoswtVIAoRZNKA6myQ3oHxkMzsiZFUaYeFSBK0ZwUIIkaiCNAIjOyJkVRph4VIErRhKK2CSspDwRUA1GUuYwKEKVoQhFbAymbHIUFqoEoylxGBYhSNEFbAylPMGF5PS48LmFIneiKMmdRAaIUTTiFE935PKb1sBRlzqICRCmaYCSOAGXJAqTMrQJEUeYwKkCUoglHY3g9Llwik8Z9HpdW5FWUOYw2lFKKJphUSNHB53EzGpxeAfKDTUfS7nvPJYuncSWKMvdRDUQpmlAkNikL3cHncWlbW0WZw6gAUYomuZS7g6/Mxdg0ayCKokwfKkCUoglF45NCeB18HjdjWtJdUeYsKkCUognZTvRkyj0uxkKaSKgocxUVIErRWM2kUpuwgpE40Vh8BlalKMpUowJEKZpgNDapkKKDM6adCRVlbqJhvEpRGGMIpw3jtcbGwlHqKsume2kzjoYUK3Md1UCUoghG4sQNqcN47TGNxFKUuYlqIEpROKVKMmogaRzp+g1dUWY3qoEoRZGbAFEfiKLMRVSAKEXhmKfK1YSlKGccKkCUonA0kFR5II4GogUVFWVuogJEKQpHgKTKRHfGRlWAKMqcJCcBIiLXichuEdknIp9Nsd8nIj+y928SkY6EfXfZ47tF5C3Z5hSRpfYce+05vQn73iUiO0Vkh4j8oNCbVkrHeAYfiFc1EEWZ02QVICLiBr4OXA+sAW4TkTVJh90JDBpjVgD3AHfb564BbgXWAtcB94qIO8ucdwP3GGNWAoP23IjISuAu4ApjzFrgzwq+a6VkONqFL0UmutsllJdpV0JFmavkooFcDOwzxhwwxoSBh4Cbko65Cfiuvf0IcI2IiD3+kDEmZIw5COyz50s5p33O1fYc2HPebG//MfB1Y8wggDHmRP63q5Qax0GeKhMdoNpXpgJEUeYouQiQduBowudOeyzlMcaYKDAMNGU4N914EzBkz5F8rVXAKhF5VkQ2ish1qRYrIh8Skc0isrm3tzeH21OKYTwUtdrZuiXl/mqfW6OwFGWOkosASfVmMDkeU6pxsJIeVwJXAbcB/yki9accbMw3jTHrjTHrW1paUkynlJKxUBRfmQuRNAKk3KMaiKLMUXIRIJ3AooTPC4HudMeIiAeoAwYynJtuvA+ot+dIvlYn8DNjTMQ2h+3GEijKDDIWiqaMwHKo8qoAUZS5Si4C5EVgpR0d5cVyim9IOmYDcLu9fQvwlDHG2OO32lFaS7Fe+C+km9M+52l7Duw5f2Zv/w/wewAi0oxl0jqQ7w0rpWUsGE2ZA+JQU+6ZURPWzu5h7n58F6GIZsMrSqnJWgvLGBMVkY8DTwBu4H5jzA4R+QKw2RizAfg28KCI7MPSPG61z90hIg8DO4Eo8DFjTAwg1Zz2Jf8SeEhEvgRstefGPvZaEdkJxIC/MMb0F/8IlGIYC0VTZqE7VPk8M9oX/dWuYYYDEbqGAjO2BkWZq+RUTNEY8yjwaNLY5xK2g8A705z7ZeDLucxpjx/AitJKHjfAp+0f5TRhLBRNmQPiUO2bOQ3EGMOB3nEAFSCKMgVoJrpSFDkJkBnygfSOhiaurQJEUUqPChClKMZD0ZS9QByqfR5C0TiRLG1t48bwzd8c4NXOoZKt7UCfpX3Mryuna1AFiKKUGhUgSlGMBTNrIFU+y0qarZxJz3CQQ/3j7D0xVrK17e8do76ijHXtdfSPhxkOpO5LoihKYWhDqVnI6dKIyRjDWDiaNgsdrDwQgNFglPpKb9rjDtrawsB4uCRrixvDwb5xVrfV0l5fAcCOrmEuX9FckvkVRVENRCkCfziGMakLKTpUOxpIlkisAyUWIMdHgvjDMZa1VE0IkFe7hksyt6IoFipAlIIZy1BI0cERIJkiseLGcKhvHAFGApGs/pJccKKvljVXUenz0FBZxrZOFSCKUkpUgCgFM5qlkCIkmLAy+EB6hoMEIjFWtFZjgEF/8VrIgd4xmqq8E2az9voKtp0GGsjh/nEeeamTeDy5GpCizD5UgCgFMxywXvSV3sxRWJDZie74Py5a0gCUxozVMxKkvaFi4nN7QyVHBvwMlUA4FcMLBwfYcmSQvrHQjK5DUUqBCpBZTt9oiP94Zj+/3Hmc/ml+KQ2MW1FNuQiQTCasg33jNFZ5WdpcZc9b3EveGMNoMEpdRdnEmOMHmWktxBGWmpeizAVUgMxyXusZ4fCAn1/vPsE//XIP//J/e6bt2o6pqcqbPpjPCeNNl0zoREsta66i2ufB63bRX6QACYRjROOG2vJTBcj2rpGi5i6GQX+YITuUuHsoOGPrUJRSoQJkltM1FKC+oozPXLeac9rr+Ldf7eWlw4PTcu1B+0Vf6ctBA0kjQI6PWP6Ppc1ViAiNVV4GxooTICO2tlOboIFUeN00V3s53D9e1NzF4GgfAN2qgShzABUgs5zuoQAL6iuoqyjjHRe0M7+ugv/vv18hEJ766rMD/jBejwuvO/2vkdslVJS50/pAjg5YL9IlTZb5qrHKW7QJayRofcuvLZ+sGS1urOTQDAuQijI3Po9LTVjKnEATCWcxwUiMvrEw5y+ynM/lZW6uO6eNb//uIHd+90Xedu6CU84pZaLh0HiEhsqytM2kHDI1lRoOhHEJ1Fda2kJTlZc9x0eJxw0uV+Z50zEScARI2aTxJU1VbDowcwWcD/WN09FUyYA/rBqIMidQDWQWc2zYsqO315dPjC1vqebSZU08t7+fl49OrSlrwB+mIUN2uYNVUDG1RjQciFJTXobLFkKN1V6icUPPSOE+AkcDqUmhgRwbCRKKTn9vkJFAhP7xMEubq6iv8KoGoswJVIDMYpxvsQvqKyaN37CujaXNVfx4S9cku3upGRwP01iVowAJpq5DNRKMTDI1OfMd7vcXvK6RQJRKrxtPkmmto7kSY06azaaTg7bprKO5irrKMtVAlDmBCpBZTNdQgNpyDzVJphqPy8X7LllCQ6WX7288XLLyIMnkqoFU+dyMp9VAIpOc3U1VPgCODhQhQIKRSSG8DosbLT/LTDjSD/aN4/O4mF9XQX1FGYP+CP4ZbLSlKKVABcgsxnGgp6LC6+b2y5YQjMTYcmRqTFlD/ggNVae+qJOp9pWlzUQfCUx+2ddVlOESODxQ+Et+JBg5xXwFsKSpEihOuymUw/3jLG6sxO2SCX+PhvIqsx0VILOUcDRO72gorQABaKr2saixkj3HR0t+/VjcMOQP05iDBlJT7mEsdKoJKxiJEYrGJwkQ6wXrLeolPxqInuJAB8tBX+V1c6QI7aZQhgMRmqot7aquwnpmasZSZjsahTVLOTYcwHAyQS4dq+ZV86vXTjAeik4k9aUjnzLxI4EIcUPGEu0O1T7PRN2sRJz+HLVJ5qbGKm/BL/lY3DAWip4yJ4CIsLipatpNWLG4IRiJU2XnyzRMaCAqQJTZjWogs5R0DvRkVs2rwQD78mzUNBKITEQzpcLJQs/Fid5S42PIHyEYmewHOZmvMfll31DppbPADoJjoSgmxZwOHU2VHJ5mDcTxdTgZ+1bUmQoQZfajAmSW0jUUpMrnOSVZLpkF9RVUet15mbEO9o1zz//t4YcZNBJHgDTkIEDa6qww4xMjk2t1OfkayQ7vmnIPg/4w0QLKup/MAUn9XBY3VXJ0wE9sGqvhjttJnU7NMLdLaKstp1MFiDLLUQEySzkxGqSt1pc1ic8lwsrWavaeGCNusr80d/eM8p1nDxKOxjk66CccTf0Sdwop5uIDmW8LkOTcjuE0L/tqnwdjrCivfJnQalKYsACWNFYRiRmODU/fy9tvBxAkmhAX1FeoBqLMelSAzFIGxsMTIa/ZWDWvhrFQlJ7hzFE/g+Nhvr/xMK21Pv7gwoXEDXQOpjb3OHWwnIiiTLTVWgIk+aU9HLD8Msn5Gs6Ltr+AmliOBpIqCgtORmIdmcZILEcDSSw6aQkQjcJSZjcqQGYhgXAMfziWk/8BYEVrNUBWM9aO7mFixnDb6xZz9vxaAA6ledHm4wNxTFjJAmwkEKEuxYveKcBYSM+MkWAUl5A2YGBxox3KO41+EMcHklh0ckF9BceGA9pYSpnVqACZhTiJgU3VuQmQmvIyFtSXs+d4Zkf6zmMjtNWW01Tto8LrprXGx5E0+RhOIcVMvUASr1/t85xiwhoJRlKamqqL1EASS6Mks6C+gjK3TGsuiFNIMvFZtTdUEIkZbSylzGpUgMxC+setl06uGgjAqtYajgyMp42s6hsLcbjfz5oFtRNjHU1VHO73p/SdDI6Hcyqk6DCv1neKBjIcSJ0xXpwGEskYWOB2CYsaKqc1lHc8HMPnceFxnfxzc+qXaU0sZTajAmQW4mgg+QiQlfNqiBt4bl9fyv1PvXYCA6yZf1KALGmqJBSNczxFYcNBfySnMiYO8+sqJmkgwYhlhkslQMrLXJS5hb5CNJBg6hyQRBY3VU6rBuJPkYPjhF+rH0SZzagAmYX0j4ep8XnwebKbjxwWN1bi87h4Zk9vyv1P7uyhvrJsImIKTvboSPWyzbWQosO82vJJGogjlNIl/DVV+Qpq0TsSiKTNAXFY2lzFwb7xafM/+MMxqpJMffNrLQEyndFgilJqVIDMQvrH8nt5g2W6WdFazTO7ezFJJqnxUJTf7O1jzfzaSSaphsoyaso9Kc09A/5wTjkgDvPryjkxGprIv3BK0ad72TdVe/NubTseihKKxrPmxpw1r4ZAJFZwsmK+jIeiVCa1/a2t8OBxSdHtexVlJlEBMgsZGA/lLUDA8oN0DwdPyUr/7d5ewtH4JPMVWJrAkqaqlBFLjg8kV9rqyonFTzqNHW0klQkLoLk6fw0kk1aTyKq2GgB2T0GNsFSMh2MTZUwcStW+V1FmEhUgs4xgJMZIMJpzBFYiK+dZ4byJZixjDA88d4jmat+EySqRJY2VDPkjk0wtsbhhOBDJKYnQ4WQuSHDSv7UVqbWFpmpv3j6QnhwFyMocw5pLhT8cnZQD4tBYlb+WpSinEzkJEBG5TkR2i8g+Eflsiv0+EfmRvX+TiHQk7LvLHt8tIm/JNqeILLXn2GvP6U261i0iYkRkfSE3PNtxigw25phEmEh9pZeVrdWTBMhTu06w8cAAn7xmBe4ULWQX2XkTr3YOT4w5hRTzMWGdzAUJTPxbXuZK68dprvbRNxY6xdyWCcchXZ9FgNSUl9FeXzEtAiQcjROJGSpT5KU0V/smIuoUZTaSVYCIiBv4OnA9sAa4TUTWJB12JzBojFkB3APcbZ+7BrgVWAtcB9wrIu4sc94N3GOMWQkM2nM7a6kBPgFsKux2Zz+OQ7upABMWwBtXtbDpwAA9w0GisTh//9guljVXcevFqXulz68rxyWwveukAHFKjOQXhTU5mbBnJJjR2d1c7SUUjU9kceeCUxokmwYClja2u2fqBcj4RCHFUwVlY5V3ypp9Kcp0kIsGcjGwzxhzwBgTBh4Cbko65ibgu/b2I8A1YnljbwIeMsaEjDEHgX32fCnntM+52p4De86bE67zReArwBkb++g4tAsVIDdf0I4IvPmfn+FTD7/CvhNjfOa61ZS5U/8qlLldtNaUT9JAhvIopOjQWOXF63ZxzDYz7e8dzyiAnDItfaO5f0PvGgxQ4/OkvZdEzppXw4He8YIKNuaDP+QUUkxtwlIfiDKbyUWAtANHEz532mMpjzHGRIFhoCnDuenGm4AEbEtcAAAgAElEQVQhe45J1xKRC4BFxphf5LDmOcvhfj/lZS4qcsgAT8U57XU88WdvYN3COn7+SjfrlzTwlrXzMp7TXl/B9q7hCXNSPoUUHUSEeXU+jttO/H0nxiZ8MqlorrEESD4mnu7hAHU5OvZXzashHIunLdVSKiY0EN+p/1/N1V5GQ1FC0dy1LEU5nciloVSqVONkw3S6Y9KNpxJcaY8XEReWaeyO9Mu0FyLyIeBDAIsXpzbLzGYOD/hprPLmnAGeio7mKv7rg5fw9O4TnJ0UupuK9oYKXjoySPdwkPb6irwKKSYyv7aCY8NBHt9+DIC1C+rSHutoWPk40ruGAln9Hw6r5lmRWHuPj07UCpsKknuBJOL4sQbGw8yvy9zXRZk68mmkpkwmFw2kE1iU8Hkh0J3uGBHxAHXAQIZz0433AfX2HInjNcA5wK9F5BBwKbAhlSPdGPNNY8x6Y8z6lpaWHG5vdnG4fzznKryZEBGuXj0vpxeX0/Vwm23GGsijkGIi8+rK6RkJ8ui2Hi5a0pA2hBcsBzPkXs7EGEP3UCCnDolgFZgUmfpQ3nHHhJVCA3GeXyE1vxTldCAXAfIisNKOjvJiOcU3JB2zAbjd3r4FeMpY9o4NwK12lNZSYCXwQro57XOetufAnvNnxphhY0yzMabDGNMBbARuNMZsLvC+ZyXRWJyuwUBBOSDF0FZXjsclbOsaAqzGUF53boUUE5lfV87RAT87j41w/TltGY/N9+U66I8QjMQzCqVEKrxuFjdWsjdLgcliGQ9b1YHLy1KbsAAN5VVmLVkFiO2P+DjwBPAa8LAxZoeIfEFEbrQP+zbQJCL7gE8Dn7XP3QE8DOwEHgc+ZoyJpZvTnusvgU/bczXZcytYpdWjcTPx4pkuytwuVs6rYVvXCOOhKD/d2snlK5ryNqPNqy3HqR5y/br5GY/1elzUVZTlnEzoRGDlY1ZbNa9myjUQfyhGhdeTsjqwIyQHNJRXmaXk4gPBGPMo8GjS2OcStoPAO9Oc+2Xgy7nMaY8fwIrSyrSeq3JZ91zj5aOWBrCwoXLar31uex1P7uzhu88fYtAf4ZPXrMx7DieU97xF9RNmsUzkk0zoVLWtr0gvXJNt3ZFYnAO9Y3zvuUO8//KOnK6TL+PhaMoQXjgZaaYmLGW2opnos4gtRwap8XloqSneB5Iv5yysY9Af4WtP7eOqs1q4YHFD3nM4AuSGLOYrByeZMBcK0UDm1VgaUe8U9uTwh2MpQ3hB62Epsx8VILOIrUeGOH9xfdpmSVPJue1WxJQ/HCtI+wA4d2E9n3vbGt576ZKcjm/Oo6Bi95CV2Z6PX6a11hLEvXnkmuTLeCiaMoQXtB6WMvtRATJLGAtF2d0zUtA3/1JwVlsNXo+LN64qTPsAqyLwH125dKJhVDby00CCLKivyMsv01ztQ5haDWQ8HEsZwuug9bCU2Uxuf8nKjPPq0SHiBi5cXF9UE6JMMe+ZKC9z8/07L2Fp86kFF6eKpiofQ/4IkVg8a3Z511AgJ79KImVuF/WVZVOmgcSNIRCOpgzhdWiu9qkTXZm1qAYyS9hqO9AvWDQzGgjAxUsbp9X/4lQcHszhG3r3UIAFBSTjtdT48iqXkg+hSJy4SZ1E6KAaiDKbUQEyS9hyeJDlLVU5l+qYCzjJhNlMTKFojBOjoYk2sfnQUu2jdyw0Jd0Jx0Ppy5g4qA9Emc2oAJkFGGPYenSIC2fI/zFTOPku2UJ5jw9bAmZBfXnG41Jeo8ZHJGYmijyWEqcOVrooLLBKtmg9LGW2oj6QWcDhfj8D4+EZc6DPFI5G0ZWl9ayTA9JeX5F3cUTHJLf/xFjePpRsjE1oIBkESPX01cPSmk9KqVENZBaw5cggABcuqZ/hlUwvbbXleD2ulD3ZE5kQIA2FmbAA9veWvqTJaNASIJl6tGs9LGU2owJkFvC/rx6jqcrLytaamV7KtOJyCYsbKyeaaKXDSSJ0uh7mQ7XPQ3mZa4oESAQhmwbilDNRAaLMPlSAnObsOT7Kr3ad4P2XdaRsOTvXWdJYyaEsGkjnoJ+WGl/a9riZEBFaqn0c6M18jUIYDUapLk9dB8vBKVuvrW2V2YgKkNOcb/7mABVlbt5/WW7Z23ONxU2VHBnwZ+yNvrtnlFUZmlNlo6XGN2UmrJoM5ivQeljK7Ead6KcpP9h0hOFAhJ9u6eLipY08tr1nppc0I3Q0VeEPx+gdC9Fac6qJKhY37D4+yvsuKVzAtlT72HJkiNFghJoMfdrzJZf5nHpY02nC6hoM8NOtnZy3qJ7Xr5x7PXOU6UM1kNOYZ/f1YTBcuaJ5ppcyYyxusioPH0njBznYN04wEufs+bUFX8OJxCq1GWskBw3EqYc1HRqIMYbf7u3lvmf20z0c5Fe7TuAPRbOfqChpUA3kNOVA3xjPH+hnXXsdDdPcQOp0oqPJKp1yqN/P+o7GU/a/dmwEgNXzCw8wcPqv7+8d47xFp0a6FRL+Go3FGQ9Fqc2hwdV0ZaM/t7+fx7b3sGZ+LVeuaOZbvz3A7/b1ce3a3KojK0oyKkBOQ147NsKDzx+mscrL289dMNPLmVHa6ytwCRxJ40h/7dgIHpcU1de8qcqHxyUl9YP0j4cxkFUDASsSa6qd6EcH/Dy5s4ez5tXw3ksWIyKc017Hcwf6Z0TDnQ05KSPBCHc/vouacg8fvWrFTC/ntERNWKcZRwf83H7/C/g8Lj5weQeVOVaunat4PS4W1FdweCC1Ceu1YyOsaK0uKALLwe0SFjdVsu9E6QTIiRFLINT4smsg82rKOT5c+kx4B2MMd/1kGy4Rbjp/wUTF4qtXtxKJxvndvr4pu/Zs5cmdPfzjE7v5xq/3c+/T+zMGcZzJnNlvp9OMgfEwt3/nBYKRGHdcsZT6yjPXdJVIR1NV2gzz146NctnypqKvsaq1tO1tT4xaAiEXDWRhQwU9I0HC0TheT3Hf6VJ9s99yeJDf7evjxvMWTPqdmldbztr2Op4/0E88bnCdgWHiqRgPRfn17l7OmlfDFSuauf/Zgwz6IxNJn8pJVICcJvjDUf7ogRfpHAzw/TsvKem34VJQaBn4UrC4qZLHth07ZXxwPEzPSJCzi/B/OJzVVsMTO3sIhGNU5NGUKh0n7Aq/OQmQxkriBo4NB1jSVPpy+c8d6GNBXTkXLz3Vh7SytZrtXcN0DQVY1Dj9rZJPRwb9lj/qdR0NXL68ifufPcjh/nEVIClQE9Zpwt/+bAevdg7x77ddkPIP/Uymo6mSQX+E4UBk0rjjQC8mAsthdVsNxlAywe2YsKpzECCL7B73Rwcy1/wqhEA4xrGhIGfPr02Z0OhUPD7QV/pEytnKkN/6Pauv9J6MAkxjQj3TUQ3kNOD4SJCfbu3i9ss7eMsci4gpheayuNH6Vn6k38+6hXUT4ztLKEBWtVlazK6ekUnXKJTjo0EqvW48ruzf0RY1WjW8jg6W/iV1qH8cAyxtSa3ZJBaTfOMqzQmBkxpIQ6U3QbirAEmFaiCnAT/YdISYMdx+WcdML+W0ZIn9LTC5pMlrx0ZpqfFNfIsuho6mKrweF3tK5Ac5MRKiNsekxPl1FXhcMiUvqYN943hcMvEiTKbK66aizD0lmfizlSF/BJ/HRXmZiwqvm9YaX9Z6bGcqqoHMID/YdIRoPM79vzvIqtYantvfz3P7+2d6WacdS9KYEV47NlIS7QOsSKyVrdXs6slNgAz6w5RniPzqHQ3m5P9wrr2gvoLOLGXrC+Fg3ziLGivTtgQWkSkr5TJbGfSHaaj0TkSrLW6sVBNWGlQDmWG2d40wGoqWJJJorlLp9dBS4+NQgp1+OBBh34mxkjjQHc5qq2F3FgESt7O5/+nJ3fx4S2fa406MhvIqi7KwoaLkJqxAOEb3UCBrH/uWah/7p6CY5GxlyB+hPqHz5+LGSjVhpUEFyAzz/P4+mqq8RSXCnQmct7Ce/3vt+ESTpu9vPEw4FufG80qXaHnWvBpOjIbS9mCPxOI8+PxhHtveQ3mZmz3HRyfa1iYSjxt6R0M5ayBgOdJL7UQ/bPs/lmUTIDU+ekdDjAQjGY87Uxj0hyeFOy9uquTYSFC7RqZABcgMcmw4wNHBAJcua8pY8luBj1+9gkF/hAeePUgwEuM7zx7iDataWLugeIe3w1m2Iz1dPsirnUPsPj7KW9fN5z0XLyYaNzyzp/eU4wb9YaJxk58AaaygbyxEIFy6l9QBx/+RJTx3qmqBzUYC4RihaJyGJA3EGKbExDjbUQEyg2w5PIhbhAtS1F9SJnP+onquWd3KN39zgO8+d4i+sRAfecOykl5jdZvlT0nnSN/eNUJDZRmXL29iSVMVlV43T+44tUryyRyQ3E1Yzku+a6h0ppJs/g+Hia6Mp1nu0UzgRGBN0kAaNZQ3HSpAZohILM7LR4dYPb/mjC9XkiufevMqRoJR/uHxXZy7sK7kfqN5tT5qyz0pHemBcIx9J8Y4Z0EdIoLbJaxuq+VXu04QjsYnHesIkEytbJNZWOJckGAkN/8HQEOVlzJ3aWuBzVacHJBkDQQ0lDcV+uaaIX69u5fxcIyLFjfM9FJmDee013Hd2jYe39HD2gV1/PCFoyWdX8QSCqkc6bt6RogZwzntJ01maxfUsuXIIJsO9k/qq3F8xCljkocG0lDaXJCe4SAGyzmfDbfdOlgFSGoNpKXGR3mZS0N5U6AayAzxyEtHqfZ5WDnvzOpzXix/8/Y1XLtmHmsXlCZ8N5lVbdXs6Rk9pXje9q5h6irKJr2QV7RWU1Hm5okkM1ZvHmVMHKyWvK6Sfcs9btfiaqvNrU/88pbqGY/EisUNv9nTyz8/uXvG1jDkD1PmFqoSytmIiIbypkE1kBmgfyzEr147waXLms7IPue5kCmD/aqzWqfsuucvauD7G4/w4qHBiZIyoUiMvSfGuGRp40RuAECZ28UbV7Xw5I7jfOHGcyaKEZ4YCVJb7snqe0hERKxQ3hKZsI6PhPB5XNTl0I8EYHlrNU/vPkE0FseTx7pLRddggB9v6aRnJMgTO+EjVy2n0jv9r6dBf4T6hBwQBw3lTY1qIDPAhle6icYNF6r56rTjhnVt1FWU8cBzByfGdh0fJRqfbL5yuO6cNk6MhnjpyODE2N4TYyyoz246SmZRYyWdJXKiHx8J0lrjO+VFmI7lLdVEYoajMxBpFIsb7n/2IP5wlEuXNWGMVWVgJhgKhCf5PxwWN1ZxZMCvZd2TyEmAiMh1IrJbRPaJyGdT7PeJyI/s/ZtEpCNh3132+G4ReUu2OUVkqT3HXntOrz3+aRHZKSKvisivRKTwJtgzzCMvdbKuvY62utzMC8r0Uen1cOvrFvHEjuN0DQWIxOI8u6+P2nJPynDYN62Zh8/j4uevdAPWi3vjgX6uXTMv72uXMhfkxEiQeTmarwCW2bWyZqIKdN9YiEAkxlvWtvGGlVZzq53dw9O+DoDB8UjKNgqLGyvwh2P0TUPr4dlEVgEiIm7g68D1wBrgNhFZk3TYncCgMWYFcA9wt33uGuBWYC1wHXCviLizzHk3cI8xZiUwaM8NsBVYb4w5F3gE+Ephtzyz7OweYUf3CLdctHCml6Kk4Q8vW4IxhgefP8w/PbmHzsEAbz13QcpcnWqfh2vObuXRbceIxuL87OUu4gZ+/8L8/38XNlQwHIgUndA3FooyHo7lJUCWN1uJrIdmoCpvjx100FZXTl1FGfWVZROFMqeTUCRGIBKjIZUAmSino7kyieSigVwM7DPGHDDGhIGHgJuSjrkJ+K69/QhwjVi6803AQ8aYkDHmILDPni/lnPY5V9tzYM95M4Ax5mljjKPfbwRm5Rv4x1s6KXNLSTOoldKysKGSa9e08b3nD3HfM/u5uKORdSnMVw5vP3cBfWNhNh0c4CdburhgcX1O4bPJTOQbFBnt40SB5SNA6iqtF3dywcrpoGc4iEusQAIRYe2CWnZ0T78AGQw4ZdxPNWE5YdZdQ1PXOXI2kosAaQcS4yU77bGUxxhjosAw0JTh3HTjTcCQPUe6a4GllTyWarEi8iER2Swim3t7T80SnkkisTj/s7WLN509jwZtTnNa84ErOvCHY5w1r4a3njs/47G/t7qVKq+bf3xyN7t6RnnHBal+ZbPj+Fi2JPhTCuGkAMmvSvGSpqoZCVXtGQ7SWlM+Ufp+zfxadvWMEonFs5xZWoYSyrgn4/i0uoc0Gz2RXARIKi9csicp3TGlGj95IZH3AeuBr6Y4FmPMN40x640x61taTq/+Br/e3Uv/eFjNV7OAi5c28tVbzuXbd6zPGk1VXubm2rVtbD0yRJlbeNu5hWmXixoraa+vYOOB4ioyHx8JUel1U51ngmpHU+XMaCAjwUn+wLUL6ghH49NeWmXQn14DqfZ5qKsoUwGSRC4CpBNYlPB5IdCd7hgR8QB1wECGc9ON9wH19hynXEtE3gT8FXCjMSaUw9pPKx556SjN1T7eoI17TntEhHeuXzRhusjG28+ztJTfO6u1KO3ykmWNbDowUFS0jxWBVZ5zBJbDkqYquocCp2TWTyWBcIzhQGRSvoqT47Njmh3pQ/4wHpekFbwL6itUgCSRiwB5EVhpR0d5sZziG5KO2QDcbm/fAjxlrL+ADcCtdpTWUmAl8EK6Oe1znrbnwJ7zZwAicgHwH1jC40RhtztzOLkfv3/BgrzyA5TZwZUrWrjxvAX8yVXLi5rn0mVN9I+HC46GMsZwfCSYt/kKLA0kbqBzCjojpiPRge6wtLkKn8fFzmn2gwz6I9RVlKUtbNpeX64+kCSy6rjGmKiIfBx4AnAD9xtjdojIF4DNxpgNwLeBB0VkH5bmcat97g4ReRjYCUSBjxljYgCp5rQv+ZfAQyLyJazIq2/b418FqoH/tr9ZHTHG3Fj0E5hinIS45/b3EY0bKso8JWnzqpxeeD0u/u22C4qe59KlVn2vjQf6C6pSMBKMEorG83KgOziNuw73+1nWMj3tBXqGrW/0iRqIx+1i9fzpd6QP+cMZtccF9RW8eKg4/9RcIycjqTHmUeDRpLHPJWwHgXemOffLwJdzmdMeP4AVpZU8/qZc1nq6suXwIO31FZr7oQDpM+2NMdRVlLHxwAB/WECL40IisByWNFmRY9PpB+kZsXrHJ5d9Wbugll+80o0xJm9TXKEM+iOc3Zb+uS2ot8Ksx0LRvP1LcxV9CtPAseEA3cNB3p4lmkdRRIRlzVVsOthf0Muz0AgsgKYqL9U+T16RWJm06fdcsjjr+T3DQdpqT/XXrJlfyw82HaFrKJCzH6oYIrE446FoVg0E4NhQQGvY2agxfhpw+n6ct1D7fijZWdpcRd9YuKDquEcH/DRUlhVUR0pEWDKNkVhxY06JwHJwHOnT5QeZqMKboXZYe721zk51pE+gAmSKicWN9v1Q8sJJQnz+wEBe5xljODzgnzBFFULHNOaCDI6HicRMyorBzjf8vdNUWuVkH5DsGohGYp1E32hTzJ7jo9r3YxZwOgU2NFZ5aa+v4LFtx/jDS3Mv+dY5GGA0GJ3IaC+EJU2VPLGjZ1qq8h4bPjUCy6Ha52F+Xfm01eY62QckvQbSWlOO2yUqQBJQATLFbD06RJXXrTZTJWdEhPdftoS/f2wXr3YOcW6Ops/Nhy2NxYmmKoSOpiqicUP3UHCi/tNU0T0UwCXpHf4rWqunTYAM+SO4BGozmLDcLqGttpzuKQ7lLdavNJ2oCWsKGQlG2HVshHMX1mvfDyUv3nPJYmrKPdz3zP6cz9l8aBCfx1VQBJaDI3ymww/SNRRgXm152rwoR4DE41NfQn3QH86YA+LQXl9Bl2ogE6gAmUIe23aMaNxw/iJ1niv5UVNexvsuXcJj23s4mGOF3JcOD7K4sTLrSzATHbb/5fAUCxBjDF1DAdoz9E1Z2VpDIBKje3jqX9hD/khG/4fDgvpyNWEloAJkCvnp1i6aq7059aVWlGQ+cEUHZW4X3/zNgazHDgci7D4+WpT5CqDV7v99qABHetwYth4Z5H9e7uK+Z/bzi1eTKx6dZMgfwR+O0Z7hb2NFq5XMOB1mrCF/OGUfkGTaGyroGQ4SmwataDagAmSK6BoKsPHAAOcvqp+2RChlbtFaU84tFy3kkZeOZq3Qu/XIIMZQVAQWWP6XjqaqgvqC/G5vH//9UievHB2ibyzEVx7fnfZF64TCZtJApkuARGNxRoPRlJ0Ik1lQX0E0bib63p/pqBN9ivjZy12A1WNbmbtMdfTWX1x7Fr/b28eHH3yJn3/8yrSVDDYfGsTtEhaVIOlu5bwaXjw4kFciYyxu2Hign6XNVdx55VJ2dI/wwxeO8KvXjnPt2rZTju8eCuAWSRnC69BY5aWpyjvlAmQ4EMFAThqIE8rbNRTQqhKoBjJl/PyVY1y4uJ5G7fuhFEFDlZdvvX89/lCUDz+4mWAklvK4zYcHWDO/Fq+n+D/pi5c20jMSzKu97mvHRhgKRLhieRMuEdbMr6W9voJv/+5gyuO7BgPMq/NlDRVe3lo95bkggxM5INk1kHbNBZmECpAp4GDfOK8dG+GtBfaFUJREzmqr4Z53n88rncN8+MGXThEiLx0e4IWDA1xp9xMvlkuWNgKw6WDufUme299PfWUZq+dbGeRul3D75UvYdHCA7V2Ty7KfdKBn15ZW2pFYxZS3z8bQRA5I9i97822tY7oFyNEBP8eGA9PeZCsbKkCmgEe3HQPgunNOVd0VJRd+sOnIpJ++sTC/f0E7v9nTyx9/76Qm4g9H+fOHX2FBfQUf+70VJbn2ipZqGirLeOFgbpnw3UMBDvWPc9mypkkRYO9+3WIqvW7uf3ayFnJ0IEAgEsvo/5hYS2s1w4EIvWNT53MY9EcQoC5DDohDTXkZteWeaRUgfWMh7ntmP//+1D7Wfu4J/uqn26bt2tlQATIFPLb9GOcvqs/pD0RRcuV1HY2848KF/G5fHzd//Vl++MIRvviL1zjU7+ert5xXsgqxLpfwuo5GXjiUmwB5/kA/ZW5h/ZLGSeN1FWW8a/0ifv5K96QX7qtdQwAZI7AcVrZaCbhT6QcZ8oeprSjLOVdrUWMlBwoIMiiUbV3DGODm89u5dHkTD714lGHb7DbTqAApMUf6/WzvGuGt67TyrlJ6LlrSwDfeexHGwF0/2cYPXzjCH12xlMuWN5X0OhcvbeRwv5+e4cxZ1+OhKK8cHeKCxQ1UeN2n7P/g65diDJNCkbd1DuN2SU4Vg6cjEmvQH8nJ/+GwdoHVq2QqzWqJbOscZkljJRcvbeRTb1pJLG54evfp0VNPBUiJeXS7mq+UqeW6c9p4/M9ez4//5HLuun41n7nurJJf4xK7sVU2LeTFQwNE44bLlqUWYAsbKrn5gnZ++MIRekdDjIei/GrXCdpqy/G4sr9+5tX6qPZ5pkyAxOOGnpEAzdW5l79ft7CegfHwtGSknxgN0jMSZN3COgDOW1hPa42PJ3f2TPm1c0EFSIl5bNsxzl1Yx6IiCtopSjZEhIuWNPDhNy6nvOzUb/7Fcvb8Gqp9Hl7I4EiPxOJsPNDPipbqjOVTPnrVcsKxOPc9s5+PfP8lDvSOcc3q1pzWISKc1VbDy0eH8r6HXNjXO0YwEs8rAXNdu/UyTw4OmAq2dw0jwDkLrGu6XMKb1szjmd29aSPyphPNAykhnYN+Xukc5rPXr57ppShzmOmoHOxxu1jf0cCmDCXln9jRw0gwyk3nZzafLWup5q3r5k+E9H7llnOJxnI3/1xzditfeXw3nYP+kjeX2my3qM0nAXN1Ww0el7Cta5jrzplaU/WrncMsaaqaVOTx2jXz+MGmIzy/v5/fy1EQTxUqQErIY9sstfJ6NV8pc4CLlzbyld27OTYcYH7dqQ7vB549RGOVl7Paslea/vjVK3hmdy8fv3oF71q/KC8heMM58/nK47t5fHtPxkZZhVSq3Xx4gCqvm6Y88rXKy6zq2tu6prbZ1fGRICdGQ7z9vMkC+rLlTVT7PDy5s2fGBYiasErIo9uPsXZBbdHlJBTldOCGc+ZTXubiM4+8ekpF3Ede6mTz4cFTQnfTsbqtlq2fezMffuPyvNfR0VzFmvm1E+HxpeSlw4MsaarKu9zQuvZatncNT6kjfXu3Y76qnTTu87h541kt/HLniWmpVJwJFSAl4AebjnDv0/vYemSI9vqKSfH7ijJb6Wiu4m/etobf7u2blFH+zJ5ePvvjV7liRROXLGvMMMNkimlQdcO6NrYcGWI4MDl8dTQYYeOBfn7+Sjd/+sOt7Dk+mvOcvaMhDvf7CypAua69joHxMN1ZotSKYdexURY1VlJTfmqE2LVr5tE3FmLrFPmGckVNWCVih9272XF2Kcpc4D0XL+a3e/r4yhO7GAlGMAbuf/YgK+fVcN/7LuLnr5ReK0jFDevm849P7mFH9zCXL7cy7vvHQnz7dwcZCkTwelz43C6e39/Pwx++lGUt1VnnfMlpwFVAwMs5tiN9W+fwlOR7jQQjdA0FuHbNvJT7r1rVitslPL3rBBctmbl6e6qBlIjtXcO01ZbTXJN7OKCinO6ICP/wB+tY0lTFvz+1j689vY+FDRU88IHXpfxmPFUsa6lmdVsN2zqHCUfjHB8J8q3fHiAci/ORNy7nb9+2hp9+7AqMMbz3PzdxdCB7OfrNhwbxelwTBRLz4ez5tbhdMmWRWHt6LE0qnX+prrKMixY38NSumc0HUQ2kBAwHIhwe8POms1N/W1CU051s5tY7Lu/AGHCJJVR+9dr0v7huWDeff/7lHj7/8x0AVPk8fPDKZRNVcVe0VvP9D17Cbd/ayO3feYGffeyKjELuxcODnL+wviDTWnmZm5Wt1WybIgGyq2eUuoqyjNWKrz67lX94bBc9w8EZqwysGkgJcL6FnNNem+VIRZmduERwu2RGe9vccUUHbz93PtetbePaNfP4yBuWnfLiPHt+Lfe97yIO9/v5zCOvpnVyB8IxdnQNc9eomzAAAAwUSURBVFFH4eafde11U+JIj8Ti7D0xyuq2mozP+2o7AmsmtRAVIEVijOHFQwO011fQWqP9ARRlqqgtL+Oy5c28YVULV53VSlOa7PFLlzXx2etW89j2nrTdHB947hDRuJmoPFwIFy1poH88zEuHMzf7ypeDfeNEYobVbZm/kK5sraa9vkIFyGxm8+FBToyGivpFVBSltHzw9Uu5YV0b//D4Lv7xid1EE8qg/3r3Cb7yxC7eeu583riqpeBr3Hj+Ahoqy7jvmf2lWPIEu3pGKHMLy1oypwOICFevbuXZfX0zlpWuPpAi+a+Nhykvc3HuwvqZXoqinFbMZBi7iPBP7zyfat92vvb0Pp7b38cfXLSQMpeLL/3vTla31fLVW84tyiRX6fVwx+VLuef/9rC7ZzSnhMpsBCMxdnSNsKKlmrIcfDNXr27lwY2H2XRwoChhWCiqgRTBwHiYR7f1cMGihpJ0glMUpXRUeN185Zbz+LfbLmDviTH+6qfb+cyPX6XM7eKbf3hRxqz2XHn/ZUuo9Lr5jxJpIfc/e5DRUJQrV+YmDC5b3kR5mYtHX52ecOpkVAMpgkdeOko4FudiNV8pyoyTSeN58a/exHAgwngoSkuNL+cQ5Gxa1HsuWcxtFy/mgecO8ak3ryqqiOrAeJhvPL2f1W01LG3OrZpFeZmbWy5ayEMvHOUjVy3P+bxSoQKkQAbHw3zn2UO8rqMhYyVSRVHyYypMXz/Z0lXyOR0++PqlPLjxMHd+90W+84GLC04s/NpT+xgPR3nL2vxq6X3ymlX8ZEsXX31iF/e+96KCrl0oancpgFjc8ImHttI/Fuav37pmppejKMoMMr+ugu/c8TqODQe5+evPsuVIflFZxhge3XaMBzce4l3rF+X9hbSlxscfv34Zj27rYWue1y6WnDQQEbkO+FfADfynMeYfkvb7gO8BFwH9wLuNMYfsfXcBdwIx4BPGmCcyzSkiS4GHgEZgC/CHxphwpmtMN//45G5+u7ePu/9gHectqp8oY6IoypnJFSua+fGfXM4HvvMi77j3OVbNq+Yta9tY3FhJY5UXn8eNwWAMGCBuDOOhKIP+CD/Z0snWI0Osbqvh029exf8VkKT5x29Yxn9tOsIXfrGTB+64mLo8OiwWQ1YBIiJu4OvAm4FO4EUR2WCM2Zlw2J3AoDFmhYjcCtwNvFtE1gC3AmuBBcD/icgq+5x0c94N3GOMeUhE7rPn/ka6axT7AHIlEI7xm729/NemI/xmTy/vuWQx735d/uWjFUWZm6yaV8Mv/vRK/uflLh7b1sPXntpHLimGrTU+7v6Dddxy0aKc+7InU+3z8FdvXc2fP/wKv/dPv+Yv3nIW71pf+Hy5kosGcjGwzxhzAEBEHgJuAhIFyE3A5+3tR4CviRUfdxPwkDEmBBwUkX32fKSaU0ReA64G3mMf81173m+ku4aZgnrKDz5/iH97ah/Osx8ORAhGrDjyttpy/vzNqwoqS60oytwilb/G53Fz8wXtXL+ujfFQjPFQlGjcIIATNSyAr8xNhddNlddDLA4/evFoUWv5/QsWsmpeDX+3YSd3/WQbQ/4If3LV1L6nchEg7UDinXUCl6Q7xhgTFZFhoMke35h0bru9nWrOJmDIGBNNcXy6a/QlLkREPgR8yP44JiK7c7jHnDkMbAI+Ac3J11Ym0GeTGX0+6dFnk4H35vF8Pno3fLTwSy3J5aBcBEgqHSj5W3+6Y9KNp3LeZzo+13VgjPkm8M0Ux5YUEdlsjFk/1deZjeizyYw+n/Tos8nM6fZ8conC6gQWJXxeCHSnO0ZEPEAdMJDh3HTjfUC9PUfytdJdQ1EURZkBchEgLwIrRWSpiHixnOIbko7ZANxub98CPGX7JjYAt4qIz46uWgm8kG5O+5yn7Tmw5/xZlmsoiqIoM0BWE5btb/g48ARWyO39xpgdIvIFYLMxZgPwbeBB20k+gCUQsI97GMvhHgU+ZoyJAaSa077kXwIPiciXgK323KS7xgwy5WayWYw+m8zo80mPPpvMnFbPR/RLvKIoilIImomuKIqiFIQKEEVRFKUgVIDkiYhcJyK7RWSfiHx2ptczlYjI/SJyQkS2J4w1isgvRWSv/W+DPS4i8m/2c3lVRC5MOOd2+/i9InJ7wvhFIrLNPuffZCb7peaJiCwSkadF5DUR2SEin7THz/jnIyLlIvKCiLxiP5u/s8eXisgm+z5/ZAfQYAfZ/Mi+z00i0pEw1132+G4ReUvC+Kz/OxQRt4hsFZFf2J9n3/MxxuhPjj9YDv/9wDLAC7wCrJnpdU3h/b4BuBDYnjD2FeCz9vZngbvt7RuAx7DydS4FNtnjjcAB+98Ge7vB3vcCcJl9zmPA9TN9z3k8m/nAhfZ2DbAHWKPPx2Cvt9reLsPKvb0UeBi41R6/D/gTe/ujwH329q3Aj+ztNfbfmA9Yav/tuefK3yHwaeD/b+9+QqQu4ziOv7+QZGWRgUkkJHYqK7fSkBLKCosK3ergYUEq8V4HhZC61UX6B0mHikQwg9QOejFTyqCk0lbXsD+aHYTNPZShh1L00+H5rv7Ydtadnzvtzu7nBcPMPL/fPPubL8w8M8/89vN8CGzL+21XH38Dac75WBdJpymhj0tG+ZhaRtJu/vu/NksoETPkdWelfb2KPZT/57kBeATYIekPSX8CO4BHc9s1kr5WeTWsr/Q15knqlbQvb58EDlHSEiZ8ffI5nsq7k/IiSkzRpmwfWJv+mm0CHspvW+ejkCQdBfqjkNr+dRgRM4DHgffyftCG9fEA0pzBYl1ubLDveDVdUi+UN1Hg+mxvVJuh2o8N0t52ckrhTsonbdeH89Mz3UAfZVA8wjBjioBqFFIzNWsnbwKrgP7F2ocd48QYqo8HkOYMK05lgmo2zmZc1DIipgCbgeclDZXrP6HqI+mspA5KmsQ9wC2D7ZbXE6o2EfEE0Cdpb7V5kF3HfH08gDRnOLEu493xnF4hr/sXL2g2tuZY3h7Y3jYiYhJl8NggaUs2uz4Vkk4An1N+A2k2pqjZmrWL+4DFEfEbZXrpQco3krarjweQ5gwn1mW8q0bKDIyaWZZnG80H/sopnO3AooiYmmckLQK257aTETE/53OXVfoa8/KY3wcOSXq9smnC1ycipkXEtXn7CuBhym9EzcYUNRWF1PpnNjIkvShphqSZlGPfJamLdqzPaJ+J0G4Xytk0P1PmdFeP9vG0+LluBHqBM5RPNcspc687gV/y+rrcNyiLhB0BeoC5lX6eo/zAdxh4ttI+FziYj3mbTEZohwuwgDItcADozstjro8A7qDEEB3I438522dR3uAOAx8Dl2f75Lx/OLfPqvS1Op//T1TOQhsvr0PgAS6chdV29XGUiZmZ1eIpLDMzq8UDiJmZ1eIBxMzMavEAYmZmtXgAMTOzWjyAmJlZLR5AzAaIiFMX32vsiojOiLh1tI/Dxj8PIGbjTycl6tuspTyAmDWQsSNrIuJgLuy0NNunRMTOiNiX7UuyfWaUBabezYWUPs0oj0b9r4iIb6MsvLQ5Iq7M9nUR8U6UBat+jYj7oyzudSgi1lUefyoiXsnH74mI6RFxL7AYWBMR3RFxc0uLZBOaBxCzxp4COoA5lDynNRmQ+DfwpKS7gIXAa5lXBSWPaK2k2cAJ4Okh+t8iaZ6kOZSsqOWVbVMpIXsvAFuBN4DZwO0R0ZH7XAXsycfvBlZI+oqSe7RSUoekI5dWArPGPICYNbYA2KgSTX4c+AKYR8m1ejUiDgCfUdZamJ6POSqpO2/vBWYO0f9tEfFlRPQAXZQBot9WlZyhHuC4pB5J54AfKn2eBrYN82+ZjbjLLr6L2YTVaA3yLmAacLekMxnLPTm3/VPZ7yzQcAoLWAd0StofEc9QgvX69fdzbkCf57jwuj2jC2F2Z/Hr2f5n/gZi1thuYGmurjeNskb8N5T1GPpy8FgI3FSz/6uB3lxXpGtEjrg4mX2btZQHELPGPqFEku8HdgGrJP0ObADmRsR3lDf+H2v2/xJlGdwdl9DHYD4CVkbE9/4R3VrJce5mZlaLv4GYmVkt/tHNrMUiYi1lHeyqtyR9MBrHYzZSPIVlZma1eArLzMxq8QBiZma1eAAxM7NaPICYmVkt/wLjPjnfOT3EsAAAAABJRU5ErkJggg==">
            <a:extLst>
              <a:ext uri="{FF2B5EF4-FFF2-40B4-BE49-F238E27FC236}">
                <a16:creationId xmlns:a16="http://schemas.microsoft.com/office/drawing/2014/main" id="{29A52DF3-AFC1-4FED-876B-D17EF8BF9B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53492" y="1142999"/>
            <a:ext cx="6727798" cy="4692637"/>
          </a:xfrm>
          <a:prstGeom prst="rect">
            <a:avLst/>
          </a:prstGeom>
          <a:noFill/>
          <a:effectLst/>
          <a:extLst>
            <a:ext uri="{909E8E84-426E-40DD-AFC4-6F175D3DCCD1}">
              <a14:hiddenFill xmlns:a14="http://schemas.microsoft.com/office/drawing/2010/main">
                <a:solidFill>
                  <a:srgbClr val="FFFFFF"/>
                </a:solidFill>
              </a14:hiddenFill>
            </a:ext>
          </a:extLst>
        </p:spPr>
      </p:pic>
      <p:sp>
        <p:nvSpPr>
          <p:cNvPr id="80" name="Rectangle 79">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31" name="Content Placeholder 1030">
            <a:extLst>
              <a:ext uri="{FF2B5EF4-FFF2-40B4-BE49-F238E27FC236}">
                <a16:creationId xmlns:a16="http://schemas.microsoft.com/office/drawing/2014/main" id="{9F26744D-0811-41ED-B606-A141967167C4}"/>
              </a:ext>
            </a:extLst>
          </p:cNvPr>
          <p:cNvSpPr>
            <a:spLocks noGrp="1"/>
          </p:cNvSpPr>
          <p:nvPr>
            <p:ph idx="1"/>
          </p:nvPr>
        </p:nvSpPr>
        <p:spPr>
          <a:xfrm>
            <a:off x="648931" y="2438400"/>
            <a:ext cx="4166509" cy="3785419"/>
          </a:xfrm>
        </p:spPr>
        <p:txBody>
          <a:bodyPr>
            <a:normAutofit/>
          </a:bodyPr>
          <a:lstStyle/>
          <a:p>
            <a:r>
              <a:rPr lang="en-US" dirty="0">
                <a:solidFill>
                  <a:srgbClr val="EBEBEB"/>
                </a:solidFill>
              </a:rPr>
              <a:t>We can see the distribution of loan amounts borrowers have applied for.  </a:t>
            </a:r>
          </a:p>
          <a:p>
            <a:r>
              <a:rPr lang="en-US" dirty="0">
                <a:solidFill>
                  <a:srgbClr val="EBEBEB"/>
                </a:solidFill>
              </a:rPr>
              <a:t>There are upward spikes near increments of $10,000 with a general downward </a:t>
            </a:r>
            <a:r>
              <a:rPr lang="en-US">
                <a:solidFill>
                  <a:srgbClr val="EBEBEB"/>
                </a:solidFill>
              </a:rPr>
              <a:t>trend after $5,000 </a:t>
            </a:r>
            <a:endParaRPr lang="en-US" dirty="0">
              <a:solidFill>
                <a:srgbClr val="EBEBEB"/>
              </a:solidFill>
            </a:endParaRPr>
          </a:p>
        </p:txBody>
      </p:sp>
    </p:spTree>
    <p:extLst>
      <p:ext uri="{BB962C8B-B14F-4D97-AF65-F5344CB8AC3E}">
        <p14:creationId xmlns:p14="http://schemas.microsoft.com/office/powerpoint/2010/main" val="315190931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2BCA8-00EC-4E88-B0DB-011894277553}"/>
              </a:ext>
            </a:extLst>
          </p:cNvPr>
          <p:cNvSpPr>
            <a:spLocks noGrp="1"/>
          </p:cNvSpPr>
          <p:nvPr>
            <p:ph type="title"/>
          </p:nvPr>
        </p:nvSpPr>
        <p:spPr>
          <a:xfrm>
            <a:off x="646111" y="452718"/>
            <a:ext cx="9404723" cy="990599"/>
          </a:xfrm>
        </p:spPr>
        <p:txBody>
          <a:bodyPr/>
          <a:lstStyle/>
          <a:p>
            <a:r>
              <a:rPr lang="en-US" dirty="0"/>
              <a:t>Company growth over time</a:t>
            </a:r>
          </a:p>
        </p:txBody>
      </p:sp>
      <p:sp>
        <p:nvSpPr>
          <p:cNvPr id="3" name="Content Placeholder 2">
            <a:extLst>
              <a:ext uri="{FF2B5EF4-FFF2-40B4-BE49-F238E27FC236}">
                <a16:creationId xmlns:a16="http://schemas.microsoft.com/office/drawing/2014/main" id="{C630A119-D3DD-43B3-B286-608D90BCF2B8}"/>
              </a:ext>
            </a:extLst>
          </p:cNvPr>
          <p:cNvSpPr>
            <a:spLocks noGrp="1"/>
          </p:cNvSpPr>
          <p:nvPr>
            <p:ph idx="1"/>
          </p:nvPr>
        </p:nvSpPr>
        <p:spPr>
          <a:xfrm>
            <a:off x="1103312" y="1443318"/>
            <a:ext cx="8946541" cy="4805082"/>
          </a:xfrm>
        </p:spPr>
        <p:txBody>
          <a:bodyPr/>
          <a:lstStyle/>
          <a:p>
            <a:r>
              <a:rPr lang="en-US" dirty="0"/>
              <a:t>The volume and average dollar value for each loan has increased since 2007 with the number of loans issues per year rising sharply between 2012 and 2015. </a:t>
            </a:r>
          </a:p>
        </p:txBody>
      </p:sp>
      <p:pic>
        <p:nvPicPr>
          <p:cNvPr id="5" name="Picture 4">
            <a:extLst>
              <a:ext uri="{FF2B5EF4-FFF2-40B4-BE49-F238E27FC236}">
                <a16:creationId xmlns:a16="http://schemas.microsoft.com/office/drawing/2014/main" id="{3A7AE3EB-F26F-4B2F-99BD-B7526BB94AC7}"/>
              </a:ext>
            </a:extLst>
          </p:cNvPr>
          <p:cNvPicPr>
            <a:picLocks noChangeAspect="1"/>
          </p:cNvPicPr>
          <p:nvPr/>
        </p:nvPicPr>
        <p:blipFill>
          <a:blip r:embed="rId2"/>
          <a:stretch>
            <a:fillRect/>
          </a:stretch>
        </p:blipFill>
        <p:spPr>
          <a:xfrm>
            <a:off x="0" y="2897695"/>
            <a:ext cx="6228272" cy="3960306"/>
          </a:xfrm>
          <a:prstGeom prst="rect">
            <a:avLst/>
          </a:prstGeom>
        </p:spPr>
      </p:pic>
      <p:pic>
        <p:nvPicPr>
          <p:cNvPr id="6" name="Picture 5">
            <a:extLst>
              <a:ext uri="{FF2B5EF4-FFF2-40B4-BE49-F238E27FC236}">
                <a16:creationId xmlns:a16="http://schemas.microsoft.com/office/drawing/2014/main" id="{34C4DC81-BC4C-43FA-A1E1-1F4187D369EB}"/>
              </a:ext>
            </a:extLst>
          </p:cNvPr>
          <p:cNvPicPr>
            <a:picLocks noChangeAspect="1"/>
          </p:cNvPicPr>
          <p:nvPr/>
        </p:nvPicPr>
        <p:blipFill>
          <a:blip r:embed="rId3"/>
          <a:stretch>
            <a:fillRect/>
          </a:stretch>
        </p:blipFill>
        <p:spPr>
          <a:xfrm>
            <a:off x="6110867" y="2897695"/>
            <a:ext cx="6021046" cy="3960305"/>
          </a:xfrm>
          <a:prstGeom prst="rect">
            <a:avLst/>
          </a:prstGeom>
        </p:spPr>
      </p:pic>
    </p:spTree>
    <p:extLst>
      <p:ext uri="{BB962C8B-B14F-4D97-AF65-F5344CB8AC3E}">
        <p14:creationId xmlns:p14="http://schemas.microsoft.com/office/powerpoint/2010/main" val="3985793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8E9BCF-523F-4093-8389-AA603BF1071B}"/>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Good and bad loans by year	</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0242059B-AA4E-4100-A10C-F7E6EF86060A}"/>
              </a:ext>
            </a:extLst>
          </p:cNvPr>
          <p:cNvSpPr>
            <a:spLocks noGrp="1"/>
          </p:cNvSpPr>
          <p:nvPr>
            <p:ph idx="1"/>
          </p:nvPr>
        </p:nvSpPr>
        <p:spPr>
          <a:xfrm>
            <a:off x="648931" y="2438400"/>
            <a:ext cx="4166509" cy="3785419"/>
          </a:xfrm>
        </p:spPr>
        <p:txBody>
          <a:bodyPr>
            <a:normAutofit/>
          </a:bodyPr>
          <a:lstStyle/>
          <a:p>
            <a:r>
              <a:rPr lang="en-US" dirty="0">
                <a:solidFill>
                  <a:srgbClr val="EBEBEB"/>
                </a:solidFill>
              </a:rPr>
              <a:t>On this graphic loans marked as “1” </a:t>
            </a:r>
          </a:p>
        </p:txBody>
      </p:sp>
      <p:pic>
        <p:nvPicPr>
          <p:cNvPr id="6" name="Picture 5">
            <a:extLst>
              <a:ext uri="{FF2B5EF4-FFF2-40B4-BE49-F238E27FC236}">
                <a16:creationId xmlns:a16="http://schemas.microsoft.com/office/drawing/2014/main" id="{AA67A93C-5DA8-41D4-9D60-52AFD3F1E19C}"/>
              </a:ext>
            </a:extLst>
          </p:cNvPr>
          <p:cNvPicPr>
            <a:picLocks noChangeAspect="1"/>
          </p:cNvPicPr>
          <p:nvPr/>
        </p:nvPicPr>
        <p:blipFill>
          <a:blip r:embed="rId2"/>
          <a:stretch>
            <a:fillRect/>
          </a:stretch>
        </p:blipFill>
        <p:spPr>
          <a:xfrm>
            <a:off x="5464371" y="1212294"/>
            <a:ext cx="6816919" cy="4473087"/>
          </a:xfrm>
          <a:prstGeom prst="rect">
            <a:avLst/>
          </a:prstGeom>
        </p:spPr>
      </p:pic>
    </p:spTree>
    <p:extLst>
      <p:ext uri="{BB962C8B-B14F-4D97-AF65-F5344CB8AC3E}">
        <p14:creationId xmlns:p14="http://schemas.microsoft.com/office/powerpoint/2010/main" val="301502900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310F12-AF9C-44B6-A378-C73B425A443E}"/>
              </a:ext>
            </a:extLst>
          </p:cNvPr>
          <p:cNvSpPr>
            <a:spLocks noGrp="1"/>
          </p:cNvSpPr>
          <p:nvPr>
            <p:ph type="title"/>
          </p:nvPr>
        </p:nvSpPr>
        <p:spPr>
          <a:xfrm>
            <a:off x="648931" y="629266"/>
            <a:ext cx="4166510" cy="1622321"/>
          </a:xfrm>
        </p:spPr>
        <p:txBody>
          <a:bodyPr>
            <a:normAutofit/>
          </a:bodyPr>
          <a:lstStyle/>
          <a:p>
            <a:r>
              <a:rPr lang="en-US">
                <a:solidFill>
                  <a:srgbClr val="EBEBEB"/>
                </a:solidFill>
              </a:rPr>
              <a:t>Loan Grades</a:t>
            </a:r>
          </a:p>
        </p:txBody>
      </p:sp>
      <p:sp>
        <p:nvSpPr>
          <p:cNvPr id="2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4">
            <a:extLst>
              <a:ext uri="{FF2B5EF4-FFF2-40B4-BE49-F238E27FC236}">
                <a16:creationId xmlns:a16="http://schemas.microsoft.com/office/drawing/2014/main" id="{54B1D9A8-A827-443D-9C8C-EE4D6DBD849F}"/>
              </a:ext>
            </a:extLst>
          </p:cNvPr>
          <p:cNvPicPr>
            <a:picLocks noChangeAspect="1"/>
          </p:cNvPicPr>
          <p:nvPr/>
        </p:nvPicPr>
        <p:blipFill>
          <a:blip r:embed="rId2"/>
          <a:stretch>
            <a:fillRect/>
          </a:stretch>
        </p:blipFill>
        <p:spPr>
          <a:xfrm>
            <a:off x="5403021" y="1142999"/>
            <a:ext cx="6789189" cy="4446917"/>
          </a:xfrm>
          <a:prstGeom prst="rect">
            <a:avLst/>
          </a:prstGeom>
          <a:effectLst/>
        </p:spPr>
      </p:pic>
      <p:sp>
        <p:nvSpPr>
          <p:cNvPr id="27" name="Rectangle 2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9655E36-D38E-4DC5-AAA3-C967494693F8}"/>
              </a:ext>
            </a:extLst>
          </p:cNvPr>
          <p:cNvSpPr>
            <a:spLocks noGrp="1"/>
          </p:cNvSpPr>
          <p:nvPr>
            <p:ph idx="1"/>
          </p:nvPr>
        </p:nvSpPr>
        <p:spPr>
          <a:xfrm>
            <a:off x="648931" y="2438400"/>
            <a:ext cx="4166509" cy="3785419"/>
          </a:xfrm>
        </p:spPr>
        <p:txBody>
          <a:bodyPr>
            <a:normAutofit/>
          </a:bodyPr>
          <a:lstStyle/>
          <a:p>
            <a:r>
              <a:rPr lang="en-US" dirty="0">
                <a:solidFill>
                  <a:srgbClr val="EBEBEB"/>
                </a:solidFill>
              </a:rPr>
              <a:t>The notes are graded from A to E based on risk with A being the highest and E being the lowest. </a:t>
            </a:r>
          </a:p>
          <a:p>
            <a:r>
              <a:rPr lang="en-US" dirty="0">
                <a:solidFill>
                  <a:srgbClr val="EBEBEB"/>
                </a:solidFill>
              </a:rPr>
              <a:t>Riskier notes have higher interest rates but higher chance of default. </a:t>
            </a:r>
          </a:p>
        </p:txBody>
      </p:sp>
    </p:spTree>
    <p:extLst>
      <p:ext uri="{BB962C8B-B14F-4D97-AF65-F5344CB8AC3E}">
        <p14:creationId xmlns:p14="http://schemas.microsoft.com/office/powerpoint/2010/main" val="211976882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281</TotalTime>
  <Words>926</Words>
  <Application>Microsoft Office PowerPoint</Application>
  <PresentationFormat>Widescreen</PresentationFormat>
  <Paragraphs>125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Ion</vt:lpstr>
      <vt:lpstr>Predicting Loan Default with Lending Club</vt:lpstr>
      <vt:lpstr>What is Lending Club? </vt:lpstr>
      <vt:lpstr>My Project </vt:lpstr>
      <vt:lpstr>Model Results</vt:lpstr>
      <vt:lpstr>Exploring the Data</vt:lpstr>
      <vt:lpstr>Loan Amount Distribution </vt:lpstr>
      <vt:lpstr>Company growth over time</vt:lpstr>
      <vt:lpstr>Good and bad loans by year </vt:lpstr>
      <vt:lpstr>Loan Grades</vt:lpstr>
      <vt:lpstr>Loans by Credit Score</vt:lpstr>
      <vt:lpstr>Loan Statistics by Home Ownership Status</vt:lpstr>
      <vt:lpstr>Analyzing the Data</vt:lpstr>
      <vt:lpstr>Random Forest Results</vt:lpstr>
      <vt:lpstr>Random Forest Confusion Matrix</vt:lpstr>
      <vt:lpstr>XGB Classifier</vt:lpstr>
      <vt:lpstr>XBG Confusion Matrix</vt:lpstr>
      <vt:lpstr>Gradient Boosting Model  </vt:lpstr>
      <vt:lpstr>Gradient Boosted Confusion Matrix</vt:lpstr>
      <vt:lpstr>Gaussian Naive Bayes </vt:lpstr>
      <vt:lpstr>Further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Loan Default with Lending Club</dc:title>
  <dc:creator>Thomas Friss</dc:creator>
  <cp:lastModifiedBy>Thomas Friss</cp:lastModifiedBy>
  <cp:revision>4</cp:revision>
  <dcterms:created xsi:type="dcterms:W3CDTF">2019-06-10T04:40:39Z</dcterms:created>
  <dcterms:modified xsi:type="dcterms:W3CDTF">2019-06-11T18:48:55Z</dcterms:modified>
</cp:coreProperties>
</file>