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70" r:id="rId11"/>
    <p:sldId id="267" r:id="rId12"/>
    <p:sldId id="271"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16" d="100"/>
          <a:sy n="116"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iarunava/cell-images-for-detecting-malar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3182-88BD-4D9C-86CF-1BB41508E598}"/>
              </a:ext>
            </a:extLst>
          </p:cNvPr>
          <p:cNvSpPr>
            <a:spLocks noGrp="1"/>
          </p:cNvSpPr>
          <p:nvPr>
            <p:ph type="ctrTitle"/>
          </p:nvPr>
        </p:nvSpPr>
        <p:spPr/>
        <p:txBody>
          <a:bodyPr/>
          <a:lstStyle/>
          <a:p>
            <a:r>
              <a:rPr lang="en-US" dirty="0"/>
              <a:t>Diagnosing Malaria in Cell Images</a:t>
            </a:r>
          </a:p>
        </p:txBody>
      </p:sp>
      <p:sp>
        <p:nvSpPr>
          <p:cNvPr id="3" name="Subtitle 2">
            <a:extLst>
              <a:ext uri="{FF2B5EF4-FFF2-40B4-BE49-F238E27FC236}">
                <a16:creationId xmlns:a16="http://schemas.microsoft.com/office/drawing/2014/main" id="{071A7726-7348-4AD9-B52A-03F63DA73962}"/>
              </a:ext>
            </a:extLst>
          </p:cNvPr>
          <p:cNvSpPr>
            <a:spLocks noGrp="1"/>
          </p:cNvSpPr>
          <p:nvPr>
            <p:ph type="subTitle" idx="1"/>
          </p:nvPr>
        </p:nvSpPr>
        <p:spPr/>
        <p:txBody>
          <a:bodyPr/>
          <a:lstStyle/>
          <a:p>
            <a:r>
              <a:rPr lang="en-US" dirty="0"/>
              <a:t>Thomas Friss</a:t>
            </a:r>
          </a:p>
        </p:txBody>
      </p:sp>
    </p:spTree>
    <p:extLst>
      <p:ext uri="{BB962C8B-B14F-4D97-AF65-F5344CB8AC3E}">
        <p14:creationId xmlns:p14="http://schemas.microsoft.com/office/powerpoint/2010/main" val="187601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81AF-F8B5-43F8-AD97-1B77555A3A7D}"/>
              </a:ext>
            </a:extLst>
          </p:cNvPr>
          <p:cNvSpPr>
            <a:spLocks noGrp="1"/>
          </p:cNvSpPr>
          <p:nvPr>
            <p:ph type="title"/>
          </p:nvPr>
        </p:nvSpPr>
        <p:spPr/>
        <p:txBody>
          <a:bodyPr>
            <a:normAutofit/>
          </a:bodyPr>
          <a:lstStyle/>
          <a:p>
            <a:r>
              <a:rPr lang="en-US" dirty="0"/>
              <a:t>Training Recall and Training Loss </a:t>
            </a:r>
          </a:p>
        </p:txBody>
      </p:sp>
      <p:pic>
        <p:nvPicPr>
          <p:cNvPr id="1026" name="Picture 2">
            <a:extLst>
              <a:ext uri="{FF2B5EF4-FFF2-40B4-BE49-F238E27FC236}">
                <a16:creationId xmlns:a16="http://schemas.microsoft.com/office/drawing/2014/main" id="{4BDAE8F8-9ECA-4719-9B2F-5E2452693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5141" y="1847537"/>
            <a:ext cx="9331801" cy="437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3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7AEC-94EC-45CB-BA3B-BA785F148E0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ECB1AE-D1F2-43F2-B51C-34B6C18651DE}"/>
              </a:ext>
            </a:extLst>
          </p:cNvPr>
          <p:cNvSpPr>
            <a:spLocks noGrp="1"/>
          </p:cNvSpPr>
          <p:nvPr>
            <p:ph idx="1"/>
          </p:nvPr>
        </p:nvSpPr>
        <p:spPr/>
        <p:txBody>
          <a:bodyPr/>
          <a:lstStyle/>
          <a:p>
            <a:r>
              <a:rPr lang="en-US" dirty="0"/>
              <a:t>The .</a:t>
            </a:r>
            <a:r>
              <a:rPr lang="en-US" dirty="0" err="1"/>
              <a:t>db</a:t>
            </a:r>
            <a:r>
              <a:rPr lang="en-US" dirty="0"/>
              <a:t> file in the folders means a simple for loop to import images will not work but a try/except loop will do the job and if it is working properly there will be one use of the except line when reading each folder. </a:t>
            </a:r>
          </a:p>
          <a:p>
            <a:r>
              <a:rPr lang="en-US" dirty="0"/>
              <a:t>Due to the amount of images being used training models without GPU support is a time consuming process.  With augmented data the issue becomes even worse with 20 epochs of training often taking more then an hour </a:t>
            </a:r>
            <a:r>
              <a:rPr lang="en-US"/>
              <a:t>of time. </a:t>
            </a:r>
            <a:endParaRPr lang="en-US" dirty="0"/>
          </a:p>
        </p:txBody>
      </p:sp>
    </p:spTree>
    <p:extLst>
      <p:ext uri="{BB962C8B-B14F-4D97-AF65-F5344CB8AC3E}">
        <p14:creationId xmlns:p14="http://schemas.microsoft.com/office/powerpoint/2010/main" val="346126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C0A-FDE3-4CCB-B650-380ED6F895A3}"/>
              </a:ext>
            </a:extLst>
          </p:cNvPr>
          <p:cNvSpPr>
            <a:spLocks noGrp="1"/>
          </p:cNvSpPr>
          <p:nvPr>
            <p:ph type="title"/>
          </p:nvPr>
        </p:nvSpPr>
        <p:spPr/>
        <p:txBody>
          <a:bodyPr/>
          <a:lstStyle/>
          <a:p>
            <a:r>
              <a:rPr lang="en-US" dirty="0"/>
              <a:t>Results Table </a:t>
            </a:r>
          </a:p>
        </p:txBody>
      </p:sp>
      <p:graphicFrame>
        <p:nvGraphicFramePr>
          <p:cNvPr id="8" name="Table 8">
            <a:extLst>
              <a:ext uri="{FF2B5EF4-FFF2-40B4-BE49-F238E27FC236}">
                <a16:creationId xmlns:a16="http://schemas.microsoft.com/office/drawing/2014/main" id="{156F3EED-0F88-4420-8DDA-7D221FFB02F5}"/>
              </a:ext>
            </a:extLst>
          </p:cNvPr>
          <p:cNvGraphicFramePr>
            <a:graphicFrameLocks noGrp="1"/>
          </p:cNvGraphicFramePr>
          <p:nvPr>
            <p:ph idx="1"/>
            <p:extLst>
              <p:ext uri="{D42A27DB-BD31-4B8C-83A1-F6EECF244321}">
                <p14:modId xmlns:p14="http://schemas.microsoft.com/office/powerpoint/2010/main" val="3769759439"/>
              </p:ext>
            </p:extLst>
          </p:nvPr>
        </p:nvGraphicFramePr>
        <p:xfrm>
          <a:off x="685800" y="2193925"/>
          <a:ext cx="10820400" cy="370840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3112900036"/>
                    </a:ext>
                  </a:extLst>
                </a:gridCol>
                <a:gridCol w="3606800">
                  <a:extLst>
                    <a:ext uri="{9D8B030D-6E8A-4147-A177-3AD203B41FA5}">
                      <a16:colId xmlns:a16="http://schemas.microsoft.com/office/drawing/2014/main" val="3701242823"/>
                    </a:ext>
                  </a:extLst>
                </a:gridCol>
                <a:gridCol w="3606800">
                  <a:extLst>
                    <a:ext uri="{9D8B030D-6E8A-4147-A177-3AD203B41FA5}">
                      <a16:colId xmlns:a16="http://schemas.microsoft.com/office/drawing/2014/main" val="130487851"/>
                    </a:ext>
                  </a:extLst>
                </a:gridCol>
              </a:tblGrid>
              <a:tr h="370840">
                <a:tc>
                  <a:txBody>
                    <a:bodyPr/>
                    <a:lstStyle/>
                    <a:p>
                      <a:r>
                        <a:rPr lang="en-US" dirty="0"/>
                        <a:t>Model</a:t>
                      </a:r>
                    </a:p>
                  </a:txBody>
                  <a:tcPr/>
                </a:tc>
                <a:tc>
                  <a:txBody>
                    <a:bodyPr/>
                    <a:lstStyle/>
                    <a:p>
                      <a:r>
                        <a:rPr lang="en-US" dirty="0"/>
                        <a:t>Accuracy </a:t>
                      </a:r>
                    </a:p>
                  </a:txBody>
                  <a:tcPr/>
                </a:tc>
                <a:tc>
                  <a:txBody>
                    <a:bodyPr/>
                    <a:lstStyle/>
                    <a:p>
                      <a:r>
                        <a:rPr lang="en-US" dirty="0"/>
                        <a:t>Recall</a:t>
                      </a:r>
                    </a:p>
                  </a:txBody>
                  <a:tcPr/>
                </a:tc>
                <a:extLst>
                  <a:ext uri="{0D108BD9-81ED-4DB2-BD59-A6C34878D82A}">
                    <a16:rowId xmlns:a16="http://schemas.microsoft.com/office/drawing/2014/main" val="273028264"/>
                  </a:ext>
                </a:extLst>
              </a:tr>
              <a:tr h="370840">
                <a:tc>
                  <a:txBody>
                    <a:bodyPr/>
                    <a:lstStyle/>
                    <a:p>
                      <a:r>
                        <a:rPr lang="en-US" dirty="0"/>
                        <a:t>Model 1</a:t>
                      </a:r>
                    </a:p>
                  </a:txBody>
                  <a:tcPr/>
                </a:tc>
                <a:tc>
                  <a:txBody>
                    <a:bodyPr/>
                    <a:lstStyle/>
                    <a:p>
                      <a:r>
                        <a:rPr lang="en-US" dirty="0"/>
                        <a:t>96.44%</a:t>
                      </a:r>
                    </a:p>
                  </a:txBody>
                  <a:tcPr/>
                </a:tc>
                <a:tc>
                  <a:txBody>
                    <a:bodyPr/>
                    <a:lstStyle/>
                    <a:p>
                      <a:r>
                        <a:rPr lang="en-US" dirty="0"/>
                        <a:t>95.57%</a:t>
                      </a:r>
                    </a:p>
                  </a:txBody>
                  <a:tcPr/>
                </a:tc>
                <a:extLst>
                  <a:ext uri="{0D108BD9-81ED-4DB2-BD59-A6C34878D82A}">
                    <a16:rowId xmlns:a16="http://schemas.microsoft.com/office/drawing/2014/main" val="1221785530"/>
                  </a:ext>
                </a:extLst>
              </a:tr>
              <a:tr h="370840">
                <a:tc>
                  <a:txBody>
                    <a:bodyPr/>
                    <a:lstStyle/>
                    <a:p>
                      <a:r>
                        <a:rPr lang="en-US" dirty="0"/>
                        <a:t>Model 1 Augmented</a:t>
                      </a:r>
                    </a:p>
                  </a:txBody>
                  <a:tcPr/>
                </a:tc>
                <a:tc>
                  <a:txBody>
                    <a:bodyPr/>
                    <a:lstStyle/>
                    <a:p>
                      <a:r>
                        <a:rPr lang="en-US" dirty="0"/>
                        <a:t>96.25%</a:t>
                      </a:r>
                    </a:p>
                  </a:txBody>
                  <a:tcPr/>
                </a:tc>
                <a:tc>
                  <a:txBody>
                    <a:bodyPr/>
                    <a:lstStyle/>
                    <a:p>
                      <a:r>
                        <a:rPr lang="en-US" dirty="0"/>
                        <a:t>95.86%</a:t>
                      </a:r>
                    </a:p>
                  </a:txBody>
                  <a:tcPr/>
                </a:tc>
                <a:extLst>
                  <a:ext uri="{0D108BD9-81ED-4DB2-BD59-A6C34878D82A}">
                    <a16:rowId xmlns:a16="http://schemas.microsoft.com/office/drawing/2014/main" val="181922281"/>
                  </a:ext>
                </a:extLst>
              </a:tr>
              <a:tr h="370840">
                <a:tc>
                  <a:txBody>
                    <a:bodyPr/>
                    <a:lstStyle/>
                    <a:p>
                      <a:r>
                        <a:rPr lang="en-US" dirty="0"/>
                        <a:t>Model 2 </a:t>
                      </a:r>
                    </a:p>
                  </a:txBody>
                  <a:tcPr/>
                </a:tc>
                <a:tc>
                  <a:txBody>
                    <a:bodyPr/>
                    <a:lstStyle/>
                    <a:p>
                      <a:r>
                        <a:rPr lang="en-US" dirty="0"/>
                        <a:t>95.41%</a:t>
                      </a:r>
                    </a:p>
                  </a:txBody>
                  <a:tcPr/>
                </a:tc>
                <a:tc>
                  <a:txBody>
                    <a:bodyPr/>
                    <a:lstStyle/>
                    <a:p>
                      <a:r>
                        <a:rPr lang="en-US" dirty="0"/>
                        <a:t>92.78%</a:t>
                      </a:r>
                    </a:p>
                  </a:txBody>
                  <a:tcPr/>
                </a:tc>
                <a:extLst>
                  <a:ext uri="{0D108BD9-81ED-4DB2-BD59-A6C34878D82A}">
                    <a16:rowId xmlns:a16="http://schemas.microsoft.com/office/drawing/2014/main" val="1895823415"/>
                  </a:ext>
                </a:extLst>
              </a:tr>
              <a:tr h="370840">
                <a:tc>
                  <a:txBody>
                    <a:bodyPr/>
                    <a:lstStyle/>
                    <a:p>
                      <a:r>
                        <a:rPr lang="en-US" dirty="0"/>
                        <a:t>Model 2 Augmented</a:t>
                      </a:r>
                    </a:p>
                  </a:txBody>
                  <a:tcPr/>
                </a:tc>
                <a:tc>
                  <a:txBody>
                    <a:bodyPr/>
                    <a:lstStyle/>
                    <a:p>
                      <a:r>
                        <a:rPr lang="en-US" dirty="0"/>
                        <a:t>94.89%</a:t>
                      </a:r>
                    </a:p>
                  </a:txBody>
                  <a:tcPr/>
                </a:tc>
                <a:tc>
                  <a:txBody>
                    <a:bodyPr/>
                    <a:lstStyle/>
                    <a:p>
                      <a:r>
                        <a:rPr lang="en-US" dirty="0"/>
                        <a:t>94.21%</a:t>
                      </a:r>
                    </a:p>
                  </a:txBody>
                  <a:tcPr/>
                </a:tc>
                <a:extLst>
                  <a:ext uri="{0D108BD9-81ED-4DB2-BD59-A6C34878D82A}">
                    <a16:rowId xmlns:a16="http://schemas.microsoft.com/office/drawing/2014/main" val="1071050162"/>
                  </a:ext>
                </a:extLst>
              </a:tr>
              <a:tr h="370840">
                <a:tc>
                  <a:txBody>
                    <a:bodyPr/>
                    <a:lstStyle/>
                    <a:p>
                      <a:r>
                        <a:rPr lang="en-US" dirty="0"/>
                        <a:t>Model 3 </a:t>
                      </a:r>
                    </a:p>
                  </a:txBody>
                  <a:tcPr/>
                </a:tc>
                <a:tc>
                  <a:txBody>
                    <a:bodyPr/>
                    <a:lstStyle/>
                    <a:p>
                      <a:r>
                        <a:rPr lang="en-US" dirty="0"/>
                        <a:t>95.05%</a:t>
                      </a:r>
                    </a:p>
                  </a:txBody>
                  <a:tcPr/>
                </a:tc>
                <a:tc>
                  <a:txBody>
                    <a:bodyPr/>
                    <a:lstStyle/>
                    <a:p>
                      <a:r>
                        <a:rPr lang="en-US" dirty="0"/>
                        <a:t>91.93%</a:t>
                      </a:r>
                    </a:p>
                  </a:txBody>
                  <a:tcPr/>
                </a:tc>
                <a:extLst>
                  <a:ext uri="{0D108BD9-81ED-4DB2-BD59-A6C34878D82A}">
                    <a16:rowId xmlns:a16="http://schemas.microsoft.com/office/drawing/2014/main" val="3004095954"/>
                  </a:ext>
                </a:extLst>
              </a:tr>
              <a:tr h="370840">
                <a:tc>
                  <a:txBody>
                    <a:bodyPr/>
                    <a:lstStyle/>
                    <a:p>
                      <a:r>
                        <a:rPr lang="en-US" dirty="0"/>
                        <a:t>Model 3 Augmented</a:t>
                      </a:r>
                    </a:p>
                  </a:txBody>
                  <a:tcPr/>
                </a:tc>
                <a:tc>
                  <a:txBody>
                    <a:bodyPr/>
                    <a:lstStyle/>
                    <a:p>
                      <a:r>
                        <a:rPr lang="en-US" dirty="0"/>
                        <a:t>94.89%</a:t>
                      </a:r>
                    </a:p>
                  </a:txBody>
                  <a:tcPr/>
                </a:tc>
                <a:tc>
                  <a:txBody>
                    <a:bodyPr/>
                    <a:lstStyle/>
                    <a:p>
                      <a:r>
                        <a:rPr lang="en-US" dirty="0"/>
                        <a:t>95.75%</a:t>
                      </a:r>
                    </a:p>
                  </a:txBody>
                  <a:tcPr/>
                </a:tc>
                <a:extLst>
                  <a:ext uri="{0D108BD9-81ED-4DB2-BD59-A6C34878D82A}">
                    <a16:rowId xmlns:a16="http://schemas.microsoft.com/office/drawing/2014/main" val="3777386990"/>
                  </a:ext>
                </a:extLst>
              </a:tr>
              <a:tr h="370840">
                <a:tc>
                  <a:txBody>
                    <a:bodyPr/>
                    <a:lstStyle/>
                    <a:p>
                      <a:r>
                        <a:rPr lang="en-US" dirty="0"/>
                        <a:t>Model 4 Augmented</a:t>
                      </a:r>
                    </a:p>
                  </a:txBody>
                  <a:tcPr/>
                </a:tc>
                <a:tc>
                  <a:txBody>
                    <a:bodyPr/>
                    <a:lstStyle/>
                    <a:p>
                      <a:r>
                        <a:rPr lang="en-US" dirty="0"/>
                        <a:t>95.59%</a:t>
                      </a:r>
                    </a:p>
                  </a:txBody>
                  <a:tcPr/>
                </a:tc>
                <a:tc>
                  <a:txBody>
                    <a:bodyPr/>
                    <a:lstStyle/>
                    <a:p>
                      <a:r>
                        <a:rPr lang="en-US" dirty="0"/>
                        <a:t>94.21%</a:t>
                      </a:r>
                    </a:p>
                  </a:txBody>
                  <a:tcPr/>
                </a:tc>
                <a:extLst>
                  <a:ext uri="{0D108BD9-81ED-4DB2-BD59-A6C34878D82A}">
                    <a16:rowId xmlns:a16="http://schemas.microsoft.com/office/drawing/2014/main" val="1667722463"/>
                  </a:ext>
                </a:extLst>
              </a:tr>
              <a:tr h="370840">
                <a:tc>
                  <a:txBody>
                    <a:bodyPr/>
                    <a:lstStyle/>
                    <a:p>
                      <a:r>
                        <a:rPr lang="en-US" dirty="0"/>
                        <a:t>Model 5</a:t>
                      </a:r>
                    </a:p>
                  </a:txBody>
                  <a:tcPr/>
                </a:tc>
                <a:tc>
                  <a:txBody>
                    <a:bodyPr/>
                    <a:lstStyle/>
                    <a:p>
                      <a:r>
                        <a:rPr lang="en-US" dirty="0"/>
                        <a:t>95.97%</a:t>
                      </a:r>
                    </a:p>
                  </a:txBody>
                  <a:tcPr/>
                </a:tc>
                <a:tc>
                  <a:txBody>
                    <a:bodyPr/>
                    <a:lstStyle/>
                    <a:p>
                      <a:r>
                        <a:rPr lang="en-US" dirty="0"/>
                        <a:t>93.71%</a:t>
                      </a:r>
                    </a:p>
                  </a:txBody>
                  <a:tcPr/>
                </a:tc>
                <a:extLst>
                  <a:ext uri="{0D108BD9-81ED-4DB2-BD59-A6C34878D82A}">
                    <a16:rowId xmlns:a16="http://schemas.microsoft.com/office/drawing/2014/main" val="3732548167"/>
                  </a:ext>
                </a:extLst>
              </a:tr>
              <a:tr h="370840">
                <a:tc>
                  <a:txBody>
                    <a:bodyPr/>
                    <a:lstStyle/>
                    <a:p>
                      <a:r>
                        <a:rPr lang="en-US" dirty="0"/>
                        <a:t>Model 5 Augmented</a:t>
                      </a:r>
                    </a:p>
                  </a:txBody>
                  <a:tcPr/>
                </a:tc>
                <a:tc>
                  <a:txBody>
                    <a:bodyPr/>
                    <a:lstStyle/>
                    <a:p>
                      <a:r>
                        <a:rPr lang="en-US" dirty="0"/>
                        <a:t>94.53%</a:t>
                      </a:r>
                    </a:p>
                  </a:txBody>
                  <a:tcPr/>
                </a:tc>
                <a:tc>
                  <a:txBody>
                    <a:bodyPr/>
                    <a:lstStyle/>
                    <a:p>
                      <a:r>
                        <a:rPr lang="en-US" dirty="0"/>
                        <a:t>94.96%</a:t>
                      </a:r>
                    </a:p>
                  </a:txBody>
                  <a:tcPr/>
                </a:tc>
                <a:extLst>
                  <a:ext uri="{0D108BD9-81ED-4DB2-BD59-A6C34878D82A}">
                    <a16:rowId xmlns:a16="http://schemas.microsoft.com/office/drawing/2014/main" val="3238845058"/>
                  </a:ext>
                </a:extLst>
              </a:tr>
            </a:tbl>
          </a:graphicData>
        </a:graphic>
      </p:graphicFrame>
    </p:spTree>
    <p:extLst>
      <p:ext uri="{BB962C8B-B14F-4D97-AF65-F5344CB8AC3E}">
        <p14:creationId xmlns:p14="http://schemas.microsoft.com/office/powerpoint/2010/main" val="48326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B09E-526F-4533-88A9-AFF60D324BE4}"/>
              </a:ext>
            </a:extLst>
          </p:cNvPr>
          <p:cNvSpPr>
            <a:spLocks noGrp="1"/>
          </p:cNvSpPr>
          <p:nvPr>
            <p:ph type="title"/>
          </p:nvPr>
        </p:nvSpPr>
        <p:spPr/>
        <p:txBody>
          <a:bodyPr/>
          <a:lstStyle/>
          <a:p>
            <a:r>
              <a:rPr lang="en-US" dirty="0"/>
              <a:t>Findings and takeaways</a:t>
            </a:r>
          </a:p>
        </p:txBody>
      </p:sp>
      <p:sp>
        <p:nvSpPr>
          <p:cNvPr id="3" name="Content Placeholder 2">
            <a:extLst>
              <a:ext uri="{FF2B5EF4-FFF2-40B4-BE49-F238E27FC236}">
                <a16:creationId xmlns:a16="http://schemas.microsoft.com/office/drawing/2014/main" id="{577DB8DE-1E43-401A-904D-6D1A7D079F06}"/>
              </a:ext>
            </a:extLst>
          </p:cNvPr>
          <p:cNvSpPr>
            <a:spLocks noGrp="1"/>
          </p:cNvSpPr>
          <p:nvPr>
            <p:ph idx="1"/>
          </p:nvPr>
        </p:nvSpPr>
        <p:spPr/>
        <p:txBody>
          <a:bodyPr/>
          <a:lstStyle/>
          <a:p>
            <a:r>
              <a:rPr lang="en-US" dirty="0"/>
              <a:t>Some models created promising results that if deployed could potentially assist medical staff in diagnosing malaria, especially in high infection areas. </a:t>
            </a:r>
          </a:p>
          <a:p>
            <a:r>
              <a:rPr lang="en-US" dirty="0"/>
              <a:t>Using a GPU had drastic effects on processing speed.  Augmented epochs could take 300 seconds or more without GPU support.  After the GPU was used the epoch time was cut down to 15-20 seconds.  </a:t>
            </a:r>
          </a:p>
          <a:p>
            <a:r>
              <a:rPr lang="en-US" dirty="0"/>
              <a:t>Model </a:t>
            </a:r>
            <a:r>
              <a:rPr lang="en-US"/>
              <a:t>1 Augmented </a:t>
            </a:r>
            <a:r>
              <a:rPr lang="en-US" dirty="0"/>
              <a:t>was the most successful model with a recall </a:t>
            </a:r>
            <a:r>
              <a:rPr lang="en-US"/>
              <a:t>of 96.25%</a:t>
            </a:r>
            <a:endParaRPr lang="en-US" dirty="0"/>
          </a:p>
        </p:txBody>
      </p:sp>
    </p:spTree>
    <p:extLst>
      <p:ext uri="{BB962C8B-B14F-4D97-AF65-F5344CB8AC3E}">
        <p14:creationId xmlns:p14="http://schemas.microsoft.com/office/powerpoint/2010/main" val="188230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804C-2C0F-4FF1-8925-1B0CD30FFD2E}"/>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8BE3C4BE-4A61-4570-9D6B-CDCE5FB911D3}"/>
              </a:ext>
            </a:extLst>
          </p:cNvPr>
          <p:cNvSpPr>
            <a:spLocks noGrp="1"/>
          </p:cNvSpPr>
          <p:nvPr>
            <p:ph idx="1"/>
          </p:nvPr>
        </p:nvSpPr>
        <p:spPr/>
        <p:txBody>
          <a:bodyPr/>
          <a:lstStyle/>
          <a:p>
            <a:r>
              <a:rPr lang="en-US" dirty="0"/>
              <a:t>Better optimization of the models is possible and could be something worth doing in time. </a:t>
            </a:r>
          </a:p>
          <a:p>
            <a:r>
              <a:rPr lang="en-US" dirty="0"/>
              <a:t>Taking this network and placing in a full stack application that allows medical staff to easily upload images and easily get results back. </a:t>
            </a:r>
          </a:p>
          <a:p>
            <a:r>
              <a:rPr lang="en-US" dirty="0"/>
              <a:t>There are other diseases where these techniques could be applied as well.  </a:t>
            </a:r>
          </a:p>
          <a:p>
            <a:r>
              <a:rPr lang="en-US" dirty="0"/>
              <a:t>Designing an algorithm that could diagnose several different kinds of illnesses would be extremely useful with the end goal of being able to feed blood sample images into an application and automatically receive diagnoses. </a:t>
            </a:r>
          </a:p>
        </p:txBody>
      </p:sp>
    </p:spTree>
    <p:extLst>
      <p:ext uri="{BB962C8B-B14F-4D97-AF65-F5344CB8AC3E}">
        <p14:creationId xmlns:p14="http://schemas.microsoft.com/office/powerpoint/2010/main" val="270439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60F1-E706-4D3A-8066-24D994E8329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4B99B5D-B3C6-4506-995E-E7D522CB22B0}"/>
              </a:ext>
            </a:extLst>
          </p:cNvPr>
          <p:cNvSpPr>
            <a:spLocks noGrp="1"/>
          </p:cNvSpPr>
          <p:nvPr>
            <p:ph idx="1"/>
          </p:nvPr>
        </p:nvSpPr>
        <p:spPr/>
        <p:txBody>
          <a:bodyPr/>
          <a:lstStyle/>
          <a:p>
            <a:r>
              <a:rPr lang="en-US" dirty="0">
                <a:hlinkClick r:id="rId2"/>
              </a:rPr>
              <a:t>https://www.kaggle.com/iarunava/cell-images-for-detecting-malaria</a:t>
            </a:r>
            <a:endParaRPr lang="en-US" dirty="0"/>
          </a:p>
          <a:p>
            <a:r>
              <a:rPr lang="en-US" dirty="0"/>
              <a:t>A collection of 27,558 images of cells, half infected with malaria(parasitized) and half are clean.</a:t>
            </a:r>
          </a:p>
          <a:p>
            <a:r>
              <a:rPr lang="en-US" dirty="0"/>
              <a:t>The infected and clean cell images are in separate folders.</a:t>
            </a:r>
          </a:p>
          <a:p>
            <a:r>
              <a:rPr lang="en-US" dirty="0"/>
              <a:t>Each folder has 13,780 files, all but 1 in the folders are images. The one non-image file is a .</a:t>
            </a:r>
            <a:r>
              <a:rPr lang="en-US" dirty="0" err="1"/>
              <a:t>db</a:t>
            </a:r>
            <a:r>
              <a:rPr lang="en-US" dirty="0"/>
              <a:t> file.  </a:t>
            </a:r>
          </a:p>
          <a:p>
            <a:r>
              <a:rPr lang="en-US" dirty="0"/>
              <a:t>Total memory size is 335 mb.  </a:t>
            </a:r>
          </a:p>
        </p:txBody>
      </p:sp>
    </p:spTree>
    <p:extLst>
      <p:ext uri="{BB962C8B-B14F-4D97-AF65-F5344CB8AC3E}">
        <p14:creationId xmlns:p14="http://schemas.microsoft.com/office/powerpoint/2010/main" val="176503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411F-F325-49FE-B090-F51501FFD79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14A3C81-254F-4069-B10D-E7E907F706FA}"/>
              </a:ext>
            </a:extLst>
          </p:cNvPr>
          <p:cNvSpPr>
            <a:spLocks noGrp="1"/>
          </p:cNvSpPr>
          <p:nvPr>
            <p:ph idx="1"/>
          </p:nvPr>
        </p:nvSpPr>
        <p:spPr/>
        <p:txBody>
          <a:bodyPr/>
          <a:lstStyle/>
          <a:p>
            <a:r>
              <a:rPr lang="en-US" dirty="0"/>
              <a:t>The goal was to create a network that can automatically diagnose images of cells to determine if they have been infected with malaria. </a:t>
            </a:r>
          </a:p>
          <a:p>
            <a:r>
              <a:rPr lang="en-US" dirty="0"/>
              <a:t>Malaria diagnosis still relies on looking at images of blood cells. Any tool that can automate this can decrease the burden on medical staff, especially if someone is operating in an area with a significant presence of malaria. </a:t>
            </a:r>
          </a:p>
          <a:p>
            <a:r>
              <a:rPr lang="en-US" dirty="0"/>
              <a:t>https://www.cdc.gov/malaria/diagnosis_treatment/diagnostic_tools.html</a:t>
            </a:r>
          </a:p>
        </p:txBody>
      </p:sp>
    </p:spTree>
    <p:extLst>
      <p:ext uri="{BB962C8B-B14F-4D97-AF65-F5344CB8AC3E}">
        <p14:creationId xmlns:p14="http://schemas.microsoft.com/office/powerpoint/2010/main" val="303506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8E7E-0277-4F4A-BEE4-971C0F075810}"/>
              </a:ext>
            </a:extLst>
          </p:cNvPr>
          <p:cNvSpPr>
            <a:spLocks noGrp="1"/>
          </p:cNvSpPr>
          <p:nvPr>
            <p:ph type="title"/>
          </p:nvPr>
        </p:nvSpPr>
        <p:spPr/>
        <p:txBody>
          <a:bodyPr/>
          <a:lstStyle/>
          <a:p>
            <a:r>
              <a:rPr lang="en-US" dirty="0"/>
              <a:t>Solution Approach</a:t>
            </a:r>
          </a:p>
        </p:txBody>
      </p:sp>
      <p:sp>
        <p:nvSpPr>
          <p:cNvPr id="3" name="Content Placeholder 2">
            <a:extLst>
              <a:ext uri="{FF2B5EF4-FFF2-40B4-BE49-F238E27FC236}">
                <a16:creationId xmlns:a16="http://schemas.microsoft.com/office/drawing/2014/main" id="{724823B0-318B-43CF-B038-6DECE80AF7DB}"/>
              </a:ext>
            </a:extLst>
          </p:cNvPr>
          <p:cNvSpPr>
            <a:spLocks noGrp="1"/>
          </p:cNvSpPr>
          <p:nvPr>
            <p:ph idx="1"/>
          </p:nvPr>
        </p:nvSpPr>
        <p:spPr/>
        <p:txBody>
          <a:bodyPr/>
          <a:lstStyle/>
          <a:p>
            <a:r>
              <a:rPr lang="en-US" dirty="0"/>
              <a:t>Because the data consists of images a convolutional neural network was used. </a:t>
            </a:r>
          </a:p>
          <a:p>
            <a:r>
              <a:rPr lang="en-US" dirty="0"/>
              <a:t>This is also a binary classification problem. The two categories being infected and uninfected. </a:t>
            </a:r>
          </a:p>
          <a:p>
            <a:r>
              <a:rPr lang="en-US" dirty="0"/>
              <a:t>The sample consists of a 50/50 split between the two categories which simplifies model creation. </a:t>
            </a:r>
          </a:p>
          <a:p>
            <a:endParaRPr lang="en-US" dirty="0"/>
          </a:p>
        </p:txBody>
      </p:sp>
    </p:spTree>
    <p:extLst>
      <p:ext uri="{BB962C8B-B14F-4D97-AF65-F5344CB8AC3E}">
        <p14:creationId xmlns:p14="http://schemas.microsoft.com/office/powerpoint/2010/main" val="188932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12A1-6DD9-4F4C-B3FB-F132EF67C9C9}"/>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E1A6E724-81CF-4F67-88BA-0833B0EF881E}"/>
              </a:ext>
            </a:extLst>
          </p:cNvPr>
          <p:cNvSpPr>
            <a:spLocks noGrp="1"/>
          </p:cNvSpPr>
          <p:nvPr>
            <p:ph idx="1"/>
          </p:nvPr>
        </p:nvSpPr>
        <p:spPr/>
        <p:txBody>
          <a:bodyPr/>
          <a:lstStyle/>
          <a:p>
            <a:r>
              <a:rPr lang="en-US" dirty="0"/>
              <a:t>There will be multiple metrics used but the primary metric for evaluation will be sensitivity, often referred to as recall</a:t>
            </a:r>
          </a:p>
          <a:p>
            <a:r>
              <a:rPr lang="en-US" dirty="0"/>
              <a:t>Accuracy and precision will also be measured but not the focus of our evaluations.  </a:t>
            </a:r>
          </a:p>
          <a:p>
            <a:r>
              <a:rPr lang="en-US" dirty="0"/>
              <a:t>In diagnosing medical conditions our priority will be to avoid false negatives as much as possible.  </a:t>
            </a:r>
          </a:p>
        </p:txBody>
      </p:sp>
    </p:spTree>
    <p:extLst>
      <p:ext uri="{BB962C8B-B14F-4D97-AF65-F5344CB8AC3E}">
        <p14:creationId xmlns:p14="http://schemas.microsoft.com/office/powerpoint/2010/main" val="196569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A805-DD70-4D53-B486-B653FD2E0C37}"/>
              </a:ext>
            </a:extLst>
          </p:cNvPr>
          <p:cNvSpPr>
            <a:spLocks noGrp="1"/>
          </p:cNvSpPr>
          <p:nvPr>
            <p:ph type="title"/>
          </p:nvPr>
        </p:nvSpPr>
        <p:spPr/>
        <p:txBody>
          <a:bodyPr/>
          <a:lstStyle/>
          <a:p>
            <a:r>
              <a:rPr lang="en-US" dirty="0"/>
              <a:t>Preprocessing  and EDA</a:t>
            </a:r>
          </a:p>
        </p:txBody>
      </p:sp>
      <p:sp>
        <p:nvSpPr>
          <p:cNvPr id="3" name="Content Placeholder 2">
            <a:extLst>
              <a:ext uri="{FF2B5EF4-FFF2-40B4-BE49-F238E27FC236}">
                <a16:creationId xmlns:a16="http://schemas.microsoft.com/office/drawing/2014/main" id="{855335E1-0FEF-457F-A05D-7EED3FFF1EDB}"/>
              </a:ext>
            </a:extLst>
          </p:cNvPr>
          <p:cNvSpPr>
            <a:spLocks noGrp="1"/>
          </p:cNvSpPr>
          <p:nvPr>
            <p:ph idx="1"/>
          </p:nvPr>
        </p:nvSpPr>
        <p:spPr/>
        <p:txBody>
          <a:bodyPr/>
          <a:lstStyle/>
          <a:p>
            <a:r>
              <a:rPr lang="en-US" dirty="0"/>
              <a:t>Due to the data consisting entirely of labeled images the initial exploratory data analysis consisted of visually examining some of the images to gain an intuitive understanding of the differences between clean and infected cell images. </a:t>
            </a:r>
          </a:p>
          <a:p>
            <a:r>
              <a:rPr lang="en-US" dirty="0"/>
              <a:t>In these images the signs of infection often consisted of purple circles on the cell image. </a:t>
            </a:r>
          </a:p>
          <a:p>
            <a:r>
              <a:rPr lang="en-US" dirty="0"/>
              <a:t>Many of the images have different pixel dimensions so all images were turned into 50,50 pixel images when imported into the model. </a:t>
            </a:r>
          </a:p>
        </p:txBody>
      </p:sp>
    </p:spTree>
    <p:extLst>
      <p:ext uri="{BB962C8B-B14F-4D97-AF65-F5344CB8AC3E}">
        <p14:creationId xmlns:p14="http://schemas.microsoft.com/office/powerpoint/2010/main" val="233418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19CC5C6-8EA3-4EC3-B30D-BF28B79D8E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28">
            <a:extLst>
              <a:ext uri="{FF2B5EF4-FFF2-40B4-BE49-F238E27FC236}">
                <a16:creationId xmlns:a16="http://schemas.microsoft.com/office/drawing/2014/main" id="{323A01E2-1AC5-485A-A2D7-99171BE4E2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1" name="Rectangle 30">
            <a:extLst>
              <a:ext uri="{FF2B5EF4-FFF2-40B4-BE49-F238E27FC236}">
                <a16:creationId xmlns:a16="http://schemas.microsoft.com/office/drawing/2014/main" id="{B693B868-301F-4A64-9545-DBEFB812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0454A07-2076-4569-8423-8E5F715817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651685C-EC33-4918-8B16-53B67E85A7CC}"/>
              </a:ext>
            </a:extLst>
          </p:cNvPr>
          <p:cNvSpPr>
            <a:spLocks noGrp="1"/>
          </p:cNvSpPr>
          <p:nvPr>
            <p:ph type="title"/>
          </p:nvPr>
        </p:nvSpPr>
        <p:spPr>
          <a:xfrm>
            <a:off x="1022888" y="4375150"/>
            <a:ext cx="10146224" cy="1145118"/>
          </a:xfrm>
        </p:spPr>
        <p:txBody>
          <a:bodyPr vert="horz" lIns="91440" tIns="45720" rIns="91440" bIns="45720" rtlCol="0" anchor="b">
            <a:normAutofit/>
          </a:bodyPr>
          <a:lstStyle/>
          <a:p>
            <a:pPr algn="l"/>
            <a:r>
              <a:rPr lang="en-US" sz="4400"/>
              <a:t>Examples of Infected Cells</a:t>
            </a:r>
          </a:p>
        </p:txBody>
      </p:sp>
      <p:sp>
        <p:nvSpPr>
          <p:cNvPr id="35" name="Rounded Rectangle 41">
            <a:extLst>
              <a:ext uri="{FF2B5EF4-FFF2-40B4-BE49-F238E27FC236}">
                <a16:creationId xmlns:a16="http://schemas.microsoft.com/office/drawing/2014/main" id="{7240A61F-8F21-4D0C-9CB3-87CEB2451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2887"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uilding&#10;&#10;Description automatically generated">
            <a:extLst>
              <a:ext uri="{FF2B5EF4-FFF2-40B4-BE49-F238E27FC236}">
                <a16:creationId xmlns:a16="http://schemas.microsoft.com/office/drawing/2014/main" id="{62AA15EC-D047-4522-BF55-0B3189E45B36}"/>
              </a:ext>
            </a:extLst>
          </p:cNvPr>
          <p:cNvPicPr>
            <a:picLocks noChangeAspect="1"/>
          </p:cNvPicPr>
          <p:nvPr/>
        </p:nvPicPr>
        <p:blipFill>
          <a:blip r:embed="rId4"/>
          <a:stretch>
            <a:fillRect/>
          </a:stretch>
        </p:blipFill>
        <p:spPr>
          <a:xfrm>
            <a:off x="1252049" y="1336848"/>
            <a:ext cx="1957583" cy="2250095"/>
          </a:xfrm>
          <a:prstGeom prst="rect">
            <a:avLst/>
          </a:prstGeom>
        </p:spPr>
      </p:pic>
      <p:sp>
        <p:nvSpPr>
          <p:cNvPr id="37" name="Rounded Rectangle 56">
            <a:extLst>
              <a:ext uri="{FF2B5EF4-FFF2-40B4-BE49-F238E27FC236}">
                <a16:creationId xmlns:a16="http://schemas.microsoft.com/office/drawing/2014/main" id="{B88E3F8B-3B9B-4A80-B607-33FA789BD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9659"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building&#10;&#10;Description automatically generated">
            <a:extLst>
              <a:ext uri="{FF2B5EF4-FFF2-40B4-BE49-F238E27FC236}">
                <a16:creationId xmlns:a16="http://schemas.microsoft.com/office/drawing/2014/main" id="{3538AB2D-6B1A-4518-96F1-317316DD1C50}"/>
              </a:ext>
            </a:extLst>
          </p:cNvPr>
          <p:cNvPicPr>
            <a:picLocks noChangeAspect="1"/>
          </p:cNvPicPr>
          <p:nvPr/>
        </p:nvPicPr>
        <p:blipFill>
          <a:blip r:embed="rId5"/>
          <a:stretch>
            <a:fillRect/>
          </a:stretch>
        </p:blipFill>
        <p:spPr>
          <a:xfrm>
            <a:off x="3828821" y="1483104"/>
            <a:ext cx="1957583" cy="1957583"/>
          </a:xfrm>
          <a:prstGeom prst="rect">
            <a:avLst/>
          </a:prstGeom>
        </p:spPr>
      </p:pic>
      <p:sp>
        <p:nvSpPr>
          <p:cNvPr id="39" name="Rounded Rectangle 58">
            <a:extLst>
              <a:ext uri="{FF2B5EF4-FFF2-40B4-BE49-F238E27FC236}">
                <a16:creationId xmlns:a16="http://schemas.microsoft.com/office/drawing/2014/main" id="{520F3DC9-D487-484F-A380-0A3859F1D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1"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logo&#10;&#10;Description automatically generated">
            <a:extLst>
              <a:ext uri="{FF2B5EF4-FFF2-40B4-BE49-F238E27FC236}">
                <a16:creationId xmlns:a16="http://schemas.microsoft.com/office/drawing/2014/main" id="{E72D843D-6B73-4452-B310-4B5B422A8DDA}"/>
              </a:ext>
            </a:extLst>
          </p:cNvPr>
          <p:cNvPicPr>
            <a:picLocks noChangeAspect="1"/>
          </p:cNvPicPr>
          <p:nvPr/>
        </p:nvPicPr>
        <p:blipFill>
          <a:blip r:embed="rId6"/>
          <a:stretch>
            <a:fillRect/>
          </a:stretch>
        </p:blipFill>
        <p:spPr>
          <a:xfrm>
            <a:off x="6405593" y="1568629"/>
            <a:ext cx="1957583" cy="1786532"/>
          </a:xfrm>
          <a:prstGeom prst="rect">
            <a:avLst/>
          </a:prstGeom>
        </p:spPr>
      </p:pic>
      <p:sp>
        <p:nvSpPr>
          <p:cNvPr id="41" name="Rounded Rectangle 60">
            <a:extLst>
              <a:ext uri="{FF2B5EF4-FFF2-40B4-BE49-F238E27FC236}">
                <a16:creationId xmlns:a16="http://schemas.microsoft.com/office/drawing/2014/main" id="{DB8BA560-5993-4A04-9B51-27E72560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3202"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lamp, building, clock&#10;&#10;Description automatically generated">
            <a:extLst>
              <a:ext uri="{FF2B5EF4-FFF2-40B4-BE49-F238E27FC236}">
                <a16:creationId xmlns:a16="http://schemas.microsoft.com/office/drawing/2014/main" id="{CA642F65-AC92-4915-BF9D-6080B9014225}"/>
              </a:ext>
            </a:extLst>
          </p:cNvPr>
          <p:cNvPicPr>
            <a:picLocks noChangeAspect="1"/>
          </p:cNvPicPr>
          <p:nvPr/>
        </p:nvPicPr>
        <p:blipFill>
          <a:blip r:embed="rId7"/>
          <a:stretch>
            <a:fillRect/>
          </a:stretch>
        </p:blipFill>
        <p:spPr>
          <a:xfrm>
            <a:off x="8982364" y="1776741"/>
            <a:ext cx="1957583" cy="1370308"/>
          </a:xfrm>
          <a:prstGeom prst="rect">
            <a:avLst/>
          </a:prstGeom>
        </p:spPr>
      </p:pic>
    </p:spTree>
    <p:extLst>
      <p:ext uri="{BB962C8B-B14F-4D97-AF65-F5344CB8AC3E}">
        <p14:creationId xmlns:p14="http://schemas.microsoft.com/office/powerpoint/2010/main" val="335344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19CC5C6-8EA3-4EC3-B30D-BF28B79D8E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28">
            <a:extLst>
              <a:ext uri="{FF2B5EF4-FFF2-40B4-BE49-F238E27FC236}">
                <a16:creationId xmlns:a16="http://schemas.microsoft.com/office/drawing/2014/main" id="{323A01E2-1AC5-485A-A2D7-99171BE4E2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1" name="Rectangle 30">
            <a:extLst>
              <a:ext uri="{FF2B5EF4-FFF2-40B4-BE49-F238E27FC236}">
                <a16:creationId xmlns:a16="http://schemas.microsoft.com/office/drawing/2014/main" id="{B693B868-301F-4A64-9545-DBEFB812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0454A07-2076-4569-8423-8E5F715817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651685C-EC33-4918-8B16-53B67E85A7CC}"/>
              </a:ext>
            </a:extLst>
          </p:cNvPr>
          <p:cNvSpPr>
            <a:spLocks noGrp="1"/>
          </p:cNvSpPr>
          <p:nvPr>
            <p:ph type="title"/>
          </p:nvPr>
        </p:nvSpPr>
        <p:spPr>
          <a:xfrm>
            <a:off x="1022888" y="4375150"/>
            <a:ext cx="10146224" cy="1145118"/>
          </a:xfrm>
        </p:spPr>
        <p:txBody>
          <a:bodyPr vert="horz" lIns="91440" tIns="45720" rIns="91440" bIns="45720" rtlCol="0" anchor="b">
            <a:normAutofit/>
          </a:bodyPr>
          <a:lstStyle/>
          <a:p>
            <a:pPr algn="l"/>
            <a:r>
              <a:rPr lang="en-US" sz="4400" dirty="0"/>
              <a:t>Examples of Clean Cells</a:t>
            </a:r>
          </a:p>
        </p:txBody>
      </p:sp>
      <p:sp>
        <p:nvSpPr>
          <p:cNvPr id="35" name="Rounded Rectangle 41">
            <a:extLst>
              <a:ext uri="{FF2B5EF4-FFF2-40B4-BE49-F238E27FC236}">
                <a16:creationId xmlns:a16="http://schemas.microsoft.com/office/drawing/2014/main" id="{7240A61F-8F21-4D0C-9CB3-87CEB2451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2887"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56">
            <a:extLst>
              <a:ext uri="{FF2B5EF4-FFF2-40B4-BE49-F238E27FC236}">
                <a16:creationId xmlns:a16="http://schemas.microsoft.com/office/drawing/2014/main" id="{B88E3F8B-3B9B-4A80-B607-33FA789BD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9659"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58">
            <a:extLst>
              <a:ext uri="{FF2B5EF4-FFF2-40B4-BE49-F238E27FC236}">
                <a16:creationId xmlns:a16="http://schemas.microsoft.com/office/drawing/2014/main" id="{520F3DC9-D487-484F-A380-0A3859F1D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1"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60">
            <a:extLst>
              <a:ext uri="{FF2B5EF4-FFF2-40B4-BE49-F238E27FC236}">
                <a16:creationId xmlns:a16="http://schemas.microsoft.com/office/drawing/2014/main" id="{DB8BA560-5993-4A04-9B51-27E72560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3202" y="953135"/>
            <a:ext cx="2415906" cy="301752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building, lamp&#10;&#10;Description automatically generated">
            <a:extLst>
              <a:ext uri="{FF2B5EF4-FFF2-40B4-BE49-F238E27FC236}">
                <a16:creationId xmlns:a16="http://schemas.microsoft.com/office/drawing/2014/main" id="{EC0129D5-7CEC-49C8-A492-05E75369925D}"/>
              </a:ext>
            </a:extLst>
          </p:cNvPr>
          <p:cNvPicPr>
            <a:picLocks noChangeAspect="1"/>
          </p:cNvPicPr>
          <p:nvPr/>
        </p:nvPicPr>
        <p:blipFill>
          <a:blip r:embed="rId4"/>
          <a:stretch>
            <a:fillRect/>
          </a:stretch>
        </p:blipFill>
        <p:spPr>
          <a:xfrm>
            <a:off x="1407880" y="1112316"/>
            <a:ext cx="1645920" cy="2351470"/>
          </a:xfrm>
          <a:prstGeom prst="rect">
            <a:avLst/>
          </a:prstGeom>
        </p:spPr>
      </p:pic>
      <p:pic>
        <p:nvPicPr>
          <p:cNvPr id="16" name="Content Placeholder 4" descr="A picture containing building&#10;&#10;Description automatically generated">
            <a:extLst>
              <a:ext uri="{FF2B5EF4-FFF2-40B4-BE49-F238E27FC236}">
                <a16:creationId xmlns:a16="http://schemas.microsoft.com/office/drawing/2014/main" id="{11B056D6-B9F4-474C-A9AE-F99C8EAA8320}"/>
              </a:ext>
            </a:extLst>
          </p:cNvPr>
          <p:cNvPicPr>
            <a:picLocks noGrp="1" noChangeAspect="1"/>
          </p:cNvPicPr>
          <p:nvPr>
            <p:ph idx="1"/>
          </p:nvPr>
        </p:nvPicPr>
        <p:blipFill>
          <a:blip r:embed="rId5"/>
          <a:stretch>
            <a:fillRect/>
          </a:stretch>
        </p:blipFill>
        <p:spPr>
          <a:xfrm rot="5400000">
            <a:off x="6101508" y="1503236"/>
            <a:ext cx="2452443" cy="1890099"/>
          </a:xfrm>
        </p:spPr>
      </p:pic>
      <p:pic>
        <p:nvPicPr>
          <p:cNvPr id="18" name="Picture 17" descr="A picture containing building, lamp, room&#10;&#10;Description automatically generated">
            <a:extLst>
              <a:ext uri="{FF2B5EF4-FFF2-40B4-BE49-F238E27FC236}">
                <a16:creationId xmlns:a16="http://schemas.microsoft.com/office/drawing/2014/main" id="{15D36532-859D-4BC2-9723-AC49765059CD}"/>
              </a:ext>
            </a:extLst>
          </p:cNvPr>
          <p:cNvPicPr>
            <a:picLocks noChangeAspect="1"/>
          </p:cNvPicPr>
          <p:nvPr/>
        </p:nvPicPr>
        <p:blipFill>
          <a:blip r:embed="rId6"/>
          <a:stretch>
            <a:fillRect/>
          </a:stretch>
        </p:blipFill>
        <p:spPr>
          <a:xfrm rot="5400000">
            <a:off x="3536031" y="1558659"/>
            <a:ext cx="2543161" cy="1869971"/>
          </a:xfrm>
          <a:prstGeom prst="rect">
            <a:avLst/>
          </a:prstGeom>
        </p:spPr>
      </p:pic>
      <p:pic>
        <p:nvPicPr>
          <p:cNvPr id="19" name="Picture 18" descr="A picture containing building, lamp&#10;&#10;Description automatically generated">
            <a:extLst>
              <a:ext uri="{FF2B5EF4-FFF2-40B4-BE49-F238E27FC236}">
                <a16:creationId xmlns:a16="http://schemas.microsoft.com/office/drawing/2014/main" id="{0758491C-951E-48F2-9C12-5CDDE9C929D1}"/>
              </a:ext>
            </a:extLst>
          </p:cNvPr>
          <p:cNvPicPr>
            <a:picLocks noChangeAspect="1"/>
          </p:cNvPicPr>
          <p:nvPr/>
        </p:nvPicPr>
        <p:blipFill>
          <a:blip r:embed="rId7"/>
          <a:stretch>
            <a:fillRect/>
          </a:stretch>
        </p:blipFill>
        <p:spPr>
          <a:xfrm rot="5400000">
            <a:off x="8805493" y="1308383"/>
            <a:ext cx="2265940" cy="2370522"/>
          </a:xfrm>
          <a:prstGeom prst="rect">
            <a:avLst/>
          </a:prstGeom>
        </p:spPr>
      </p:pic>
    </p:spTree>
    <p:extLst>
      <p:ext uri="{BB962C8B-B14F-4D97-AF65-F5344CB8AC3E}">
        <p14:creationId xmlns:p14="http://schemas.microsoft.com/office/powerpoint/2010/main" val="206117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1B78-72D1-4201-AA5B-AD33B9ADD000}"/>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57CE9AE-06E6-4BA3-BE2C-2211C5E8BE99}"/>
              </a:ext>
            </a:extLst>
          </p:cNvPr>
          <p:cNvSpPr>
            <a:spLocks noGrp="1"/>
          </p:cNvSpPr>
          <p:nvPr>
            <p:ph idx="1"/>
          </p:nvPr>
        </p:nvSpPr>
        <p:spPr/>
        <p:txBody>
          <a:bodyPr/>
          <a:lstStyle/>
          <a:p>
            <a:r>
              <a:rPr lang="en-US" dirty="0"/>
              <a:t>Multiple convolutional neural networks were tested and all networks were also tested with data augmentation to determine if the augmentation would have a positive effect on sensitivity. </a:t>
            </a:r>
          </a:p>
          <a:p>
            <a:r>
              <a:rPr lang="en-US" dirty="0"/>
              <a:t>A rectified linear unit(</a:t>
            </a:r>
            <a:r>
              <a:rPr lang="en-US" dirty="0" err="1"/>
              <a:t>ReLU</a:t>
            </a:r>
            <a:r>
              <a:rPr lang="en-US" dirty="0"/>
              <a:t>) activation function was used for most of the networks but a sigmoid activation function was also tested.</a:t>
            </a:r>
          </a:p>
          <a:p>
            <a:r>
              <a:rPr lang="en-US" dirty="0"/>
              <a:t> </a:t>
            </a:r>
          </a:p>
        </p:txBody>
      </p:sp>
    </p:spTree>
    <p:extLst>
      <p:ext uri="{BB962C8B-B14F-4D97-AF65-F5344CB8AC3E}">
        <p14:creationId xmlns:p14="http://schemas.microsoft.com/office/powerpoint/2010/main" val="19083836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2381</TotalTime>
  <Words>738</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Diagnosing Malaria in Cell Images</vt:lpstr>
      <vt:lpstr>Dataset</vt:lpstr>
      <vt:lpstr>Objective</vt:lpstr>
      <vt:lpstr>Solution Approach</vt:lpstr>
      <vt:lpstr>Model Evaluation</vt:lpstr>
      <vt:lpstr>Preprocessing  and EDA</vt:lpstr>
      <vt:lpstr>Examples of Infected Cells</vt:lpstr>
      <vt:lpstr>Examples of Clean Cells</vt:lpstr>
      <vt:lpstr>Modeling</vt:lpstr>
      <vt:lpstr>Training Recall and Training Loss </vt:lpstr>
      <vt:lpstr>Challenges</vt:lpstr>
      <vt:lpstr>Results Table </vt:lpstr>
      <vt:lpstr>Findings and takeaways</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Malaria in Cell Images</dc:title>
  <dc:creator>Thomas Friss</dc:creator>
  <cp:lastModifiedBy>Thomas Friss</cp:lastModifiedBy>
  <cp:revision>15</cp:revision>
  <dcterms:created xsi:type="dcterms:W3CDTF">2019-12-16T05:46:34Z</dcterms:created>
  <dcterms:modified xsi:type="dcterms:W3CDTF">2019-12-24T05:26:05Z</dcterms:modified>
</cp:coreProperties>
</file>