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5"/>
  </p:notesMasterIdLst>
  <p:sldIdLst>
    <p:sldId id="1550" r:id="rId2"/>
    <p:sldId id="264" r:id="rId3"/>
    <p:sldId id="256" r:id="rId4"/>
    <p:sldId id="258" r:id="rId5"/>
    <p:sldId id="260" r:id="rId6"/>
    <p:sldId id="261" r:id="rId7"/>
    <p:sldId id="263" r:id="rId8"/>
    <p:sldId id="1551" r:id="rId9"/>
    <p:sldId id="1552" r:id="rId10"/>
    <p:sldId id="1555" r:id="rId11"/>
    <p:sldId id="266" r:id="rId12"/>
    <p:sldId id="25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F343C3-3213-4F18-90E3-71F652995E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3A9B62-A379-420B-9EDD-92913ECC4352}" type="pres">
      <dgm:prSet presAssocID="{D8F343C3-3213-4F18-90E3-71F652995E81}" presName="linear" presStyleCnt="0">
        <dgm:presLayoutVars>
          <dgm:animLvl val="lvl"/>
          <dgm:resizeHandles val="exact"/>
        </dgm:presLayoutVars>
      </dgm:prSet>
      <dgm:spPr/>
    </dgm:pt>
  </dgm:ptLst>
  <dgm:cxnLst>
    <dgm:cxn modelId="{87D3FA25-DFA2-4643-A851-4167C47E0585}" type="presOf" srcId="{D8F343C3-3213-4F18-90E3-71F652995E81}" destId="{953A9B62-A379-420B-9EDD-92913ECC43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1E694E-45CA-442F-9F87-555BC860DE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983F16E-D8EC-42B4-B954-9609C95767D1}">
      <dgm:prSet/>
      <dgm:spPr/>
      <dgm:t>
        <a:bodyPr/>
        <a:lstStyle/>
        <a:p>
          <a:r>
            <a:rPr lang="en-US"/>
            <a:t>Creating a TTD Campaign</a:t>
          </a:r>
        </a:p>
      </dgm:t>
    </dgm:pt>
    <dgm:pt modelId="{CA064A94-88F4-48FB-A787-401EBE878255}" type="parTrans" cxnId="{3F47E94F-3C34-4DC6-8608-37900DF64086}">
      <dgm:prSet/>
      <dgm:spPr/>
      <dgm:t>
        <a:bodyPr/>
        <a:lstStyle/>
        <a:p>
          <a:endParaRPr lang="en-US"/>
        </a:p>
      </dgm:t>
    </dgm:pt>
    <dgm:pt modelId="{25625B03-FA8A-4A0A-956B-0A7F12167FE9}" type="sibTrans" cxnId="{3F47E94F-3C34-4DC6-8608-37900DF64086}">
      <dgm:prSet/>
      <dgm:spPr/>
      <dgm:t>
        <a:bodyPr/>
        <a:lstStyle/>
        <a:p>
          <a:endParaRPr lang="en-US"/>
        </a:p>
      </dgm:t>
    </dgm:pt>
    <dgm:pt modelId="{D9322C40-6D43-4800-BD0E-C1879FBFB46E}" type="pres">
      <dgm:prSet presAssocID="{741E694E-45CA-442F-9F87-555BC860DE71}" presName="linear" presStyleCnt="0">
        <dgm:presLayoutVars>
          <dgm:animLvl val="lvl"/>
          <dgm:resizeHandles val="exact"/>
        </dgm:presLayoutVars>
      </dgm:prSet>
      <dgm:spPr/>
    </dgm:pt>
    <dgm:pt modelId="{525AC030-B249-4FB3-8F55-423D99255B26}" type="pres">
      <dgm:prSet presAssocID="{8983F16E-D8EC-42B4-B954-9609C95767D1}" presName="parentText" presStyleLbl="node1" presStyleIdx="0" presStyleCnt="1">
        <dgm:presLayoutVars>
          <dgm:chMax val="0"/>
          <dgm:bulletEnabled val="1"/>
        </dgm:presLayoutVars>
      </dgm:prSet>
      <dgm:spPr/>
    </dgm:pt>
  </dgm:ptLst>
  <dgm:cxnLst>
    <dgm:cxn modelId="{F6624C2C-180B-4534-95BF-7D30F2BAC180}" type="presOf" srcId="{8983F16E-D8EC-42B4-B954-9609C95767D1}" destId="{525AC030-B249-4FB3-8F55-423D99255B26}" srcOrd="0" destOrd="0" presId="urn:microsoft.com/office/officeart/2005/8/layout/vList2"/>
    <dgm:cxn modelId="{3F47E94F-3C34-4DC6-8608-37900DF64086}" srcId="{741E694E-45CA-442F-9F87-555BC860DE71}" destId="{8983F16E-D8EC-42B4-B954-9609C95767D1}" srcOrd="0" destOrd="0" parTransId="{CA064A94-88F4-48FB-A787-401EBE878255}" sibTransId="{25625B03-FA8A-4A0A-956B-0A7F12167FE9}"/>
    <dgm:cxn modelId="{DA4EDC51-6485-4EA6-815E-E68DD7898E64}" type="presOf" srcId="{741E694E-45CA-442F-9F87-555BC860DE71}" destId="{D9322C40-6D43-4800-BD0E-C1879FBFB46E}" srcOrd="0" destOrd="0" presId="urn:microsoft.com/office/officeart/2005/8/layout/vList2"/>
    <dgm:cxn modelId="{CDC4A240-B504-43D0-BECA-62004502B828}" type="presParOf" srcId="{D9322C40-6D43-4800-BD0E-C1879FBFB46E}" destId="{525AC030-B249-4FB3-8F55-423D99255B2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7E8DB5-A553-4C7D-874A-67247DE5B1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FA36320-1AC1-4C78-A24D-2D0051D072EB}">
      <dgm:prSet/>
      <dgm:spPr/>
      <dgm:t>
        <a:bodyPr/>
        <a:lstStyle/>
        <a:p>
          <a:r>
            <a:rPr lang="en-US"/>
            <a:t>Flighting</a:t>
          </a:r>
        </a:p>
      </dgm:t>
    </dgm:pt>
    <dgm:pt modelId="{B5F90EE3-6156-4CE1-9252-E9BADE8BCF94}" type="parTrans" cxnId="{5EF95660-49B7-4913-9950-6385CB262FE6}">
      <dgm:prSet/>
      <dgm:spPr/>
      <dgm:t>
        <a:bodyPr/>
        <a:lstStyle/>
        <a:p>
          <a:endParaRPr lang="en-US"/>
        </a:p>
      </dgm:t>
    </dgm:pt>
    <dgm:pt modelId="{D390AEB2-35A4-468C-91C1-13836CBE6C95}" type="sibTrans" cxnId="{5EF95660-49B7-4913-9950-6385CB262FE6}">
      <dgm:prSet/>
      <dgm:spPr/>
      <dgm:t>
        <a:bodyPr/>
        <a:lstStyle/>
        <a:p>
          <a:endParaRPr lang="en-US"/>
        </a:p>
      </dgm:t>
    </dgm:pt>
    <dgm:pt modelId="{2677F2CB-0750-4718-9F27-52B80644F98D}" type="pres">
      <dgm:prSet presAssocID="{6D7E8DB5-A553-4C7D-874A-67247DE5B180}" presName="linear" presStyleCnt="0">
        <dgm:presLayoutVars>
          <dgm:animLvl val="lvl"/>
          <dgm:resizeHandles val="exact"/>
        </dgm:presLayoutVars>
      </dgm:prSet>
      <dgm:spPr/>
    </dgm:pt>
    <dgm:pt modelId="{7FCAD23A-4D2A-4C6C-9B87-5179B36F1EA2}" type="pres">
      <dgm:prSet presAssocID="{4FA36320-1AC1-4C78-A24D-2D0051D072EB}" presName="parentText" presStyleLbl="node1" presStyleIdx="0" presStyleCnt="1">
        <dgm:presLayoutVars>
          <dgm:chMax val="0"/>
          <dgm:bulletEnabled val="1"/>
        </dgm:presLayoutVars>
      </dgm:prSet>
      <dgm:spPr/>
    </dgm:pt>
  </dgm:ptLst>
  <dgm:cxnLst>
    <dgm:cxn modelId="{A1771B1A-87D9-4A67-B220-8F4505395774}" type="presOf" srcId="{6D7E8DB5-A553-4C7D-874A-67247DE5B180}" destId="{2677F2CB-0750-4718-9F27-52B80644F98D}" srcOrd="0" destOrd="0" presId="urn:microsoft.com/office/officeart/2005/8/layout/vList2"/>
    <dgm:cxn modelId="{5EF95660-49B7-4913-9950-6385CB262FE6}" srcId="{6D7E8DB5-A553-4C7D-874A-67247DE5B180}" destId="{4FA36320-1AC1-4C78-A24D-2D0051D072EB}" srcOrd="0" destOrd="0" parTransId="{B5F90EE3-6156-4CE1-9252-E9BADE8BCF94}" sibTransId="{D390AEB2-35A4-468C-91C1-13836CBE6C95}"/>
    <dgm:cxn modelId="{BFBA4AF5-B1D5-4C4F-ACD8-7B076F52995A}" type="presOf" srcId="{4FA36320-1AC1-4C78-A24D-2D0051D072EB}" destId="{7FCAD23A-4D2A-4C6C-9B87-5179B36F1EA2}" srcOrd="0" destOrd="0" presId="urn:microsoft.com/office/officeart/2005/8/layout/vList2"/>
    <dgm:cxn modelId="{078727E3-C375-4833-9E0C-5B7CB7E8109D}" type="presParOf" srcId="{2677F2CB-0750-4718-9F27-52B80644F98D}" destId="{7FCAD23A-4D2A-4C6C-9B87-5179B36F1E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943A2E-80FE-4897-9C66-362BF29B7D7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7F8DA4-1C5A-4CF5-99A3-03F0675077B2}">
      <dgm:prSet/>
      <dgm:spPr/>
      <dgm:t>
        <a:bodyPr/>
        <a:lstStyle/>
        <a:p>
          <a:r>
            <a:rPr lang="en-US"/>
            <a:t>Creating a AdWords Budget Order</a:t>
          </a:r>
        </a:p>
      </dgm:t>
    </dgm:pt>
    <dgm:pt modelId="{AFF62E65-2F23-410F-B508-FAE04108FE76}" type="parTrans" cxnId="{D938BC70-0EFF-4A70-9421-57035B719DDD}">
      <dgm:prSet/>
      <dgm:spPr/>
      <dgm:t>
        <a:bodyPr/>
        <a:lstStyle/>
        <a:p>
          <a:endParaRPr lang="en-US"/>
        </a:p>
      </dgm:t>
    </dgm:pt>
    <dgm:pt modelId="{C05AB893-B30D-4D55-B602-127F6C5F31D6}" type="sibTrans" cxnId="{D938BC70-0EFF-4A70-9421-57035B719DDD}">
      <dgm:prSet/>
      <dgm:spPr/>
      <dgm:t>
        <a:bodyPr/>
        <a:lstStyle/>
        <a:p>
          <a:endParaRPr lang="en-US"/>
        </a:p>
      </dgm:t>
    </dgm:pt>
    <dgm:pt modelId="{DE71A6A9-18FE-4F5A-85FA-3885A216B88C}" type="pres">
      <dgm:prSet presAssocID="{E0943A2E-80FE-4897-9C66-362BF29B7D7E}" presName="linear" presStyleCnt="0">
        <dgm:presLayoutVars>
          <dgm:animLvl val="lvl"/>
          <dgm:resizeHandles val="exact"/>
        </dgm:presLayoutVars>
      </dgm:prSet>
      <dgm:spPr/>
    </dgm:pt>
    <dgm:pt modelId="{B69DF245-4AD4-43AB-8B05-39B734D5ED93}" type="pres">
      <dgm:prSet presAssocID="{337F8DA4-1C5A-4CF5-99A3-03F0675077B2}" presName="parentText" presStyleLbl="node1" presStyleIdx="0" presStyleCnt="1">
        <dgm:presLayoutVars>
          <dgm:chMax val="0"/>
          <dgm:bulletEnabled val="1"/>
        </dgm:presLayoutVars>
      </dgm:prSet>
      <dgm:spPr/>
    </dgm:pt>
  </dgm:ptLst>
  <dgm:cxnLst>
    <dgm:cxn modelId="{0C0FD21D-25C2-4097-9787-EDC62F20D5F6}" type="presOf" srcId="{337F8DA4-1C5A-4CF5-99A3-03F0675077B2}" destId="{B69DF245-4AD4-43AB-8B05-39B734D5ED93}" srcOrd="0" destOrd="0" presId="urn:microsoft.com/office/officeart/2005/8/layout/vList2"/>
    <dgm:cxn modelId="{6F953D6D-B374-4E84-88F8-9D1BA1E65718}" type="presOf" srcId="{E0943A2E-80FE-4897-9C66-362BF29B7D7E}" destId="{DE71A6A9-18FE-4F5A-85FA-3885A216B88C}" srcOrd="0" destOrd="0" presId="urn:microsoft.com/office/officeart/2005/8/layout/vList2"/>
    <dgm:cxn modelId="{D938BC70-0EFF-4A70-9421-57035B719DDD}" srcId="{E0943A2E-80FE-4897-9C66-362BF29B7D7E}" destId="{337F8DA4-1C5A-4CF5-99A3-03F0675077B2}" srcOrd="0" destOrd="0" parTransId="{AFF62E65-2F23-410F-B508-FAE04108FE76}" sibTransId="{C05AB893-B30D-4D55-B602-127F6C5F31D6}"/>
    <dgm:cxn modelId="{CB4B824F-8238-4739-B4C5-EF83B2C221C5}" type="presParOf" srcId="{DE71A6A9-18FE-4F5A-85FA-3885A216B88C}" destId="{B69DF245-4AD4-43AB-8B05-39B734D5ED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2EF753-3D5A-4550-9DEC-3454F07C42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49FB3C-6329-4DB2-9348-B1C1517AFBB2}">
      <dgm:prSet/>
      <dgm:spPr/>
      <dgm:t>
        <a:bodyPr/>
        <a:lstStyle/>
        <a:p>
          <a:r>
            <a:rPr lang="en-US" dirty="0"/>
            <a:t>Who can create </a:t>
          </a:r>
          <a:br>
            <a:rPr lang="en-US" dirty="0"/>
          </a:br>
          <a:r>
            <a:rPr lang="en-US" dirty="0"/>
            <a:t>FB/TTD/BING/DV360/Twitter Campaign OR Google BO</a:t>
          </a:r>
        </a:p>
      </dgm:t>
    </dgm:pt>
    <dgm:pt modelId="{5311AFCA-9C2B-4C28-9ED5-E274D7165D25}" type="parTrans" cxnId="{CC2C924A-EB90-4F45-BF99-FB02A6DA7B25}">
      <dgm:prSet/>
      <dgm:spPr/>
      <dgm:t>
        <a:bodyPr/>
        <a:lstStyle/>
        <a:p>
          <a:endParaRPr lang="en-US"/>
        </a:p>
      </dgm:t>
    </dgm:pt>
    <dgm:pt modelId="{3563201A-C479-40BF-BA61-D2DEC5A02B0D}" type="sibTrans" cxnId="{CC2C924A-EB90-4F45-BF99-FB02A6DA7B25}">
      <dgm:prSet/>
      <dgm:spPr/>
      <dgm:t>
        <a:bodyPr/>
        <a:lstStyle/>
        <a:p>
          <a:endParaRPr lang="en-US"/>
        </a:p>
      </dgm:t>
    </dgm:pt>
    <dgm:pt modelId="{C3BF94CD-DDB7-4110-85A8-24A5C6EAEAB6}" type="pres">
      <dgm:prSet presAssocID="{F82EF753-3D5A-4550-9DEC-3454F07C42E5}" presName="linear" presStyleCnt="0">
        <dgm:presLayoutVars>
          <dgm:animLvl val="lvl"/>
          <dgm:resizeHandles val="exact"/>
        </dgm:presLayoutVars>
      </dgm:prSet>
      <dgm:spPr/>
    </dgm:pt>
    <dgm:pt modelId="{4F110142-F6B0-436F-9246-E7FD88C78C8B}" type="pres">
      <dgm:prSet presAssocID="{0E49FB3C-6329-4DB2-9348-B1C1517AFBB2}" presName="parentText" presStyleLbl="node1" presStyleIdx="0" presStyleCnt="1" custScaleY="78236">
        <dgm:presLayoutVars>
          <dgm:chMax val="0"/>
          <dgm:bulletEnabled val="1"/>
        </dgm:presLayoutVars>
      </dgm:prSet>
      <dgm:spPr/>
    </dgm:pt>
  </dgm:ptLst>
  <dgm:cxnLst>
    <dgm:cxn modelId="{9393B633-1185-43A3-9FB0-FB7C13B354D7}" type="presOf" srcId="{F82EF753-3D5A-4550-9DEC-3454F07C42E5}" destId="{C3BF94CD-DDB7-4110-85A8-24A5C6EAEAB6}" srcOrd="0" destOrd="0" presId="urn:microsoft.com/office/officeart/2005/8/layout/vList2"/>
    <dgm:cxn modelId="{CC2C924A-EB90-4F45-BF99-FB02A6DA7B25}" srcId="{F82EF753-3D5A-4550-9DEC-3454F07C42E5}" destId="{0E49FB3C-6329-4DB2-9348-B1C1517AFBB2}" srcOrd="0" destOrd="0" parTransId="{5311AFCA-9C2B-4C28-9ED5-E274D7165D25}" sibTransId="{3563201A-C479-40BF-BA61-D2DEC5A02B0D}"/>
    <dgm:cxn modelId="{40C122C7-EFAC-43C1-80DF-E5643D9B2224}" type="presOf" srcId="{0E49FB3C-6329-4DB2-9348-B1C1517AFBB2}" destId="{4F110142-F6B0-436F-9246-E7FD88C78C8B}" srcOrd="0" destOrd="0" presId="urn:microsoft.com/office/officeart/2005/8/layout/vList2"/>
    <dgm:cxn modelId="{5F6BB7B1-8D19-42F7-A08C-D1E93773D818}" type="presParOf" srcId="{C3BF94CD-DDB7-4110-85A8-24A5C6EAEAB6}" destId="{4F110142-F6B0-436F-9246-E7FD88C78C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AC030-B249-4FB3-8F55-423D99255B26}">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Creating a TTD Campaign</a:t>
          </a:r>
        </a:p>
      </dsp:txBody>
      <dsp:txXfrm>
        <a:off x="64397" y="67590"/>
        <a:ext cx="103868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AD23A-4D2A-4C6C-9B87-5179B36F1EA2}">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Flighting</a:t>
          </a:r>
        </a:p>
      </dsp:txBody>
      <dsp:txXfrm>
        <a:off x="64397" y="67590"/>
        <a:ext cx="10386806" cy="11903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DF245-4AD4-43AB-8B05-39B734D5ED93}">
      <dsp:nvSpPr>
        <dsp:cNvPr id="0" name=""/>
        <dsp:cNvSpPr/>
      </dsp:nvSpPr>
      <dsp:spPr>
        <a:xfrm>
          <a:off x="0" y="1135"/>
          <a:ext cx="9800491" cy="1151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Creating a AdWords Budget Order</a:t>
          </a:r>
        </a:p>
      </dsp:txBody>
      <dsp:txXfrm>
        <a:off x="56201" y="57336"/>
        <a:ext cx="9688089" cy="10388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10142-F6B0-436F-9246-E7FD88C78C8B}">
      <dsp:nvSpPr>
        <dsp:cNvPr id="0" name=""/>
        <dsp:cNvSpPr/>
      </dsp:nvSpPr>
      <dsp:spPr>
        <a:xfrm>
          <a:off x="0" y="102580"/>
          <a:ext cx="10515600" cy="11204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Who can create </a:t>
          </a:r>
          <a:br>
            <a:rPr lang="en-US" sz="2800" kern="1200" dirty="0"/>
          </a:br>
          <a:r>
            <a:rPr lang="en-US" sz="2800" kern="1200" dirty="0"/>
            <a:t>FB/TTD/BING/DV360/Twitter Campaign OR Google BO</a:t>
          </a:r>
        </a:p>
      </dsp:txBody>
      <dsp:txXfrm>
        <a:off x="54694" y="157274"/>
        <a:ext cx="10406212" cy="10110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8DF1D-CE3A-440A-88CB-AF3F18E27ADD}"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8343B-4DE2-4240-834B-493D319D8DC7}" type="slidenum">
              <a:rPr lang="en-US" smtClean="0"/>
              <a:t>‹#›</a:t>
            </a:fld>
            <a:endParaRPr lang="en-US"/>
          </a:p>
        </p:txBody>
      </p:sp>
    </p:spTree>
    <p:extLst>
      <p:ext uri="{BB962C8B-B14F-4D97-AF65-F5344CB8AC3E}">
        <p14:creationId xmlns:p14="http://schemas.microsoft.com/office/powerpoint/2010/main" val="1250799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4AD1-351C-4C3E-956F-57771E6825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5E3531-7A9C-4A27-8849-82B63425F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B59F1C-9D6B-4080-A8A4-760FE1B9FF85}"/>
              </a:ext>
            </a:extLst>
          </p:cNvPr>
          <p:cNvSpPr>
            <a:spLocks noGrp="1"/>
          </p:cNvSpPr>
          <p:nvPr>
            <p:ph type="dt" sz="half" idx="10"/>
          </p:nvPr>
        </p:nvSpPr>
        <p:spPr/>
        <p:txBody>
          <a:bodyPr/>
          <a:lstStyle/>
          <a:p>
            <a:fld id="{3B54FAF1-D202-4815-B214-CE3E9A03FE90}" type="datetime1">
              <a:rPr lang="en-US" smtClean="0"/>
              <a:t>5/22/2023</a:t>
            </a:fld>
            <a:endParaRPr lang="en-US"/>
          </a:p>
        </p:txBody>
      </p:sp>
      <p:sp>
        <p:nvSpPr>
          <p:cNvPr id="5" name="Footer Placeholder 4">
            <a:extLst>
              <a:ext uri="{FF2B5EF4-FFF2-40B4-BE49-F238E27FC236}">
                <a16:creationId xmlns:a16="http://schemas.microsoft.com/office/drawing/2014/main" id="{99015F62-8D6E-46DE-89AF-DCE9BB88A932}"/>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6" name="Slide Number Placeholder 5">
            <a:extLst>
              <a:ext uri="{FF2B5EF4-FFF2-40B4-BE49-F238E27FC236}">
                <a16:creationId xmlns:a16="http://schemas.microsoft.com/office/drawing/2014/main" id="{7B27BB55-4BB6-43BF-A542-1F0077256AD4}"/>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226534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A163-9248-4005-92B8-F44FC71CFE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C888F5-D23B-47DC-9FEA-5CB7CF3E3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860D2-A0EB-48C6-8CBF-5E59F3C10BDA}"/>
              </a:ext>
            </a:extLst>
          </p:cNvPr>
          <p:cNvSpPr>
            <a:spLocks noGrp="1"/>
          </p:cNvSpPr>
          <p:nvPr>
            <p:ph type="dt" sz="half" idx="10"/>
          </p:nvPr>
        </p:nvSpPr>
        <p:spPr/>
        <p:txBody>
          <a:bodyPr/>
          <a:lstStyle/>
          <a:p>
            <a:fld id="{BDA39C74-585A-419B-B94A-BF3521B552EA}" type="datetime1">
              <a:rPr lang="en-US" smtClean="0"/>
              <a:t>5/22/2023</a:t>
            </a:fld>
            <a:endParaRPr lang="en-US"/>
          </a:p>
        </p:txBody>
      </p:sp>
      <p:sp>
        <p:nvSpPr>
          <p:cNvPr id="5" name="Footer Placeholder 4">
            <a:extLst>
              <a:ext uri="{FF2B5EF4-FFF2-40B4-BE49-F238E27FC236}">
                <a16:creationId xmlns:a16="http://schemas.microsoft.com/office/drawing/2014/main" id="{28BF02A7-CE08-4FF9-B322-EFBACAB2691B}"/>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6" name="Slide Number Placeholder 5">
            <a:extLst>
              <a:ext uri="{FF2B5EF4-FFF2-40B4-BE49-F238E27FC236}">
                <a16:creationId xmlns:a16="http://schemas.microsoft.com/office/drawing/2014/main" id="{A9CB4D3F-A5D7-4866-BCF9-924F61B7CA9D}"/>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86505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42FAD6-C3CE-4725-BE7D-F6C5FCCA3D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041FCC-857B-4C89-B6A6-34B200314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14D-7305-4E37-9D37-C8AA7ED4A1A6}"/>
              </a:ext>
            </a:extLst>
          </p:cNvPr>
          <p:cNvSpPr>
            <a:spLocks noGrp="1"/>
          </p:cNvSpPr>
          <p:nvPr>
            <p:ph type="dt" sz="half" idx="10"/>
          </p:nvPr>
        </p:nvSpPr>
        <p:spPr/>
        <p:txBody>
          <a:bodyPr/>
          <a:lstStyle/>
          <a:p>
            <a:fld id="{6933495B-65DC-496E-B413-9437D485941D}" type="datetime1">
              <a:rPr lang="en-US" smtClean="0"/>
              <a:t>5/22/2023</a:t>
            </a:fld>
            <a:endParaRPr lang="en-US"/>
          </a:p>
        </p:txBody>
      </p:sp>
      <p:sp>
        <p:nvSpPr>
          <p:cNvPr id="5" name="Footer Placeholder 4">
            <a:extLst>
              <a:ext uri="{FF2B5EF4-FFF2-40B4-BE49-F238E27FC236}">
                <a16:creationId xmlns:a16="http://schemas.microsoft.com/office/drawing/2014/main" id="{6203D431-0A51-4EF6-803A-9581F7BE10EE}"/>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6" name="Slide Number Placeholder 5">
            <a:extLst>
              <a:ext uri="{FF2B5EF4-FFF2-40B4-BE49-F238E27FC236}">
                <a16:creationId xmlns:a16="http://schemas.microsoft.com/office/drawing/2014/main" id="{7B164C8A-3AB0-4736-8E8C-ECBBD9BAAEBA}"/>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411993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5A1D-0C45-4D9A-9A80-F32EDB94C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3E752-FBC2-4B4D-AE1E-E9A8359C2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41725-534C-443B-A9EF-5FC1802E09C9}"/>
              </a:ext>
            </a:extLst>
          </p:cNvPr>
          <p:cNvSpPr>
            <a:spLocks noGrp="1"/>
          </p:cNvSpPr>
          <p:nvPr>
            <p:ph type="dt" sz="half" idx="10"/>
          </p:nvPr>
        </p:nvSpPr>
        <p:spPr/>
        <p:txBody>
          <a:bodyPr/>
          <a:lstStyle/>
          <a:p>
            <a:fld id="{B46E6F86-8DB8-4723-BC6E-8ECD274341A6}" type="datetime1">
              <a:rPr lang="en-US" smtClean="0"/>
              <a:t>5/22/2023</a:t>
            </a:fld>
            <a:endParaRPr lang="en-US"/>
          </a:p>
        </p:txBody>
      </p:sp>
      <p:sp>
        <p:nvSpPr>
          <p:cNvPr id="5" name="Footer Placeholder 4">
            <a:extLst>
              <a:ext uri="{FF2B5EF4-FFF2-40B4-BE49-F238E27FC236}">
                <a16:creationId xmlns:a16="http://schemas.microsoft.com/office/drawing/2014/main" id="{0283E6A3-EF19-45F0-9707-32C5E098B33B}"/>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6" name="Slide Number Placeholder 5">
            <a:extLst>
              <a:ext uri="{FF2B5EF4-FFF2-40B4-BE49-F238E27FC236}">
                <a16:creationId xmlns:a16="http://schemas.microsoft.com/office/drawing/2014/main" id="{86D67C4F-871F-406C-8362-2B612F287607}"/>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29212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8143-793F-4EA6-8B0A-F4F23A53E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1AA2F-9304-4CCD-B056-BC33E20C18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366FCD-0B03-4F17-968F-BFDDF35F5E26}"/>
              </a:ext>
            </a:extLst>
          </p:cNvPr>
          <p:cNvSpPr>
            <a:spLocks noGrp="1"/>
          </p:cNvSpPr>
          <p:nvPr>
            <p:ph type="dt" sz="half" idx="10"/>
          </p:nvPr>
        </p:nvSpPr>
        <p:spPr/>
        <p:txBody>
          <a:bodyPr/>
          <a:lstStyle/>
          <a:p>
            <a:fld id="{4DF36275-852A-4DF1-9096-9DCAAE9ACABC}" type="datetime1">
              <a:rPr lang="en-US" smtClean="0"/>
              <a:t>5/22/2023</a:t>
            </a:fld>
            <a:endParaRPr lang="en-US"/>
          </a:p>
        </p:txBody>
      </p:sp>
      <p:sp>
        <p:nvSpPr>
          <p:cNvPr id="5" name="Footer Placeholder 4">
            <a:extLst>
              <a:ext uri="{FF2B5EF4-FFF2-40B4-BE49-F238E27FC236}">
                <a16:creationId xmlns:a16="http://schemas.microsoft.com/office/drawing/2014/main" id="{B4A6491F-0DA3-43F7-AD3B-004CCB9EE88B}"/>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6" name="Slide Number Placeholder 5">
            <a:extLst>
              <a:ext uri="{FF2B5EF4-FFF2-40B4-BE49-F238E27FC236}">
                <a16:creationId xmlns:a16="http://schemas.microsoft.com/office/drawing/2014/main" id="{DEB0B35D-01DC-4922-8827-31F2565FDDDB}"/>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72019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4081-4766-4343-8126-AF84015F0B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EEFCF-6630-4C0A-99BE-DA4D63EA13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69EBB4-EAF6-41B1-9463-CAE1F26823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956FC3-ECE0-4E5D-B1C8-2F3F8C76B6A0}"/>
              </a:ext>
            </a:extLst>
          </p:cNvPr>
          <p:cNvSpPr>
            <a:spLocks noGrp="1"/>
          </p:cNvSpPr>
          <p:nvPr>
            <p:ph type="dt" sz="half" idx="10"/>
          </p:nvPr>
        </p:nvSpPr>
        <p:spPr/>
        <p:txBody>
          <a:bodyPr/>
          <a:lstStyle/>
          <a:p>
            <a:fld id="{B82AA615-17C2-4E31-9F48-672CF81FF1BC}" type="datetime1">
              <a:rPr lang="en-US" smtClean="0"/>
              <a:t>5/22/2023</a:t>
            </a:fld>
            <a:endParaRPr lang="en-US"/>
          </a:p>
        </p:txBody>
      </p:sp>
      <p:sp>
        <p:nvSpPr>
          <p:cNvPr id="6" name="Footer Placeholder 5">
            <a:extLst>
              <a:ext uri="{FF2B5EF4-FFF2-40B4-BE49-F238E27FC236}">
                <a16:creationId xmlns:a16="http://schemas.microsoft.com/office/drawing/2014/main" id="{45EEAF67-58A9-4926-B405-09CD9C0FE823}"/>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7" name="Slide Number Placeholder 6">
            <a:extLst>
              <a:ext uri="{FF2B5EF4-FFF2-40B4-BE49-F238E27FC236}">
                <a16:creationId xmlns:a16="http://schemas.microsoft.com/office/drawing/2014/main" id="{CA503EB5-0A9B-4897-9195-B8AF5E571760}"/>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391445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040F-C4CD-4FB8-AE9C-3B774B888B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4E5663-F53A-4697-ABEB-CDEF0B424B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C671A5-F311-495D-90B5-0C9437AD5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FE6B07-C353-49DB-A590-EAF4603E7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3F812-1C0E-4B15-BB6C-3C53DFF43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292269-046E-4F4D-A2BE-C4F5B730BBB9}"/>
              </a:ext>
            </a:extLst>
          </p:cNvPr>
          <p:cNvSpPr>
            <a:spLocks noGrp="1"/>
          </p:cNvSpPr>
          <p:nvPr>
            <p:ph type="dt" sz="half" idx="10"/>
          </p:nvPr>
        </p:nvSpPr>
        <p:spPr/>
        <p:txBody>
          <a:bodyPr/>
          <a:lstStyle/>
          <a:p>
            <a:fld id="{307B7D76-04FF-4362-B3DB-65D047AE45BB}" type="datetime1">
              <a:rPr lang="en-US" smtClean="0"/>
              <a:t>5/22/2023</a:t>
            </a:fld>
            <a:endParaRPr lang="en-US"/>
          </a:p>
        </p:txBody>
      </p:sp>
      <p:sp>
        <p:nvSpPr>
          <p:cNvPr id="8" name="Footer Placeholder 7">
            <a:extLst>
              <a:ext uri="{FF2B5EF4-FFF2-40B4-BE49-F238E27FC236}">
                <a16:creationId xmlns:a16="http://schemas.microsoft.com/office/drawing/2014/main" id="{2EB5D2A2-45F3-4965-B88A-161B4EDAC532}"/>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9" name="Slide Number Placeholder 8">
            <a:extLst>
              <a:ext uri="{FF2B5EF4-FFF2-40B4-BE49-F238E27FC236}">
                <a16:creationId xmlns:a16="http://schemas.microsoft.com/office/drawing/2014/main" id="{55269E0E-265B-494A-8035-F6CEDFE6E1C4}"/>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93393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F782-0F51-4A96-BB19-66BCC9C1CC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A4549A-99B6-4B91-899D-E1A7FE5C4574}"/>
              </a:ext>
            </a:extLst>
          </p:cNvPr>
          <p:cNvSpPr>
            <a:spLocks noGrp="1"/>
          </p:cNvSpPr>
          <p:nvPr>
            <p:ph type="dt" sz="half" idx="10"/>
          </p:nvPr>
        </p:nvSpPr>
        <p:spPr/>
        <p:txBody>
          <a:bodyPr/>
          <a:lstStyle/>
          <a:p>
            <a:fld id="{7F3F029D-D20E-4932-90D2-E170D61A499D}" type="datetime1">
              <a:rPr lang="en-US" smtClean="0"/>
              <a:t>5/22/2023</a:t>
            </a:fld>
            <a:endParaRPr lang="en-US"/>
          </a:p>
        </p:txBody>
      </p:sp>
      <p:sp>
        <p:nvSpPr>
          <p:cNvPr id="4" name="Footer Placeholder 3">
            <a:extLst>
              <a:ext uri="{FF2B5EF4-FFF2-40B4-BE49-F238E27FC236}">
                <a16:creationId xmlns:a16="http://schemas.microsoft.com/office/drawing/2014/main" id="{66282636-2F36-49C6-85A1-191067F2079B}"/>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5" name="Slide Number Placeholder 4">
            <a:extLst>
              <a:ext uri="{FF2B5EF4-FFF2-40B4-BE49-F238E27FC236}">
                <a16:creationId xmlns:a16="http://schemas.microsoft.com/office/drawing/2014/main" id="{E3F1BB7C-CEEB-4B2D-AEBD-5F1878B64816}"/>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164453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9A42EE-06CE-46CD-AF34-EACFDF69C83A}"/>
              </a:ext>
            </a:extLst>
          </p:cNvPr>
          <p:cNvSpPr>
            <a:spLocks noGrp="1"/>
          </p:cNvSpPr>
          <p:nvPr>
            <p:ph type="dt" sz="half" idx="10"/>
          </p:nvPr>
        </p:nvSpPr>
        <p:spPr/>
        <p:txBody>
          <a:bodyPr/>
          <a:lstStyle/>
          <a:p>
            <a:fld id="{C8D1AC61-9B3F-4D4C-BB3A-580EF7F952E1}" type="datetime1">
              <a:rPr lang="en-US" smtClean="0"/>
              <a:t>5/22/2023</a:t>
            </a:fld>
            <a:endParaRPr lang="en-US"/>
          </a:p>
        </p:txBody>
      </p:sp>
      <p:sp>
        <p:nvSpPr>
          <p:cNvPr id="3" name="Footer Placeholder 2">
            <a:extLst>
              <a:ext uri="{FF2B5EF4-FFF2-40B4-BE49-F238E27FC236}">
                <a16:creationId xmlns:a16="http://schemas.microsoft.com/office/drawing/2014/main" id="{AD540351-4203-4A54-A0E5-6887D4BCF64C}"/>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4" name="Slide Number Placeholder 3">
            <a:extLst>
              <a:ext uri="{FF2B5EF4-FFF2-40B4-BE49-F238E27FC236}">
                <a16:creationId xmlns:a16="http://schemas.microsoft.com/office/drawing/2014/main" id="{24798BEC-0428-4DC9-80CF-3F84C28D928C}"/>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241075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378F-B1C5-4284-A9F3-931B6C6F0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36BDD2-D160-4CE5-A43E-2720AE873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533E0B-272C-4206-9E4F-9F39D8B2D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C6880-8F33-4E32-AB16-CE5D8154BB0F}"/>
              </a:ext>
            </a:extLst>
          </p:cNvPr>
          <p:cNvSpPr>
            <a:spLocks noGrp="1"/>
          </p:cNvSpPr>
          <p:nvPr>
            <p:ph type="dt" sz="half" idx="10"/>
          </p:nvPr>
        </p:nvSpPr>
        <p:spPr/>
        <p:txBody>
          <a:bodyPr/>
          <a:lstStyle/>
          <a:p>
            <a:fld id="{EF45C95F-4666-4AEB-A982-8751C5289898}" type="datetime1">
              <a:rPr lang="en-US" smtClean="0"/>
              <a:t>5/22/2023</a:t>
            </a:fld>
            <a:endParaRPr lang="en-US"/>
          </a:p>
        </p:txBody>
      </p:sp>
      <p:sp>
        <p:nvSpPr>
          <p:cNvPr id="6" name="Footer Placeholder 5">
            <a:extLst>
              <a:ext uri="{FF2B5EF4-FFF2-40B4-BE49-F238E27FC236}">
                <a16:creationId xmlns:a16="http://schemas.microsoft.com/office/drawing/2014/main" id="{60668DF1-AB1B-427E-B0FD-F8470AFC7DCC}"/>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7" name="Slide Number Placeholder 6">
            <a:extLst>
              <a:ext uri="{FF2B5EF4-FFF2-40B4-BE49-F238E27FC236}">
                <a16:creationId xmlns:a16="http://schemas.microsoft.com/office/drawing/2014/main" id="{0FDBF2E3-A668-406C-8244-1260E3357980}"/>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196364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C0B7-8CF7-4162-AF6B-93A31EB25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8A4B33-2D68-42DF-9E90-EE7900011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2C9DDA-B552-4399-8F2A-C4E35F109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BACAB5-F126-4521-9319-BDB95E9965DF}"/>
              </a:ext>
            </a:extLst>
          </p:cNvPr>
          <p:cNvSpPr>
            <a:spLocks noGrp="1"/>
          </p:cNvSpPr>
          <p:nvPr>
            <p:ph type="dt" sz="half" idx="10"/>
          </p:nvPr>
        </p:nvSpPr>
        <p:spPr/>
        <p:txBody>
          <a:bodyPr/>
          <a:lstStyle/>
          <a:p>
            <a:fld id="{B1B9A3B9-1A16-48B6-988F-90402E516434}" type="datetime1">
              <a:rPr lang="en-US" smtClean="0"/>
              <a:t>5/22/2023</a:t>
            </a:fld>
            <a:endParaRPr lang="en-US"/>
          </a:p>
        </p:txBody>
      </p:sp>
      <p:sp>
        <p:nvSpPr>
          <p:cNvPr id="6" name="Footer Placeholder 5">
            <a:extLst>
              <a:ext uri="{FF2B5EF4-FFF2-40B4-BE49-F238E27FC236}">
                <a16:creationId xmlns:a16="http://schemas.microsoft.com/office/drawing/2014/main" id="{1854B589-ED06-4308-9D44-E5B62F3F8DBA}"/>
              </a:ext>
            </a:extLst>
          </p:cNvPr>
          <p:cNvSpPr>
            <a:spLocks noGrp="1"/>
          </p:cNvSpPr>
          <p:nvPr>
            <p:ph type="ftr" sz="quarter" idx="11"/>
          </p:nvPr>
        </p:nvSpPr>
        <p:spPr/>
        <p:txBody>
          <a:bodyPr/>
          <a:lstStyle/>
          <a:p>
            <a:r>
              <a:rPr lang="en-US"/>
              <a:t>© 2020 All rights reserved. Proprietary and Confidential. For Nexelus client use only</a:t>
            </a:r>
          </a:p>
        </p:txBody>
      </p:sp>
      <p:sp>
        <p:nvSpPr>
          <p:cNvPr id="7" name="Slide Number Placeholder 6">
            <a:extLst>
              <a:ext uri="{FF2B5EF4-FFF2-40B4-BE49-F238E27FC236}">
                <a16:creationId xmlns:a16="http://schemas.microsoft.com/office/drawing/2014/main" id="{37BB6859-236F-4CFC-A34E-88E64D2D2588}"/>
              </a:ext>
            </a:extLst>
          </p:cNvPr>
          <p:cNvSpPr>
            <a:spLocks noGrp="1"/>
          </p:cNvSpPr>
          <p:nvPr>
            <p:ph type="sldNum" sz="quarter" idx="12"/>
          </p:nvPr>
        </p:nvSpPr>
        <p:spPr/>
        <p:txBody>
          <a:bodyPr/>
          <a:lstStyle/>
          <a:p>
            <a:fld id="{E2F67549-ABAA-4D08-AA6B-3C8BAE4C14A9}" type="slidenum">
              <a:rPr lang="en-US" smtClean="0"/>
              <a:t>‹#›</a:t>
            </a:fld>
            <a:endParaRPr lang="en-US"/>
          </a:p>
        </p:txBody>
      </p:sp>
    </p:spTree>
    <p:extLst>
      <p:ext uri="{BB962C8B-B14F-4D97-AF65-F5344CB8AC3E}">
        <p14:creationId xmlns:p14="http://schemas.microsoft.com/office/powerpoint/2010/main" val="33493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F266DB-069D-4347-84C9-8472C3ABB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747F17-19D6-4944-B64C-392714B8F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C70A9-CA39-4CA0-BA33-CD294B02F0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F651B-BA1D-4E58-87DC-D7E386CCBD79}" type="datetime1">
              <a:rPr lang="en-US" smtClean="0"/>
              <a:t>5/22/2023</a:t>
            </a:fld>
            <a:endParaRPr lang="en-US"/>
          </a:p>
        </p:txBody>
      </p:sp>
      <p:sp>
        <p:nvSpPr>
          <p:cNvPr id="5" name="Footer Placeholder 4">
            <a:extLst>
              <a:ext uri="{FF2B5EF4-FFF2-40B4-BE49-F238E27FC236}">
                <a16:creationId xmlns:a16="http://schemas.microsoft.com/office/drawing/2014/main" id="{D46770E7-610F-4B51-BA7E-AC4399BA0F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2020 All rights reserved. Proprietary and Confidential. For Nexelus client use only</a:t>
            </a:r>
          </a:p>
        </p:txBody>
      </p:sp>
      <p:sp>
        <p:nvSpPr>
          <p:cNvPr id="6" name="Slide Number Placeholder 5">
            <a:extLst>
              <a:ext uri="{FF2B5EF4-FFF2-40B4-BE49-F238E27FC236}">
                <a16:creationId xmlns:a16="http://schemas.microsoft.com/office/drawing/2014/main" id="{AB7990BE-7B13-4957-B0BD-58C6ED4452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67549-ABAA-4D08-AA6B-3C8BAE4C14A9}" type="slidenum">
              <a:rPr lang="en-US" smtClean="0"/>
              <a:t>‹#›</a:t>
            </a:fld>
            <a:endParaRPr lang="en-US"/>
          </a:p>
        </p:txBody>
      </p:sp>
    </p:spTree>
    <p:extLst>
      <p:ext uri="{BB962C8B-B14F-4D97-AF65-F5344CB8AC3E}">
        <p14:creationId xmlns:p14="http://schemas.microsoft.com/office/powerpoint/2010/main" val="351817963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CB79F-3514-49FE-BC6B-DD25C87D47A9}"/>
              </a:ext>
            </a:extLst>
          </p:cNvPr>
          <p:cNvSpPr>
            <a:spLocks noGrp="1"/>
          </p:cNvSpPr>
          <p:nvPr>
            <p:ph type="ctrTitle"/>
          </p:nvPr>
        </p:nvSpPr>
        <p:spPr>
          <a:xfrm>
            <a:off x="804620" y="5073813"/>
            <a:ext cx="6331904" cy="1146013"/>
          </a:xfrm>
        </p:spPr>
        <p:txBody>
          <a:bodyPr anchor="t">
            <a:noAutofit/>
          </a:bodyPr>
          <a:lstStyle/>
          <a:p>
            <a:pPr algn="l"/>
            <a:r>
              <a:rPr lang="en-GB" sz="3200" b="1" dirty="0">
                <a:solidFill>
                  <a:srgbClr val="000000"/>
                </a:solidFill>
                <a:latin typeface="+mn-lt"/>
              </a:rPr>
              <a:t>Premium API Partners Mapping</a:t>
            </a:r>
            <a:br>
              <a:rPr lang="en-US" sz="3200" b="1" dirty="0">
                <a:solidFill>
                  <a:srgbClr val="000000"/>
                </a:solidFill>
                <a:latin typeface="+mn-lt"/>
              </a:rPr>
            </a:br>
            <a:endParaRPr lang="en-US" sz="3200" dirty="0">
              <a:solidFill>
                <a:srgbClr val="000000"/>
              </a:solidFill>
              <a:latin typeface="+mn-lt"/>
            </a:endParaRPr>
          </a:p>
        </p:txBody>
      </p:sp>
      <p:pic>
        <p:nvPicPr>
          <p:cNvPr id="8" name="Picture 7">
            <a:extLst>
              <a:ext uri="{FF2B5EF4-FFF2-40B4-BE49-F238E27FC236}">
                <a16:creationId xmlns:a16="http://schemas.microsoft.com/office/drawing/2014/main" id="{DBFF19CD-2B6C-47F2-9B1D-928241E1B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562" y="983134"/>
            <a:ext cx="2365405" cy="703437"/>
          </a:xfrm>
          <a:prstGeom prst="rect">
            <a:avLst/>
          </a:prstGeom>
        </p:spPr>
      </p:pic>
      <p:pic>
        <p:nvPicPr>
          <p:cNvPr id="6" name="Picture 5">
            <a:extLst>
              <a:ext uri="{FF2B5EF4-FFF2-40B4-BE49-F238E27FC236}">
                <a16:creationId xmlns:a16="http://schemas.microsoft.com/office/drawing/2014/main" id="{97D4EFBB-BA86-4ABF-9121-BE868079E053}"/>
              </a:ext>
            </a:extLst>
          </p:cNvPr>
          <p:cNvPicPr>
            <a:picLocks noChangeAspect="1"/>
          </p:cNvPicPr>
          <p:nvPr/>
        </p:nvPicPr>
        <p:blipFill>
          <a:blip r:embed="rId3"/>
          <a:stretch>
            <a:fillRect/>
          </a:stretch>
        </p:blipFill>
        <p:spPr>
          <a:xfrm>
            <a:off x="8704900" y="4031326"/>
            <a:ext cx="3217333" cy="1584536"/>
          </a:xfrm>
          <a:prstGeom prst="rect">
            <a:avLst/>
          </a:prstGeom>
        </p:spPr>
      </p:pic>
      <p:sp>
        <p:nvSpPr>
          <p:cNvPr id="13" name="Footer Placeholder 2">
            <a:extLst>
              <a:ext uri="{FF2B5EF4-FFF2-40B4-BE49-F238E27FC236}">
                <a16:creationId xmlns:a16="http://schemas.microsoft.com/office/drawing/2014/main" id="{1869970C-0532-458F-8E24-24B87A44AF01}"/>
              </a:ext>
            </a:extLst>
          </p:cNvPr>
          <p:cNvSpPr>
            <a:spLocks noGrp="1"/>
          </p:cNvSpPr>
          <p:nvPr>
            <p:ph type="ftr" sz="quarter" idx="11"/>
          </p:nvPr>
        </p:nvSpPr>
        <p:spPr>
          <a:xfrm>
            <a:off x="3200401" y="6356351"/>
            <a:ext cx="4439120" cy="365125"/>
          </a:xfrm>
        </p:spPr>
        <p:txBody>
          <a:bodyPr vert="horz" lIns="91440" tIns="45720" rIns="91440" bIns="45720" rtlCol="0" anchor="ctr">
            <a:normAutofit/>
          </a:bodyPr>
          <a:lstStyle/>
          <a:p>
            <a:pPr algn="r">
              <a:lnSpc>
                <a:spcPct val="90000"/>
              </a:lnSpc>
              <a:spcAft>
                <a:spcPts val="600"/>
              </a:spcAft>
            </a:pPr>
            <a:r>
              <a:rPr lang="en-US" sz="900">
                <a:solidFill>
                  <a:prstClr val="black">
                    <a:tint val="75000"/>
                  </a:prstClr>
                </a:solidFill>
                <a:latin typeface="Calibri" panose="020F0502020204030204"/>
              </a:rPr>
              <a:t>© 2020 All rights reserved. Proprietary and Confidential. For Nexelus client use only</a:t>
            </a:r>
            <a:endParaRPr lang="en-US" sz="900"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97541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A34D96-2447-4BB1-BC1F-BBB9EDF10ADE}"/>
              </a:ext>
            </a:extLst>
          </p:cNvPr>
          <p:cNvSpPr/>
          <p:nvPr/>
        </p:nvSpPr>
        <p:spPr>
          <a:xfrm>
            <a:off x="773723" y="838201"/>
            <a:ext cx="2110154" cy="793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Package/Placement</a:t>
            </a:r>
          </a:p>
        </p:txBody>
      </p:sp>
      <p:cxnSp>
        <p:nvCxnSpPr>
          <p:cNvPr id="18" name="Straight Arrow Connector 17">
            <a:extLst>
              <a:ext uri="{FF2B5EF4-FFF2-40B4-BE49-F238E27FC236}">
                <a16:creationId xmlns:a16="http://schemas.microsoft.com/office/drawing/2014/main" id="{3704AD2D-FE95-4442-A05A-046BB2D4401B}"/>
              </a:ext>
            </a:extLst>
          </p:cNvPr>
          <p:cNvCxnSpPr>
            <a:cxnSpLocks/>
            <a:stCxn id="16" idx="2"/>
            <a:endCxn id="35" idx="0"/>
          </p:cNvCxnSpPr>
          <p:nvPr/>
        </p:nvCxnSpPr>
        <p:spPr>
          <a:xfrm>
            <a:off x="1828800" y="1631852"/>
            <a:ext cx="5688" cy="95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6A0797-9459-4E8E-A431-5C468BCAFD71}"/>
              </a:ext>
            </a:extLst>
          </p:cNvPr>
          <p:cNvSpPr/>
          <p:nvPr/>
        </p:nvSpPr>
        <p:spPr>
          <a:xfrm>
            <a:off x="773723" y="2849880"/>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Insertion Order</a:t>
            </a:r>
          </a:p>
        </p:txBody>
      </p:sp>
      <p:sp>
        <p:nvSpPr>
          <p:cNvPr id="23" name="Rectangle 22">
            <a:extLst>
              <a:ext uri="{FF2B5EF4-FFF2-40B4-BE49-F238E27FC236}">
                <a16:creationId xmlns:a16="http://schemas.microsoft.com/office/drawing/2014/main" id="{D1BFA753-F7E5-4A7E-BDFA-0A54007F96CA}"/>
              </a:ext>
            </a:extLst>
          </p:cNvPr>
          <p:cNvSpPr/>
          <p:nvPr/>
        </p:nvSpPr>
        <p:spPr>
          <a:xfrm>
            <a:off x="7990448" y="2849879"/>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DV360 IO</a:t>
            </a:r>
          </a:p>
        </p:txBody>
      </p:sp>
      <p:sp>
        <p:nvSpPr>
          <p:cNvPr id="24" name="Rectangle 23">
            <a:extLst>
              <a:ext uri="{FF2B5EF4-FFF2-40B4-BE49-F238E27FC236}">
                <a16:creationId xmlns:a16="http://schemas.microsoft.com/office/drawing/2014/main" id="{9A8B7D55-A67A-4535-BC12-20F6ED48BBCB}"/>
              </a:ext>
            </a:extLst>
          </p:cNvPr>
          <p:cNvSpPr/>
          <p:nvPr/>
        </p:nvSpPr>
        <p:spPr>
          <a:xfrm>
            <a:off x="7990448" y="4999891"/>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cxnSp>
        <p:nvCxnSpPr>
          <p:cNvPr id="26" name="Straight Arrow Connector 25">
            <a:extLst>
              <a:ext uri="{FF2B5EF4-FFF2-40B4-BE49-F238E27FC236}">
                <a16:creationId xmlns:a16="http://schemas.microsoft.com/office/drawing/2014/main" id="{39F85352-1FE7-4017-99B5-7B7470BD0F59}"/>
              </a:ext>
            </a:extLst>
          </p:cNvPr>
          <p:cNvCxnSpPr>
            <a:cxnSpLocks/>
            <a:stCxn id="23" idx="2"/>
            <a:endCxn id="43" idx="0"/>
          </p:cNvCxnSpPr>
          <p:nvPr/>
        </p:nvCxnSpPr>
        <p:spPr>
          <a:xfrm>
            <a:off x="9460522" y="3643531"/>
            <a:ext cx="0" cy="10889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Rectangle 27">
            <a:extLst>
              <a:ext uri="{FF2B5EF4-FFF2-40B4-BE49-F238E27FC236}">
                <a16:creationId xmlns:a16="http://schemas.microsoft.com/office/drawing/2014/main" id="{607DE6A3-DC5E-4AA8-A389-1E5B46EF615B}"/>
              </a:ext>
            </a:extLst>
          </p:cNvPr>
          <p:cNvSpPr/>
          <p:nvPr/>
        </p:nvSpPr>
        <p:spPr>
          <a:xfrm>
            <a:off x="773723" y="4999891"/>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Override</a:t>
            </a:r>
          </a:p>
        </p:txBody>
      </p:sp>
      <p:cxnSp>
        <p:nvCxnSpPr>
          <p:cNvPr id="30" name="Straight Arrow Connector 29">
            <a:extLst>
              <a:ext uri="{FF2B5EF4-FFF2-40B4-BE49-F238E27FC236}">
                <a16:creationId xmlns:a16="http://schemas.microsoft.com/office/drawing/2014/main" id="{3D0CE1DE-75B4-4136-A583-A66D9B4D119F}"/>
              </a:ext>
            </a:extLst>
          </p:cNvPr>
          <p:cNvCxnSpPr>
            <a:stCxn id="24" idx="1"/>
            <a:endCxn id="28" idx="3"/>
          </p:cNvCxnSpPr>
          <p:nvPr/>
        </p:nvCxnSpPr>
        <p:spPr>
          <a:xfrm flipH="1">
            <a:off x="2883877" y="5396717"/>
            <a:ext cx="5106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A6577B-D720-4D88-B276-CAB1E183C275}"/>
              </a:ext>
            </a:extLst>
          </p:cNvPr>
          <p:cNvCxnSpPr>
            <a:cxnSpLocks/>
            <a:stCxn id="19" idx="3"/>
            <a:endCxn id="23" idx="1"/>
          </p:cNvCxnSpPr>
          <p:nvPr/>
        </p:nvCxnSpPr>
        <p:spPr>
          <a:xfrm flipV="1">
            <a:off x="2883877" y="3246705"/>
            <a:ext cx="51065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EAE106B-F8CD-4894-A906-2341CE7C6F90}"/>
              </a:ext>
            </a:extLst>
          </p:cNvPr>
          <p:cNvSpPr txBox="1"/>
          <p:nvPr/>
        </p:nvSpPr>
        <p:spPr>
          <a:xfrm>
            <a:off x="4722920" y="200077"/>
            <a:ext cx="7131451" cy="646331"/>
          </a:xfrm>
          <a:prstGeom prst="rect">
            <a:avLst/>
          </a:prstGeom>
          <a:solidFill>
            <a:srgbClr val="FFC000"/>
          </a:solidFill>
        </p:spPr>
        <p:txBody>
          <a:bodyPr wrap="square" rtlCol="0">
            <a:spAutoFit/>
          </a:bodyPr>
          <a:lstStyle/>
          <a:p>
            <a:r>
              <a:rPr lang="en-US" sz="3600" b="1" dirty="0"/>
              <a:t>Nexelus and DV360 Hierarchy</a:t>
            </a:r>
          </a:p>
        </p:txBody>
      </p:sp>
      <p:sp>
        <p:nvSpPr>
          <p:cNvPr id="9" name="TextBox 8">
            <a:extLst>
              <a:ext uri="{FF2B5EF4-FFF2-40B4-BE49-F238E27FC236}">
                <a16:creationId xmlns:a16="http://schemas.microsoft.com/office/drawing/2014/main" id="{AC17F895-6483-4287-92BB-727B3EF3932C}"/>
              </a:ext>
            </a:extLst>
          </p:cNvPr>
          <p:cNvSpPr txBox="1"/>
          <p:nvPr/>
        </p:nvSpPr>
        <p:spPr>
          <a:xfrm>
            <a:off x="5357859" y="2814359"/>
            <a:ext cx="2593199" cy="276999"/>
          </a:xfrm>
          <a:prstGeom prst="rect">
            <a:avLst/>
          </a:prstGeom>
          <a:noFill/>
        </p:spPr>
        <p:txBody>
          <a:bodyPr wrap="square" rtlCol="0">
            <a:spAutoFit/>
          </a:bodyPr>
          <a:lstStyle/>
          <a:p>
            <a:r>
              <a:rPr lang="en-US" sz="1200" dirty="0"/>
              <a:t>Each IO can only create one Campaign</a:t>
            </a:r>
          </a:p>
        </p:txBody>
      </p:sp>
      <p:sp>
        <p:nvSpPr>
          <p:cNvPr id="25" name="TextBox 24">
            <a:extLst>
              <a:ext uri="{FF2B5EF4-FFF2-40B4-BE49-F238E27FC236}">
                <a16:creationId xmlns:a16="http://schemas.microsoft.com/office/drawing/2014/main" id="{F5F3854F-E331-4E49-9702-C6C6736A8367}"/>
              </a:ext>
            </a:extLst>
          </p:cNvPr>
          <p:cNvSpPr txBox="1"/>
          <p:nvPr/>
        </p:nvSpPr>
        <p:spPr>
          <a:xfrm>
            <a:off x="3184518" y="3265353"/>
            <a:ext cx="2593199" cy="461665"/>
          </a:xfrm>
          <a:prstGeom prst="rect">
            <a:avLst/>
          </a:prstGeom>
          <a:noFill/>
        </p:spPr>
        <p:txBody>
          <a:bodyPr wrap="square" rtlCol="0">
            <a:spAutoFit/>
          </a:bodyPr>
          <a:lstStyle/>
          <a:p>
            <a:r>
              <a:rPr lang="en-US" sz="1200" dirty="0"/>
              <a:t>Each Media plan can have multiple DV360 IOs</a:t>
            </a:r>
          </a:p>
        </p:txBody>
      </p:sp>
      <p:sp>
        <p:nvSpPr>
          <p:cNvPr id="27" name="TextBox 26">
            <a:extLst>
              <a:ext uri="{FF2B5EF4-FFF2-40B4-BE49-F238E27FC236}">
                <a16:creationId xmlns:a16="http://schemas.microsoft.com/office/drawing/2014/main" id="{BE892746-3FA7-44FD-B2AD-9ED4F646512A}"/>
              </a:ext>
            </a:extLst>
          </p:cNvPr>
          <p:cNvSpPr txBox="1"/>
          <p:nvPr/>
        </p:nvSpPr>
        <p:spPr>
          <a:xfrm>
            <a:off x="661000" y="1625501"/>
            <a:ext cx="1417220" cy="276999"/>
          </a:xfrm>
          <a:prstGeom prst="rect">
            <a:avLst/>
          </a:prstGeom>
          <a:noFill/>
        </p:spPr>
        <p:txBody>
          <a:bodyPr wrap="square" rtlCol="0">
            <a:spAutoFit/>
          </a:bodyPr>
          <a:lstStyle/>
          <a:p>
            <a:r>
              <a:rPr lang="en-US" sz="1200" dirty="0"/>
              <a:t>Media plan</a:t>
            </a:r>
          </a:p>
        </p:txBody>
      </p:sp>
      <p:sp>
        <p:nvSpPr>
          <p:cNvPr id="29" name="TextBox 28">
            <a:extLst>
              <a:ext uri="{FF2B5EF4-FFF2-40B4-BE49-F238E27FC236}">
                <a16:creationId xmlns:a16="http://schemas.microsoft.com/office/drawing/2014/main" id="{535331D5-DEA5-43AF-8A5D-748659E2BE2C}"/>
              </a:ext>
            </a:extLst>
          </p:cNvPr>
          <p:cNvSpPr txBox="1"/>
          <p:nvPr/>
        </p:nvSpPr>
        <p:spPr>
          <a:xfrm>
            <a:off x="677694" y="3625302"/>
            <a:ext cx="1417220" cy="1015663"/>
          </a:xfrm>
          <a:prstGeom prst="rect">
            <a:avLst/>
          </a:prstGeom>
          <a:noFill/>
        </p:spPr>
        <p:txBody>
          <a:bodyPr wrap="square" rtlCol="0">
            <a:spAutoFit/>
          </a:bodyPr>
          <a:lstStyle/>
          <a:p>
            <a:r>
              <a:rPr lang="en-US" sz="1200" dirty="0"/>
              <a:t>Each Package/Placement can be used to create separate IOs OR one single IO</a:t>
            </a:r>
          </a:p>
        </p:txBody>
      </p:sp>
      <p:sp>
        <p:nvSpPr>
          <p:cNvPr id="31" name="TextBox 30">
            <a:extLst>
              <a:ext uri="{FF2B5EF4-FFF2-40B4-BE49-F238E27FC236}">
                <a16:creationId xmlns:a16="http://schemas.microsoft.com/office/drawing/2014/main" id="{30026E58-CD77-4250-9698-D43680D8AD58}"/>
              </a:ext>
            </a:extLst>
          </p:cNvPr>
          <p:cNvSpPr txBox="1"/>
          <p:nvPr/>
        </p:nvSpPr>
        <p:spPr>
          <a:xfrm>
            <a:off x="734333" y="5793543"/>
            <a:ext cx="1417220" cy="276999"/>
          </a:xfrm>
          <a:prstGeom prst="rect">
            <a:avLst/>
          </a:prstGeom>
          <a:noFill/>
        </p:spPr>
        <p:txBody>
          <a:bodyPr wrap="square" rtlCol="0">
            <a:spAutoFit/>
          </a:bodyPr>
          <a:lstStyle/>
          <a:p>
            <a:r>
              <a:rPr lang="en-US" sz="1200" dirty="0"/>
              <a:t>Raw delivery</a:t>
            </a:r>
          </a:p>
        </p:txBody>
      </p:sp>
      <p:sp>
        <p:nvSpPr>
          <p:cNvPr id="33" name="Rectangle 32">
            <a:extLst>
              <a:ext uri="{FF2B5EF4-FFF2-40B4-BE49-F238E27FC236}">
                <a16:creationId xmlns:a16="http://schemas.microsoft.com/office/drawing/2014/main" id="{103E2991-142A-4174-9E97-7AAD1478EEC1}"/>
              </a:ext>
            </a:extLst>
          </p:cNvPr>
          <p:cNvSpPr/>
          <p:nvPr/>
        </p:nvSpPr>
        <p:spPr>
          <a:xfrm>
            <a:off x="773722" y="592945"/>
            <a:ext cx="2120040"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Vendor Spend from Placements</a:t>
            </a:r>
          </a:p>
        </p:txBody>
      </p:sp>
      <p:sp>
        <p:nvSpPr>
          <p:cNvPr id="35" name="Rectangle 34">
            <a:extLst>
              <a:ext uri="{FF2B5EF4-FFF2-40B4-BE49-F238E27FC236}">
                <a16:creationId xmlns:a16="http://schemas.microsoft.com/office/drawing/2014/main" id="{4A10FAFE-E77B-4A98-A29C-80E947D94418}"/>
              </a:ext>
            </a:extLst>
          </p:cNvPr>
          <p:cNvSpPr/>
          <p:nvPr/>
        </p:nvSpPr>
        <p:spPr>
          <a:xfrm>
            <a:off x="774468" y="2586395"/>
            <a:ext cx="2120040" cy="27699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Buying</a:t>
            </a:r>
          </a:p>
        </p:txBody>
      </p:sp>
      <p:sp>
        <p:nvSpPr>
          <p:cNvPr id="36" name="Rectangle 35">
            <a:extLst>
              <a:ext uri="{FF2B5EF4-FFF2-40B4-BE49-F238E27FC236}">
                <a16:creationId xmlns:a16="http://schemas.microsoft.com/office/drawing/2014/main" id="{100054FB-B5A7-4A6D-B3B3-5055AD18FAD1}"/>
              </a:ext>
            </a:extLst>
          </p:cNvPr>
          <p:cNvSpPr/>
          <p:nvPr/>
        </p:nvSpPr>
        <p:spPr>
          <a:xfrm>
            <a:off x="7990448" y="2586395"/>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DV360 </a:t>
            </a:r>
          </a:p>
        </p:txBody>
      </p:sp>
      <p:pic>
        <p:nvPicPr>
          <p:cNvPr id="38" name="Picture 37">
            <a:extLst>
              <a:ext uri="{FF2B5EF4-FFF2-40B4-BE49-F238E27FC236}">
                <a16:creationId xmlns:a16="http://schemas.microsoft.com/office/drawing/2014/main" id="{9845E11A-EB70-4D7E-A0A4-2617EFBF924E}"/>
              </a:ext>
            </a:extLst>
          </p:cNvPr>
          <p:cNvPicPr>
            <a:picLocks noChangeAspect="1"/>
          </p:cNvPicPr>
          <p:nvPr/>
        </p:nvPicPr>
        <p:blipFill>
          <a:blip r:embed="rId2"/>
          <a:stretch>
            <a:fillRect/>
          </a:stretch>
        </p:blipFill>
        <p:spPr>
          <a:xfrm>
            <a:off x="2696119" y="633020"/>
            <a:ext cx="177869" cy="163842"/>
          </a:xfrm>
          <a:prstGeom prst="rect">
            <a:avLst/>
          </a:prstGeom>
        </p:spPr>
      </p:pic>
      <p:pic>
        <p:nvPicPr>
          <p:cNvPr id="39" name="Picture 38">
            <a:extLst>
              <a:ext uri="{FF2B5EF4-FFF2-40B4-BE49-F238E27FC236}">
                <a16:creationId xmlns:a16="http://schemas.microsoft.com/office/drawing/2014/main" id="{7380563E-AC53-4D22-97B5-466E92DC4623}"/>
              </a:ext>
            </a:extLst>
          </p:cNvPr>
          <p:cNvPicPr>
            <a:picLocks noChangeAspect="1"/>
          </p:cNvPicPr>
          <p:nvPr/>
        </p:nvPicPr>
        <p:blipFill>
          <a:blip r:embed="rId2"/>
          <a:stretch>
            <a:fillRect/>
          </a:stretch>
        </p:blipFill>
        <p:spPr>
          <a:xfrm>
            <a:off x="2655866" y="2627101"/>
            <a:ext cx="177869" cy="163842"/>
          </a:xfrm>
          <a:prstGeom prst="rect">
            <a:avLst/>
          </a:prstGeom>
        </p:spPr>
      </p:pic>
      <p:pic>
        <p:nvPicPr>
          <p:cNvPr id="40" name="Picture 39">
            <a:extLst>
              <a:ext uri="{FF2B5EF4-FFF2-40B4-BE49-F238E27FC236}">
                <a16:creationId xmlns:a16="http://schemas.microsoft.com/office/drawing/2014/main" id="{A47ACA26-E1D5-4723-B465-5551A16B6133}"/>
              </a:ext>
            </a:extLst>
          </p:cNvPr>
          <p:cNvPicPr>
            <a:picLocks noChangeAspect="1"/>
          </p:cNvPicPr>
          <p:nvPr/>
        </p:nvPicPr>
        <p:blipFill>
          <a:blip r:embed="rId2"/>
          <a:stretch>
            <a:fillRect/>
          </a:stretch>
        </p:blipFill>
        <p:spPr>
          <a:xfrm>
            <a:off x="2642542" y="4827417"/>
            <a:ext cx="177869" cy="163842"/>
          </a:xfrm>
          <a:prstGeom prst="rect">
            <a:avLst/>
          </a:prstGeom>
        </p:spPr>
      </p:pic>
      <p:sp>
        <p:nvSpPr>
          <p:cNvPr id="41" name="Rectangle 40">
            <a:extLst>
              <a:ext uri="{FF2B5EF4-FFF2-40B4-BE49-F238E27FC236}">
                <a16:creationId xmlns:a16="http://schemas.microsoft.com/office/drawing/2014/main" id="{F540F664-F24E-4286-B82B-5CB01C50C6B2}"/>
              </a:ext>
            </a:extLst>
          </p:cNvPr>
          <p:cNvSpPr/>
          <p:nvPr/>
        </p:nvSpPr>
        <p:spPr>
          <a:xfrm>
            <a:off x="773723" y="4732476"/>
            <a:ext cx="2120786" cy="2674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Delivery</a:t>
            </a:r>
          </a:p>
        </p:txBody>
      </p:sp>
      <p:pic>
        <p:nvPicPr>
          <p:cNvPr id="42" name="Picture 41">
            <a:extLst>
              <a:ext uri="{FF2B5EF4-FFF2-40B4-BE49-F238E27FC236}">
                <a16:creationId xmlns:a16="http://schemas.microsoft.com/office/drawing/2014/main" id="{4DE26EF6-14A2-4891-BB45-E304BB6F092B}"/>
              </a:ext>
            </a:extLst>
          </p:cNvPr>
          <p:cNvPicPr>
            <a:picLocks noChangeAspect="1"/>
          </p:cNvPicPr>
          <p:nvPr/>
        </p:nvPicPr>
        <p:blipFill>
          <a:blip r:embed="rId2"/>
          <a:stretch>
            <a:fillRect/>
          </a:stretch>
        </p:blipFill>
        <p:spPr>
          <a:xfrm>
            <a:off x="2655866" y="4784211"/>
            <a:ext cx="177869" cy="163842"/>
          </a:xfrm>
          <a:prstGeom prst="rect">
            <a:avLst/>
          </a:prstGeom>
        </p:spPr>
      </p:pic>
      <p:sp>
        <p:nvSpPr>
          <p:cNvPr id="43" name="Rectangle 42">
            <a:extLst>
              <a:ext uri="{FF2B5EF4-FFF2-40B4-BE49-F238E27FC236}">
                <a16:creationId xmlns:a16="http://schemas.microsoft.com/office/drawing/2014/main" id="{625389D5-A9E6-45E3-8EA2-597BA16176A8}"/>
              </a:ext>
            </a:extLst>
          </p:cNvPr>
          <p:cNvSpPr/>
          <p:nvPr/>
        </p:nvSpPr>
        <p:spPr>
          <a:xfrm>
            <a:off x="7990448" y="4732476"/>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DV360 </a:t>
            </a:r>
          </a:p>
        </p:txBody>
      </p:sp>
      <p:sp>
        <p:nvSpPr>
          <p:cNvPr id="44" name="TextBox 43">
            <a:extLst>
              <a:ext uri="{FF2B5EF4-FFF2-40B4-BE49-F238E27FC236}">
                <a16:creationId xmlns:a16="http://schemas.microsoft.com/office/drawing/2014/main" id="{E7C44ECB-E5CF-42B6-B849-ABA088BC39A1}"/>
              </a:ext>
            </a:extLst>
          </p:cNvPr>
          <p:cNvSpPr txBox="1"/>
          <p:nvPr/>
        </p:nvSpPr>
        <p:spPr>
          <a:xfrm>
            <a:off x="9803642" y="3666818"/>
            <a:ext cx="1417220" cy="646331"/>
          </a:xfrm>
          <a:prstGeom prst="rect">
            <a:avLst/>
          </a:prstGeom>
          <a:noFill/>
        </p:spPr>
        <p:txBody>
          <a:bodyPr wrap="square" rtlCol="0">
            <a:spAutoFit/>
          </a:bodyPr>
          <a:lstStyle/>
          <a:p>
            <a:r>
              <a:rPr lang="en-US" sz="1200" dirty="0"/>
              <a:t>Campaign created under selected account</a:t>
            </a:r>
          </a:p>
        </p:txBody>
      </p:sp>
      <p:sp>
        <p:nvSpPr>
          <p:cNvPr id="45" name="TextBox 44">
            <a:extLst>
              <a:ext uri="{FF2B5EF4-FFF2-40B4-BE49-F238E27FC236}">
                <a16:creationId xmlns:a16="http://schemas.microsoft.com/office/drawing/2014/main" id="{7A5BD789-7635-4B9E-80E8-B7D31695EF92}"/>
              </a:ext>
            </a:extLst>
          </p:cNvPr>
          <p:cNvSpPr txBox="1"/>
          <p:nvPr/>
        </p:nvSpPr>
        <p:spPr>
          <a:xfrm>
            <a:off x="9571821" y="5793543"/>
            <a:ext cx="1417221" cy="461665"/>
          </a:xfrm>
          <a:prstGeom prst="rect">
            <a:avLst/>
          </a:prstGeom>
          <a:noFill/>
        </p:spPr>
        <p:txBody>
          <a:bodyPr wrap="square" rtlCol="0">
            <a:spAutoFit/>
          </a:bodyPr>
          <a:lstStyle/>
          <a:p>
            <a:r>
              <a:rPr lang="en-US" sz="1200" dirty="0"/>
              <a:t>Based on Performance report</a:t>
            </a:r>
          </a:p>
        </p:txBody>
      </p:sp>
      <p:sp>
        <p:nvSpPr>
          <p:cNvPr id="46" name="TextBox 45">
            <a:extLst>
              <a:ext uri="{FF2B5EF4-FFF2-40B4-BE49-F238E27FC236}">
                <a16:creationId xmlns:a16="http://schemas.microsoft.com/office/drawing/2014/main" id="{C5171A5E-EFE9-41B5-8E12-0019B35F8AA4}"/>
              </a:ext>
            </a:extLst>
          </p:cNvPr>
          <p:cNvSpPr txBox="1"/>
          <p:nvPr/>
        </p:nvSpPr>
        <p:spPr>
          <a:xfrm>
            <a:off x="5451064" y="5109976"/>
            <a:ext cx="2593199" cy="276999"/>
          </a:xfrm>
          <a:prstGeom prst="rect">
            <a:avLst/>
          </a:prstGeom>
          <a:noFill/>
        </p:spPr>
        <p:txBody>
          <a:bodyPr wrap="square" rtlCol="0">
            <a:spAutoFit/>
          </a:bodyPr>
          <a:lstStyle/>
          <a:p>
            <a:r>
              <a:rPr lang="en-US" sz="1200" dirty="0"/>
              <a:t>Pulled every night via API</a:t>
            </a:r>
          </a:p>
        </p:txBody>
      </p:sp>
      <p:sp>
        <p:nvSpPr>
          <p:cNvPr id="47" name="TextBox 46">
            <a:extLst>
              <a:ext uri="{FF2B5EF4-FFF2-40B4-BE49-F238E27FC236}">
                <a16:creationId xmlns:a16="http://schemas.microsoft.com/office/drawing/2014/main" id="{C19C992D-2522-467B-858E-F995D505CF1F}"/>
              </a:ext>
            </a:extLst>
          </p:cNvPr>
          <p:cNvSpPr txBox="1"/>
          <p:nvPr/>
        </p:nvSpPr>
        <p:spPr>
          <a:xfrm>
            <a:off x="3307999" y="5406460"/>
            <a:ext cx="2593199" cy="461665"/>
          </a:xfrm>
          <a:prstGeom prst="rect">
            <a:avLst/>
          </a:prstGeom>
          <a:noFill/>
        </p:spPr>
        <p:txBody>
          <a:bodyPr wrap="square" rtlCol="0">
            <a:spAutoFit/>
          </a:bodyPr>
          <a:lstStyle/>
          <a:p>
            <a:r>
              <a:rPr lang="en-US" sz="1200" dirty="0"/>
              <a:t>Secondary pull previous month at month end</a:t>
            </a:r>
          </a:p>
        </p:txBody>
      </p:sp>
      <p:sp>
        <p:nvSpPr>
          <p:cNvPr id="5" name="Footer Placeholder 4">
            <a:extLst>
              <a:ext uri="{FF2B5EF4-FFF2-40B4-BE49-F238E27FC236}">
                <a16:creationId xmlns:a16="http://schemas.microsoft.com/office/drawing/2014/main" id="{570EB11C-E130-4540-9E54-2B36FD495164}"/>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84793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AA2FE4C5-4263-4061-A0D9-A4CB8D5867CF}"/>
              </a:ext>
            </a:extLst>
          </p:cNvPr>
          <p:cNvGraphicFramePr/>
          <p:nvPr>
            <p:extLst>
              <p:ext uri="{D42A27DB-BD31-4B8C-83A1-F6EECF244321}">
                <p14:modId xmlns:p14="http://schemas.microsoft.com/office/powerpoint/2010/main" val="1816747805"/>
              </p:ext>
            </p:extLst>
          </p:nvPr>
        </p:nvGraphicFramePr>
        <p:xfrm>
          <a:off x="839788"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810EA989-2E50-48CE-8D0C-D14FB9ECD99A}"/>
              </a:ext>
            </a:extLst>
          </p:cNvPr>
          <p:cNvSpPr>
            <a:spLocks noGrp="1"/>
          </p:cNvSpPr>
          <p:nvPr>
            <p:ph type="body" idx="1"/>
          </p:nvPr>
        </p:nvSpPr>
        <p:spPr>
          <a:xfrm>
            <a:off x="839788" y="1681163"/>
            <a:ext cx="5157787" cy="594204"/>
          </a:xfrm>
        </p:spPr>
        <p:txBody>
          <a:bodyPr/>
          <a:lstStyle/>
          <a:p>
            <a:r>
              <a:rPr lang="en-US" dirty="0"/>
              <a:t>Permission</a:t>
            </a:r>
          </a:p>
        </p:txBody>
      </p:sp>
      <p:sp>
        <p:nvSpPr>
          <p:cNvPr id="4" name="Content Placeholder 3">
            <a:extLst>
              <a:ext uri="{FF2B5EF4-FFF2-40B4-BE49-F238E27FC236}">
                <a16:creationId xmlns:a16="http://schemas.microsoft.com/office/drawing/2014/main" id="{E897EC16-7D83-4F67-AA1B-6E5829DA1C5B}"/>
              </a:ext>
            </a:extLst>
          </p:cNvPr>
          <p:cNvSpPr>
            <a:spLocks noGrp="1"/>
          </p:cNvSpPr>
          <p:nvPr>
            <p:ph sz="half" idx="2"/>
          </p:nvPr>
        </p:nvSpPr>
        <p:spPr/>
        <p:txBody>
          <a:bodyPr>
            <a:normAutofit/>
          </a:bodyPr>
          <a:lstStyle/>
          <a:p>
            <a:r>
              <a:rPr lang="en-US" sz="1800" dirty="0"/>
              <a:t>Person should be tagged on Project/Activity resources under any role</a:t>
            </a:r>
          </a:p>
          <a:p>
            <a:r>
              <a:rPr lang="en-US" sz="1800" dirty="0"/>
              <a:t>User group should have rights</a:t>
            </a:r>
          </a:p>
        </p:txBody>
      </p:sp>
      <p:sp>
        <p:nvSpPr>
          <p:cNvPr id="5" name="Text Placeholder 4">
            <a:extLst>
              <a:ext uri="{FF2B5EF4-FFF2-40B4-BE49-F238E27FC236}">
                <a16:creationId xmlns:a16="http://schemas.microsoft.com/office/drawing/2014/main" id="{C1C71409-0219-48DB-A3AD-2CF9EDB7A978}"/>
              </a:ext>
            </a:extLst>
          </p:cNvPr>
          <p:cNvSpPr>
            <a:spLocks noGrp="1"/>
          </p:cNvSpPr>
          <p:nvPr>
            <p:ph type="body" sz="quarter" idx="3"/>
          </p:nvPr>
        </p:nvSpPr>
        <p:spPr/>
        <p:txBody>
          <a:bodyPr/>
          <a:lstStyle/>
          <a:p>
            <a:endParaRPr lang="en-US"/>
          </a:p>
        </p:txBody>
      </p:sp>
      <p:pic>
        <p:nvPicPr>
          <p:cNvPr id="8" name="Content Placeholder 7">
            <a:extLst>
              <a:ext uri="{FF2B5EF4-FFF2-40B4-BE49-F238E27FC236}">
                <a16:creationId xmlns:a16="http://schemas.microsoft.com/office/drawing/2014/main" id="{51214E1F-5925-41EC-AFD3-6A9437FDE712}"/>
              </a:ext>
            </a:extLst>
          </p:cNvPr>
          <p:cNvPicPr>
            <a:picLocks noGrp="1" noChangeAspect="1"/>
          </p:cNvPicPr>
          <p:nvPr>
            <p:ph sz="quarter" idx="4"/>
          </p:nvPr>
        </p:nvPicPr>
        <p:blipFill>
          <a:blip r:embed="rId7"/>
          <a:stretch>
            <a:fillRect/>
          </a:stretch>
        </p:blipFill>
        <p:spPr>
          <a:xfrm>
            <a:off x="6096000" y="1681163"/>
            <a:ext cx="4867275" cy="2238375"/>
          </a:xfrm>
          <a:prstGeom prst="rect">
            <a:avLst/>
          </a:prstGeom>
        </p:spPr>
      </p:pic>
      <p:pic>
        <p:nvPicPr>
          <p:cNvPr id="9" name="Picture 8">
            <a:extLst>
              <a:ext uri="{FF2B5EF4-FFF2-40B4-BE49-F238E27FC236}">
                <a16:creationId xmlns:a16="http://schemas.microsoft.com/office/drawing/2014/main" id="{7D358325-C94C-40FA-B0A0-4937316F5973}"/>
              </a:ext>
            </a:extLst>
          </p:cNvPr>
          <p:cNvPicPr>
            <a:picLocks noChangeAspect="1"/>
          </p:cNvPicPr>
          <p:nvPr/>
        </p:nvPicPr>
        <p:blipFill>
          <a:blip r:embed="rId8"/>
          <a:stretch>
            <a:fillRect/>
          </a:stretch>
        </p:blipFill>
        <p:spPr>
          <a:xfrm>
            <a:off x="461962" y="4678326"/>
            <a:ext cx="11268075" cy="1371600"/>
          </a:xfrm>
          <a:prstGeom prst="rect">
            <a:avLst/>
          </a:prstGeom>
        </p:spPr>
      </p:pic>
      <p:sp>
        <p:nvSpPr>
          <p:cNvPr id="11" name="Footer Placeholder 10">
            <a:extLst>
              <a:ext uri="{FF2B5EF4-FFF2-40B4-BE49-F238E27FC236}">
                <a16:creationId xmlns:a16="http://schemas.microsoft.com/office/drawing/2014/main" id="{FE0ED341-75CA-4003-A689-300D44627ED0}"/>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133208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0B046-33DD-4124-890E-9027AB356F12}"/>
              </a:ext>
            </a:extLst>
          </p:cNvPr>
          <p:cNvSpPr>
            <a:spLocks noGrp="1"/>
          </p:cNvSpPr>
          <p:nvPr>
            <p:ph type="title"/>
          </p:nvPr>
        </p:nvSpPr>
        <p:spPr>
          <a:xfrm>
            <a:off x="838200" y="365125"/>
            <a:ext cx="10515600" cy="1325563"/>
          </a:xfrm>
        </p:spPr>
        <p:txBody>
          <a:bodyPr>
            <a:normAutofit/>
          </a:bodyPr>
          <a:lstStyle/>
          <a:p>
            <a:r>
              <a:rPr lang="en-US" sz="4600" b="1">
                <a:solidFill>
                  <a:srgbClr val="FFFFFF"/>
                </a:solidFill>
              </a:rPr>
              <a:t>Delivery</a:t>
            </a:r>
          </a:p>
        </p:txBody>
      </p:sp>
      <p:sp>
        <p:nvSpPr>
          <p:cNvPr id="3" name="Content Placeholder 2">
            <a:extLst>
              <a:ext uri="{FF2B5EF4-FFF2-40B4-BE49-F238E27FC236}">
                <a16:creationId xmlns:a16="http://schemas.microsoft.com/office/drawing/2014/main" id="{D580EC5E-8793-4974-B336-F70AC3B60C51}"/>
              </a:ext>
            </a:extLst>
          </p:cNvPr>
          <p:cNvSpPr>
            <a:spLocks noGrp="1"/>
          </p:cNvSpPr>
          <p:nvPr>
            <p:ph idx="1"/>
          </p:nvPr>
        </p:nvSpPr>
        <p:spPr>
          <a:xfrm>
            <a:off x="838200" y="2438400"/>
            <a:ext cx="10515600" cy="3738562"/>
          </a:xfrm>
        </p:spPr>
        <p:txBody>
          <a:bodyPr>
            <a:normAutofit/>
          </a:bodyPr>
          <a:lstStyle/>
          <a:p>
            <a:r>
              <a:rPr lang="en-US" sz="2600" dirty="0"/>
              <a:t>Delivery from Premium platforms comes into Nexelus every ET night</a:t>
            </a:r>
          </a:p>
          <a:p>
            <a:pPr marL="0" indent="0">
              <a:buNone/>
            </a:pPr>
            <a:endParaRPr lang="en-US" sz="2600" dirty="0"/>
          </a:p>
          <a:p>
            <a:r>
              <a:rPr lang="en-US" sz="2600" dirty="0"/>
              <a:t>A secondary pull is done at the end of each month for the full previous month.</a:t>
            </a:r>
          </a:p>
        </p:txBody>
      </p:sp>
      <p:sp>
        <p:nvSpPr>
          <p:cNvPr id="5" name="Footer Placeholder 4">
            <a:extLst>
              <a:ext uri="{FF2B5EF4-FFF2-40B4-BE49-F238E27FC236}">
                <a16:creationId xmlns:a16="http://schemas.microsoft.com/office/drawing/2014/main" id="{3DD5AE94-0941-48A2-8E47-7F3DF8446A06}"/>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286744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A0B046-33DD-4124-890E-9027AB356F12}"/>
              </a:ext>
            </a:extLst>
          </p:cNvPr>
          <p:cNvSpPr>
            <a:spLocks noGrp="1"/>
          </p:cNvSpPr>
          <p:nvPr>
            <p:ph type="title"/>
          </p:nvPr>
        </p:nvSpPr>
        <p:spPr>
          <a:xfrm>
            <a:off x="838200" y="365125"/>
            <a:ext cx="10515600" cy="1325563"/>
          </a:xfrm>
        </p:spPr>
        <p:txBody>
          <a:bodyPr>
            <a:normAutofit fontScale="90000"/>
          </a:bodyPr>
          <a:lstStyle/>
          <a:p>
            <a:r>
              <a:rPr lang="en-US" sz="4600" b="1" dirty="0">
                <a:solidFill>
                  <a:srgbClr val="FFFFFF"/>
                </a:solidFill>
              </a:rPr>
              <a:t>Revisions – Optimizations / Change in Budget</a:t>
            </a:r>
          </a:p>
        </p:txBody>
      </p:sp>
      <p:sp>
        <p:nvSpPr>
          <p:cNvPr id="3" name="Content Placeholder 2">
            <a:extLst>
              <a:ext uri="{FF2B5EF4-FFF2-40B4-BE49-F238E27FC236}">
                <a16:creationId xmlns:a16="http://schemas.microsoft.com/office/drawing/2014/main" id="{D580EC5E-8793-4974-B336-F70AC3B60C51}"/>
              </a:ext>
            </a:extLst>
          </p:cNvPr>
          <p:cNvSpPr>
            <a:spLocks noGrp="1"/>
          </p:cNvSpPr>
          <p:nvPr>
            <p:ph idx="1"/>
          </p:nvPr>
        </p:nvSpPr>
        <p:spPr>
          <a:xfrm>
            <a:off x="838200" y="2438400"/>
            <a:ext cx="10515600" cy="3738562"/>
          </a:xfrm>
        </p:spPr>
        <p:txBody>
          <a:bodyPr>
            <a:normAutofit fontScale="92500" lnSpcReduction="10000"/>
          </a:bodyPr>
          <a:lstStyle/>
          <a:p>
            <a:r>
              <a:rPr lang="en-US" sz="2600" dirty="0"/>
              <a:t>Optimizations or change in Budget results in changing, adding or reducing Vendor spend (placements)</a:t>
            </a:r>
          </a:p>
          <a:p>
            <a:pPr marL="0" indent="0">
              <a:buNone/>
            </a:pPr>
            <a:endParaRPr lang="en-US" sz="2600" dirty="0"/>
          </a:p>
          <a:p>
            <a:r>
              <a:rPr lang="en-US" sz="2600" dirty="0"/>
              <a:t>Revise IO to reflect the changes on Placements</a:t>
            </a:r>
          </a:p>
          <a:p>
            <a:endParaRPr lang="en-US" sz="2600" dirty="0"/>
          </a:p>
          <a:p>
            <a:r>
              <a:rPr lang="en-US" sz="2600" dirty="0"/>
              <a:t>Revise Trade desk or Facebook Campaign, Google Budget Order from Buying</a:t>
            </a:r>
          </a:p>
          <a:p>
            <a:endParaRPr lang="en-US" sz="2600" dirty="0"/>
          </a:p>
          <a:p>
            <a:r>
              <a:rPr lang="en-US" sz="2600" b="1" dirty="0">
                <a:solidFill>
                  <a:srgbClr val="C00000"/>
                </a:solidFill>
              </a:rPr>
              <a:t>NOTE</a:t>
            </a:r>
            <a:r>
              <a:rPr lang="en-US" sz="2600" dirty="0">
                <a:solidFill>
                  <a:srgbClr val="C00000"/>
                </a:solidFill>
              </a:rPr>
              <a:t>: Making any changes directly in API partner’s platform will not reflect in Nexelus. All changes have to go from Nexelus into the API partner platforms.</a:t>
            </a:r>
          </a:p>
        </p:txBody>
      </p:sp>
      <p:sp>
        <p:nvSpPr>
          <p:cNvPr id="4" name="Footer Placeholder 3">
            <a:extLst>
              <a:ext uri="{FF2B5EF4-FFF2-40B4-BE49-F238E27FC236}">
                <a16:creationId xmlns:a16="http://schemas.microsoft.com/office/drawing/2014/main" id="{A32627F4-14F1-459D-8AD9-122FD3F0C387}"/>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273684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A34D96-2447-4BB1-BC1F-BBB9EDF10ADE}"/>
              </a:ext>
            </a:extLst>
          </p:cNvPr>
          <p:cNvSpPr/>
          <p:nvPr/>
        </p:nvSpPr>
        <p:spPr>
          <a:xfrm>
            <a:off x="773723" y="838201"/>
            <a:ext cx="2110154" cy="793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Package/Placement</a:t>
            </a:r>
          </a:p>
        </p:txBody>
      </p:sp>
      <p:cxnSp>
        <p:nvCxnSpPr>
          <p:cNvPr id="18" name="Straight Arrow Connector 17">
            <a:extLst>
              <a:ext uri="{FF2B5EF4-FFF2-40B4-BE49-F238E27FC236}">
                <a16:creationId xmlns:a16="http://schemas.microsoft.com/office/drawing/2014/main" id="{3704AD2D-FE95-4442-A05A-046BB2D4401B}"/>
              </a:ext>
            </a:extLst>
          </p:cNvPr>
          <p:cNvCxnSpPr>
            <a:cxnSpLocks/>
            <a:stCxn id="16" idx="2"/>
            <a:endCxn id="35" idx="0"/>
          </p:cNvCxnSpPr>
          <p:nvPr/>
        </p:nvCxnSpPr>
        <p:spPr>
          <a:xfrm>
            <a:off x="1828800" y="1631852"/>
            <a:ext cx="3760" cy="96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6A0797-9459-4E8E-A431-5C468BCAFD71}"/>
              </a:ext>
            </a:extLst>
          </p:cNvPr>
          <p:cNvSpPr/>
          <p:nvPr/>
        </p:nvSpPr>
        <p:spPr>
          <a:xfrm>
            <a:off x="773723" y="2849880"/>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Insertion Order</a:t>
            </a:r>
          </a:p>
        </p:txBody>
      </p:sp>
      <p:sp>
        <p:nvSpPr>
          <p:cNvPr id="23" name="Rectangle 22">
            <a:extLst>
              <a:ext uri="{FF2B5EF4-FFF2-40B4-BE49-F238E27FC236}">
                <a16:creationId xmlns:a16="http://schemas.microsoft.com/office/drawing/2014/main" id="{D1BFA753-F7E5-4A7E-BDFA-0A54007F96CA}"/>
              </a:ext>
            </a:extLst>
          </p:cNvPr>
          <p:cNvSpPr/>
          <p:nvPr/>
        </p:nvSpPr>
        <p:spPr>
          <a:xfrm>
            <a:off x="7990448" y="2849879"/>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TTD Campaign</a:t>
            </a:r>
          </a:p>
        </p:txBody>
      </p:sp>
      <p:sp>
        <p:nvSpPr>
          <p:cNvPr id="24" name="Rectangle 23">
            <a:extLst>
              <a:ext uri="{FF2B5EF4-FFF2-40B4-BE49-F238E27FC236}">
                <a16:creationId xmlns:a16="http://schemas.microsoft.com/office/drawing/2014/main" id="{9A8B7D55-A67A-4535-BC12-20F6ED48BBCB}"/>
              </a:ext>
            </a:extLst>
          </p:cNvPr>
          <p:cNvSpPr/>
          <p:nvPr/>
        </p:nvSpPr>
        <p:spPr>
          <a:xfrm>
            <a:off x="7990448" y="4999891"/>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cxnSp>
        <p:nvCxnSpPr>
          <p:cNvPr id="26" name="Straight Arrow Connector 25">
            <a:extLst>
              <a:ext uri="{FF2B5EF4-FFF2-40B4-BE49-F238E27FC236}">
                <a16:creationId xmlns:a16="http://schemas.microsoft.com/office/drawing/2014/main" id="{39F85352-1FE7-4017-99B5-7B7470BD0F59}"/>
              </a:ext>
            </a:extLst>
          </p:cNvPr>
          <p:cNvCxnSpPr>
            <a:cxnSpLocks/>
            <a:stCxn id="23" idx="2"/>
            <a:endCxn id="43" idx="0"/>
          </p:cNvCxnSpPr>
          <p:nvPr/>
        </p:nvCxnSpPr>
        <p:spPr>
          <a:xfrm>
            <a:off x="9460522" y="3643531"/>
            <a:ext cx="0" cy="10889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Rectangle 27">
            <a:extLst>
              <a:ext uri="{FF2B5EF4-FFF2-40B4-BE49-F238E27FC236}">
                <a16:creationId xmlns:a16="http://schemas.microsoft.com/office/drawing/2014/main" id="{607DE6A3-DC5E-4AA8-A389-1E5B46EF615B}"/>
              </a:ext>
            </a:extLst>
          </p:cNvPr>
          <p:cNvSpPr/>
          <p:nvPr/>
        </p:nvSpPr>
        <p:spPr>
          <a:xfrm>
            <a:off x="773723" y="4999891"/>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Override</a:t>
            </a:r>
          </a:p>
        </p:txBody>
      </p:sp>
      <p:cxnSp>
        <p:nvCxnSpPr>
          <p:cNvPr id="30" name="Straight Arrow Connector 29">
            <a:extLst>
              <a:ext uri="{FF2B5EF4-FFF2-40B4-BE49-F238E27FC236}">
                <a16:creationId xmlns:a16="http://schemas.microsoft.com/office/drawing/2014/main" id="{3D0CE1DE-75B4-4136-A583-A66D9B4D119F}"/>
              </a:ext>
            </a:extLst>
          </p:cNvPr>
          <p:cNvCxnSpPr>
            <a:stCxn id="24" idx="1"/>
            <a:endCxn id="28" idx="3"/>
          </p:cNvCxnSpPr>
          <p:nvPr/>
        </p:nvCxnSpPr>
        <p:spPr>
          <a:xfrm flipH="1">
            <a:off x="2883877" y="5396717"/>
            <a:ext cx="5106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A6577B-D720-4D88-B276-CAB1E183C275}"/>
              </a:ext>
            </a:extLst>
          </p:cNvPr>
          <p:cNvCxnSpPr>
            <a:cxnSpLocks/>
            <a:stCxn id="19" idx="3"/>
            <a:endCxn id="32" idx="1"/>
          </p:cNvCxnSpPr>
          <p:nvPr/>
        </p:nvCxnSpPr>
        <p:spPr>
          <a:xfrm flipV="1">
            <a:off x="2883877" y="3246705"/>
            <a:ext cx="16293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EAE106B-F8CD-4894-A906-2341CE7C6F90}"/>
              </a:ext>
            </a:extLst>
          </p:cNvPr>
          <p:cNvSpPr txBox="1"/>
          <p:nvPr/>
        </p:nvSpPr>
        <p:spPr>
          <a:xfrm>
            <a:off x="4119240" y="200077"/>
            <a:ext cx="7735132" cy="646331"/>
          </a:xfrm>
          <a:prstGeom prst="rect">
            <a:avLst/>
          </a:prstGeom>
          <a:solidFill>
            <a:srgbClr val="FFC000"/>
          </a:solidFill>
        </p:spPr>
        <p:txBody>
          <a:bodyPr wrap="square" rtlCol="0">
            <a:spAutoFit/>
          </a:bodyPr>
          <a:lstStyle/>
          <a:p>
            <a:r>
              <a:rPr lang="en-US" sz="3600" b="1" dirty="0"/>
              <a:t>Nexelus and Trade Desk (TTD) Hierarchy</a:t>
            </a:r>
          </a:p>
        </p:txBody>
      </p:sp>
      <p:sp>
        <p:nvSpPr>
          <p:cNvPr id="9" name="TextBox 8">
            <a:extLst>
              <a:ext uri="{FF2B5EF4-FFF2-40B4-BE49-F238E27FC236}">
                <a16:creationId xmlns:a16="http://schemas.microsoft.com/office/drawing/2014/main" id="{AC17F895-6483-4287-92BB-727B3EF3932C}"/>
              </a:ext>
            </a:extLst>
          </p:cNvPr>
          <p:cNvSpPr txBox="1"/>
          <p:nvPr/>
        </p:nvSpPr>
        <p:spPr>
          <a:xfrm>
            <a:off x="5901198" y="2688694"/>
            <a:ext cx="2099139" cy="461665"/>
          </a:xfrm>
          <a:prstGeom prst="rect">
            <a:avLst/>
          </a:prstGeom>
          <a:noFill/>
        </p:spPr>
        <p:txBody>
          <a:bodyPr wrap="square" rtlCol="0">
            <a:spAutoFit/>
          </a:bodyPr>
          <a:lstStyle/>
          <a:p>
            <a:r>
              <a:rPr lang="en-US" sz="1200" dirty="0"/>
              <a:t>IOs create a separate TTD Campaign</a:t>
            </a:r>
          </a:p>
        </p:txBody>
      </p:sp>
      <p:sp>
        <p:nvSpPr>
          <p:cNvPr id="25" name="TextBox 24">
            <a:extLst>
              <a:ext uri="{FF2B5EF4-FFF2-40B4-BE49-F238E27FC236}">
                <a16:creationId xmlns:a16="http://schemas.microsoft.com/office/drawing/2014/main" id="{F5F3854F-E331-4E49-9702-C6C6736A8367}"/>
              </a:ext>
            </a:extLst>
          </p:cNvPr>
          <p:cNvSpPr txBox="1"/>
          <p:nvPr/>
        </p:nvSpPr>
        <p:spPr>
          <a:xfrm>
            <a:off x="3184518" y="3265354"/>
            <a:ext cx="1629397" cy="646331"/>
          </a:xfrm>
          <a:prstGeom prst="rect">
            <a:avLst/>
          </a:prstGeom>
          <a:noFill/>
        </p:spPr>
        <p:txBody>
          <a:bodyPr wrap="square" rtlCol="0">
            <a:spAutoFit/>
          </a:bodyPr>
          <a:lstStyle/>
          <a:p>
            <a:r>
              <a:rPr lang="en-US" sz="1200" dirty="0"/>
              <a:t>Each Media plan can have multiple TTD Campaigns</a:t>
            </a:r>
          </a:p>
        </p:txBody>
      </p:sp>
      <p:sp>
        <p:nvSpPr>
          <p:cNvPr id="27" name="TextBox 26">
            <a:extLst>
              <a:ext uri="{FF2B5EF4-FFF2-40B4-BE49-F238E27FC236}">
                <a16:creationId xmlns:a16="http://schemas.microsoft.com/office/drawing/2014/main" id="{BE892746-3FA7-44FD-B2AD-9ED4F646512A}"/>
              </a:ext>
            </a:extLst>
          </p:cNvPr>
          <p:cNvSpPr txBox="1"/>
          <p:nvPr/>
        </p:nvSpPr>
        <p:spPr>
          <a:xfrm>
            <a:off x="661000" y="1625501"/>
            <a:ext cx="1417220" cy="276999"/>
          </a:xfrm>
          <a:prstGeom prst="rect">
            <a:avLst/>
          </a:prstGeom>
          <a:noFill/>
        </p:spPr>
        <p:txBody>
          <a:bodyPr wrap="square" rtlCol="0">
            <a:spAutoFit/>
          </a:bodyPr>
          <a:lstStyle/>
          <a:p>
            <a:r>
              <a:rPr lang="en-US" sz="1200" dirty="0"/>
              <a:t>Media plan</a:t>
            </a:r>
          </a:p>
        </p:txBody>
      </p:sp>
      <p:sp>
        <p:nvSpPr>
          <p:cNvPr id="29" name="TextBox 28">
            <a:extLst>
              <a:ext uri="{FF2B5EF4-FFF2-40B4-BE49-F238E27FC236}">
                <a16:creationId xmlns:a16="http://schemas.microsoft.com/office/drawing/2014/main" id="{535331D5-DEA5-43AF-8A5D-748659E2BE2C}"/>
              </a:ext>
            </a:extLst>
          </p:cNvPr>
          <p:cNvSpPr txBox="1"/>
          <p:nvPr/>
        </p:nvSpPr>
        <p:spPr>
          <a:xfrm>
            <a:off x="677694" y="3625302"/>
            <a:ext cx="1417220" cy="1015663"/>
          </a:xfrm>
          <a:prstGeom prst="rect">
            <a:avLst/>
          </a:prstGeom>
          <a:noFill/>
        </p:spPr>
        <p:txBody>
          <a:bodyPr wrap="square" rtlCol="0">
            <a:spAutoFit/>
          </a:bodyPr>
          <a:lstStyle/>
          <a:p>
            <a:r>
              <a:rPr lang="en-US" sz="1200" dirty="0"/>
              <a:t>Each Package/Placement can be used to create separate IOs OR one single IO</a:t>
            </a:r>
          </a:p>
        </p:txBody>
      </p:sp>
      <p:sp>
        <p:nvSpPr>
          <p:cNvPr id="31" name="TextBox 30">
            <a:extLst>
              <a:ext uri="{FF2B5EF4-FFF2-40B4-BE49-F238E27FC236}">
                <a16:creationId xmlns:a16="http://schemas.microsoft.com/office/drawing/2014/main" id="{30026E58-CD77-4250-9698-D43680D8AD58}"/>
              </a:ext>
            </a:extLst>
          </p:cNvPr>
          <p:cNvSpPr txBox="1"/>
          <p:nvPr/>
        </p:nvSpPr>
        <p:spPr>
          <a:xfrm>
            <a:off x="734333" y="5793543"/>
            <a:ext cx="1417220" cy="276999"/>
          </a:xfrm>
          <a:prstGeom prst="rect">
            <a:avLst/>
          </a:prstGeom>
          <a:noFill/>
        </p:spPr>
        <p:txBody>
          <a:bodyPr wrap="square" rtlCol="0">
            <a:spAutoFit/>
          </a:bodyPr>
          <a:lstStyle/>
          <a:p>
            <a:r>
              <a:rPr lang="en-US" sz="1200" dirty="0"/>
              <a:t>Raw delivery</a:t>
            </a:r>
          </a:p>
        </p:txBody>
      </p:sp>
      <p:sp>
        <p:nvSpPr>
          <p:cNvPr id="33" name="Rectangle 32">
            <a:extLst>
              <a:ext uri="{FF2B5EF4-FFF2-40B4-BE49-F238E27FC236}">
                <a16:creationId xmlns:a16="http://schemas.microsoft.com/office/drawing/2014/main" id="{103E2991-142A-4174-9E97-7AAD1478EEC1}"/>
              </a:ext>
            </a:extLst>
          </p:cNvPr>
          <p:cNvSpPr/>
          <p:nvPr/>
        </p:nvSpPr>
        <p:spPr>
          <a:xfrm>
            <a:off x="773722" y="592945"/>
            <a:ext cx="2110153"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Vendor Spend from Placements</a:t>
            </a:r>
          </a:p>
        </p:txBody>
      </p:sp>
      <p:sp>
        <p:nvSpPr>
          <p:cNvPr id="35" name="Rectangle 34">
            <a:extLst>
              <a:ext uri="{FF2B5EF4-FFF2-40B4-BE49-F238E27FC236}">
                <a16:creationId xmlns:a16="http://schemas.microsoft.com/office/drawing/2014/main" id="{4A10FAFE-E77B-4A98-A29C-80E947D94418}"/>
              </a:ext>
            </a:extLst>
          </p:cNvPr>
          <p:cNvSpPr/>
          <p:nvPr/>
        </p:nvSpPr>
        <p:spPr>
          <a:xfrm>
            <a:off x="777483" y="2600043"/>
            <a:ext cx="2110153"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Buying</a:t>
            </a:r>
          </a:p>
        </p:txBody>
      </p:sp>
      <p:sp>
        <p:nvSpPr>
          <p:cNvPr id="36" name="Rectangle 35">
            <a:extLst>
              <a:ext uri="{FF2B5EF4-FFF2-40B4-BE49-F238E27FC236}">
                <a16:creationId xmlns:a16="http://schemas.microsoft.com/office/drawing/2014/main" id="{100054FB-B5A7-4A6D-B3B3-5055AD18FAD1}"/>
              </a:ext>
            </a:extLst>
          </p:cNvPr>
          <p:cNvSpPr/>
          <p:nvPr/>
        </p:nvSpPr>
        <p:spPr>
          <a:xfrm>
            <a:off x="7990448" y="2586395"/>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TTD </a:t>
            </a:r>
          </a:p>
        </p:txBody>
      </p:sp>
      <p:pic>
        <p:nvPicPr>
          <p:cNvPr id="38" name="Picture 37">
            <a:extLst>
              <a:ext uri="{FF2B5EF4-FFF2-40B4-BE49-F238E27FC236}">
                <a16:creationId xmlns:a16="http://schemas.microsoft.com/office/drawing/2014/main" id="{9845E11A-EB70-4D7E-A0A4-2617EFBF924E}"/>
              </a:ext>
            </a:extLst>
          </p:cNvPr>
          <p:cNvPicPr>
            <a:picLocks noChangeAspect="1"/>
          </p:cNvPicPr>
          <p:nvPr/>
        </p:nvPicPr>
        <p:blipFill>
          <a:blip r:embed="rId2"/>
          <a:stretch>
            <a:fillRect/>
          </a:stretch>
        </p:blipFill>
        <p:spPr>
          <a:xfrm>
            <a:off x="2696119" y="633020"/>
            <a:ext cx="177869" cy="163842"/>
          </a:xfrm>
          <a:prstGeom prst="rect">
            <a:avLst/>
          </a:prstGeom>
        </p:spPr>
      </p:pic>
      <p:pic>
        <p:nvPicPr>
          <p:cNvPr id="39" name="Picture 38">
            <a:extLst>
              <a:ext uri="{FF2B5EF4-FFF2-40B4-BE49-F238E27FC236}">
                <a16:creationId xmlns:a16="http://schemas.microsoft.com/office/drawing/2014/main" id="{7380563E-AC53-4D22-97B5-466E92DC4623}"/>
              </a:ext>
            </a:extLst>
          </p:cNvPr>
          <p:cNvPicPr>
            <a:picLocks noChangeAspect="1"/>
          </p:cNvPicPr>
          <p:nvPr/>
        </p:nvPicPr>
        <p:blipFill>
          <a:blip r:embed="rId2"/>
          <a:stretch>
            <a:fillRect/>
          </a:stretch>
        </p:blipFill>
        <p:spPr>
          <a:xfrm>
            <a:off x="2655866" y="2627101"/>
            <a:ext cx="177869" cy="163842"/>
          </a:xfrm>
          <a:prstGeom prst="rect">
            <a:avLst/>
          </a:prstGeom>
        </p:spPr>
      </p:pic>
      <p:pic>
        <p:nvPicPr>
          <p:cNvPr id="40" name="Picture 39">
            <a:extLst>
              <a:ext uri="{FF2B5EF4-FFF2-40B4-BE49-F238E27FC236}">
                <a16:creationId xmlns:a16="http://schemas.microsoft.com/office/drawing/2014/main" id="{A47ACA26-E1D5-4723-B465-5551A16B6133}"/>
              </a:ext>
            </a:extLst>
          </p:cNvPr>
          <p:cNvPicPr>
            <a:picLocks noChangeAspect="1"/>
          </p:cNvPicPr>
          <p:nvPr/>
        </p:nvPicPr>
        <p:blipFill>
          <a:blip r:embed="rId2"/>
          <a:stretch>
            <a:fillRect/>
          </a:stretch>
        </p:blipFill>
        <p:spPr>
          <a:xfrm>
            <a:off x="2642542" y="4827417"/>
            <a:ext cx="177869" cy="163842"/>
          </a:xfrm>
          <a:prstGeom prst="rect">
            <a:avLst/>
          </a:prstGeom>
        </p:spPr>
      </p:pic>
      <p:sp>
        <p:nvSpPr>
          <p:cNvPr id="41" name="Rectangle 40">
            <a:extLst>
              <a:ext uri="{FF2B5EF4-FFF2-40B4-BE49-F238E27FC236}">
                <a16:creationId xmlns:a16="http://schemas.microsoft.com/office/drawing/2014/main" id="{F540F664-F24E-4286-B82B-5CB01C50C6B2}"/>
              </a:ext>
            </a:extLst>
          </p:cNvPr>
          <p:cNvSpPr/>
          <p:nvPr/>
        </p:nvSpPr>
        <p:spPr>
          <a:xfrm>
            <a:off x="773722" y="4732476"/>
            <a:ext cx="2110153"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Delivery</a:t>
            </a:r>
          </a:p>
        </p:txBody>
      </p:sp>
      <p:pic>
        <p:nvPicPr>
          <p:cNvPr id="42" name="Picture 41">
            <a:extLst>
              <a:ext uri="{FF2B5EF4-FFF2-40B4-BE49-F238E27FC236}">
                <a16:creationId xmlns:a16="http://schemas.microsoft.com/office/drawing/2014/main" id="{4DE26EF6-14A2-4891-BB45-E304BB6F092B}"/>
              </a:ext>
            </a:extLst>
          </p:cNvPr>
          <p:cNvPicPr>
            <a:picLocks noChangeAspect="1"/>
          </p:cNvPicPr>
          <p:nvPr/>
        </p:nvPicPr>
        <p:blipFill>
          <a:blip r:embed="rId2"/>
          <a:stretch>
            <a:fillRect/>
          </a:stretch>
        </p:blipFill>
        <p:spPr>
          <a:xfrm>
            <a:off x="2655866" y="4784211"/>
            <a:ext cx="177869" cy="163842"/>
          </a:xfrm>
          <a:prstGeom prst="rect">
            <a:avLst/>
          </a:prstGeom>
        </p:spPr>
      </p:pic>
      <p:sp>
        <p:nvSpPr>
          <p:cNvPr id="43" name="Rectangle 42">
            <a:extLst>
              <a:ext uri="{FF2B5EF4-FFF2-40B4-BE49-F238E27FC236}">
                <a16:creationId xmlns:a16="http://schemas.microsoft.com/office/drawing/2014/main" id="{625389D5-A9E6-45E3-8EA2-597BA16176A8}"/>
              </a:ext>
            </a:extLst>
          </p:cNvPr>
          <p:cNvSpPr/>
          <p:nvPr/>
        </p:nvSpPr>
        <p:spPr>
          <a:xfrm>
            <a:off x="7990448" y="4732476"/>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TTD </a:t>
            </a:r>
          </a:p>
        </p:txBody>
      </p:sp>
      <p:sp>
        <p:nvSpPr>
          <p:cNvPr id="44" name="TextBox 43">
            <a:extLst>
              <a:ext uri="{FF2B5EF4-FFF2-40B4-BE49-F238E27FC236}">
                <a16:creationId xmlns:a16="http://schemas.microsoft.com/office/drawing/2014/main" id="{E7C44ECB-E5CF-42B6-B849-ABA088BC39A1}"/>
              </a:ext>
            </a:extLst>
          </p:cNvPr>
          <p:cNvSpPr txBox="1"/>
          <p:nvPr/>
        </p:nvSpPr>
        <p:spPr>
          <a:xfrm>
            <a:off x="9803642" y="3666818"/>
            <a:ext cx="1417220" cy="646331"/>
          </a:xfrm>
          <a:prstGeom prst="rect">
            <a:avLst/>
          </a:prstGeom>
          <a:noFill/>
        </p:spPr>
        <p:txBody>
          <a:bodyPr wrap="square" rtlCol="0">
            <a:spAutoFit/>
          </a:bodyPr>
          <a:lstStyle/>
          <a:p>
            <a:r>
              <a:rPr lang="en-US" sz="1200" dirty="0"/>
              <a:t>Campaign created under selected account</a:t>
            </a:r>
          </a:p>
        </p:txBody>
      </p:sp>
      <p:sp>
        <p:nvSpPr>
          <p:cNvPr id="45" name="TextBox 44">
            <a:extLst>
              <a:ext uri="{FF2B5EF4-FFF2-40B4-BE49-F238E27FC236}">
                <a16:creationId xmlns:a16="http://schemas.microsoft.com/office/drawing/2014/main" id="{7A5BD789-7635-4B9E-80E8-B7D31695EF92}"/>
              </a:ext>
            </a:extLst>
          </p:cNvPr>
          <p:cNvSpPr txBox="1"/>
          <p:nvPr/>
        </p:nvSpPr>
        <p:spPr>
          <a:xfrm>
            <a:off x="9571821" y="5793543"/>
            <a:ext cx="1417221" cy="461665"/>
          </a:xfrm>
          <a:prstGeom prst="rect">
            <a:avLst/>
          </a:prstGeom>
          <a:noFill/>
        </p:spPr>
        <p:txBody>
          <a:bodyPr wrap="square" rtlCol="0">
            <a:spAutoFit/>
          </a:bodyPr>
          <a:lstStyle/>
          <a:p>
            <a:r>
              <a:rPr lang="en-US" sz="1200" dirty="0"/>
              <a:t>Based on Performance report</a:t>
            </a:r>
          </a:p>
        </p:txBody>
      </p:sp>
      <p:sp>
        <p:nvSpPr>
          <p:cNvPr id="46" name="TextBox 45">
            <a:extLst>
              <a:ext uri="{FF2B5EF4-FFF2-40B4-BE49-F238E27FC236}">
                <a16:creationId xmlns:a16="http://schemas.microsoft.com/office/drawing/2014/main" id="{C5171A5E-EFE9-41B5-8E12-0019B35F8AA4}"/>
              </a:ext>
            </a:extLst>
          </p:cNvPr>
          <p:cNvSpPr txBox="1"/>
          <p:nvPr/>
        </p:nvSpPr>
        <p:spPr>
          <a:xfrm>
            <a:off x="5901198" y="5109658"/>
            <a:ext cx="2593199" cy="276999"/>
          </a:xfrm>
          <a:prstGeom prst="rect">
            <a:avLst/>
          </a:prstGeom>
          <a:noFill/>
        </p:spPr>
        <p:txBody>
          <a:bodyPr wrap="square" rtlCol="0">
            <a:spAutoFit/>
          </a:bodyPr>
          <a:lstStyle/>
          <a:p>
            <a:r>
              <a:rPr lang="en-US" sz="1200" dirty="0"/>
              <a:t>Pulled every night via API</a:t>
            </a:r>
          </a:p>
        </p:txBody>
      </p:sp>
      <p:sp>
        <p:nvSpPr>
          <p:cNvPr id="47" name="TextBox 46">
            <a:extLst>
              <a:ext uri="{FF2B5EF4-FFF2-40B4-BE49-F238E27FC236}">
                <a16:creationId xmlns:a16="http://schemas.microsoft.com/office/drawing/2014/main" id="{C19C992D-2522-467B-858E-F995D505CF1F}"/>
              </a:ext>
            </a:extLst>
          </p:cNvPr>
          <p:cNvSpPr txBox="1"/>
          <p:nvPr/>
        </p:nvSpPr>
        <p:spPr>
          <a:xfrm>
            <a:off x="3307999" y="5406460"/>
            <a:ext cx="2593199" cy="461665"/>
          </a:xfrm>
          <a:prstGeom prst="rect">
            <a:avLst/>
          </a:prstGeom>
          <a:noFill/>
        </p:spPr>
        <p:txBody>
          <a:bodyPr wrap="square" rtlCol="0">
            <a:spAutoFit/>
          </a:bodyPr>
          <a:lstStyle/>
          <a:p>
            <a:r>
              <a:rPr lang="en-US" sz="1200" dirty="0"/>
              <a:t>Secondary pull previous month at month end</a:t>
            </a:r>
          </a:p>
        </p:txBody>
      </p:sp>
      <p:sp>
        <p:nvSpPr>
          <p:cNvPr id="32" name="Diamond 31">
            <a:extLst>
              <a:ext uri="{FF2B5EF4-FFF2-40B4-BE49-F238E27FC236}">
                <a16:creationId xmlns:a16="http://schemas.microsoft.com/office/drawing/2014/main" id="{D596D65F-B05B-4E48-9676-CDA068599153}"/>
              </a:ext>
            </a:extLst>
          </p:cNvPr>
          <p:cNvSpPr/>
          <p:nvPr/>
        </p:nvSpPr>
        <p:spPr>
          <a:xfrm>
            <a:off x="4513273" y="2785898"/>
            <a:ext cx="1166669" cy="921614"/>
          </a:xfrm>
          <a:prstGeom prst="diamond">
            <a:avLst/>
          </a:prstGeom>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US" sz="1000" dirty="0"/>
              <a:t>Flighting</a:t>
            </a:r>
          </a:p>
        </p:txBody>
      </p:sp>
      <p:cxnSp>
        <p:nvCxnSpPr>
          <p:cNvPr id="48" name="Straight Arrow Connector 47">
            <a:extLst>
              <a:ext uri="{FF2B5EF4-FFF2-40B4-BE49-F238E27FC236}">
                <a16:creationId xmlns:a16="http://schemas.microsoft.com/office/drawing/2014/main" id="{C5B6113D-7733-4CF5-8217-0C0B75B9A813}"/>
              </a:ext>
            </a:extLst>
          </p:cNvPr>
          <p:cNvCxnSpPr>
            <a:cxnSpLocks/>
            <a:endCxn id="23" idx="1"/>
          </p:cNvCxnSpPr>
          <p:nvPr/>
        </p:nvCxnSpPr>
        <p:spPr>
          <a:xfrm flipV="1">
            <a:off x="5679942" y="3246705"/>
            <a:ext cx="2310506" cy="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5ACB67A-8044-4FB1-BDE4-F0AD611D23A3}"/>
              </a:ext>
            </a:extLst>
          </p:cNvPr>
          <p:cNvSpPr txBox="1"/>
          <p:nvPr/>
        </p:nvSpPr>
        <p:spPr>
          <a:xfrm>
            <a:off x="2930229" y="5124590"/>
            <a:ext cx="2593199" cy="276999"/>
          </a:xfrm>
          <a:prstGeom prst="rect">
            <a:avLst/>
          </a:prstGeom>
          <a:noFill/>
        </p:spPr>
        <p:txBody>
          <a:bodyPr wrap="square" rtlCol="0">
            <a:spAutoFit/>
          </a:bodyPr>
          <a:lstStyle/>
          <a:p>
            <a:r>
              <a:rPr lang="en-US" sz="1200" dirty="0"/>
              <a:t>TTD Delivery is at IO level</a:t>
            </a:r>
          </a:p>
        </p:txBody>
      </p:sp>
      <p:sp>
        <p:nvSpPr>
          <p:cNvPr id="5" name="Footer Placeholder 4">
            <a:extLst>
              <a:ext uri="{FF2B5EF4-FFF2-40B4-BE49-F238E27FC236}">
                <a16:creationId xmlns:a16="http://schemas.microsoft.com/office/drawing/2014/main" id="{47A2A025-F418-42BD-AF03-EE893C6934E4}"/>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33695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AB24BE7B-A1DD-403F-800F-E7C5A08AF405}"/>
              </a:ext>
            </a:extLst>
          </p:cNvPr>
          <p:cNvGraphicFramePr/>
          <p:nvPr>
            <p:extLst>
              <p:ext uri="{D42A27DB-BD31-4B8C-83A1-F6EECF244321}">
                <p14:modId xmlns:p14="http://schemas.microsoft.com/office/powerpoint/2010/main" val="764448231"/>
              </p:ext>
            </p:extLst>
          </p:nvPr>
        </p:nvGraphicFramePr>
        <p:xfrm>
          <a:off x="838200" y="477671"/>
          <a:ext cx="9829800" cy="1013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7" name="Diagram 26">
            <a:extLst>
              <a:ext uri="{FF2B5EF4-FFF2-40B4-BE49-F238E27FC236}">
                <a16:creationId xmlns:a16="http://schemas.microsoft.com/office/drawing/2014/main" id="{D8BAEE07-3A62-4D10-BB4C-589C3F1CDA10}"/>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ubtitle 2">
            <a:extLst>
              <a:ext uri="{FF2B5EF4-FFF2-40B4-BE49-F238E27FC236}">
                <a16:creationId xmlns:a16="http://schemas.microsoft.com/office/drawing/2014/main" id="{F00FC534-45DF-4E31-9067-1B784590F217}"/>
              </a:ext>
            </a:extLst>
          </p:cNvPr>
          <p:cNvSpPr>
            <a:spLocks noGrp="1"/>
          </p:cNvSpPr>
          <p:nvPr>
            <p:ph idx="1"/>
          </p:nvPr>
        </p:nvSpPr>
        <p:spPr>
          <a:noFill/>
          <a:ln>
            <a:noFill/>
          </a:ln>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lgn="l">
              <a:buNone/>
            </a:pPr>
            <a:endParaRPr lang="en-US" dirty="0"/>
          </a:p>
          <a:p>
            <a:pPr lvl="0" algn="l"/>
            <a:r>
              <a:rPr lang="en-US" b="1" dirty="0"/>
              <a:t>1-</a:t>
            </a:r>
            <a:r>
              <a:rPr lang="en-US" dirty="0"/>
              <a:t> To sync with TTD an IO will need to be created. Select the TTD line and Create IO. </a:t>
            </a:r>
          </a:p>
          <a:p>
            <a:pPr marL="800100" lvl="1" indent="-342900" algn="l">
              <a:buFont typeface="Arial" panose="020B0604020202020204" pitchFamily="34" charset="0"/>
              <a:buChar char="•"/>
            </a:pPr>
            <a:r>
              <a:rPr lang="en-US" dirty="0"/>
              <a:t>Note that each Package/Placement can create a separate IO or multiple Package/Placements can be grouped together to create one IO. </a:t>
            </a:r>
          </a:p>
          <a:p>
            <a:pPr marL="800100" lvl="1" indent="-342900" algn="l">
              <a:buFont typeface="Arial" panose="020B0604020202020204" pitchFamily="34" charset="0"/>
              <a:buChar char="•"/>
            </a:pPr>
            <a:r>
              <a:rPr lang="en-US" dirty="0"/>
              <a:t>If the Trade desk campaigns are required by Month/Quarter then the Package/Placements should also be set by Month/Quarter.</a:t>
            </a:r>
          </a:p>
          <a:p>
            <a:pPr lvl="0" algn="l"/>
            <a:endParaRPr lang="en-US" dirty="0"/>
          </a:p>
          <a:p>
            <a:pPr lvl="0" algn="l"/>
            <a:r>
              <a:rPr lang="en-US" b="1" dirty="0"/>
              <a:t>2-</a:t>
            </a:r>
            <a:r>
              <a:rPr lang="en-US" dirty="0"/>
              <a:t> After the TTD IO is created. Please make sure that the </a:t>
            </a:r>
            <a:r>
              <a:rPr lang="en-US" dirty="0" err="1"/>
              <a:t>AdServer</a:t>
            </a:r>
            <a:r>
              <a:rPr lang="en-US" dirty="0"/>
              <a:t> Acct. you want to sync to is the one showing up on IO. It defaults from client profile. Then select the IO and click on the Create TTD Campaign(s) </a:t>
            </a:r>
          </a:p>
          <a:p>
            <a:pPr lvl="0" algn="l"/>
            <a:endParaRPr lang="en-US" dirty="0"/>
          </a:p>
          <a:p>
            <a:pPr lvl="0" algn="l"/>
            <a:r>
              <a:rPr lang="en-US" b="1" dirty="0"/>
              <a:t>3-</a:t>
            </a:r>
            <a:r>
              <a:rPr lang="en-US" dirty="0"/>
              <a:t> In the first step of the TTD Campaign creation, you can name the TTD Campaign. By default it will be the Media Plan name. After you’ve named it, click next. </a:t>
            </a:r>
          </a:p>
          <a:p>
            <a:pPr algn="l"/>
            <a:endParaRPr lang="en-US" dirty="0"/>
          </a:p>
        </p:txBody>
      </p:sp>
      <p:sp>
        <p:nvSpPr>
          <p:cNvPr id="29" name="Footer Placeholder 28">
            <a:extLst>
              <a:ext uri="{FF2B5EF4-FFF2-40B4-BE49-F238E27FC236}">
                <a16:creationId xmlns:a16="http://schemas.microsoft.com/office/drawing/2014/main" id="{E33CA13A-9583-4F9C-BB0D-D0A98A2B9D0A}"/>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320401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D35AB36-B436-48B3-9A58-371926E0B12A}"/>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E94811A3-C2F7-4E95-BA4C-0AA44E0CF41A}"/>
              </a:ext>
            </a:extLst>
          </p:cNvPr>
          <p:cNvSpPr>
            <a:spLocks noGrp="1"/>
          </p:cNvSpPr>
          <p:nvPr>
            <p:ph idx="1"/>
          </p:nvPr>
        </p:nvSpPr>
        <p:spPr/>
        <p:txBody>
          <a:bodyPr>
            <a:normAutofit/>
          </a:bodyPr>
          <a:lstStyle/>
          <a:p>
            <a:pPr lvl="0"/>
            <a:r>
              <a:rPr lang="en-US" sz="2600" b="1" dirty="0"/>
              <a:t>4-</a:t>
            </a:r>
            <a:r>
              <a:rPr lang="en-US" sz="2600" dirty="0"/>
              <a:t> In the second step, you can define the flight creation manually by clicking on “New Line” or you can have the system generate the flight by month, week or 1 one line (Media Plan Flight(s)) by clicking on the “Generate Schedule” drop down. </a:t>
            </a:r>
          </a:p>
          <a:p>
            <a:pPr lvl="0"/>
            <a:endParaRPr lang="en-US" sz="2600" dirty="0"/>
          </a:p>
          <a:p>
            <a:pPr lvl="0"/>
            <a:r>
              <a:rPr lang="en-US" sz="2600" dirty="0"/>
              <a:t>Tip: You can always revise the budget flight by reselecting the IO and click on the “Revise TTD Campaign(s)”.</a:t>
            </a:r>
          </a:p>
        </p:txBody>
      </p:sp>
      <p:sp>
        <p:nvSpPr>
          <p:cNvPr id="7" name="Footer Placeholder 6">
            <a:extLst>
              <a:ext uri="{FF2B5EF4-FFF2-40B4-BE49-F238E27FC236}">
                <a16:creationId xmlns:a16="http://schemas.microsoft.com/office/drawing/2014/main" id="{C9A1D5F2-7F29-42F4-8987-0DDC35746DAC}"/>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262376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A34D96-2447-4BB1-BC1F-BBB9EDF10ADE}"/>
              </a:ext>
            </a:extLst>
          </p:cNvPr>
          <p:cNvSpPr/>
          <p:nvPr/>
        </p:nvSpPr>
        <p:spPr>
          <a:xfrm>
            <a:off x="773723" y="838201"/>
            <a:ext cx="2110154" cy="793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Package/Placement</a:t>
            </a:r>
          </a:p>
        </p:txBody>
      </p:sp>
      <p:cxnSp>
        <p:nvCxnSpPr>
          <p:cNvPr id="18" name="Straight Arrow Connector 17">
            <a:extLst>
              <a:ext uri="{FF2B5EF4-FFF2-40B4-BE49-F238E27FC236}">
                <a16:creationId xmlns:a16="http://schemas.microsoft.com/office/drawing/2014/main" id="{3704AD2D-FE95-4442-A05A-046BB2D4401B}"/>
              </a:ext>
            </a:extLst>
          </p:cNvPr>
          <p:cNvCxnSpPr>
            <a:cxnSpLocks/>
            <a:stCxn id="16" idx="2"/>
            <a:endCxn id="35" idx="0"/>
          </p:cNvCxnSpPr>
          <p:nvPr/>
        </p:nvCxnSpPr>
        <p:spPr>
          <a:xfrm flipH="1">
            <a:off x="1818912" y="1631852"/>
            <a:ext cx="9888" cy="95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6A0797-9459-4E8E-A431-5C468BCAFD71}"/>
              </a:ext>
            </a:extLst>
          </p:cNvPr>
          <p:cNvSpPr/>
          <p:nvPr/>
        </p:nvSpPr>
        <p:spPr>
          <a:xfrm>
            <a:off x="773723" y="2849880"/>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Insertion Order</a:t>
            </a:r>
          </a:p>
        </p:txBody>
      </p:sp>
      <p:sp>
        <p:nvSpPr>
          <p:cNvPr id="23" name="Rectangle 22">
            <a:extLst>
              <a:ext uri="{FF2B5EF4-FFF2-40B4-BE49-F238E27FC236}">
                <a16:creationId xmlns:a16="http://schemas.microsoft.com/office/drawing/2014/main" id="{D1BFA753-F7E5-4A7E-BDFA-0A54007F96CA}"/>
              </a:ext>
            </a:extLst>
          </p:cNvPr>
          <p:cNvSpPr/>
          <p:nvPr/>
        </p:nvSpPr>
        <p:spPr>
          <a:xfrm>
            <a:off x="7990448" y="2849879"/>
            <a:ext cx="2940147" cy="79365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Budget Order</a:t>
            </a:r>
          </a:p>
        </p:txBody>
      </p:sp>
      <p:sp>
        <p:nvSpPr>
          <p:cNvPr id="24" name="Rectangle 23">
            <a:extLst>
              <a:ext uri="{FF2B5EF4-FFF2-40B4-BE49-F238E27FC236}">
                <a16:creationId xmlns:a16="http://schemas.microsoft.com/office/drawing/2014/main" id="{9A8B7D55-A67A-4535-BC12-20F6ED48BBCB}"/>
              </a:ext>
            </a:extLst>
          </p:cNvPr>
          <p:cNvSpPr/>
          <p:nvPr/>
        </p:nvSpPr>
        <p:spPr>
          <a:xfrm>
            <a:off x="7990448" y="4999891"/>
            <a:ext cx="2940147" cy="79365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cxnSp>
        <p:nvCxnSpPr>
          <p:cNvPr id="26" name="Straight Arrow Connector 25">
            <a:extLst>
              <a:ext uri="{FF2B5EF4-FFF2-40B4-BE49-F238E27FC236}">
                <a16:creationId xmlns:a16="http://schemas.microsoft.com/office/drawing/2014/main" id="{39F85352-1FE7-4017-99B5-7B7470BD0F59}"/>
              </a:ext>
            </a:extLst>
          </p:cNvPr>
          <p:cNvCxnSpPr>
            <a:cxnSpLocks/>
            <a:stCxn id="23" idx="2"/>
            <a:endCxn id="43" idx="0"/>
          </p:cNvCxnSpPr>
          <p:nvPr/>
        </p:nvCxnSpPr>
        <p:spPr>
          <a:xfrm>
            <a:off x="9460522" y="3643531"/>
            <a:ext cx="0" cy="10889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Rectangle 27">
            <a:extLst>
              <a:ext uri="{FF2B5EF4-FFF2-40B4-BE49-F238E27FC236}">
                <a16:creationId xmlns:a16="http://schemas.microsoft.com/office/drawing/2014/main" id="{607DE6A3-DC5E-4AA8-A389-1E5B46EF615B}"/>
              </a:ext>
            </a:extLst>
          </p:cNvPr>
          <p:cNvSpPr/>
          <p:nvPr/>
        </p:nvSpPr>
        <p:spPr>
          <a:xfrm>
            <a:off x="773723" y="4999891"/>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Override</a:t>
            </a:r>
          </a:p>
        </p:txBody>
      </p:sp>
      <p:cxnSp>
        <p:nvCxnSpPr>
          <p:cNvPr id="30" name="Straight Arrow Connector 29">
            <a:extLst>
              <a:ext uri="{FF2B5EF4-FFF2-40B4-BE49-F238E27FC236}">
                <a16:creationId xmlns:a16="http://schemas.microsoft.com/office/drawing/2014/main" id="{3D0CE1DE-75B4-4136-A583-A66D9B4D119F}"/>
              </a:ext>
            </a:extLst>
          </p:cNvPr>
          <p:cNvCxnSpPr>
            <a:stCxn id="24" idx="1"/>
            <a:endCxn id="28" idx="3"/>
          </p:cNvCxnSpPr>
          <p:nvPr/>
        </p:nvCxnSpPr>
        <p:spPr>
          <a:xfrm flipH="1">
            <a:off x="2883877" y="5396717"/>
            <a:ext cx="5106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A6577B-D720-4D88-B276-CAB1E183C275}"/>
              </a:ext>
            </a:extLst>
          </p:cNvPr>
          <p:cNvCxnSpPr>
            <a:cxnSpLocks/>
            <a:stCxn id="19" idx="3"/>
            <a:endCxn id="23" idx="1"/>
          </p:cNvCxnSpPr>
          <p:nvPr/>
        </p:nvCxnSpPr>
        <p:spPr>
          <a:xfrm flipV="1">
            <a:off x="2883877" y="3246705"/>
            <a:ext cx="51065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EAE106B-F8CD-4894-A906-2341CE7C6F90}"/>
              </a:ext>
            </a:extLst>
          </p:cNvPr>
          <p:cNvSpPr txBox="1"/>
          <p:nvPr/>
        </p:nvSpPr>
        <p:spPr>
          <a:xfrm>
            <a:off x="5575178" y="200077"/>
            <a:ext cx="6279194" cy="646331"/>
          </a:xfrm>
          <a:prstGeom prst="rect">
            <a:avLst/>
          </a:prstGeom>
          <a:solidFill>
            <a:srgbClr val="FFC000"/>
          </a:solidFill>
        </p:spPr>
        <p:txBody>
          <a:bodyPr wrap="square" rtlCol="0">
            <a:spAutoFit/>
          </a:bodyPr>
          <a:lstStyle/>
          <a:p>
            <a:r>
              <a:rPr lang="en-US" sz="3600" b="1" dirty="0"/>
              <a:t>Nexelus and AdWords Hierarchy</a:t>
            </a:r>
          </a:p>
        </p:txBody>
      </p:sp>
      <p:sp>
        <p:nvSpPr>
          <p:cNvPr id="9" name="TextBox 8">
            <a:extLst>
              <a:ext uri="{FF2B5EF4-FFF2-40B4-BE49-F238E27FC236}">
                <a16:creationId xmlns:a16="http://schemas.microsoft.com/office/drawing/2014/main" id="{AC17F895-6483-4287-92BB-727B3EF3932C}"/>
              </a:ext>
            </a:extLst>
          </p:cNvPr>
          <p:cNvSpPr txBox="1"/>
          <p:nvPr/>
        </p:nvSpPr>
        <p:spPr>
          <a:xfrm>
            <a:off x="4626464" y="2931605"/>
            <a:ext cx="2593199" cy="276999"/>
          </a:xfrm>
          <a:prstGeom prst="rect">
            <a:avLst/>
          </a:prstGeom>
          <a:noFill/>
        </p:spPr>
        <p:txBody>
          <a:bodyPr wrap="square" rtlCol="0">
            <a:spAutoFit/>
          </a:bodyPr>
          <a:lstStyle/>
          <a:p>
            <a:r>
              <a:rPr lang="en-US" sz="1200" dirty="0"/>
              <a:t>Multiple IOs can feed into single BO</a:t>
            </a:r>
          </a:p>
        </p:txBody>
      </p:sp>
      <p:sp>
        <p:nvSpPr>
          <p:cNvPr id="25" name="TextBox 24">
            <a:extLst>
              <a:ext uri="{FF2B5EF4-FFF2-40B4-BE49-F238E27FC236}">
                <a16:creationId xmlns:a16="http://schemas.microsoft.com/office/drawing/2014/main" id="{F5F3854F-E331-4E49-9702-C6C6736A8367}"/>
              </a:ext>
            </a:extLst>
          </p:cNvPr>
          <p:cNvSpPr txBox="1"/>
          <p:nvPr/>
        </p:nvSpPr>
        <p:spPr>
          <a:xfrm>
            <a:off x="3184518" y="3265353"/>
            <a:ext cx="2593199" cy="461665"/>
          </a:xfrm>
          <a:prstGeom prst="rect">
            <a:avLst/>
          </a:prstGeom>
          <a:noFill/>
        </p:spPr>
        <p:txBody>
          <a:bodyPr wrap="square" rtlCol="0">
            <a:spAutoFit/>
          </a:bodyPr>
          <a:lstStyle/>
          <a:p>
            <a:r>
              <a:rPr lang="en-US" sz="1200" dirty="0"/>
              <a:t>Same Media plan can have multiple Budget Orders</a:t>
            </a:r>
          </a:p>
        </p:txBody>
      </p:sp>
      <p:sp>
        <p:nvSpPr>
          <p:cNvPr id="27" name="TextBox 26">
            <a:extLst>
              <a:ext uri="{FF2B5EF4-FFF2-40B4-BE49-F238E27FC236}">
                <a16:creationId xmlns:a16="http://schemas.microsoft.com/office/drawing/2014/main" id="{BE892746-3FA7-44FD-B2AD-9ED4F646512A}"/>
              </a:ext>
            </a:extLst>
          </p:cNvPr>
          <p:cNvSpPr txBox="1"/>
          <p:nvPr/>
        </p:nvSpPr>
        <p:spPr>
          <a:xfrm>
            <a:off x="661000" y="1625501"/>
            <a:ext cx="1417220" cy="276999"/>
          </a:xfrm>
          <a:prstGeom prst="rect">
            <a:avLst/>
          </a:prstGeom>
          <a:noFill/>
        </p:spPr>
        <p:txBody>
          <a:bodyPr wrap="square" rtlCol="0">
            <a:spAutoFit/>
          </a:bodyPr>
          <a:lstStyle/>
          <a:p>
            <a:r>
              <a:rPr lang="en-US" sz="1200" dirty="0"/>
              <a:t>Media plan</a:t>
            </a:r>
          </a:p>
        </p:txBody>
      </p:sp>
      <p:sp>
        <p:nvSpPr>
          <p:cNvPr id="29" name="TextBox 28">
            <a:extLst>
              <a:ext uri="{FF2B5EF4-FFF2-40B4-BE49-F238E27FC236}">
                <a16:creationId xmlns:a16="http://schemas.microsoft.com/office/drawing/2014/main" id="{535331D5-DEA5-43AF-8A5D-748659E2BE2C}"/>
              </a:ext>
            </a:extLst>
          </p:cNvPr>
          <p:cNvSpPr txBox="1"/>
          <p:nvPr/>
        </p:nvSpPr>
        <p:spPr>
          <a:xfrm>
            <a:off x="677694" y="3625302"/>
            <a:ext cx="1417220" cy="1015663"/>
          </a:xfrm>
          <a:prstGeom prst="rect">
            <a:avLst/>
          </a:prstGeom>
          <a:noFill/>
        </p:spPr>
        <p:txBody>
          <a:bodyPr wrap="square" rtlCol="0">
            <a:spAutoFit/>
          </a:bodyPr>
          <a:lstStyle/>
          <a:p>
            <a:r>
              <a:rPr lang="en-US" sz="1200" dirty="0"/>
              <a:t>Each Package/Placement can be used to create separate IOs OR one single IO</a:t>
            </a:r>
          </a:p>
        </p:txBody>
      </p:sp>
      <p:sp>
        <p:nvSpPr>
          <p:cNvPr id="31" name="TextBox 30">
            <a:extLst>
              <a:ext uri="{FF2B5EF4-FFF2-40B4-BE49-F238E27FC236}">
                <a16:creationId xmlns:a16="http://schemas.microsoft.com/office/drawing/2014/main" id="{30026E58-CD77-4250-9698-D43680D8AD58}"/>
              </a:ext>
            </a:extLst>
          </p:cNvPr>
          <p:cNvSpPr txBox="1"/>
          <p:nvPr/>
        </p:nvSpPr>
        <p:spPr>
          <a:xfrm>
            <a:off x="734333" y="5793543"/>
            <a:ext cx="1417220" cy="276999"/>
          </a:xfrm>
          <a:prstGeom prst="rect">
            <a:avLst/>
          </a:prstGeom>
          <a:noFill/>
        </p:spPr>
        <p:txBody>
          <a:bodyPr wrap="square" rtlCol="0">
            <a:spAutoFit/>
          </a:bodyPr>
          <a:lstStyle/>
          <a:p>
            <a:r>
              <a:rPr lang="en-US" sz="1200" dirty="0"/>
              <a:t>Raw delivery</a:t>
            </a:r>
          </a:p>
        </p:txBody>
      </p:sp>
      <p:sp>
        <p:nvSpPr>
          <p:cNvPr id="33" name="Rectangle 32">
            <a:extLst>
              <a:ext uri="{FF2B5EF4-FFF2-40B4-BE49-F238E27FC236}">
                <a16:creationId xmlns:a16="http://schemas.microsoft.com/office/drawing/2014/main" id="{103E2991-142A-4174-9E97-7AAD1478EEC1}"/>
              </a:ext>
            </a:extLst>
          </p:cNvPr>
          <p:cNvSpPr/>
          <p:nvPr/>
        </p:nvSpPr>
        <p:spPr>
          <a:xfrm>
            <a:off x="773722" y="592945"/>
            <a:ext cx="2110153"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Vendor Spend from Placements</a:t>
            </a:r>
          </a:p>
        </p:txBody>
      </p:sp>
      <p:sp>
        <p:nvSpPr>
          <p:cNvPr id="35" name="Rectangle 34">
            <a:extLst>
              <a:ext uri="{FF2B5EF4-FFF2-40B4-BE49-F238E27FC236}">
                <a16:creationId xmlns:a16="http://schemas.microsoft.com/office/drawing/2014/main" id="{4A10FAFE-E77B-4A98-A29C-80E947D94418}"/>
              </a:ext>
            </a:extLst>
          </p:cNvPr>
          <p:cNvSpPr/>
          <p:nvPr/>
        </p:nvSpPr>
        <p:spPr>
          <a:xfrm>
            <a:off x="763835" y="2586395"/>
            <a:ext cx="2110153"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Buying</a:t>
            </a:r>
          </a:p>
        </p:txBody>
      </p:sp>
      <p:sp>
        <p:nvSpPr>
          <p:cNvPr id="36" name="Rectangle 35">
            <a:extLst>
              <a:ext uri="{FF2B5EF4-FFF2-40B4-BE49-F238E27FC236}">
                <a16:creationId xmlns:a16="http://schemas.microsoft.com/office/drawing/2014/main" id="{100054FB-B5A7-4A6D-B3B3-5055AD18FAD1}"/>
              </a:ext>
            </a:extLst>
          </p:cNvPr>
          <p:cNvSpPr/>
          <p:nvPr/>
        </p:nvSpPr>
        <p:spPr>
          <a:xfrm>
            <a:off x="7990448" y="2586395"/>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AdWords </a:t>
            </a:r>
          </a:p>
        </p:txBody>
      </p:sp>
      <p:pic>
        <p:nvPicPr>
          <p:cNvPr id="38" name="Picture 37">
            <a:extLst>
              <a:ext uri="{FF2B5EF4-FFF2-40B4-BE49-F238E27FC236}">
                <a16:creationId xmlns:a16="http://schemas.microsoft.com/office/drawing/2014/main" id="{9845E11A-EB70-4D7E-A0A4-2617EFBF924E}"/>
              </a:ext>
            </a:extLst>
          </p:cNvPr>
          <p:cNvPicPr>
            <a:picLocks noChangeAspect="1"/>
          </p:cNvPicPr>
          <p:nvPr/>
        </p:nvPicPr>
        <p:blipFill>
          <a:blip r:embed="rId2"/>
          <a:stretch>
            <a:fillRect/>
          </a:stretch>
        </p:blipFill>
        <p:spPr>
          <a:xfrm>
            <a:off x="2696119" y="633020"/>
            <a:ext cx="177869" cy="163842"/>
          </a:xfrm>
          <a:prstGeom prst="rect">
            <a:avLst/>
          </a:prstGeom>
        </p:spPr>
      </p:pic>
      <p:pic>
        <p:nvPicPr>
          <p:cNvPr id="39" name="Picture 38">
            <a:extLst>
              <a:ext uri="{FF2B5EF4-FFF2-40B4-BE49-F238E27FC236}">
                <a16:creationId xmlns:a16="http://schemas.microsoft.com/office/drawing/2014/main" id="{7380563E-AC53-4D22-97B5-466E92DC4623}"/>
              </a:ext>
            </a:extLst>
          </p:cNvPr>
          <p:cNvPicPr>
            <a:picLocks noChangeAspect="1"/>
          </p:cNvPicPr>
          <p:nvPr/>
        </p:nvPicPr>
        <p:blipFill>
          <a:blip r:embed="rId2"/>
          <a:stretch>
            <a:fillRect/>
          </a:stretch>
        </p:blipFill>
        <p:spPr>
          <a:xfrm>
            <a:off x="2655866" y="2627101"/>
            <a:ext cx="177869" cy="163842"/>
          </a:xfrm>
          <a:prstGeom prst="rect">
            <a:avLst/>
          </a:prstGeom>
        </p:spPr>
      </p:pic>
      <p:pic>
        <p:nvPicPr>
          <p:cNvPr id="40" name="Picture 39">
            <a:extLst>
              <a:ext uri="{FF2B5EF4-FFF2-40B4-BE49-F238E27FC236}">
                <a16:creationId xmlns:a16="http://schemas.microsoft.com/office/drawing/2014/main" id="{A47ACA26-E1D5-4723-B465-5551A16B6133}"/>
              </a:ext>
            </a:extLst>
          </p:cNvPr>
          <p:cNvPicPr>
            <a:picLocks noChangeAspect="1"/>
          </p:cNvPicPr>
          <p:nvPr/>
        </p:nvPicPr>
        <p:blipFill>
          <a:blip r:embed="rId2"/>
          <a:stretch>
            <a:fillRect/>
          </a:stretch>
        </p:blipFill>
        <p:spPr>
          <a:xfrm>
            <a:off x="2642542" y="4827417"/>
            <a:ext cx="177869" cy="163842"/>
          </a:xfrm>
          <a:prstGeom prst="rect">
            <a:avLst/>
          </a:prstGeom>
        </p:spPr>
      </p:pic>
      <p:sp>
        <p:nvSpPr>
          <p:cNvPr id="41" name="Rectangle 40">
            <a:extLst>
              <a:ext uri="{FF2B5EF4-FFF2-40B4-BE49-F238E27FC236}">
                <a16:creationId xmlns:a16="http://schemas.microsoft.com/office/drawing/2014/main" id="{F540F664-F24E-4286-B82B-5CB01C50C6B2}"/>
              </a:ext>
            </a:extLst>
          </p:cNvPr>
          <p:cNvSpPr/>
          <p:nvPr/>
        </p:nvSpPr>
        <p:spPr>
          <a:xfrm>
            <a:off x="773722" y="4732476"/>
            <a:ext cx="2110153"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Delivery</a:t>
            </a:r>
          </a:p>
        </p:txBody>
      </p:sp>
      <p:pic>
        <p:nvPicPr>
          <p:cNvPr id="42" name="Picture 41">
            <a:extLst>
              <a:ext uri="{FF2B5EF4-FFF2-40B4-BE49-F238E27FC236}">
                <a16:creationId xmlns:a16="http://schemas.microsoft.com/office/drawing/2014/main" id="{4DE26EF6-14A2-4891-BB45-E304BB6F092B}"/>
              </a:ext>
            </a:extLst>
          </p:cNvPr>
          <p:cNvPicPr>
            <a:picLocks noChangeAspect="1"/>
          </p:cNvPicPr>
          <p:nvPr/>
        </p:nvPicPr>
        <p:blipFill>
          <a:blip r:embed="rId2"/>
          <a:stretch>
            <a:fillRect/>
          </a:stretch>
        </p:blipFill>
        <p:spPr>
          <a:xfrm>
            <a:off x="2655866" y="4784211"/>
            <a:ext cx="177869" cy="163842"/>
          </a:xfrm>
          <a:prstGeom prst="rect">
            <a:avLst/>
          </a:prstGeom>
        </p:spPr>
      </p:pic>
      <p:sp>
        <p:nvSpPr>
          <p:cNvPr id="43" name="Rectangle 42">
            <a:extLst>
              <a:ext uri="{FF2B5EF4-FFF2-40B4-BE49-F238E27FC236}">
                <a16:creationId xmlns:a16="http://schemas.microsoft.com/office/drawing/2014/main" id="{625389D5-A9E6-45E3-8EA2-597BA16176A8}"/>
              </a:ext>
            </a:extLst>
          </p:cNvPr>
          <p:cNvSpPr/>
          <p:nvPr/>
        </p:nvSpPr>
        <p:spPr>
          <a:xfrm>
            <a:off x="7990448" y="4732476"/>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AdWords </a:t>
            </a:r>
          </a:p>
        </p:txBody>
      </p:sp>
      <p:sp>
        <p:nvSpPr>
          <p:cNvPr id="44" name="TextBox 43">
            <a:extLst>
              <a:ext uri="{FF2B5EF4-FFF2-40B4-BE49-F238E27FC236}">
                <a16:creationId xmlns:a16="http://schemas.microsoft.com/office/drawing/2014/main" id="{E7C44ECB-E5CF-42B6-B849-ABA088BC39A1}"/>
              </a:ext>
            </a:extLst>
          </p:cNvPr>
          <p:cNvSpPr txBox="1"/>
          <p:nvPr/>
        </p:nvSpPr>
        <p:spPr>
          <a:xfrm>
            <a:off x="9803642" y="3666818"/>
            <a:ext cx="1417220" cy="646331"/>
          </a:xfrm>
          <a:prstGeom prst="rect">
            <a:avLst/>
          </a:prstGeom>
          <a:noFill/>
        </p:spPr>
        <p:txBody>
          <a:bodyPr wrap="square" rtlCol="0">
            <a:spAutoFit/>
          </a:bodyPr>
          <a:lstStyle/>
          <a:p>
            <a:r>
              <a:rPr lang="en-US" sz="1200" dirty="0"/>
              <a:t>BO created under Customer account (CID)</a:t>
            </a:r>
          </a:p>
        </p:txBody>
      </p:sp>
      <p:sp>
        <p:nvSpPr>
          <p:cNvPr id="45" name="TextBox 44">
            <a:extLst>
              <a:ext uri="{FF2B5EF4-FFF2-40B4-BE49-F238E27FC236}">
                <a16:creationId xmlns:a16="http://schemas.microsoft.com/office/drawing/2014/main" id="{7A5BD789-7635-4B9E-80E8-B7D31695EF92}"/>
              </a:ext>
            </a:extLst>
          </p:cNvPr>
          <p:cNvSpPr txBox="1"/>
          <p:nvPr/>
        </p:nvSpPr>
        <p:spPr>
          <a:xfrm>
            <a:off x="9635319" y="5803604"/>
            <a:ext cx="1585543" cy="461665"/>
          </a:xfrm>
          <a:prstGeom prst="rect">
            <a:avLst/>
          </a:prstGeom>
          <a:noFill/>
        </p:spPr>
        <p:txBody>
          <a:bodyPr wrap="square" rtlCol="0">
            <a:spAutoFit/>
          </a:bodyPr>
          <a:lstStyle/>
          <a:p>
            <a:r>
              <a:rPr lang="en-US" sz="1200" dirty="0"/>
              <a:t>Based on AdWords Performance report</a:t>
            </a:r>
          </a:p>
        </p:txBody>
      </p:sp>
      <p:sp>
        <p:nvSpPr>
          <p:cNvPr id="46" name="TextBox 45">
            <a:extLst>
              <a:ext uri="{FF2B5EF4-FFF2-40B4-BE49-F238E27FC236}">
                <a16:creationId xmlns:a16="http://schemas.microsoft.com/office/drawing/2014/main" id="{C5171A5E-EFE9-41B5-8E12-0019B35F8AA4}"/>
              </a:ext>
            </a:extLst>
          </p:cNvPr>
          <p:cNvSpPr txBox="1"/>
          <p:nvPr/>
        </p:nvSpPr>
        <p:spPr>
          <a:xfrm>
            <a:off x="5088142" y="5122324"/>
            <a:ext cx="2593199" cy="276999"/>
          </a:xfrm>
          <a:prstGeom prst="rect">
            <a:avLst/>
          </a:prstGeom>
          <a:noFill/>
        </p:spPr>
        <p:txBody>
          <a:bodyPr wrap="square" rtlCol="0">
            <a:spAutoFit/>
          </a:bodyPr>
          <a:lstStyle/>
          <a:p>
            <a:r>
              <a:rPr lang="en-US" sz="1200" dirty="0"/>
              <a:t>Pulled every night via API</a:t>
            </a:r>
          </a:p>
        </p:txBody>
      </p:sp>
      <p:sp>
        <p:nvSpPr>
          <p:cNvPr id="47" name="TextBox 46">
            <a:extLst>
              <a:ext uri="{FF2B5EF4-FFF2-40B4-BE49-F238E27FC236}">
                <a16:creationId xmlns:a16="http://schemas.microsoft.com/office/drawing/2014/main" id="{C19C992D-2522-467B-858E-F995D505CF1F}"/>
              </a:ext>
            </a:extLst>
          </p:cNvPr>
          <p:cNvSpPr txBox="1"/>
          <p:nvPr/>
        </p:nvSpPr>
        <p:spPr>
          <a:xfrm>
            <a:off x="5357859" y="5416201"/>
            <a:ext cx="2593199" cy="461665"/>
          </a:xfrm>
          <a:prstGeom prst="rect">
            <a:avLst/>
          </a:prstGeom>
          <a:noFill/>
        </p:spPr>
        <p:txBody>
          <a:bodyPr wrap="square" rtlCol="0">
            <a:spAutoFit/>
          </a:bodyPr>
          <a:lstStyle/>
          <a:p>
            <a:r>
              <a:rPr lang="en-US" sz="1200" dirty="0"/>
              <a:t>Secondary pull previous month at month end</a:t>
            </a:r>
          </a:p>
        </p:txBody>
      </p:sp>
      <p:sp>
        <p:nvSpPr>
          <p:cNvPr id="13" name="Footer Placeholder 12">
            <a:extLst>
              <a:ext uri="{FF2B5EF4-FFF2-40B4-BE49-F238E27FC236}">
                <a16:creationId xmlns:a16="http://schemas.microsoft.com/office/drawing/2014/main" id="{BDD9FBE4-6D84-405D-A951-77F2B63C550D}"/>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257607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EA04DE8-7784-4D13-AA1A-87953ACA05DE}"/>
              </a:ext>
            </a:extLst>
          </p:cNvPr>
          <p:cNvGraphicFramePr/>
          <p:nvPr/>
        </p:nvGraphicFramePr>
        <p:xfrm>
          <a:off x="1523999" y="337625"/>
          <a:ext cx="9800491" cy="115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F00FC534-45DF-4E31-9067-1B784590F217}"/>
              </a:ext>
            </a:extLst>
          </p:cNvPr>
          <p:cNvSpPr>
            <a:spLocks noGrp="1"/>
          </p:cNvSpPr>
          <p:nvPr>
            <p:ph type="subTitle" idx="1"/>
          </p:nvPr>
        </p:nvSpPr>
        <p:spPr>
          <a:xfrm>
            <a:off x="1524000" y="1744394"/>
            <a:ext cx="9800492" cy="4909624"/>
          </a:xfrm>
          <a:ln>
            <a:noFill/>
          </a:ln>
        </p:spPr>
        <p:style>
          <a:lnRef idx="2">
            <a:schemeClr val="dk1"/>
          </a:lnRef>
          <a:fillRef idx="1">
            <a:schemeClr val="lt1"/>
          </a:fillRef>
          <a:effectRef idx="0">
            <a:schemeClr val="dk1"/>
          </a:effectRef>
          <a:fontRef idx="minor">
            <a:schemeClr val="dk1"/>
          </a:fontRef>
        </p:style>
        <p:txBody>
          <a:bodyPr>
            <a:normAutofit lnSpcReduction="10000"/>
          </a:bodyPr>
          <a:lstStyle/>
          <a:p>
            <a:pPr algn="l"/>
            <a:r>
              <a:rPr lang="en-US" dirty="0"/>
              <a:t> </a:t>
            </a:r>
          </a:p>
          <a:p>
            <a:pPr lvl="0" algn="l"/>
            <a:r>
              <a:rPr lang="en-US" b="1" dirty="0"/>
              <a:t>1-</a:t>
            </a:r>
            <a:r>
              <a:rPr lang="en-US" dirty="0"/>
              <a:t> To sync with AdWords an IO will need to be created. Select the Google line and Create IO. </a:t>
            </a:r>
          </a:p>
          <a:p>
            <a:pPr marL="800100" lvl="1" indent="-342900" algn="l">
              <a:buFont typeface="Arial" panose="020B0604020202020204" pitchFamily="34" charset="0"/>
              <a:buChar char="•"/>
            </a:pPr>
            <a:r>
              <a:rPr lang="en-US" dirty="0"/>
              <a:t>Note that each Package/Placement can create a separate IO or multiple Package/Placements can be grouped together to create one IO. </a:t>
            </a:r>
          </a:p>
          <a:p>
            <a:pPr marL="800100" lvl="1" indent="-342900" algn="l">
              <a:buFont typeface="Arial" panose="020B0604020202020204" pitchFamily="34" charset="0"/>
              <a:buChar char="•"/>
            </a:pPr>
            <a:r>
              <a:rPr lang="en-US" dirty="0"/>
              <a:t>If the Budget Orders are required by Month/Quarter then the Package/Placements should also be set by Month/Quarter.</a:t>
            </a:r>
          </a:p>
          <a:p>
            <a:pPr marL="800100" lvl="1" indent="-342900" algn="l">
              <a:buFont typeface="Arial" panose="020B0604020202020204" pitchFamily="34" charset="0"/>
              <a:buChar char="•"/>
            </a:pPr>
            <a:r>
              <a:rPr lang="en-US" dirty="0"/>
              <a:t>One or More IOs can feed into the same Budget Order</a:t>
            </a:r>
          </a:p>
          <a:p>
            <a:pPr lvl="0" algn="l"/>
            <a:endParaRPr lang="en-US" dirty="0"/>
          </a:p>
          <a:p>
            <a:pPr lvl="0" algn="l"/>
            <a:r>
              <a:rPr lang="en-US" b="1" dirty="0"/>
              <a:t>2-</a:t>
            </a:r>
            <a:r>
              <a:rPr lang="en-US" dirty="0"/>
              <a:t> After the BO is created, Please make sure that the </a:t>
            </a:r>
            <a:r>
              <a:rPr lang="en-US" dirty="0" err="1"/>
              <a:t>AdServer</a:t>
            </a:r>
            <a:r>
              <a:rPr lang="en-US" dirty="0"/>
              <a:t> Acct. you want to sync to is selected correctly. It will default from client profile but can be changed on IO level. Then select the IO and click on the Create BO</a:t>
            </a:r>
          </a:p>
          <a:p>
            <a:pPr lvl="0" algn="l"/>
            <a:r>
              <a:rPr lang="en-US" b="1" dirty="0"/>
              <a:t>3-</a:t>
            </a:r>
            <a:r>
              <a:rPr lang="en-US" dirty="0"/>
              <a:t> In the first step of the BO creation, you can name the BO. By default it will be the Media Plan name. </a:t>
            </a:r>
          </a:p>
        </p:txBody>
      </p:sp>
      <p:sp>
        <p:nvSpPr>
          <p:cNvPr id="5" name="Footer Placeholder 4">
            <a:extLst>
              <a:ext uri="{FF2B5EF4-FFF2-40B4-BE49-F238E27FC236}">
                <a16:creationId xmlns:a16="http://schemas.microsoft.com/office/drawing/2014/main" id="{13535188-2FCF-4FBE-B62B-F83E7FCF7E9F}"/>
              </a:ext>
            </a:extLst>
          </p:cNvPr>
          <p:cNvSpPr>
            <a:spLocks noGrp="1"/>
          </p:cNvSpPr>
          <p:nvPr>
            <p:ph type="ftr" sz="quarter" idx="11"/>
          </p:nvPr>
        </p:nvSpPr>
        <p:spPr>
          <a:xfrm>
            <a:off x="4038600" y="6356350"/>
            <a:ext cx="4114800" cy="365125"/>
          </a:xfrm>
        </p:spPr>
        <p:txBody>
          <a:bodyPr/>
          <a:lstStyle/>
          <a:p>
            <a:r>
              <a:rPr lang="en-US" dirty="0"/>
              <a:t>© 2020 All rights reserved. Proprietary and Confidential. For Nexelus client use only</a:t>
            </a:r>
          </a:p>
        </p:txBody>
      </p:sp>
    </p:spTree>
    <p:extLst>
      <p:ext uri="{BB962C8B-B14F-4D97-AF65-F5344CB8AC3E}">
        <p14:creationId xmlns:p14="http://schemas.microsoft.com/office/powerpoint/2010/main" val="245634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A34D96-2447-4BB1-BC1F-BBB9EDF10ADE}"/>
              </a:ext>
            </a:extLst>
          </p:cNvPr>
          <p:cNvSpPr/>
          <p:nvPr/>
        </p:nvSpPr>
        <p:spPr>
          <a:xfrm>
            <a:off x="773723" y="838201"/>
            <a:ext cx="2110154" cy="793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Package/Placement</a:t>
            </a:r>
          </a:p>
        </p:txBody>
      </p:sp>
      <p:cxnSp>
        <p:nvCxnSpPr>
          <p:cNvPr id="18" name="Straight Arrow Connector 17">
            <a:extLst>
              <a:ext uri="{FF2B5EF4-FFF2-40B4-BE49-F238E27FC236}">
                <a16:creationId xmlns:a16="http://schemas.microsoft.com/office/drawing/2014/main" id="{3704AD2D-FE95-4442-A05A-046BB2D4401B}"/>
              </a:ext>
            </a:extLst>
          </p:cNvPr>
          <p:cNvCxnSpPr>
            <a:cxnSpLocks/>
            <a:stCxn id="16" idx="2"/>
            <a:endCxn id="35" idx="0"/>
          </p:cNvCxnSpPr>
          <p:nvPr/>
        </p:nvCxnSpPr>
        <p:spPr>
          <a:xfrm>
            <a:off x="1828800" y="1631852"/>
            <a:ext cx="5688" cy="95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6A0797-9459-4E8E-A431-5C468BCAFD71}"/>
              </a:ext>
            </a:extLst>
          </p:cNvPr>
          <p:cNvSpPr/>
          <p:nvPr/>
        </p:nvSpPr>
        <p:spPr>
          <a:xfrm>
            <a:off x="773723" y="2849880"/>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Insertion Order</a:t>
            </a:r>
          </a:p>
        </p:txBody>
      </p:sp>
      <p:sp>
        <p:nvSpPr>
          <p:cNvPr id="23" name="Rectangle 22">
            <a:extLst>
              <a:ext uri="{FF2B5EF4-FFF2-40B4-BE49-F238E27FC236}">
                <a16:creationId xmlns:a16="http://schemas.microsoft.com/office/drawing/2014/main" id="{D1BFA753-F7E5-4A7E-BDFA-0A54007F96CA}"/>
              </a:ext>
            </a:extLst>
          </p:cNvPr>
          <p:cNvSpPr/>
          <p:nvPr/>
        </p:nvSpPr>
        <p:spPr>
          <a:xfrm>
            <a:off x="7990448" y="2849879"/>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Facebook Campaign</a:t>
            </a:r>
          </a:p>
        </p:txBody>
      </p:sp>
      <p:sp>
        <p:nvSpPr>
          <p:cNvPr id="24" name="Rectangle 23">
            <a:extLst>
              <a:ext uri="{FF2B5EF4-FFF2-40B4-BE49-F238E27FC236}">
                <a16:creationId xmlns:a16="http://schemas.microsoft.com/office/drawing/2014/main" id="{9A8B7D55-A67A-4535-BC12-20F6ED48BBCB}"/>
              </a:ext>
            </a:extLst>
          </p:cNvPr>
          <p:cNvSpPr/>
          <p:nvPr/>
        </p:nvSpPr>
        <p:spPr>
          <a:xfrm>
            <a:off x="7990448" y="4999891"/>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cxnSp>
        <p:nvCxnSpPr>
          <p:cNvPr id="26" name="Straight Arrow Connector 25">
            <a:extLst>
              <a:ext uri="{FF2B5EF4-FFF2-40B4-BE49-F238E27FC236}">
                <a16:creationId xmlns:a16="http://schemas.microsoft.com/office/drawing/2014/main" id="{39F85352-1FE7-4017-99B5-7B7470BD0F59}"/>
              </a:ext>
            </a:extLst>
          </p:cNvPr>
          <p:cNvCxnSpPr>
            <a:cxnSpLocks/>
            <a:stCxn id="23" idx="2"/>
            <a:endCxn id="43" idx="0"/>
          </p:cNvCxnSpPr>
          <p:nvPr/>
        </p:nvCxnSpPr>
        <p:spPr>
          <a:xfrm>
            <a:off x="9460522" y="3643531"/>
            <a:ext cx="0" cy="10889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Rectangle 27">
            <a:extLst>
              <a:ext uri="{FF2B5EF4-FFF2-40B4-BE49-F238E27FC236}">
                <a16:creationId xmlns:a16="http://schemas.microsoft.com/office/drawing/2014/main" id="{607DE6A3-DC5E-4AA8-A389-1E5B46EF615B}"/>
              </a:ext>
            </a:extLst>
          </p:cNvPr>
          <p:cNvSpPr/>
          <p:nvPr/>
        </p:nvSpPr>
        <p:spPr>
          <a:xfrm>
            <a:off x="773723" y="4999891"/>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Override</a:t>
            </a:r>
          </a:p>
        </p:txBody>
      </p:sp>
      <p:cxnSp>
        <p:nvCxnSpPr>
          <p:cNvPr id="30" name="Straight Arrow Connector 29">
            <a:extLst>
              <a:ext uri="{FF2B5EF4-FFF2-40B4-BE49-F238E27FC236}">
                <a16:creationId xmlns:a16="http://schemas.microsoft.com/office/drawing/2014/main" id="{3D0CE1DE-75B4-4136-A583-A66D9B4D119F}"/>
              </a:ext>
            </a:extLst>
          </p:cNvPr>
          <p:cNvCxnSpPr>
            <a:stCxn id="24" idx="1"/>
            <a:endCxn id="28" idx="3"/>
          </p:cNvCxnSpPr>
          <p:nvPr/>
        </p:nvCxnSpPr>
        <p:spPr>
          <a:xfrm flipH="1">
            <a:off x="2883877" y="5396717"/>
            <a:ext cx="5106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A6577B-D720-4D88-B276-CAB1E183C275}"/>
              </a:ext>
            </a:extLst>
          </p:cNvPr>
          <p:cNvCxnSpPr>
            <a:cxnSpLocks/>
            <a:stCxn id="19" idx="3"/>
            <a:endCxn id="23" idx="1"/>
          </p:cNvCxnSpPr>
          <p:nvPr/>
        </p:nvCxnSpPr>
        <p:spPr>
          <a:xfrm flipV="1">
            <a:off x="2883877" y="3246705"/>
            <a:ext cx="51065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EAE106B-F8CD-4894-A906-2341CE7C6F90}"/>
              </a:ext>
            </a:extLst>
          </p:cNvPr>
          <p:cNvSpPr txBox="1"/>
          <p:nvPr/>
        </p:nvSpPr>
        <p:spPr>
          <a:xfrm>
            <a:off x="5451064" y="200077"/>
            <a:ext cx="6403307" cy="646331"/>
          </a:xfrm>
          <a:prstGeom prst="rect">
            <a:avLst/>
          </a:prstGeom>
          <a:solidFill>
            <a:srgbClr val="FFC000"/>
          </a:solidFill>
        </p:spPr>
        <p:txBody>
          <a:bodyPr wrap="square" rtlCol="0">
            <a:spAutoFit/>
          </a:bodyPr>
          <a:lstStyle/>
          <a:p>
            <a:r>
              <a:rPr lang="en-US" sz="3600" b="1" dirty="0"/>
              <a:t>Nexelus and Facebook Hierarchy</a:t>
            </a:r>
          </a:p>
        </p:txBody>
      </p:sp>
      <p:sp>
        <p:nvSpPr>
          <p:cNvPr id="9" name="TextBox 8">
            <a:extLst>
              <a:ext uri="{FF2B5EF4-FFF2-40B4-BE49-F238E27FC236}">
                <a16:creationId xmlns:a16="http://schemas.microsoft.com/office/drawing/2014/main" id="{AC17F895-6483-4287-92BB-727B3EF3932C}"/>
              </a:ext>
            </a:extLst>
          </p:cNvPr>
          <p:cNvSpPr txBox="1"/>
          <p:nvPr/>
        </p:nvSpPr>
        <p:spPr>
          <a:xfrm>
            <a:off x="5357859" y="2814359"/>
            <a:ext cx="2593199" cy="276999"/>
          </a:xfrm>
          <a:prstGeom prst="rect">
            <a:avLst/>
          </a:prstGeom>
          <a:noFill/>
        </p:spPr>
        <p:txBody>
          <a:bodyPr wrap="square" rtlCol="0">
            <a:spAutoFit/>
          </a:bodyPr>
          <a:lstStyle/>
          <a:p>
            <a:r>
              <a:rPr lang="en-US" sz="1200" dirty="0"/>
              <a:t>Each IO can only create one Campaign</a:t>
            </a:r>
          </a:p>
        </p:txBody>
      </p:sp>
      <p:sp>
        <p:nvSpPr>
          <p:cNvPr id="25" name="TextBox 24">
            <a:extLst>
              <a:ext uri="{FF2B5EF4-FFF2-40B4-BE49-F238E27FC236}">
                <a16:creationId xmlns:a16="http://schemas.microsoft.com/office/drawing/2014/main" id="{F5F3854F-E331-4E49-9702-C6C6736A8367}"/>
              </a:ext>
            </a:extLst>
          </p:cNvPr>
          <p:cNvSpPr txBox="1"/>
          <p:nvPr/>
        </p:nvSpPr>
        <p:spPr>
          <a:xfrm>
            <a:off x="3184518" y="3265353"/>
            <a:ext cx="2593199" cy="461665"/>
          </a:xfrm>
          <a:prstGeom prst="rect">
            <a:avLst/>
          </a:prstGeom>
          <a:noFill/>
        </p:spPr>
        <p:txBody>
          <a:bodyPr wrap="square" rtlCol="0">
            <a:spAutoFit/>
          </a:bodyPr>
          <a:lstStyle/>
          <a:p>
            <a:r>
              <a:rPr lang="en-US" sz="1200" dirty="0"/>
              <a:t>Each Media plan can have multiple Facebook Campaigns</a:t>
            </a:r>
          </a:p>
        </p:txBody>
      </p:sp>
      <p:sp>
        <p:nvSpPr>
          <p:cNvPr id="27" name="TextBox 26">
            <a:extLst>
              <a:ext uri="{FF2B5EF4-FFF2-40B4-BE49-F238E27FC236}">
                <a16:creationId xmlns:a16="http://schemas.microsoft.com/office/drawing/2014/main" id="{BE892746-3FA7-44FD-B2AD-9ED4F646512A}"/>
              </a:ext>
            </a:extLst>
          </p:cNvPr>
          <p:cNvSpPr txBox="1"/>
          <p:nvPr/>
        </p:nvSpPr>
        <p:spPr>
          <a:xfrm>
            <a:off x="661000" y="1625501"/>
            <a:ext cx="1417220" cy="276999"/>
          </a:xfrm>
          <a:prstGeom prst="rect">
            <a:avLst/>
          </a:prstGeom>
          <a:noFill/>
        </p:spPr>
        <p:txBody>
          <a:bodyPr wrap="square" rtlCol="0">
            <a:spAutoFit/>
          </a:bodyPr>
          <a:lstStyle/>
          <a:p>
            <a:r>
              <a:rPr lang="en-US" sz="1200" dirty="0"/>
              <a:t>Media plan</a:t>
            </a:r>
          </a:p>
        </p:txBody>
      </p:sp>
      <p:sp>
        <p:nvSpPr>
          <p:cNvPr id="29" name="TextBox 28">
            <a:extLst>
              <a:ext uri="{FF2B5EF4-FFF2-40B4-BE49-F238E27FC236}">
                <a16:creationId xmlns:a16="http://schemas.microsoft.com/office/drawing/2014/main" id="{535331D5-DEA5-43AF-8A5D-748659E2BE2C}"/>
              </a:ext>
            </a:extLst>
          </p:cNvPr>
          <p:cNvSpPr txBox="1"/>
          <p:nvPr/>
        </p:nvSpPr>
        <p:spPr>
          <a:xfrm>
            <a:off x="677694" y="3625302"/>
            <a:ext cx="1417220" cy="1015663"/>
          </a:xfrm>
          <a:prstGeom prst="rect">
            <a:avLst/>
          </a:prstGeom>
          <a:noFill/>
        </p:spPr>
        <p:txBody>
          <a:bodyPr wrap="square" rtlCol="0">
            <a:spAutoFit/>
          </a:bodyPr>
          <a:lstStyle/>
          <a:p>
            <a:r>
              <a:rPr lang="en-US" sz="1200" dirty="0"/>
              <a:t>Each Package/Placement can be used to create separate IOs OR one single IO</a:t>
            </a:r>
          </a:p>
        </p:txBody>
      </p:sp>
      <p:sp>
        <p:nvSpPr>
          <p:cNvPr id="31" name="TextBox 30">
            <a:extLst>
              <a:ext uri="{FF2B5EF4-FFF2-40B4-BE49-F238E27FC236}">
                <a16:creationId xmlns:a16="http://schemas.microsoft.com/office/drawing/2014/main" id="{30026E58-CD77-4250-9698-D43680D8AD58}"/>
              </a:ext>
            </a:extLst>
          </p:cNvPr>
          <p:cNvSpPr txBox="1"/>
          <p:nvPr/>
        </p:nvSpPr>
        <p:spPr>
          <a:xfrm>
            <a:off x="734333" y="5793543"/>
            <a:ext cx="1417220" cy="276999"/>
          </a:xfrm>
          <a:prstGeom prst="rect">
            <a:avLst/>
          </a:prstGeom>
          <a:noFill/>
        </p:spPr>
        <p:txBody>
          <a:bodyPr wrap="square" rtlCol="0">
            <a:spAutoFit/>
          </a:bodyPr>
          <a:lstStyle/>
          <a:p>
            <a:r>
              <a:rPr lang="en-US" sz="1200" dirty="0"/>
              <a:t>Raw delivery</a:t>
            </a:r>
          </a:p>
        </p:txBody>
      </p:sp>
      <p:sp>
        <p:nvSpPr>
          <p:cNvPr id="33" name="Rectangle 32">
            <a:extLst>
              <a:ext uri="{FF2B5EF4-FFF2-40B4-BE49-F238E27FC236}">
                <a16:creationId xmlns:a16="http://schemas.microsoft.com/office/drawing/2014/main" id="{103E2991-142A-4174-9E97-7AAD1478EEC1}"/>
              </a:ext>
            </a:extLst>
          </p:cNvPr>
          <p:cNvSpPr/>
          <p:nvPr/>
        </p:nvSpPr>
        <p:spPr>
          <a:xfrm>
            <a:off x="773722" y="592945"/>
            <a:ext cx="2120040"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Vendor Spend from Placements</a:t>
            </a:r>
          </a:p>
        </p:txBody>
      </p:sp>
      <p:sp>
        <p:nvSpPr>
          <p:cNvPr id="35" name="Rectangle 34">
            <a:extLst>
              <a:ext uri="{FF2B5EF4-FFF2-40B4-BE49-F238E27FC236}">
                <a16:creationId xmlns:a16="http://schemas.microsoft.com/office/drawing/2014/main" id="{4A10FAFE-E77B-4A98-A29C-80E947D94418}"/>
              </a:ext>
            </a:extLst>
          </p:cNvPr>
          <p:cNvSpPr/>
          <p:nvPr/>
        </p:nvSpPr>
        <p:spPr>
          <a:xfrm>
            <a:off x="774468" y="2586395"/>
            <a:ext cx="2120040" cy="27699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Buying</a:t>
            </a:r>
          </a:p>
        </p:txBody>
      </p:sp>
      <p:sp>
        <p:nvSpPr>
          <p:cNvPr id="36" name="Rectangle 35">
            <a:extLst>
              <a:ext uri="{FF2B5EF4-FFF2-40B4-BE49-F238E27FC236}">
                <a16:creationId xmlns:a16="http://schemas.microsoft.com/office/drawing/2014/main" id="{100054FB-B5A7-4A6D-B3B3-5055AD18FAD1}"/>
              </a:ext>
            </a:extLst>
          </p:cNvPr>
          <p:cNvSpPr/>
          <p:nvPr/>
        </p:nvSpPr>
        <p:spPr>
          <a:xfrm>
            <a:off x="7990448" y="2586395"/>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Facebook </a:t>
            </a:r>
          </a:p>
        </p:txBody>
      </p:sp>
      <p:pic>
        <p:nvPicPr>
          <p:cNvPr id="38" name="Picture 37">
            <a:extLst>
              <a:ext uri="{FF2B5EF4-FFF2-40B4-BE49-F238E27FC236}">
                <a16:creationId xmlns:a16="http://schemas.microsoft.com/office/drawing/2014/main" id="{9845E11A-EB70-4D7E-A0A4-2617EFBF924E}"/>
              </a:ext>
            </a:extLst>
          </p:cNvPr>
          <p:cNvPicPr>
            <a:picLocks noChangeAspect="1"/>
          </p:cNvPicPr>
          <p:nvPr/>
        </p:nvPicPr>
        <p:blipFill>
          <a:blip r:embed="rId2"/>
          <a:stretch>
            <a:fillRect/>
          </a:stretch>
        </p:blipFill>
        <p:spPr>
          <a:xfrm>
            <a:off x="2696119" y="633020"/>
            <a:ext cx="177869" cy="163842"/>
          </a:xfrm>
          <a:prstGeom prst="rect">
            <a:avLst/>
          </a:prstGeom>
        </p:spPr>
      </p:pic>
      <p:pic>
        <p:nvPicPr>
          <p:cNvPr id="39" name="Picture 38">
            <a:extLst>
              <a:ext uri="{FF2B5EF4-FFF2-40B4-BE49-F238E27FC236}">
                <a16:creationId xmlns:a16="http://schemas.microsoft.com/office/drawing/2014/main" id="{7380563E-AC53-4D22-97B5-466E92DC4623}"/>
              </a:ext>
            </a:extLst>
          </p:cNvPr>
          <p:cNvPicPr>
            <a:picLocks noChangeAspect="1"/>
          </p:cNvPicPr>
          <p:nvPr/>
        </p:nvPicPr>
        <p:blipFill>
          <a:blip r:embed="rId2"/>
          <a:stretch>
            <a:fillRect/>
          </a:stretch>
        </p:blipFill>
        <p:spPr>
          <a:xfrm>
            <a:off x="2655866" y="2627101"/>
            <a:ext cx="177869" cy="163842"/>
          </a:xfrm>
          <a:prstGeom prst="rect">
            <a:avLst/>
          </a:prstGeom>
        </p:spPr>
      </p:pic>
      <p:pic>
        <p:nvPicPr>
          <p:cNvPr id="40" name="Picture 39">
            <a:extLst>
              <a:ext uri="{FF2B5EF4-FFF2-40B4-BE49-F238E27FC236}">
                <a16:creationId xmlns:a16="http://schemas.microsoft.com/office/drawing/2014/main" id="{A47ACA26-E1D5-4723-B465-5551A16B6133}"/>
              </a:ext>
            </a:extLst>
          </p:cNvPr>
          <p:cNvPicPr>
            <a:picLocks noChangeAspect="1"/>
          </p:cNvPicPr>
          <p:nvPr/>
        </p:nvPicPr>
        <p:blipFill>
          <a:blip r:embed="rId2"/>
          <a:stretch>
            <a:fillRect/>
          </a:stretch>
        </p:blipFill>
        <p:spPr>
          <a:xfrm>
            <a:off x="2642542" y="4827417"/>
            <a:ext cx="177869" cy="163842"/>
          </a:xfrm>
          <a:prstGeom prst="rect">
            <a:avLst/>
          </a:prstGeom>
        </p:spPr>
      </p:pic>
      <p:sp>
        <p:nvSpPr>
          <p:cNvPr id="41" name="Rectangle 40">
            <a:extLst>
              <a:ext uri="{FF2B5EF4-FFF2-40B4-BE49-F238E27FC236}">
                <a16:creationId xmlns:a16="http://schemas.microsoft.com/office/drawing/2014/main" id="{F540F664-F24E-4286-B82B-5CB01C50C6B2}"/>
              </a:ext>
            </a:extLst>
          </p:cNvPr>
          <p:cNvSpPr/>
          <p:nvPr/>
        </p:nvSpPr>
        <p:spPr>
          <a:xfrm>
            <a:off x="773723" y="4732476"/>
            <a:ext cx="2120786" cy="2674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Delivery</a:t>
            </a:r>
          </a:p>
        </p:txBody>
      </p:sp>
      <p:pic>
        <p:nvPicPr>
          <p:cNvPr id="42" name="Picture 41">
            <a:extLst>
              <a:ext uri="{FF2B5EF4-FFF2-40B4-BE49-F238E27FC236}">
                <a16:creationId xmlns:a16="http://schemas.microsoft.com/office/drawing/2014/main" id="{4DE26EF6-14A2-4891-BB45-E304BB6F092B}"/>
              </a:ext>
            </a:extLst>
          </p:cNvPr>
          <p:cNvPicPr>
            <a:picLocks noChangeAspect="1"/>
          </p:cNvPicPr>
          <p:nvPr/>
        </p:nvPicPr>
        <p:blipFill>
          <a:blip r:embed="rId2"/>
          <a:stretch>
            <a:fillRect/>
          </a:stretch>
        </p:blipFill>
        <p:spPr>
          <a:xfrm>
            <a:off x="2655866" y="4784211"/>
            <a:ext cx="177869" cy="163842"/>
          </a:xfrm>
          <a:prstGeom prst="rect">
            <a:avLst/>
          </a:prstGeom>
        </p:spPr>
      </p:pic>
      <p:sp>
        <p:nvSpPr>
          <p:cNvPr id="43" name="Rectangle 42">
            <a:extLst>
              <a:ext uri="{FF2B5EF4-FFF2-40B4-BE49-F238E27FC236}">
                <a16:creationId xmlns:a16="http://schemas.microsoft.com/office/drawing/2014/main" id="{625389D5-A9E6-45E3-8EA2-597BA16176A8}"/>
              </a:ext>
            </a:extLst>
          </p:cNvPr>
          <p:cNvSpPr/>
          <p:nvPr/>
        </p:nvSpPr>
        <p:spPr>
          <a:xfrm>
            <a:off x="7990448" y="4732476"/>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Facebook </a:t>
            </a:r>
          </a:p>
        </p:txBody>
      </p:sp>
      <p:sp>
        <p:nvSpPr>
          <p:cNvPr id="44" name="TextBox 43">
            <a:extLst>
              <a:ext uri="{FF2B5EF4-FFF2-40B4-BE49-F238E27FC236}">
                <a16:creationId xmlns:a16="http://schemas.microsoft.com/office/drawing/2014/main" id="{E7C44ECB-E5CF-42B6-B849-ABA088BC39A1}"/>
              </a:ext>
            </a:extLst>
          </p:cNvPr>
          <p:cNvSpPr txBox="1"/>
          <p:nvPr/>
        </p:nvSpPr>
        <p:spPr>
          <a:xfrm>
            <a:off x="9803642" y="3666818"/>
            <a:ext cx="1417220" cy="646331"/>
          </a:xfrm>
          <a:prstGeom prst="rect">
            <a:avLst/>
          </a:prstGeom>
          <a:noFill/>
        </p:spPr>
        <p:txBody>
          <a:bodyPr wrap="square" rtlCol="0">
            <a:spAutoFit/>
          </a:bodyPr>
          <a:lstStyle/>
          <a:p>
            <a:r>
              <a:rPr lang="en-US" sz="1200" dirty="0"/>
              <a:t>Campaign created under selected account</a:t>
            </a:r>
          </a:p>
        </p:txBody>
      </p:sp>
      <p:sp>
        <p:nvSpPr>
          <p:cNvPr id="45" name="TextBox 44">
            <a:extLst>
              <a:ext uri="{FF2B5EF4-FFF2-40B4-BE49-F238E27FC236}">
                <a16:creationId xmlns:a16="http://schemas.microsoft.com/office/drawing/2014/main" id="{7A5BD789-7635-4B9E-80E8-B7D31695EF92}"/>
              </a:ext>
            </a:extLst>
          </p:cNvPr>
          <p:cNvSpPr txBox="1"/>
          <p:nvPr/>
        </p:nvSpPr>
        <p:spPr>
          <a:xfrm>
            <a:off x="9571821" y="5793543"/>
            <a:ext cx="1417221" cy="461665"/>
          </a:xfrm>
          <a:prstGeom prst="rect">
            <a:avLst/>
          </a:prstGeom>
          <a:noFill/>
        </p:spPr>
        <p:txBody>
          <a:bodyPr wrap="square" rtlCol="0">
            <a:spAutoFit/>
          </a:bodyPr>
          <a:lstStyle/>
          <a:p>
            <a:r>
              <a:rPr lang="en-US" sz="1200" dirty="0"/>
              <a:t>Based on Performance report</a:t>
            </a:r>
          </a:p>
        </p:txBody>
      </p:sp>
      <p:sp>
        <p:nvSpPr>
          <p:cNvPr id="46" name="TextBox 45">
            <a:extLst>
              <a:ext uri="{FF2B5EF4-FFF2-40B4-BE49-F238E27FC236}">
                <a16:creationId xmlns:a16="http://schemas.microsoft.com/office/drawing/2014/main" id="{C5171A5E-EFE9-41B5-8E12-0019B35F8AA4}"/>
              </a:ext>
            </a:extLst>
          </p:cNvPr>
          <p:cNvSpPr txBox="1"/>
          <p:nvPr/>
        </p:nvSpPr>
        <p:spPr>
          <a:xfrm>
            <a:off x="5451064" y="5109976"/>
            <a:ext cx="2593199" cy="276999"/>
          </a:xfrm>
          <a:prstGeom prst="rect">
            <a:avLst/>
          </a:prstGeom>
          <a:noFill/>
        </p:spPr>
        <p:txBody>
          <a:bodyPr wrap="square" rtlCol="0">
            <a:spAutoFit/>
          </a:bodyPr>
          <a:lstStyle/>
          <a:p>
            <a:r>
              <a:rPr lang="en-US" sz="1200" dirty="0"/>
              <a:t>Pulled every night via API</a:t>
            </a:r>
          </a:p>
        </p:txBody>
      </p:sp>
      <p:sp>
        <p:nvSpPr>
          <p:cNvPr id="47" name="TextBox 46">
            <a:extLst>
              <a:ext uri="{FF2B5EF4-FFF2-40B4-BE49-F238E27FC236}">
                <a16:creationId xmlns:a16="http://schemas.microsoft.com/office/drawing/2014/main" id="{C19C992D-2522-467B-858E-F995D505CF1F}"/>
              </a:ext>
            </a:extLst>
          </p:cNvPr>
          <p:cNvSpPr txBox="1"/>
          <p:nvPr/>
        </p:nvSpPr>
        <p:spPr>
          <a:xfrm>
            <a:off x="3307999" y="5406460"/>
            <a:ext cx="2593199" cy="461665"/>
          </a:xfrm>
          <a:prstGeom prst="rect">
            <a:avLst/>
          </a:prstGeom>
          <a:noFill/>
        </p:spPr>
        <p:txBody>
          <a:bodyPr wrap="square" rtlCol="0">
            <a:spAutoFit/>
          </a:bodyPr>
          <a:lstStyle/>
          <a:p>
            <a:r>
              <a:rPr lang="en-US" sz="1200" dirty="0"/>
              <a:t>Secondary pull previous month at month end</a:t>
            </a:r>
          </a:p>
        </p:txBody>
      </p:sp>
      <p:sp>
        <p:nvSpPr>
          <p:cNvPr id="5" name="Footer Placeholder 4">
            <a:extLst>
              <a:ext uri="{FF2B5EF4-FFF2-40B4-BE49-F238E27FC236}">
                <a16:creationId xmlns:a16="http://schemas.microsoft.com/office/drawing/2014/main" id="{570EB11C-E130-4540-9E54-2B36FD495164}"/>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140501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A34D96-2447-4BB1-BC1F-BBB9EDF10ADE}"/>
              </a:ext>
            </a:extLst>
          </p:cNvPr>
          <p:cNvSpPr/>
          <p:nvPr/>
        </p:nvSpPr>
        <p:spPr>
          <a:xfrm>
            <a:off x="773723" y="838201"/>
            <a:ext cx="2110154" cy="793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Package/Placement</a:t>
            </a:r>
          </a:p>
        </p:txBody>
      </p:sp>
      <p:cxnSp>
        <p:nvCxnSpPr>
          <p:cNvPr id="18" name="Straight Arrow Connector 17">
            <a:extLst>
              <a:ext uri="{FF2B5EF4-FFF2-40B4-BE49-F238E27FC236}">
                <a16:creationId xmlns:a16="http://schemas.microsoft.com/office/drawing/2014/main" id="{3704AD2D-FE95-4442-A05A-046BB2D4401B}"/>
              </a:ext>
            </a:extLst>
          </p:cNvPr>
          <p:cNvCxnSpPr>
            <a:cxnSpLocks/>
            <a:stCxn id="16" idx="2"/>
            <a:endCxn id="35" idx="0"/>
          </p:cNvCxnSpPr>
          <p:nvPr/>
        </p:nvCxnSpPr>
        <p:spPr>
          <a:xfrm>
            <a:off x="1828800" y="1631852"/>
            <a:ext cx="5688" cy="95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6A0797-9459-4E8E-A431-5C468BCAFD71}"/>
              </a:ext>
            </a:extLst>
          </p:cNvPr>
          <p:cNvSpPr/>
          <p:nvPr/>
        </p:nvSpPr>
        <p:spPr>
          <a:xfrm>
            <a:off x="773723" y="2849880"/>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Insertion Order</a:t>
            </a:r>
          </a:p>
        </p:txBody>
      </p:sp>
      <p:sp>
        <p:nvSpPr>
          <p:cNvPr id="23" name="Rectangle 22">
            <a:extLst>
              <a:ext uri="{FF2B5EF4-FFF2-40B4-BE49-F238E27FC236}">
                <a16:creationId xmlns:a16="http://schemas.microsoft.com/office/drawing/2014/main" id="{D1BFA753-F7E5-4A7E-BDFA-0A54007F96CA}"/>
              </a:ext>
            </a:extLst>
          </p:cNvPr>
          <p:cNvSpPr/>
          <p:nvPr/>
        </p:nvSpPr>
        <p:spPr>
          <a:xfrm>
            <a:off x="7990448" y="2849879"/>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BING IO</a:t>
            </a:r>
          </a:p>
        </p:txBody>
      </p:sp>
      <p:sp>
        <p:nvSpPr>
          <p:cNvPr id="24" name="Rectangle 23">
            <a:extLst>
              <a:ext uri="{FF2B5EF4-FFF2-40B4-BE49-F238E27FC236}">
                <a16:creationId xmlns:a16="http://schemas.microsoft.com/office/drawing/2014/main" id="{9A8B7D55-A67A-4535-BC12-20F6ED48BBCB}"/>
              </a:ext>
            </a:extLst>
          </p:cNvPr>
          <p:cNvSpPr/>
          <p:nvPr/>
        </p:nvSpPr>
        <p:spPr>
          <a:xfrm>
            <a:off x="7990448" y="4999891"/>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cxnSp>
        <p:nvCxnSpPr>
          <p:cNvPr id="26" name="Straight Arrow Connector 25">
            <a:extLst>
              <a:ext uri="{FF2B5EF4-FFF2-40B4-BE49-F238E27FC236}">
                <a16:creationId xmlns:a16="http://schemas.microsoft.com/office/drawing/2014/main" id="{39F85352-1FE7-4017-99B5-7B7470BD0F59}"/>
              </a:ext>
            </a:extLst>
          </p:cNvPr>
          <p:cNvCxnSpPr>
            <a:cxnSpLocks/>
            <a:stCxn id="23" idx="2"/>
            <a:endCxn id="43" idx="0"/>
          </p:cNvCxnSpPr>
          <p:nvPr/>
        </p:nvCxnSpPr>
        <p:spPr>
          <a:xfrm>
            <a:off x="9460522" y="3643531"/>
            <a:ext cx="0" cy="10889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Rectangle 27">
            <a:extLst>
              <a:ext uri="{FF2B5EF4-FFF2-40B4-BE49-F238E27FC236}">
                <a16:creationId xmlns:a16="http://schemas.microsoft.com/office/drawing/2014/main" id="{607DE6A3-DC5E-4AA8-A389-1E5B46EF615B}"/>
              </a:ext>
            </a:extLst>
          </p:cNvPr>
          <p:cNvSpPr/>
          <p:nvPr/>
        </p:nvSpPr>
        <p:spPr>
          <a:xfrm>
            <a:off x="773723" y="4999891"/>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Override</a:t>
            </a:r>
          </a:p>
        </p:txBody>
      </p:sp>
      <p:cxnSp>
        <p:nvCxnSpPr>
          <p:cNvPr id="30" name="Straight Arrow Connector 29">
            <a:extLst>
              <a:ext uri="{FF2B5EF4-FFF2-40B4-BE49-F238E27FC236}">
                <a16:creationId xmlns:a16="http://schemas.microsoft.com/office/drawing/2014/main" id="{3D0CE1DE-75B4-4136-A583-A66D9B4D119F}"/>
              </a:ext>
            </a:extLst>
          </p:cNvPr>
          <p:cNvCxnSpPr>
            <a:stCxn id="24" idx="1"/>
            <a:endCxn id="28" idx="3"/>
          </p:cNvCxnSpPr>
          <p:nvPr/>
        </p:nvCxnSpPr>
        <p:spPr>
          <a:xfrm flipH="1">
            <a:off x="2883877" y="5396717"/>
            <a:ext cx="5106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A6577B-D720-4D88-B276-CAB1E183C275}"/>
              </a:ext>
            </a:extLst>
          </p:cNvPr>
          <p:cNvCxnSpPr>
            <a:cxnSpLocks/>
            <a:stCxn id="19" idx="3"/>
            <a:endCxn id="23" idx="1"/>
          </p:cNvCxnSpPr>
          <p:nvPr/>
        </p:nvCxnSpPr>
        <p:spPr>
          <a:xfrm flipV="1">
            <a:off x="2883877" y="3246705"/>
            <a:ext cx="51065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EAE106B-F8CD-4894-A906-2341CE7C6F90}"/>
              </a:ext>
            </a:extLst>
          </p:cNvPr>
          <p:cNvSpPr txBox="1"/>
          <p:nvPr/>
        </p:nvSpPr>
        <p:spPr>
          <a:xfrm>
            <a:off x="6316392" y="200077"/>
            <a:ext cx="5537979" cy="646331"/>
          </a:xfrm>
          <a:prstGeom prst="rect">
            <a:avLst/>
          </a:prstGeom>
          <a:solidFill>
            <a:srgbClr val="FFC000"/>
          </a:solidFill>
        </p:spPr>
        <p:txBody>
          <a:bodyPr wrap="square" rtlCol="0">
            <a:spAutoFit/>
          </a:bodyPr>
          <a:lstStyle/>
          <a:p>
            <a:r>
              <a:rPr lang="en-US" sz="3600" b="1" dirty="0"/>
              <a:t>Nexelus and BING Hierarchy</a:t>
            </a:r>
          </a:p>
        </p:txBody>
      </p:sp>
      <p:sp>
        <p:nvSpPr>
          <p:cNvPr id="9" name="TextBox 8">
            <a:extLst>
              <a:ext uri="{FF2B5EF4-FFF2-40B4-BE49-F238E27FC236}">
                <a16:creationId xmlns:a16="http://schemas.microsoft.com/office/drawing/2014/main" id="{AC17F895-6483-4287-92BB-727B3EF3932C}"/>
              </a:ext>
            </a:extLst>
          </p:cNvPr>
          <p:cNvSpPr txBox="1"/>
          <p:nvPr/>
        </p:nvSpPr>
        <p:spPr>
          <a:xfrm>
            <a:off x="5357859" y="2814359"/>
            <a:ext cx="2593199" cy="276999"/>
          </a:xfrm>
          <a:prstGeom prst="rect">
            <a:avLst/>
          </a:prstGeom>
          <a:noFill/>
        </p:spPr>
        <p:txBody>
          <a:bodyPr wrap="square" rtlCol="0">
            <a:spAutoFit/>
          </a:bodyPr>
          <a:lstStyle/>
          <a:p>
            <a:r>
              <a:rPr lang="en-US" sz="1200" dirty="0"/>
              <a:t>Each IO can only create one Campaign</a:t>
            </a:r>
          </a:p>
        </p:txBody>
      </p:sp>
      <p:sp>
        <p:nvSpPr>
          <p:cNvPr id="25" name="TextBox 24">
            <a:extLst>
              <a:ext uri="{FF2B5EF4-FFF2-40B4-BE49-F238E27FC236}">
                <a16:creationId xmlns:a16="http://schemas.microsoft.com/office/drawing/2014/main" id="{F5F3854F-E331-4E49-9702-C6C6736A8367}"/>
              </a:ext>
            </a:extLst>
          </p:cNvPr>
          <p:cNvSpPr txBox="1"/>
          <p:nvPr/>
        </p:nvSpPr>
        <p:spPr>
          <a:xfrm>
            <a:off x="3184518" y="3265353"/>
            <a:ext cx="2593199" cy="461665"/>
          </a:xfrm>
          <a:prstGeom prst="rect">
            <a:avLst/>
          </a:prstGeom>
          <a:noFill/>
        </p:spPr>
        <p:txBody>
          <a:bodyPr wrap="square" rtlCol="0">
            <a:spAutoFit/>
          </a:bodyPr>
          <a:lstStyle/>
          <a:p>
            <a:r>
              <a:rPr lang="en-US" sz="1200" dirty="0"/>
              <a:t>Each Media plan can have multiple BING IOs</a:t>
            </a:r>
          </a:p>
        </p:txBody>
      </p:sp>
      <p:sp>
        <p:nvSpPr>
          <p:cNvPr id="27" name="TextBox 26">
            <a:extLst>
              <a:ext uri="{FF2B5EF4-FFF2-40B4-BE49-F238E27FC236}">
                <a16:creationId xmlns:a16="http://schemas.microsoft.com/office/drawing/2014/main" id="{BE892746-3FA7-44FD-B2AD-9ED4F646512A}"/>
              </a:ext>
            </a:extLst>
          </p:cNvPr>
          <p:cNvSpPr txBox="1"/>
          <p:nvPr/>
        </p:nvSpPr>
        <p:spPr>
          <a:xfrm>
            <a:off x="661000" y="1625501"/>
            <a:ext cx="1417220" cy="276999"/>
          </a:xfrm>
          <a:prstGeom prst="rect">
            <a:avLst/>
          </a:prstGeom>
          <a:noFill/>
        </p:spPr>
        <p:txBody>
          <a:bodyPr wrap="square" rtlCol="0">
            <a:spAutoFit/>
          </a:bodyPr>
          <a:lstStyle/>
          <a:p>
            <a:r>
              <a:rPr lang="en-US" sz="1200" dirty="0"/>
              <a:t>Media plan</a:t>
            </a:r>
          </a:p>
        </p:txBody>
      </p:sp>
      <p:sp>
        <p:nvSpPr>
          <p:cNvPr id="29" name="TextBox 28">
            <a:extLst>
              <a:ext uri="{FF2B5EF4-FFF2-40B4-BE49-F238E27FC236}">
                <a16:creationId xmlns:a16="http://schemas.microsoft.com/office/drawing/2014/main" id="{535331D5-DEA5-43AF-8A5D-748659E2BE2C}"/>
              </a:ext>
            </a:extLst>
          </p:cNvPr>
          <p:cNvSpPr txBox="1"/>
          <p:nvPr/>
        </p:nvSpPr>
        <p:spPr>
          <a:xfrm>
            <a:off x="677694" y="3625302"/>
            <a:ext cx="1417220" cy="1015663"/>
          </a:xfrm>
          <a:prstGeom prst="rect">
            <a:avLst/>
          </a:prstGeom>
          <a:noFill/>
        </p:spPr>
        <p:txBody>
          <a:bodyPr wrap="square" rtlCol="0">
            <a:spAutoFit/>
          </a:bodyPr>
          <a:lstStyle/>
          <a:p>
            <a:r>
              <a:rPr lang="en-US" sz="1200" dirty="0"/>
              <a:t>Each Package/Placement can be used to create separate IOs OR one single IO</a:t>
            </a:r>
          </a:p>
        </p:txBody>
      </p:sp>
      <p:sp>
        <p:nvSpPr>
          <p:cNvPr id="31" name="TextBox 30">
            <a:extLst>
              <a:ext uri="{FF2B5EF4-FFF2-40B4-BE49-F238E27FC236}">
                <a16:creationId xmlns:a16="http://schemas.microsoft.com/office/drawing/2014/main" id="{30026E58-CD77-4250-9698-D43680D8AD58}"/>
              </a:ext>
            </a:extLst>
          </p:cNvPr>
          <p:cNvSpPr txBox="1"/>
          <p:nvPr/>
        </p:nvSpPr>
        <p:spPr>
          <a:xfrm>
            <a:off x="734333" y="5793543"/>
            <a:ext cx="1417220" cy="276999"/>
          </a:xfrm>
          <a:prstGeom prst="rect">
            <a:avLst/>
          </a:prstGeom>
          <a:noFill/>
        </p:spPr>
        <p:txBody>
          <a:bodyPr wrap="square" rtlCol="0">
            <a:spAutoFit/>
          </a:bodyPr>
          <a:lstStyle/>
          <a:p>
            <a:r>
              <a:rPr lang="en-US" sz="1200" dirty="0"/>
              <a:t>Raw delivery</a:t>
            </a:r>
          </a:p>
        </p:txBody>
      </p:sp>
      <p:sp>
        <p:nvSpPr>
          <p:cNvPr id="33" name="Rectangle 32">
            <a:extLst>
              <a:ext uri="{FF2B5EF4-FFF2-40B4-BE49-F238E27FC236}">
                <a16:creationId xmlns:a16="http://schemas.microsoft.com/office/drawing/2014/main" id="{103E2991-142A-4174-9E97-7AAD1478EEC1}"/>
              </a:ext>
            </a:extLst>
          </p:cNvPr>
          <p:cNvSpPr/>
          <p:nvPr/>
        </p:nvSpPr>
        <p:spPr>
          <a:xfrm>
            <a:off x="773722" y="592945"/>
            <a:ext cx="2120040"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Vendor Spend from Placements</a:t>
            </a:r>
          </a:p>
        </p:txBody>
      </p:sp>
      <p:sp>
        <p:nvSpPr>
          <p:cNvPr id="35" name="Rectangle 34">
            <a:extLst>
              <a:ext uri="{FF2B5EF4-FFF2-40B4-BE49-F238E27FC236}">
                <a16:creationId xmlns:a16="http://schemas.microsoft.com/office/drawing/2014/main" id="{4A10FAFE-E77B-4A98-A29C-80E947D94418}"/>
              </a:ext>
            </a:extLst>
          </p:cNvPr>
          <p:cNvSpPr/>
          <p:nvPr/>
        </p:nvSpPr>
        <p:spPr>
          <a:xfrm>
            <a:off x="774468" y="2586395"/>
            <a:ext cx="2120040" cy="27699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Buying</a:t>
            </a:r>
          </a:p>
        </p:txBody>
      </p:sp>
      <p:sp>
        <p:nvSpPr>
          <p:cNvPr id="36" name="Rectangle 35">
            <a:extLst>
              <a:ext uri="{FF2B5EF4-FFF2-40B4-BE49-F238E27FC236}">
                <a16:creationId xmlns:a16="http://schemas.microsoft.com/office/drawing/2014/main" id="{100054FB-B5A7-4A6D-B3B3-5055AD18FAD1}"/>
              </a:ext>
            </a:extLst>
          </p:cNvPr>
          <p:cNvSpPr/>
          <p:nvPr/>
        </p:nvSpPr>
        <p:spPr>
          <a:xfrm>
            <a:off x="7990448" y="2586395"/>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BING </a:t>
            </a:r>
          </a:p>
        </p:txBody>
      </p:sp>
      <p:pic>
        <p:nvPicPr>
          <p:cNvPr id="38" name="Picture 37">
            <a:extLst>
              <a:ext uri="{FF2B5EF4-FFF2-40B4-BE49-F238E27FC236}">
                <a16:creationId xmlns:a16="http://schemas.microsoft.com/office/drawing/2014/main" id="{9845E11A-EB70-4D7E-A0A4-2617EFBF924E}"/>
              </a:ext>
            </a:extLst>
          </p:cNvPr>
          <p:cNvPicPr>
            <a:picLocks noChangeAspect="1"/>
          </p:cNvPicPr>
          <p:nvPr/>
        </p:nvPicPr>
        <p:blipFill>
          <a:blip r:embed="rId2"/>
          <a:stretch>
            <a:fillRect/>
          </a:stretch>
        </p:blipFill>
        <p:spPr>
          <a:xfrm>
            <a:off x="2696119" y="633020"/>
            <a:ext cx="177869" cy="163842"/>
          </a:xfrm>
          <a:prstGeom prst="rect">
            <a:avLst/>
          </a:prstGeom>
        </p:spPr>
      </p:pic>
      <p:pic>
        <p:nvPicPr>
          <p:cNvPr id="39" name="Picture 38">
            <a:extLst>
              <a:ext uri="{FF2B5EF4-FFF2-40B4-BE49-F238E27FC236}">
                <a16:creationId xmlns:a16="http://schemas.microsoft.com/office/drawing/2014/main" id="{7380563E-AC53-4D22-97B5-466E92DC4623}"/>
              </a:ext>
            </a:extLst>
          </p:cNvPr>
          <p:cNvPicPr>
            <a:picLocks noChangeAspect="1"/>
          </p:cNvPicPr>
          <p:nvPr/>
        </p:nvPicPr>
        <p:blipFill>
          <a:blip r:embed="rId2"/>
          <a:stretch>
            <a:fillRect/>
          </a:stretch>
        </p:blipFill>
        <p:spPr>
          <a:xfrm>
            <a:off x="2655866" y="2627101"/>
            <a:ext cx="177869" cy="163842"/>
          </a:xfrm>
          <a:prstGeom prst="rect">
            <a:avLst/>
          </a:prstGeom>
        </p:spPr>
      </p:pic>
      <p:pic>
        <p:nvPicPr>
          <p:cNvPr id="40" name="Picture 39">
            <a:extLst>
              <a:ext uri="{FF2B5EF4-FFF2-40B4-BE49-F238E27FC236}">
                <a16:creationId xmlns:a16="http://schemas.microsoft.com/office/drawing/2014/main" id="{A47ACA26-E1D5-4723-B465-5551A16B6133}"/>
              </a:ext>
            </a:extLst>
          </p:cNvPr>
          <p:cNvPicPr>
            <a:picLocks noChangeAspect="1"/>
          </p:cNvPicPr>
          <p:nvPr/>
        </p:nvPicPr>
        <p:blipFill>
          <a:blip r:embed="rId2"/>
          <a:stretch>
            <a:fillRect/>
          </a:stretch>
        </p:blipFill>
        <p:spPr>
          <a:xfrm>
            <a:off x="2642542" y="4827417"/>
            <a:ext cx="177869" cy="163842"/>
          </a:xfrm>
          <a:prstGeom prst="rect">
            <a:avLst/>
          </a:prstGeom>
        </p:spPr>
      </p:pic>
      <p:sp>
        <p:nvSpPr>
          <p:cNvPr id="41" name="Rectangle 40">
            <a:extLst>
              <a:ext uri="{FF2B5EF4-FFF2-40B4-BE49-F238E27FC236}">
                <a16:creationId xmlns:a16="http://schemas.microsoft.com/office/drawing/2014/main" id="{F540F664-F24E-4286-B82B-5CB01C50C6B2}"/>
              </a:ext>
            </a:extLst>
          </p:cNvPr>
          <p:cNvSpPr/>
          <p:nvPr/>
        </p:nvSpPr>
        <p:spPr>
          <a:xfrm>
            <a:off x="773723" y="4732476"/>
            <a:ext cx="2120786" cy="2674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Delivery</a:t>
            </a:r>
          </a:p>
        </p:txBody>
      </p:sp>
      <p:pic>
        <p:nvPicPr>
          <p:cNvPr id="42" name="Picture 41">
            <a:extLst>
              <a:ext uri="{FF2B5EF4-FFF2-40B4-BE49-F238E27FC236}">
                <a16:creationId xmlns:a16="http://schemas.microsoft.com/office/drawing/2014/main" id="{4DE26EF6-14A2-4891-BB45-E304BB6F092B}"/>
              </a:ext>
            </a:extLst>
          </p:cNvPr>
          <p:cNvPicPr>
            <a:picLocks noChangeAspect="1"/>
          </p:cNvPicPr>
          <p:nvPr/>
        </p:nvPicPr>
        <p:blipFill>
          <a:blip r:embed="rId2"/>
          <a:stretch>
            <a:fillRect/>
          </a:stretch>
        </p:blipFill>
        <p:spPr>
          <a:xfrm>
            <a:off x="2655866" y="4784211"/>
            <a:ext cx="177869" cy="163842"/>
          </a:xfrm>
          <a:prstGeom prst="rect">
            <a:avLst/>
          </a:prstGeom>
        </p:spPr>
      </p:pic>
      <p:sp>
        <p:nvSpPr>
          <p:cNvPr id="43" name="Rectangle 42">
            <a:extLst>
              <a:ext uri="{FF2B5EF4-FFF2-40B4-BE49-F238E27FC236}">
                <a16:creationId xmlns:a16="http://schemas.microsoft.com/office/drawing/2014/main" id="{625389D5-A9E6-45E3-8EA2-597BA16176A8}"/>
              </a:ext>
            </a:extLst>
          </p:cNvPr>
          <p:cNvSpPr/>
          <p:nvPr/>
        </p:nvSpPr>
        <p:spPr>
          <a:xfrm>
            <a:off x="7990448" y="4732476"/>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BING </a:t>
            </a:r>
          </a:p>
        </p:txBody>
      </p:sp>
      <p:sp>
        <p:nvSpPr>
          <p:cNvPr id="44" name="TextBox 43">
            <a:extLst>
              <a:ext uri="{FF2B5EF4-FFF2-40B4-BE49-F238E27FC236}">
                <a16:creationId xmlns:a16="http://schemas.microsoft.com/office/drawing/2014/main" id="{E7C44ECB-E5CF-42B6-B849-ABA088BC39A1}"/>
              </a:ext>
            </a:extLst>
          </p:cNvPr>
          <p:cNvSpPr txBox="1"/>
          <p:nvPr/>
        </p:nvSpPr>
        <p:spPr>
          <a:xfrm>
            <a:off x="9803642" y="3666818"/>
            <a:ext cx="1417220" cy="646331"/>
          </a:xfrm>
          <a:prstGeom prst="rect">
            <a:avLst/>
          </a:prstGeom>
          <a:noFill/>
        </p:spPr>
        <p:txBody>
          <a:bodyPr wrap="square" rtlCol="0">
            <a:spAutoFit/>
          </a:bodyPr>
          <a:lstStyle/>
          <a:p>
            <a:r>
              <a:rPr lang="en-US" sz="1200" dirty="0"/>
              <a:t>Campaign created under selected account</a:t>
            </a:r>
          </a:p>
        </p:txBody>
      </p:sp>
      <p:sp>
        <p:nvSpPr>
          <p:cNvPr id="45" name="TextBox 44">
            <a:extLst>
              <a:ext uri="{FF2B5EF4-FFF2-40B4-BE49-F238E27FC236}">
                <a16:creationId xmlns:a16="http://schemas.microsoft.com/office/drawing/2014/main" id="{7A5BD789-7635-4B9E-80E8-B7D31695EF92}"/>
              </a:ext>
            </a:extLst>
          </p:cNvPr>
          <p:cNvSpPr txBox="1"/>
          <p:nvPr/>
        </p:nvSpPr>
        <p:spPr>
          <a:xfrm>
            <a:off x="9571821" y="5793543"/>
            <a:ext cx="1417221" cy="461665"/>
          </a:xfrm>
          <a:prstGeom prst="rect">
            <a:avLst/>
          </a:prstGeom>
          <a:noFill/>
        </p:spPr>
        <p:txBody>
          <a:bodyPr wrap="square" rtlCol="0">
            <a:spAutoFit/>
          </a:bodyPr>
          <a:lstStyle/>
          <a:p>
            <a:r>
              <a:rPr lang="en-US" sz="1200" dirty="0"/>
              <a:t>Based on Performance report</a:t>
            </a:r>
          </a:p>
        </p:txBody>
      </p:sp>
      <p:sp>
        <p:nvSpPr>
          <p:cNvPr id="46" name="TextBox 45">
            <a:extLst>
              <a:ext uri="{FF2B5EF4-FFF2-40B4-BE49-F238E27FC236}">
                <a16:creationId xmlns:a16="http://schemas.microsoft.com/office/drawing/2014/main" id="{C5171A5E-EFE9-41B5-8E12-0019B35F8AA4}"/>
              </a:ext>
            </a:extLst>
          </p:cNvPr>
          <p:cNvSpPr txBox="1"/>
          <p:nvPr/>
        </p:nvSpPr>
        <p:spPr>
          <a:xfrm>
            <a:off x="5451064" y="5109976"/>
            <a:ext cx="2593199" cy="276999"/>
          </a:xfrm>
          <a:prstGeom prst="rect">
            <a:avLst/>
          </a:prstGeom>
          <a:noFill/>
        </p:spPr>
        <p:txBody>
          <a:bodyPr wrap="square" rtlCol="0">
            <a:spAutoFit/>
          </a:bodyPr>
          <a:lstStyle/>
          <a:p>
            <a:r>
              <a:rPr lang="en-US" sz="1200" dirty="0"/>
              <a:t>Pulled every night via API</a:t>
            </a:r>
          </a:p>
        </p:txBody>
      </p:sp>
      <p:sp>
        <p:nvSpPr>
          <p:cNvPr id="47" name="TextBox 46">
            <a:extLst>
              <a:ext uri="{FF2B5EF4-FFF2-40B4-BE49-F238E27FC236}">
                <a16:creationId xmlns:a16="http://schemas.microsoft.com/office/drawing/2014/main" id="{C19C992D-2522-467B-858E-F995D505CF1F}"/>
              </a:ext>
            </a:extLst>
          </p:cNvPr>
          <p:cNvSpPr txBox="1"/>
          <p:nvPr/>
        </p:nvSpPr>
        <p:spPr>
          <a:xfrm>
            <a:off x="3307999" y="5406460"/>
            <a:ext cx="2593199" cy="461665"/>
          </a:xfrm>
          <a:prstGeom prst="rect">
            <a:avLst/>
          </a:prstGeom>
          <a:noFill/>
        </p:spPr>
        <p:txBody>
          <a:bodyPr wrap="square" rtlCol="0">
            <a:spAutoFit/>
          </a:bodyPr>
          <a:lstStyle/>
          <a:p>
            <a:r>
              <a:rPr lang="en-US" sz="1200" dirty="0"/>
              <a:t>Secondary pull previous month at month end</a:t>
            </a:r>
          </a:p>
        </p:txBody>
      </p:sp>
      <p:sp>
        <p:nvSpPr>
          <p:cNvPr id="5" name="Footer Placeholder 4">
            <a:extLst>
              <a:ext uri="{FF2B5EF4-FFF2-40B4-BE49-F238E27FC236}">
                <a16:creationId xmlns:a16="http://schemas.microsoft.com/office/drawing/2014/main" id="{570EB11C-E130-4540-9E54-2B36FD495164}"/>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237940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A34D96-2447-4BB1-BC1F-BBB9EDF10ADE}"/>
              </a:ext>
            </a:extLst>
          </p:cNvPr>
          <p:cNvSpPr/>
          <p:nvPr/>
        </p:nvSpPr>
        <p:spPr>
          <a:xfrm>
            <a:off x="773723" y="838201"/>
            <a:ext cx="2110154" cy="793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Package/Placement</a:t>
            </a:r>
          </a:p>
        </p:txBody>
      </p:sp>
      <p:cxnSp>
        <p:nvCxnSpPr>
          <p:cNvPr id="18" name="Straight Arrow Connector 17">
            <a:extLst>
              <a:ext uri="{FF2B5EF4-FFF2-40B4-BE49-F238E27FC236}">
                <a16:creationId xmlns:a16="http://schemas.microsoft.com/office/drawing/2014/main" id="{3704AD2D-FE95-4442-A05A-046BB2D4401B}"/>
              </a:ext>
            </a:extLst>
          </p:cNvPr>
          <p:cNvCxnSpPr>
            <a:cxnSpLocks/>
            <a:stCxn id="16" idx="2"/>
            <a:endCxn id="35" idx="0"/>
          </p:cNvCxnSpPr>
          <p:nvPr/>
        </p:nvCxnSpPr>
        <p:spPr>
          <a:xfrm>
            <a:off x="1828800" y="1631852"/>
            <a:ext cx="5688" cy="95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6A0797-9459-4E8E-A431-5C468BCAFD71}"/>
              </a:ext>
            </a:extLst>
          </p:cNvPr>
          <p:cNvSpPr/>
          <p:nvPr/>
        </p:nvSpPr>
        <p:spPr>
          <a:xfrm>
            <a:off x="773723" y="2849880"/>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Insertion Order</a:t>
            </a:r>
          </a:p>
        </p:txBody>
      </p:sp>
      <p:sp>
        <p:nvSpPr>
          <p:cNvPr id="23" name="Rectangle 22">
            <a:extLst>
              <a:ext uri="{FF2B5EF4-FFF2-40B4-BE49-F238E27FC236}">
                <a16:creationId xmlns:a16="http://schemas.microsoft.com/office/drawing/2014/main" id="{D1BFA753-F7E5-4A7E-BDFA-0A54007F96CA}"/>
              </a:ext>
            </a:extLst>
          </p:cNvPr>
          <p:cNvSpPr/>
          <p:nvPr/>
        </p:nvSpPr>
        <p:spPr>
          <a:xfrm>
            <a:off x="7990448" y="2849879"/>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Twitter IO</a:t>
            </a:r>
          </a:p>
        </p:txBody>
      </p:sp>
      <p:sp>
        <p:nvSpPr>
          <p:cNvPr id="24" name="Rectangle 23">
            <a:extLst>
              <a:ext uri="{FF2B5EF4-FFF2-40B4-BE49-F238E27FC236}">
                <a16:creationId xmlns:a16="http://schemas.microsoft.com/office/drawing/2014/main" id="{9A8B7D55-A67A-4535-BC12-20F6ED48BBCB}"/>
              </a:ext>
            </a:extLst>
          </p:cNvPr>
          <p:cNvSpPr/>
          <p:nvPr/>
        </p:nvSpPr>
        <p:spPr>
          <a:xfrm>
            <a:off x="7990448" y="4999891"/>
            <a:ext cx="2940147" cy="7936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a:t>
            </a:r>
          </a:p>
        </p:txBody>
      </p:sp>
      <p:cxnSp>
        <p:nvCxnSpPr>
          <p:cNvPr id="26" name="Straight Arrow Connector 25">
            <a:extLst>
              <a:ext uri="{FF2B5EF4-FFF2-40B4-BE49-F238E27FC236}">
                <a16:creationId xmlns:a16="http://schemas.microsoft.com/office/drawing/2014/main" id="{39F85352-1FE7-4017-99B5-7B7470BD0F59}"/>
              </a:ext>
            </a:extLst>
          </p:cNvPr>
          <p:cNvCxnSpPr>
            <a:cxnSpLocks/>
            <a:stCxn id="23" idx="2"/>
            <a:endCxn id="43" idx="0"/>
          </p:cNvCxnSpPr>
          <p:nvPr/>
        </p:nvCxnSpPr>
        <p:spPr>
          <a:xfrm>
            <a:off x="9460522" y="3643531"/>
            <a:ext cx="0" cy="10889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Rectangle 27">
            <a:extLst>
              <a:ext uri="{FF2B5EF4-FFF2-40B4-BE49-F238E27FC236}">
                <a16:creationId xmlns:a16="http://schemas.microsoft.com/office/drawing/2014/main" id="{607DE6A3-DC5E-4AA8-A389-1E5B46EF615B}"/>
              </a:ext>
            </a:extLst>
          </p:cNvPr>
          <p:cNvSpPr/>
          <p:nvPr/>
        </p:nvSpPr>
        <p:spPr>
          <a:xfrm>
            <a:off x="773723" y="4999891"/>
            <a:ext cx="2110154" cy="79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Override</a:t>
            </a:r>
          </a:p>
        </p:txBody>
      </p:sp>
      <p:cxnSp>
        <p:nvCxnSpPr>
          <p:cNvPr id="30" name="Straight Arrow Connector 29">
            <a:extLst>
              <a:ext uri="{FF2B5EF4-FFF2-40B4-BE49-F238E27FC236}">
                <a16:creationId xmlns:a16="http://schemas.microsoft.com/office/drawing/2014/main" id="{3D0CE1DE-75B4-4136-A583-A66D9B4D119F}"/>
              </a:ext>
            </a:extLst>
          </p:cNvPr>
          <p:cNvCxnSpPr>
            <a:stCxn id="24" idx="1"/>
            <a:endCxn id="28" idx="3"/>
          </p:cNvCxnSpPr>
          <p:nvPr/>
        </p:nvCxnSpPr>
        <p:spPr>
          <a:xfrm flipH="1">
            <a:off x="2883877" y="5396717"/>
            <a:ext cx="5106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A6577B-D720-4D88-B276-CAB1E183C275}"/>
              </a:ext>
            </a:extLst>
          </p:cNvPr>
          <p:cNvCxnSpPr>
            <a:cxnSpLocks/>
            <a:stCxn id="19" idx="3"/>
            <a:endCxn id="23" idx="1"/>
          </p:cNvCxnSpPr>
          <p:nvPr/>
        </p:nvCxnSpPr>
        <p:spPr>
          <a:xfrm flipV="1">
            <a:off x="2883877" y="3246705"/>
            <a:ext cx="51065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EAE106B-F8CD-4894-A906-2341CE7C6F90}"/>
              </a:ext>
            </a:extLst>
          </p:cNvPr>
          <p:cNvSpPr txBox="1"/>
          <p:nvPr/>
        </p:nvSpPr>
        <p:spPr>
          <a:xfrm>
            <a:off x="5901198" y="200077"/>
            <a:ext cx="5953173" cy="646331"/>
          </a:xfrm>
          <a:prstGeom prst="rect">
            <a:avLst/>
          </a:prstGeom>
          <a:solidFill>
            <a:srgbClr val="FFC000"/>
          </a:solidFill>
        </p:spPr>
        <p:txBody>
          <a:bodyPr wrap="square" rtlCol="0">
            <a:spAutoFit/>
          </a:bodyPr>
          <a:lstStyle/>
          <a:p>
            <a:r>
              <a:rPr lang="en-US" sz="3600" b="1" dirty="0"/>
              <a:t>Nexelus and Twitter Hierarchy</a:t>
            </a:r>
          </a:p>
        </p:txBody>
      </p:sp>
      <p:sp>
        <p:nvSpPr>
          <p:cNvPr id="9" name="TextBox 8">
            <a:extLst>
              <a:ext uri="{FF2B5EF4-FFF2-40B4-BE49-F238E27FC236}">
                <a16:creationId xmlns:a16="http://schemas.microsoft.com/office/drawing/2014/main" id="{AC17F895-6483-4287-92BB-727B3EF3932C}"/>
              </a:ext>
            </a:extLst>
          </p:cNvPr>
          <p:cNvSpPr txBox="1"/>
          <p:nvPr/>
        </p:nvSpPr>
        <p:spPr>
          <a:xfrm>
            <a:off x="5357859" y="2814359"/>
            <a:ext cx="2593199" cy="276999"/>
          </a:xfrm>
          <a:prstGeom prst="rect">
            <a:avLst/>
          </a:prstGeom>
          <a:noFill/>
        </p:spPr>
        <p:txBody>
          <a:bodyPr wrap="square" rtlCol="0">
            <a:spAutoFit/>
          </a:bodyPr>
          <a:lstStyle/>
          <a:p>
            <a:r>
              <a:rPr lang="en-US" sz="1200" dirty="0"/>
              <a:t>Each IO can only create one Campaign</a:t>
            </a:r>
          </a:p>
        </p:txBody>
      </p:sp>
      <p:sp>
        <p:nvSpPr>
          <p:cNvPr id="25" name="TextBox 24">
            <a:extLst>
              <a:ext uri="{FF2B5EF4-FFF2-40B4-BE49-F238E27FC236}">
                <a16:creationId xmlns:a16="http://schemas.microsoft.com/office/drawing/2014/main" id="{F5F3854F-E331-4E49-9702-C6C6736A8367}"/>
              </a:ext>
            </a:extLst>
          </p:cNvPr>
          <p:cNvSpPr txBox="1"/>
          <p:nvPr/>
        </p:nvSpPr>
        <p:spPr>
          <a:xfrm>
            <a:off x="3184518" y="3265353"/>
            <a:ext cx="2593199" cy="461665"/>
          </a:xfrm>
          <a:prstGeom prst="rect">
            <a:avLst/>
          </a:prstGeom>
          <a:noFill/>
        </p:spPr>
        <p:txBody>
          <a:bodyPr wrap="square" rtlCol="0">
            <a:spAutoFit/>
          </a:bodyPr>
          <a:lstStyle/>
          <a:p>
            <a:r>
              <a:rPr lang="en-US" sz="1200" dirty="0"/>
              <a:t>Each Media plan can have multiple Twitter IOs</a:t>
            </a:r>
          </a:p>
        </p:txBody>
      </p:sp>
      <p:sp>
        <p:nvSpPr>
          <p:cNvPr id="27" name="TextBox 26">
            <a:extLst>
              <a:ext uri="{FF2B5EF4-FFF2-40B4-BE49-F238E27FC236}">
                <a16:creationId xmlns:a16="http://schemas.microsoft.com/office/drawing/2014/main" id="{BE892746-3FA7-44FD-B2AD-9ED4F646512A}"/>
              </a:ext>
            </a:extLst>
          </p:cNvPr>
          <p:cNvSpPr txBox="1"/>
          <p:nvPr/>
        </p:nvSpPr>
        <p:spPr>
          <a:xfrm>
            <a:off x="661000" y="1625501"/>
            <a:ext cx="1417220" cy="276999"/>
          </a:xfrm>
          <a:prstGeom prst="rect">
            <a:avLst/>
          </a:prstGeom>
          <a:noFill/>
        </p:spPr>
        <p:txBody>
          <a:bodyPr wrap="square" rtlCol="0">
            <a:spAutoFit/>
          </a:bodyPr>
          <a:lstStyle/>
          <a:p>
            <a:r>
              <a:rPr lang="en-US" sz="1200" dirty="0"/>
              <a:t>Media plan</a:t>
            </a:r>
          </a:p>
        </p:txBody>
      </p:sp>
      <p:sp>
        <p:nvSpPr>
          <p:cNvPr id="29" name="TextBox 28">
            <a:extLst>
              <a:ext uri="{FF2B5EF4-FFF2-40B4-BE49-F238E27FC236}">
                <a16:creationId xmlns:a16="http://schemas.microsoft.com/office/drawing/2014/main" id="{535331D5-DEA5-43AF-8A5D-748659E2BE2C}"/>
              </a:ext>
            </a:extLst>
          </p:cNvPr>
          <p:cNvSpPr txBox="1"/>
          <p:nvPr/>
        </p:nvSpPr>
        <p:spPr>
          <a:xfrm>
            <a:off x="677694" y="3625302"/>
            <a:ext cx="1417220" cy="1015663"/>
          </a:xfrm>
          <a:prstGeom prst="rect">
            <a:avLst/>
          </a:prstGeom>
          <a:noFill/>
        </p:spPr>
        <p:txBody>
          <a:bodyPr wrap="square" rtlCol="0">
            <a:spAutoFit/>
          </a:bodyPr>
          <a:lstStyle/>
          <a:p>
            <a:r>
              <a:rPr lang="en-US" sz="1200" dirty="0"/>
              <a:t>Each Package/Placement can be used to create separate IOs OR one single IO</a:t>
            </a:r>
          </a:p>
        </p:txBody>
      </p:sp>
      <p:sp>
        <p:nvSpPr>
          <p:cNvPr id="31" name="TextBox 30">
            <a:extLst>
              <a:ext uri="{FF2B5EF4-FFF2-40B4-BE49-F238E27FC236}">
                <a16:creationId xmlns:a16="http://schemas.microsoft.com/office/drawing/2014/main" id="{30026E58-CD77-4250-9698-D43680D8AD58}"/>
              </a:ext>
            </a:extLst>
          </p:cNvPr>
          <p:cNvSpPr txBox="1"/>
          <p:nvPr/>
        </p:nvSpPr>
        <p:spPr>
          <a:xfrm>
            <a:off x="734333" y="5793543"/>
            <a:ext cx="1417220" cy="276999"/>
          </a:xfrm>
          <a:prstGeom prst="rect">
            <a:avLst/>
          </a:prstGeom>
          <a:noFill/>
        </p:spPr>
        <p:txBody>
          <a:bodyPr wrap="square" rtlCol="0">
            <a:spAutoFit/>
          </a:bodyPr>
          <a:lstStyle/>
          <a:p>
            <a:r>
              <a:rPr lang="en-US" sz="1200" dirty="0"/>
              <a:t>Raw delivery</a:t>
            </a:r>
          </a:p>
        </p:txBody>
      </p:sp>
      <p:sp>
        <p:nvSpPr>
          <p:cNvPr id="33" name="Rectangle 32">
            <a:extLst>
              <a:ext uri="{FF2B5EF4-FFF2-40B4-BE49-F238E27FC236}">
                <a16:creationId xmlns:a16="http://schemas.microsoft.com/office/drawing/2014/main" id="{103E2991-142A-4174-9E97-7AAD1478EEC1}"/>
              </a:ext>
            </a:extLst>
          </p:cNvPr>
          <p:cNvSpPr/>
          <p:nvPr/>
        </p:nvSpPr>
        <p:spPr>
          <a:xfrm>
            <a:off x="773722" y="592945"/>
            <a:ext cx="2120040" cy="2452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Vendor Spend from Placements</a:t>
            </a:r>
          </a:p>
        </p:txBody>
      </p:sp>
      <p:sp>
        <p:nvSpPr>
          <p:cNvPr id="35" name="Rectangle 34">
            <a:extLst>
              <a:ext uri="{FF2B5EF4-FFF2-40B4-BE49-F238E27FC236}">
                <a16:creationId xmlns:a16="http://schemas.microsoft.com/office/drawing/2014/main" id="{4A10FAFE-E77B-4A98-A29C-80E947D94418}"/>
              </a:ext>
            </a:extLst>
          </p:cNvPr>
          <p:cNvSpPr/>
          <p:nvPr/>
        </p:nvSpPr>
        <p:spPr>
          <a:xfrm>
            <a:off x="774468" y="2586395"/>
            <a:ext cx="2120040" cy="27699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Buying</a:t>
            </a:r>
          </a:p>
        </p:txBody>
      </p:sp>
      <p:sp>
        <p:nvSpPr>
          <p:cNvPr id="36" name="Rectangle 35">
            <a:extLst>
              <a:ext uri="{FF2B5EF4-FFF2-40B4-BE49-F238E27FC236}">
                <a16:creationId xmlns:a16="http://schemas.microsoft.com/office/drawing/2014/main" id="{100054FB-B5A7-4A6D-B3B3-5055AD18FAD1}"/>
              </a:ext>
            </a:extLst>
          </p:cNvPr>
          <p:cNvSpPr/>
          <p:nvPr/>
        </p:nvSpPr>
        <p:spPr>
          <a:xfrm>
            <a:off x="7990448" y="2586395"/>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Twitter </a:t>
            </a:r>
          </a:p>
        </p:txBody>
      </p:sp>
      <p:pic>
        <p:nvPicPr>
          <p:cNvPr id="38" name="Picture 37">
            <a:extLst>
              <a:ext uri="{FF2B5EF4-FFF2-40B4-BE49-F238E27FC236}">
                <a16:creationId xmlns:a16="http://schemas.microsoft.com/office/drawing/2014/main" id="{9845E11A-EB70-4D7E-A0A4-2617EFBF924E}"/>
              </a:ext>
            </a:extLst>
          </p:cNvPr>
          <p:cNvPicPr>
            <a:picLocks noChangeAspect="1"/>
          </p:cNvPicPr>
          <p:nvPr/>
        </p:nvPicPr>
        <p:blipFill>
          <a:blip r:embed="rId2"/>
          <a:stretch>
            <a:fillRect/>
          </a:stretch>
        </p:blipFill>
        <p:spPr>
          <a:xfrm>
            <a:off x="2696119" y="633020"/>
            <a:ext cx="177869" cy="163842"/>
          </a:xfrm>
          <a:prstGeom prst="rect">
            <a:avLst/>
          </a:prstGeom>
        </p:spPr>
      </p:pic>
      <p:pic>
        <p:nvPicPr>
          <p:cNvPr id="39" name="Picture 38">
            <a:extLst>
              <a:ext uri="{FF2B5EF4-FFF2-40B4-BE49-F238E27FC236}">
                <a16:creationId xmlns:a16="http://schemas.microsoft.com/office/drawing/2014/main" id="{7380563E-AC53-4D22-97B5-466E92DC4623}"/>
              </a:ext>
            </a:extLst>
          </p:cNvPr>
          <p:cNvPicPr>
            <a:picLocks noChangeAspect="1"/>
          </p:cNvPicPr>
          <p:nvPr/>
        </p:nvPicPr>
        <p:blipFill>
          <a:blip r:embed="rId2"/>
          <a:stretch>
            <a:fillRect/>
          </a:stretch>
        </p:blipFill>
        <p:spPr>
          <a:xfrm>
            <a:off x="2655866" y="2627101"/>
            <a:ext cx="177869" cy="163842"/>
          </a:xfrm>
          <a:prstGeom prst="rect">
            <a:avLst/>
          </a:prstGeom>
        </p:spPr>
      </p:pic>
      <p:pic>
        <p:nvPicPr>
          <p:cNvPr id="40" name="Picture 39">
            <a:extLst>
              <a:ext uri="{FF2B5EF4-FFF2-40B4-BE49-F238E27FC236}">
                <a16:creationId xmlns:a16="http://schemas.microsoft.com/office/drawing/2014/main" id="{A47ACA26-E1D5-4723-B465-5551A16B6133}"/>
              </a:ext>
            </a:extLst>
          </p:cNvPr>
          <p:cNvPicPr>
            <a:picLocks noChangeAspect="1"/>
          </p:cNvPicPr>
          <p:nvPr/>
        </p:nvPicPr>
        <p:blipFill>
          <a:blip r:embed="rId2"/>
          <a:stretch>
            <a:fillRect/>
          </a:stretch>
        </p:blipFill>
        <p:spPr>
          <a:xfrm>
            <a:off x="2642542" y="4827417"/>
            <a:ext cx="177869" cy="163842"/>
          </a:xfrm>
          <a:prstGeom prst="rect">
            <a:avLst/>
          </a:prstGeom>
        </p:spPr>
      </p:pic>
      <p:sp>
        <p:nvSpPr>
          <p:cNvPr id="41" name="Rectangle 40">
            <a:extLst>
              <a:ext uri="{FF2B5EF4-FFF2-40B4-BE49-F238E27FC236}">
                <a16:creationId xmlns:a16="http://schemas.microsoft.com/office/drawing/2014/main" id="{F540F664-F24E-4286-B82B-5CB01C50C6B2}"/>
              </a:ext>
            </a:extLst>
          </p:cNvPr>
          <p:cNvSpPr/>
          <p:nvPr/>
        </p:nvSpPr>
        <p:spPr>
          <a:xfrm>
            <a:off x="773723" y="4732476"/>
            <a:ext cx="2120786" cy="26741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Delivery</a:t>
            </a:r>
          </a:p>
        </p:txBody>
      </p:sp>
      <p:pic>
        <p:nvPicPr>
          <p:cNvPr id="42" name="Picture 41">
            <a:extLst>
              <a:ext uri="{FF2B5EF4-FFF2-40B4-BE49-F238E27FC236}">
                <a16:creationId xmlns:a16="http://schemas.microsoft.com/office/drawing/2014/main" id="{4DE26EF6-14A2-4891-BB45-E304BB6F092B}"/>
              </a:ext>
            </a:extLst>
          </p:cNvPr>
          <p:cNvPicPr>
            <a:picLocks noChangeAspect="1"/>
          </p:cNvPicPr>
          <p:nvPr/>
        </p:nvPicPr>
        <p:blipFill>
          <a:blip r:embed="rId2"/>
          <a:stretch>
            <a:fillRect/>
          </a:stretch>
        </p:blipFill>
        <p:spPr>
          <a:xfrm>
            <a:off x="2655866" y="4784211"/>
            <a:ext cx="177869" cy="163842"/>
          </a:xfrm>
          <a:prstGeom prst="rect">
            <a:avLst/>
          </a:prstGeom>
        </p:spPr>
      </p:pic>
      <p:sp>
        <p:nvSpPr>
          <p:cNvPr id="43" name="Rectangle 42">
            <a:extLst>
              <a:ext uri="{FF2B5EF4-FFF2-40B4-BE49-F238E27FC236}">
                <a16:creationId xmlns:a16="http://schemas.microsoft.com/office/drawing/2014/main" id="{625389D5-A9E6-45E3-8EA2-597BA16176A8}"/>
              </a:ext>
            </a:extLst>
          </p:cNvPr>
          <p:cNvSpPr/>
          <p:nvPr/>
        </p:nvSpPr>
        <p:spPr>
          <a:xfrm>
            <a:off x="7990448" y="4732476"/>
            <a:ext cx="2940147" cy="2573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Twitter </a:t>
            </a:r>
          </a:p>
        </p:txBody>
      </p:sp>
      <p:sp>
        <p:nvSpPr>
          <p:cNvPr id="44" name="TextBox 43">
            <a:extLst>
              <a:ext uri="{FF2B5EF4-FFF2-40B4-BE49-F238E27FC236}">
                <a16:creationId xmlns:a16="http://schemas.microsoft.com/office/drawing/2014/main" id="{E7C44ECB-E5CF-42B6-B849-ABA088BC39A1}"/>
              </a:ext>
            </a:extLst>
          </p:cNvPr>
          <p:cNvSpPr txBox="1"/>
          <p:nvPr/>
        </p:nvSpPr>
        <p:spPr>
          <a:xfrm>
            <a:off x="9803642" y="3666818"/>
            <a:ext cx="1417220" cy="646331"/>
          </a:xfrm>
          <a:prstGeom prst="rect">
            <a:avLst/>
          </a:prstGeom>
          <a:noFill/>
        </p:spPr>
        <p:txBody>
          <a:bodyPr wrap="square" rtlCol="0">
            <a:spAutoFit/>
          </a:bodyPr>
          <a:lstStyle/>
          <a:p>
            <a:r>
              <a:rPr lang="en-US" sz="1200" dirty="0"/>
              <a:t>Campaign created under selected account</a:t>
            </a:r>
          </a:p>
        </p:txBody>
      </p:sp>
      <p:sp>
        <p:nvSpPr>
          <p:cNvPr id="45" name="TextBox 44">
            <a:extLst>
              <a:ext uri="{FF2B5EF4-FFF2-40B4-BE49-F238E27FC236}">
                <a16:creationId xmlns:a16="http://schemas.microsoft.com/office/drawing/2014/main" id="{7A5BD789-7635-4B9E-80E8-B7D31695EF92}"/>
              </a:ext>
            </a:extLst>
          </p:cNvPr>
          <p:cNvSpPr txBox="1"/>
          <p:nvPr/>
        </p:nvSpPr>
        <p:spPr>
          <a:xfrm>
            <a:off x="9571821" y="5793543"/>
            <a:ext cx="1417221" cy="461665"/>
          </a:xfrm>
          <a:prstGeom prst="rect">
            <a:avLst/>
          </a:prstGeom>
          <a:noFill/>
        </p:spPr>
        <p:txBody>
          <a:bodyPr wrap="square" rtlCol="0">
            <a:spAutoFit/>
          </a:bodyPr>
          <a:lstStyle/>
          <a:p>
            <a:r>
              <a:rPr lang="en-US" sz="1200" dirty="0"/>
              <a:t>Based on Performance report</a:t>
            </a:r>
          </a:p>
        </p:txBody>
      </p:sp>
      <p:sp>
        <p:nvSpPr>
          <p:cNvPr id="46" name="TextBox 45">
            <a:extLst>
              <a:ext uri="{FF2B5EF4-FFF2-40B4-BE49-F238E27FC236}">
                <a16:creationId xmlns:a16="http://schemas.microsoft.com/office/drawing/2014/main" id="{C5171A5E-EFE9-41B5-8E12-0019B35F8AA4}"/>
              </a:ext>
            </a:extLst>
          </p:cNvPr>
          <p:cNvSpPr txBox="1"/>
          <p:nvPr/>
        </p:nvSpPr>
        <p:spPr>
          <a:xfrm>
            <a:off x="5451064" y="5109976"/>
            <a:ext cx="2593199" cy="276999"/>
          </a:xfrm>
          <a:prstGeom prst="rect">
            <a:avLst/>
          </a:prstGeom>
          <a:noFill/>
        </p:spPr>
        <p:txBody>
          <a:bodyPr wrap="square" rtlCol="0">
            <a:spAutoFit/>
          </a:bodyPr>
          <a:lstStyle/>
          <a:p>
            <a:r>
              <a:rPr lang="en-US" sz="1200" dirty="0"/>
              <a:t>Pulled every night via API</a:t>
            </a:r>
          </a:p>
        </p:txBody>
      </p:sp>
      <p:sp>
        <p:nvSpPr>
          <p:cNvPr id="47" name="TextBox 46">
            <a:extLst>
              <a:ext uri="{FF2B5EF4-FFF2-40B4-BE49-F238E27FC236}">
                <a16:creationId xmlns:a16="http://schemas.microsoft.com/office/drawing/2014/main" id="{C19C992D-2522-467B-858E-F995D505CF1F}"/>
              </a:ext>
            </a:extLst>
          </p:cNvPr>
          <p:cNvSpPr txBox="1"/>
          <p:nvPr/>
        </p:nvSpPr>
        <p:spPr>
          <a:xfrm>
            <a:off x="3307999" y="5406460"/>
            <a:ext cx="2593199" cy="461665"/>
          </a:xfrm>
          <a:prstGeom prst="rect">
            <a:avLst/>
          </a:prstGeom>
          <a:noFill/>
        </p:spPr>
        <p:txBody>
          <a:bodyPr wrap="square" rtlCol="0">
            <a:spAutoFit/>
          </a:bodyPr>
          <a:lstStyle/>
          <a:p>
            <a:r>
              <a:rPr lang="en-US" sz="1200" dirty="0"/>
              <a:t>Secondary pull previous month at month end</a:t>
            </a:r>
          </a:p>
        </p:txBody>
      </p:sp>
      <p:sp>
        <p:nvSpPr>
          <p:cNvPr id="5" name="Footer Placeholder 4">
            <a:extLst>
              <a:ext uri="{FF2B5EF4-FFF2-40B4-BE49-F238E27FC236}">
                <a16:creationId xmlns:a16="http://schemas.microsoft.com/office/drawing/2014/main" id="{570EB11C-E130-4540-9E54-2B36FD495164}"/>
              </a:ext>
            </a:extLst>
          </p:cNvPr>
          <p:cNvSpPr>
            <a:spLocks noGrp="1"/>
          </p:cNvSpPr>
          <p:nvPr>
            <p:ph type="ftr" sz="quarter" idx="11"/>
          </p:nvPr>
        </p:nvSpPr>
        <p:spPr/>
        <p:txBody>
          <a:bodyPr/>
          <a:lstStyle/>
          <a:p>
            <a:r>
              <a:rPr lang="en-US"/>
              <a:t>© 2020 All rights reserved. Proprietary and Confidential. For Nexelus client use only</a:t>
            </a:r>
          </a:p>
        </p:txBody>
      </p:sp>
    </p:spTree>
    <p:extLst>
      <p:ext uri="{BB962C8B-B14F-4D97-AF65-F5344CB8AC3E}">
        <p14:creationId xmlns:p14="http://schemas.microsoft.com/office/powerpoint/2010/main" val="2610279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5749</TotalTime>
  <Words>1214</Words>
  <Application>Microsoft Office PowerPoint</Application>
  <PresentationFormat>Widescreen</PresentationFormat>
  <Paragraphs>174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Premium API Partners Mapping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Delivery</vt:lpstr>
      <vt:lpstr>Revisions – Optimizations / Change in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Arif Nasim</dc:creator>
  <cp:lastModifiedBy>Anees Rahman</cp:lastModifiedBy>
  <cp:revision>16</cp:revision>
  <dcterms:created xsi:type="dcterms:W3CDTF">2020-04-07T19:44:06Z</dcterms:created>
  <dcterms:modified xsi:type="dcterms:W3CDTF">2023-05-26T13:49:10Z</dcterms:modified>
</cp:coreProperties>
</file>