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487" r:id="rId7"/>
    <p:sldId id="1359" r:id="rId8"/>
    <p:sldId id="1357" r:id="rId9"/>
    <p:sldId id="1353" r:id="rId10"/>
    <p:sldId id="1354" r:id="rId11"/>
    <p:sldId id="1356" r:id="rId12"/>
    <p:sldId id="1369" r:id="rId13"/>
    <p:sldId id="1360" r:id="rId14"/>
    <p:sldId id="1368" r:id="rId15"/>
    <p:sldId id="1367" r:id="rId16"/>
    <p:sldId id="1365" r:id="rId17"/>
    <p:sldId id="1366" r:id="rId18"/>
    <p:sldId id="1364" r:id="rId19"/>
    <p:sldId id="1361" r:id="rId20"/>
    <p:sldId id="1363" r:id="rId21"/>
    <p:sldId id="1370" r:id="rId22"/>
    <p:sldId id="1372" r:id="rId23"/>
    <p:sldId id="1373" r:id="rId24"/>
    <p:sldId id="1371" r:id="rId25"/>
    <p:sldId id="1381" r:id="rId26"/>
    <p:sldId id="1375" r:id="rId27"/>
    <p:sldId id="1382" r:id="rId28"/>
    <p:sldId id="1383" r:id="rId29"/>
    <p:sldId id="1384" r:id="rId30"/>
    <p:sldId id="1385" r:id="rId31"/>
    <p:sldId id="1386" r:id="rId32"/>
    <p:sldId id="1395" r:id="rId33"/>
    <p:sldId id="1387" r:id="rId34"/>
    <p:sldId id="1391" r:id="rId3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6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B"/>
    <a:srgbClr val="FFFF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6" autoAdjust="0"/>
    <p:restoredTop sz="94660"/>
  </p:normalViewPr>
  <p:slideViewPr>
    <p:cSldViewPr showGuides="1">
      <p:cViewPr varScale="1">
        <p:scale>
          <a:sx n="86" d="100"/>
          <a:sy n="86" d="100"/>
        </p:scale>
        <p:origin x="950" y="58"/>
      </p:cViewPr>
      <p:guideLst>
        <p:guide orient="horz" pos="2160"/>
        <p:guide pos="3840"/>
        <p:guide pos="2616"/>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DEA3-C462-4CC0-AB33-1695707839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53CC0F-85D4-4A1C-9689-C86696C72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1B95BA-24B8-4813-9495-E955823F7DD6}"/>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EC91EBA6-6214-4AF5-8778-43E684888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5D7FD-91E6-434F-8BBE-60505A73C227}"/>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801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A9AD-967C-4C29-BF1E-43EF03A89A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40174-8B11-48F6-9DC7-D7A304B6B3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54A8D-0038-4677-BC24-1FEDC66C8B7F}"/>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AED17A65-E789-40ED-8697-97055F8C9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EC4327-42A3-465D-8073-8802F461CB93}"/>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42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19320-EFED-46F2-A214-F264C7533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2096C0-7A6B-4904-BBAE-3EA526225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AA795-245F-4138-875E-C74AFD1DE4AD}"/>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6B785BCB-09FF-4182-9B28-18DB4358B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B71B-7609-4CFA-873A-2E2AA28059E1}"/>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45640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2 COL / LEFT - RIGHT IMAGE DARK  copy 1">
    <p:bg>
      <p:bgPr>
        <a:solidFill>
          <a:schemeClr val="accent4">
            <a:hueOff val="7865843"/>
            <a:satOff val="-45534"/>
            <a:lumOff val="36287"/>
          </a:schemeClr>
        </a:solidFill>
        <a:effectLst/>
      </p:bgPr>
    </p:bg>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562307" y="729636"/>
            <a:ext cx="5058599" cy="1010348"/>
          </a:xfrm>
          <a:prstGeom prst="rect">
            <a:avLst/>
          </a:prstGeom>
        </p:spPr>
        <p:txBody>
          <a:bodyPr lIns="0" tIns="0" rIns="0" bIns="0" anchor="t"/>
          <a:lstStyle>
            <a:lvl1pPr algn="l" defTabSz="410766">
              <a:lnSpc>
                <a:spcPct val="90000"/>
              </a:lnSpc>
              <a:defRPr sz="245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246" name="Body Level One…"/>
          <p:cNvSpPr txBox="1">
            <a:spLocks noGrp="1"/>
          </p:cNvSpPr>
          <p:nvPr>
            <p:ph type="body" sz="half" idx="1"/>
          </p:nvPr>
        </p:nvSpPr>
        <p:spPr>
          <a:xfrm>
            <a:off x="562307" y="1644650"/>
            <a:ext cx="4968675" cy="4533207"/>
          </a:xfrm>
          <a:prstGeom prst="rect">
            <a:avLst/>
          </a:prstGeom>
        </p:spPr>
        <p:txBody>
          <a:bodyPr lIns="0" tIns="0" rIns="0" bIns="0" numCol="2" spcCol="496867" anchor="t"/>
          <a:lstStyle>
            <a:lvl1pPr marL="0" indent="0" defTabSz="410766">
              <a:lnSpc>
                <a:spcPct val="90000"/>
              </a:lnSpc>
              <a:spcBef>
                <a:spcPts val="1150"/>
              </a:spcBef>
              <a:buSzTx/>
              <a:buNone/>
              <a:defRPr sz="2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410766">
              <a:lnSpc>
                <a:spcPct val="90000"/>
              </a:lnSpc>
              <a:spcBef>
                <a:spcPts val="1150"/>
              </a:spcBef>
              <a:buSzTx/>
              <a:buNone/>
              <a:defRPr sz="1900">
                <a:solidFill>
                  <a:schemeClr val="accent5">
                    <a:hueOff val="-347589"/>
                    <a:satOff val="-58065"/>
                    <a:lumOff val="-61329"/>
                  </a:schemeClr>
                </a:solidFill>
                <a:latin typeface="Avenir Next"/>
                <a:ea typeface="Avenir Next"/>
                <a:cs typeface="Avenir Next"/>
                <a:sym typeface="Avenir Next"/>
              </a:defRPr>
            </a:lvl2pPr>
            <a:lvl3pPr marL="273050" indent="-247650" defTabSz="410766">
              <a:lnSpc>
                <a:spcPct val="90000"/>
              </a:lnSpc>
              <a:spcBef>
                <a:spcPts val="1150"/>
              </a:spcBef>
              <a:buSzPct val="100000"/>
              <a:defRPr sz="1900">
                <a:solidFill>
                  <a:schemeClr val="accent5">
                    <a:hueOff val="-347589"/>
                    <a:satOff val="-58065"/>
                    <a:lumOff val="-61329"/>
                  </a:schemeClr>
                </a:solidFill>
                <a:latin typeface="Avenir Next"/>
                <a:ea typeface="Avenir Next"/>
                <a:cs typeface="Avenir Next"/>
                <a:sym typeface="Avenir Next"/>
              </a:defRPr>
            </a:lvl3pPr>
            <a:lvl4pPr marL="463550" indent="-203200" defTabSz="410766">
              <a:lnSpc>
                <a:spcPct val="90000"/>
              </a:lnSpc>
              <a:spcBef>
                <a:spcPts val="1150"/>
              </a:spcBef>
              <a:buSzPct val="100000"/>
              <a:buChar char="-"/>
              <a:defRPr sz="1800" i="1">
                <a:solidFill>
                  <a:schemeClr val="accent5">
                    <a:hueOff val="-347589"/>
                    <a:satOff val="-58065"/>
                    <a:lumOff val="-61329"/>
                  </a:schemeClr>
                </a:solidFill>
                <a:latin typeface="Avenir Next"/>
                <a:ea typeface="Avenir Next"/>
                <a:cs typeface="Avenir Next"/>
                <a:sym typeface="Avenir Next"/>
              </a:defRPr>
            </a:lvl4pPr>
            <a:lvl5pPr marL="0" indent="457200" defTabSz="410766">
              <a:lnSpc>
                <a:spcPct val="90000"/>
              </a:lnSpc>
              <a:spcBef>
                <a:spcPts val="1150"/>
              </a:spcBef>
              <a:buSzTx/>
              <a:buNone/>
              <a:defRPr sz="16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7" name="Slide Number"/>
          <p:cNvSpPr txBox="1">
            <a:spLocks noGrp="1"/>
          </p:cNvSpPr>
          <p:nvPr>
            <p:ph type="sldNum" sz="quarter" idx="2"/>
          </p:nvPr>
        </p:nvSpPr>
        <p:spPr>
          <a:xfrm>
            <a:off x="114300" y="6470650"/>
            <a:ext cx="371807" cy="242888"/>
          </a:xfrm>
          <a:prstGeom prst="rect">
            <a:avLst/>
          </a:prstGeom>
        </p:spPr>
        <p:txBody>
          <a:bodyPr wrap="square" lIns="71437" tIns="71437" rIns="71437" bIns="71437"/>
          <a:lstStyle>
            <a:lvl1pPr defTabSz="410766">
              <a:defRPr sz="1000">
                <a:solidFill>
                  <a:srgbClr val="DCDEE0"/>
                </a:solidFill>
                <a:latin typeface="Avenir Next"/>
                <a:ea typeface="Avenir Next"/>
                <a:cs typeface="Avenir Next"/>
                <a:sym typeface="Avenir Next"/>
              </a:defRPr>
            </a:lvl1pPr>
          </a:lstStyle>
          <a:p>
            <a:fld id="{86CB4B4D-7CA3-9044-876B-883B54F8677D}" type="slidenum">
              <a:t>‹#›</a:t>
            </a:fld>
            <a:endParaRPr dirty="0"/>
          </a:p>
        </p:txBody>
      </p:sp>
    </p:spTree>
    <p:extLst>
      <p:ext uri="{BB962C8B-B14F-4D97-AF65-F5344CB8AC3E}">
        <p14:creationId xmlns:p14="http://schemas.microsoft.com/office/powerpoint/2010/main" val="113813413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Numbers">
    <p:spTree>
      <p:nvGrpSpPr>
        <p:cNvPr id="1" name=""/>
        <p:cNvGrpSpPr/>
        <p:nvPr/>
      </p:nvGrpSpPr>
      <p:grpSpPr>
        <a:xfrm>
          <a:off x="0" y="0"/>
          <a:ext cx="0" cy="0"/>
          <a:chOff x="0" y="0"/>
          <a:chExt cx="0" cy="0"/>
        </a:xfrm>
      </p:grpSpPr>
      <p:sp>
        <p:nvSpPr>
          <p:cNvPr id="2" name="Title 1"/>
          <p:cNvSpPr>
            <a:spLocks noGrp="1"/>
          </p:cNvSpPr>
          <p:nvPr>
            <p:ph type="title"/>
          </p:nvPr>
        </p:nvSpPr>
        <p:spPr>
          <a:xfrm>
            <a:off x="358776" y="152637"/>
            <a:ext cx="11452224" cy="335241"/>
          </a:xfrm>
        </p:spPr>
        <p:txBody>
          <a:bodyPr anchor="ctr"/>
          <a:lstStyle/>
          <a:p>
            <a:r>
              <a:rPr lang="en-US" dirty="0"/>
              <a:t>Click to edit Master title style</a:t>
            </a:r>
          </a:p>
        </p:txBody>
      </p:sp>
      <p:sp>
        <p:nvSpPr>
          <p:cNvPr id="6" name="Slide Number Placeholder 5"/>
          <p:cNvSpPr>
            <a:spLocks noGrp="1"/>
          </p:cNvSpPr>
          <p:nvPr>
            <p:ph type="sldNum" sz="quarter" idx="12"/>
          </p:nvPr>
        </p:nvSpPr>
        <p:spPr>
          <a:xfrm>
            <a:off x="11240660" y="6609504"/>
            <a:ext cx="508000" cy="138499"/>
          </a:xfrm>
        </p:spPr>
        <p:txBody>
          <a:bodyPr/>
          <a:lstStyle>
            <a:lvl1pPr algn="ctr">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7" name="Footer Placeholder 4">
            <a:extLst>
              <a:ext uri="{FF2B5EF4-FFF2-40B4-BE49-F238E27FC236}">
                <a16:creationId xmlns:a16="http://schemas.microsoft.com/office/drawing/2014/main" id="{314E28CF-78CD-47B0-86CC-5FDBE624F1EF}"/>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652932639"/>
      </p:ext>
    </p:extLst>
  </p:cSld>
  <p:clrMapOvr>
    <a:masterClrMapping/>
  </p:clrMapOvr>
  <p:extLst>
    <p:ext uri="{DCECCB84-F9BA-43D5-87BE-67443E8EF086}">
      <p15:sldGuideLst xmlns:p15="http://schemas.microsoft.com/office/powerpoint/2012/main">
        <p15:guide id="0" pos="3840">
          <p15:clr>
            <a:srgbClr val="FBAE40"/>
          </p15:clr>
        </p15:guide>
        <p15:guide id="1" pos="5568">
          <p15:clr>
            <a:srgbClr val="FBAE40"/>
          </p15:clr>
        </p15:guide>
        <p15:guide id="2" orient="horz" pos="2160">
          <p15:clr>
            <a:srgbClr val="FBAE40"/>
          </p15:clr>
        </p15:guide>
        <p15:guide id="3" pos="226">
          <p15:clr>
            <a:srgbClr val="FBAE40"/>
          </p15:clr>
        </p15:guide>
        <p15:guide id="4" pos="7440">
          <p15:clr>
            <a:srgbClr val="FBAE40"/>
          </p15:clr>
        </p15:guide>
        <p15:guide id="5" orient="horz" pos="96">
          <p15:clr>
            <a:srgbClr val="FBAE40"/>
          </p15:clr>
        </p15:guide>
        <p15:guide id="6" orient="horz" pos="323">
          <p15:clr>
            <a:srgbClr val="FBAE40"/>
          </p15:clr>
        </p15:guide>
        <p15:guide id="7" pos="2112">
          <p15:clr>
            <a:srgbClr val="FBAE40"/>
          </p15:clr>
        </p15:guide>
        <p15:guide id="8" orient="horz" pos="432">
          <p15:clr>
            <a:srgbClr val="5ACBF0"/>
          </p15:clr>
        </p15:guide>
        <p15:guide id="9" orient="horz" pos="403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55076E36-5671-41FC-982A-E7D2A822FC22}"/>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2203413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D3BEC631-CA88-4268-9987-E0F424CFBEA4}"/>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1027407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8900458" y="6300217"/>
            <a:ext cx="2377143" cy="347429"/>
          </a:xfrm>
          <a:prstGeom prst="rect">
            <a:avLst/>
          </a:prstGeom>
        </p:spPr>
      </p:pic>
      <p:sp>
        <p:nvSpPr>
          <p:cNvPr id="12" name="Footer Placeholder 4">
            <a:extLst>
              <a:ext uri="{FF2B5EF4-FFF2-40B4-BE49-F238E27FC236}">
                <a16:creationId xmlns:a16="http://schemas.microsoft.com/office/drawing/2014/main" id="{46B7647B-3237-4162-962F-913E9B0EE860}"/>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853633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F32DC194-4447-43A5-8555-70A647005A9E}"/>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707553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35BC7316-3228-4FBD-BB68-C6D0927DC5B7}"/>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137587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47BA6F53-B75C-4CFA-B3B6-DC2BE60ED279}"/>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76086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2B83-5612-42E2-9F9F-584CB03D5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241BC4-75F6-45A2-96FB-160BCBDF21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90EB3-BB09-4501-9CB8-2B78A39541EB}"/>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BCA21EB0-3EAC-41CA-9FA3-52F380A51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0330AD-19C9-49B4-9583-6A1892D247E5}"/>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910296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2083E393-C0BF-4ED8-8545-7E4C90AFF831}" type="slidenum">
              <a:rPr lang="en-US" smtClean="0"/>
              <a:pPr/>
              <a:t>‹#›</a:t>
            </a:fld>
            <a:endParaRPr lang="en-US" dirty="0"/>
          </a:p>
        </p:txBody>
      </p:sp>
      <p:sp>
        <p:nvSpPr>
          <p:cNvPr id="8" name="Text Placeholder 12"/>
          <p:cNvSpPr>
            <a:spLocks noGrp="1"/>
          </p:cNvSpPr>
          <p:nvPr>
            <p:ph type="body" sz="quarter" idx="13" hasCustomPrompt="1"/>
          </p:nvPr>
        </p:nvSpPr>
        <p:spPr>
          <a:xfrm>
            <a:off x="609600" y="800240"/>
            <a:ext cx="109728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609600" y="1524000"/>
            <a:ext cx="10972800" cy="4572000"/>
          </a:xfrm>
        </p:spPr>
        <p:txBody>
          <a:bodyPr/>
          <a:lstStyle>
            <a:lvl5pPr>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p:cNvCxnSpPr/>
          <p:nvPr userDrawn="1"/>
        </p:nvCxnSpPr>
        <p:spPr>
          <a:xfrm>
            <a:off x="609600" y="6248400"/>
            <a:ext cx="109728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3FB2AEE0-B8F0-4D5C-B501-0207D9962411}"/>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31892246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cxnSp>
        <p:nvCxnSpPr>
          <p:cNvPr id="7" name="Straight Connector 6"/>
          <p:cNvCxnSpPr/>
          <p:nvPr userDrawn="1"/>
        </p:nvCxnSpPr>
        <p:spPr>
          <a:xfrm>
            <a:off x="254000" y="584200"/>
            <a:ext cx="11645912"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254000" y="75306"/>
            <a:ext cx="11645912" cy="414100"/>
          </a:xfrm>
        </p:spPr>
        <p:txBody>
          <a:bodyPr anchor="ctr">
            <a:normAutofit/>
          </a:bodyPr>
          <a:lstStyle>
            <a:lvl1pPr>
              <a:defRPr sz="2400">
                <a:solidFill>
                  <a:srgbClr val="002266"/>
                </a:solidFill>
              </a:defRPr>
            </a:lvl1pPr>
          </a:lstStyle>
          <a:p>
            <a:r>
              <a:rPr lang="en-US" dirty="0"/>
              <a:t>Master Title Slide Headline</a:t>
            </a:r>
            <a:endParaRPr lang="en-CA" dirty="0"/>
          </a:p>
        </p:txBody>
      </p:sp>
      <p:sp>
        <p:nvSpPr>
          <p:cNvPr id="8" name="TextBox 7"/>
          <p:cNvSpPr txBox="1"/>
          <p:nvPr userDrawn="1"/>
        </p:nvSpPr>
        <p:spPr>
          <a:xfrm>
            <a:off x="11184712" y="6561501"/>
            <a:ext cx="715200" cy="244800"/>
          </a:xfrm>
          <a:prstGeom prst="rect">
            <a:avLst/>
          </a:prstGeom>
          <a:noFill/>
        </p:spPr>
        <p:txBody>
          <a:bodyPr wrap="square" lIns="0" tIns="0" rIns="0" bIns="0" rtlCol="0" anchor="ctr" anchorCtr="0">
            <a:noAutofit/>
          </a:bodyPr>
          <a:lstStyle/>
          <a:p>
            <a:pPr algn="r"/>
            <a:fld id="{597A8DCA-8F96-49CD-B4D5-7AC92F955860}" type="slidenum">
              <a:rPr lang="en-CA" sz="900">
                <a:solidFill>
                  <a:srgbClr val="7F7F7F"/>
                </a:solidFill>
                <a:cs typeface="Arial" pitchFamily="34" charset="0"/>
              </a:rPr>
              <a:pPr algn="r"/>
              <a:t>‹#›</a:t>
            </a:fld>
            <a:endParaRPr lang="en-CA" sz="900" dirty="0">
              <a:solidFill>
                <a:srgbClr val="7F7F7F"/>
              </a:solidFill>
              <a:cs typeface="Arial" pitchFamily="34" charset="0"/>
            </a:endParaRPr>
          </a:p>
        </p:txBody>
      </p:sp>
      <p:cxnSp>
        <p:nvCxnSpPr>
          <p:cNvPr id="10" name="Straight Connector 9"/>
          <p:cNvCxnSpPr/>
          <p:nvPr userDrawn="1"/>
        </p:nvCxnSpPr>
        <p:spPr>
          <a:xfrm>
            <a:off x="218664" y="6578592"/>
            <a:ext cx="11645912"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Footer Placeholder 4">
            <a:extLst>
              <a:ext uri="{FF2B5EF4-FFF2-40B4-BE49-F238E27FC236}">
                <a16:creationId xmlns:a16="http://schemas.microsoft.com/office/drawing/2014/main" id="{E9447803-78D9-4220-BD4E-8F760DA28D15}"/>
              </a:ext>
            </a:extLst>
          </p:cNvPr>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Tree>
    <p:extLst>
      <p:ext uri="{BB962C8B-B14F-4D97-AF65-F5344CB8AC3E}">
        <p14:creationId xmlns:p14="http://schemas.microsoft.com/office/powerpoint/2010/main" val="42000231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 COL / LEFT - RIGHT IMAGE DARK  copy 1">
    <p:bg>
      <p:bgPr>
        <a:solidFill>
          <a:schemeClr val="accent4">
            <a:hueOff val="7865843"/>
            <a:satOff val="-45534"/>
            <a:lumOff val="36287"/>
          </a:schemeClr>
        </a:solidFill>
        <a:effectLst/>
      </p:bgPr>
    </p:bg>
    <p:spTree>
      <p:nvGrpSpPr>
        <p:cNvPr id="1" name=""/>
        <p:cNvGrpSpPr/>
        <p:nvPr/>
      </p:nvGrpSpPr>
      <p:grpSpPr>
        <a:xfrm>
          <a:off x="0" y="0"/>
          <a:ext cx="0" cy="0"/>
          <a:chOff x="0" y="0"/>
          <a:chExt cx="0" cy="0"/>
        </a:xfrm>
      </p:grpSpPr>
      <p:pic>
        <p:nvPicPr>
          <p:cNvPr id="244" name="NEW_X_Logo_Knockout.ai" descr="NEW_X_Logo_Knockout.ai"/>
          <p:cNvPicPr>
            <a:picLocks noChangeAspect="1"/>
          </p:cNvPicPr>
          <p:nvPr/>
        </p:nvPicPr>
        <p:blipFill>
          <a:blip r:embed="rId2">
            <a:alphaModFix amt="50000"/>
          </a:blip>
          <a:stretch>
            <a:fillRect/>
          </a:stretch>
        </p:blipFill>
        <p:spPr>
          <a:xfrm>
            <a:off x="11690350" y="6394450"/>
            <a:ext cx="381000" cy="380980"/>
          </a:xfrm>
          <a:prstGeom prst="rect">
            <a:avLst/>
          </a:prstGeom>
          <a:ln w="12700">
            <a:miter lim="400000"/>
          </a:ln>
        </p:spPr>
      </p:pic>
      <p:sp>
        <p:nvSpPr>
          <p:cNvPr id="245" name="Title Text"/>
          <p:cNvSpPr txBox="1">
            <a:spLocks noGrp="1"/>
          </p:cNvSpPr>
          <p:nvPr>
            <p:ph type="title"/>
          </p:nvPr>
        </p:nvSpPr>
        <p:spPr>
          <a:xfrm>
            <a:off x="562307" y="729636"/>
            <a:ext cx="5058599" cy="1010348"/>
          </a:xfrm>
          <a:prstGeom prst="rect">
            <a:avLst/>
          </a:prstGeom>
        </p:spPr>
        <p:txBody>
          <a:bodyPr lIns="0" tIns="0" rIns="0" bIns="0" anchor="t"/>
          <a:lstStyle>
            <a:lvl1pPr algn="l" defTabSz="410766">
              <a:lnSpc>
                <a:spcPct val="90000"/>
              </a:lnSpc>
              <a:defRPr sz="2450" b="0">
                <a:solidFill>
                  <a:schemeClr val="accent1">
                    <a:hueOff val="2939177"/>
                    <a:satOff val="-29671"/>
                    <a:lumOff val="-17450"/>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stStyle>
          <a:p>
            <a:r>
              <a:rPr dirty="0"/>
              <a:t>Title Text</a:t>
            </a:r>
          </a:p>
        </p:txBody>
      </p:sp>
      <p:sp>
        <p:nvSpPr>
          <p:cNvPr id="246" name="Body Level One…"/>
          <p:cNvSpPr txBox="1">
            <a:spLocks noGrp="1"/>
          </p:cNvSpPr>
          <p:nvPr>
            <p:ph type="body" sz="half" idx="1"/>
          </p:nvPr>
        </p:nvSpPr>
        <p:spPr>
          <a:xfrm>
            <a:off x="562307" y="1644650"/>
            <a:ext cx="4968675" cy="4533207"/>
          </a:xfrm>
          <a:prstGeom prst="rect">
            <a:avLst/>
          </a:prstGeom>
        </p:spPr>
        <p:txBody>
          <a:bodyPr lIns="0" tIns="0" rIns="0" bIns="0" numCol="2" spcCol="496867" anchor="t"/>
          <a:lstStyle>
            <a:lvl1pPr marL="0" indent="0" defTabSz="410766">
              <a:lnSpc>
                <a:spcPct val="90000"/>
              </a:lnSpc>
              <a:spcBef>
                <a:spcPts val="1150"/>
              </a:spcBef>
              <a:buSzTx/>
              <a:buNone/>
              <a:defRPr sz="2000" b="0">
                <a:solidFill>
                  <a:schemeClr val="accent5">
                    <a:hueOff val="-347589"/>
                    <a:satOff val="-58065"/>
                    <a:lumOff val="-61329"/>
                  </a:schemeClr>
                </a:solidFill>
                <a:latin typeface="Avenir Next Bold" panose="020B0803020202020204" pitchFamily="34" charset="0"/>
                <a:ea typeface="Avenir Next Bold" panose="020B0803020202020204" pitchFamily="34" charset="0"/>
                <a:cs typeface="Avenir Next Bold" panose="020B0803020202020204" pitchFamily="34" charset="0"/>
                <a:sym typeface="Avenir Next"/>
              </a:defRPr>
            </a:lvl1pPr>
            <a:lvl2pPr marL="0" indent="0" defTabSz="410766">
              <a:lnSpc>
                <a:spcPct val="90000"/>
              </a:lnSpc>
              <a:spcBef>
                <a:spcPts val="1150"/>
              </a:spcBef>
              <a:buSzTx/>
              <a:buNone/>
              <a:defRPr sz="1900">
                <a:solidFill>
                  <a:schemeClr val="accent5">
                    <a:hueOff val="-347589"/>
                    <a:satOff val="-58065"/>
                    <a:lumOff val="-61329"/>
                  </a:schemeClr>
                </a:solidFill>
                <a:latin typeface="Avenir Next"/>
                <a:ea typeface="Avenir Next"/>
                <a:cs typeface="Avenir Next"/>
                <a:sym typeface="Avenir Next"/>
              </a:defRPr>
            </a:lvl2pPr>
            <a:lvl3pPr marL="273050" indent="-247650" defTabSz="410766">
              <a:lnSpc>
                <a:spcPct val="90000"/>
              </a:lnSpc>
              <a:spcBef>
                <a:spcPts val="1150"/>
              </a:spcBef>
              <a:buSzPct val="100000"/>
              <a:defRPr sz="1900">
                <a:solidFill>
                  <a:schemeClr val="accent5">
                    <a:hueOff val="-347589"/>
                    <a:satOff val="-58065"/>
                    <a:lumOff val="-61329"/>
                  </a:schemeClr>
                </a:solidFill>
                <a:latin typeface="Avenir Next"/>
                <a:ea typeface="Avenir Next"/>
                <a:cs typeface="Avenir Next"/>
                <a:sym typeface="Avenir Next"/>
              </a:defRPr>
            </a:lvl3pPr>
            <a:lvl4pPr marL="463550" indent="-203200" defTabSz="410766">
              <a:lnSpc>
                <a:spcPct val="90000"/>
              </a:lnSpc>
              <a:spcBef>
                <a:spcPts val="1150"/>
              </a:spcBef>
              <a:buSzPct val="100000"/>
              <a:buChar char="-"/>
              <a:defRPr sz="1800" i="1">
                <a:solidFill>
                  <a:schemeClr val="accent5">
                    <a:hueOff val="-347589"/>
                    <a:satOff val="-58065"/>
                    <a:lumOff val="-61329"/>
                  </a:schemeClr>
                </a:solidFill>
                <a:latin typeface="Avenir Next"/>
                <a:ea typeface="Avenir Next"/>
                <a:cs typeface="Avenir Next"/>
                <a:sym typeface="Avenir Next"/>
              </a:defRPr>
            </a:lvl4pPr>
            <a:lvl5pPr marL="0" indent="457200" defTabSz="410766">
              <a:lnSpc>
                <a:spcPct val="90000"/>
              </a:lnSpc>
              <a:spcBef>
                <a:spcPts val="1150"/>
              </a:spcBef>
              <a:buSzTx/>
              <a:buNone/>
              <a:defRPr sz="1600">
                <a:solidFill>
                  <a:schemeClr val="accent5">
                    <a:hueOff val="-347589"/>
                    <a:satOff val="-58065"/>
                    <a:lumOff val="-61329"/>
                  </a:schemeClr>
                </a:solidFill>
                <a:latin typeface="Avenir Next"/>
                <a:ea typeface="Avenir Next"/>
                <a:cs typeface="Avenir Next"/>
                <a:sym typeface="Avenir Next"/>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7" name="Slide Number"/>
          <p:cNvSpPr txBox="1">
            <a:spLocks noGrp="1"/>
          </p:cNvSpPr>
          <p:nvPr>
            <p:ph type="sldNum" sz="quarter" idx="2"/>
          </p:nvPr>
        </p:nvSpPr>
        <p:spPr>
          <a:xfrm>
            <a:off x="114300" y="6470650"/>
            <a:ext cx="371807" cy="298158"/>
          </a:xfrm>
          <a:prstGeom prst="rect">
            <a:avLst/>
          </a:prstGeom>
        </p:spPr>
        <p:txBody>
          <a:bodyPr wrap="square" lIns="71437" tIns="71437" rIns="71437" bIns="71437"/>
          <a:lstStyle>
            <a:lvl1pPr defTabSz="410766">
              <a:defRPr sz="1000">
                <a:solidFill>
                  <a:srgbClr val="DCDEE0"/>
                </a:solidFill>
                <a:latin typeface="Avenir Next"/>
                <a:ea typeface="Avenir Next"/>
                <a:cs typeface="Avenir Next"/>
                <a:sym typeface="Avenir Next"/>
              </a:defRPr>
            </a:lvl1pPr>
          </a:lstStyle>
          <a:p>
            <a:fld id="{86CB4B4D-7CA3-9044-876B-883B54F8677D}" type="slidenum">
              <a:t>‹#›</a:t>
            </a:fld>
            <a:endParaRPr dirty="0"/>
          </a:p>
        </p:txBody>
      </p:sp>
    </p:spTree>
    <p:extLst>
      <p:ext uri="{BB962C8B-B14F-4D97-AF65-F5344CB8AC3E}">
        <p14:creationId xmlns:p14="http://schemas.microsoft.com/office/powerpoint/2010/main" val="250842117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372-8904-4AD8-B302-3F6DFFA4E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5EAA1C-8C4C-409C-8B54-481E8DE00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5CECCC-08C8-4EE9-B06A-DD892DF30C3D}"/>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73005075-4FF8-4256-953E-BCD4A6D7A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01846-58C5-4335-94D4-0F3A36753537}"/>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6937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D441-6FC2-4BAC-9702-1F14B7767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65D67-402B-4740-AACC-72669436C9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1ACAAC-60A8-4CEC-8536-CA39680A5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1C5A4-D97A-4EFA-B0E7-B14FDC1320D0}"/>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6" name="Footer Placeholder 5">
            <a:extLst>
              <a:ext uri="{FF2B5EF4-FFF2-40B4-BE49-F238E27FC236}">
                <a16:creationId xmlns:a16="http://schemas.microsoft.com/office/drawing/2014/main" id="{5033E193-B242-4097-8B3E-07EA0A44A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F46828-6613-4096-8165-8E4EBDCC1235}"/>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2851950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470A-364D-43D4-B480-5446E2EE92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6DB9CE-254E-47CB-B627-470E70C6B0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A506E5-3FA9-42C3-A6B6-D96D254072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A9F70A-3816-466B-904B-02EA2A5DF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640CFC-DE76-4758-9723-79B1C8947C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C48869-ADD8-4121-A887-9E50C6C8EAC3}"/>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8" name="Footer Placeholder 7">
            <a:extLst>
              <a:ext uri="{FF2B5EF4-FFF2-40B4-BE49-F238E27FC236}">
                <a16:creationId xmlns:a16="http://schemas.microsoft.com/office/drawing/2014/main" id="{22B43D8F-6A6E-43BC-B2C3-712F826AD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8EB368-4B13-4047-AD01-3E7FB31B8CDE}"/>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725686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C89A-495E-4694-986E-CD695A5D2D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E0D71-0A13-4CC9-BB89-7E762169BEB4}"/>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4" name="Footer Placeholder 3">
            <a:extLst>
              <a:ext uri="{FF2B5EF4-FFF2-40B4-BE49-F238E27FC236}">
                <a16:creationId xmlns:a16="http://schemas.microsoft.com/office/drawing/2014/main" id="{9E486369-4BE4-4168-B272-904261CD5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699A00-CAC0-4330-9622-1E2FEF0CF6AC}"/>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319891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769D7-4E4E-4967-9181-6A964CA7EC40}"/>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3" name="Footer Placeholder 2">
            <a:extLst>
              <a:ext uri="{FF2B5EF4-FFF2-40B4-BE49-F238E27FC236}">
                <a16:creationId xmlns:a16="http://schemas.microsoft.com/office/drawing/2014/main" id="{FC3D1B90-FD3E-4D8E-A62F-B9A636457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FC065C-C684-46BF-9BF1-BBAA0F776499}"/>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1765851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D2C1-8A9C-4418-9E1E-1037ABEB49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FD1686-FE2B-4A67-9979-F0EEDD51E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76DAD0-6384-49C2-A5FA-47C75E1C3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A3DC3-531D-4F9B-A858-69720240CD9C}"/>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6" name="Footer Placeholder 5">
            <a:extLst>
              <a:ext uri="{FF2B5EF4-FFF2-40B4-BE49-F238E27FC236}">
                <a16:creationId xmlns:a16="http://schemas.microsoft.com/office/drawing/2014/main" id="{58F5A2E0-216A-4C6C-8A7B-5C913572B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76CB7-09E0-4A86-9680-D1A0877E8950}"/>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408049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843F-053B-43F8-93D9-679D584B1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8A803E-D81F-4306-829E-FBCD6199E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3E3B8-CF2A-4CCD-B05C-97CC789D6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AED50C-902F-4069-8D13-50AEF9A97895}"/>
              </a:ext>
            </a:extLst>
          </p:cNvPr>
          <p:cNvSpPr>
            <a:spLocks noGrp="1"/>
          </p:cNvSpPr>
          <p:nvPr>
            <p:ph type="dt" sz="half" idx="10"/>
          </p:nvPr>
        </p:nvSpPr>
        <p:spPr/>
        <p:txBody>
          <a:bodyPr/>
          <a:lstStyle/>
          <a:p>
            <a:fld id="{FA33F4FE-4EB1-445D-8168-E9312A172034}" type="datetimeFigureOut">
              <a:rPr lang="en-US" smtClean="0"/>
              <a:t>6/12/2023</a:t>
            </a:fld>
            <a:endParaRPr lang="en-US"/>
          </a:p>
        </p:txBody>
      </p:sp>
      <p:sp>
        <p:nvSpPr>
          <p:cNvPr id="6" name="Footer Placeholder 5">
            <a:extLst>
              <a:ext uri="{FF2B5EF4-FFF2-40B4-BE49-F238E27FC236}">
                <a16:creationId xmlns:a16="http://schemas.microsoft.com/office/drawing/2014/main" id="{E5329979-3989-4789-8102-10F640A0CE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5A57EF-BCB9-4E18-A2BE-1BC6C90DD3CF}"/>
              </a:ext>
            </a:extLst>
          </p:cNvPr>
          <p:cNvSpPr>
            <a:spLocks noGrp="1"/>
          </p:cNvSpPr>
          <p:nvPr>
            <p:ph type="sldNum" sz="quarter" idx="12"/>
          </p:nvPr>
        </p:nvSpPr>
        <p:spPr/>
        <p:txBody>
          <a:bodyPr/>
          <a:lstStyle/>
          <a:p>
            <a:fld id="{913F8E18-A216-4937-AA3D-7D3A3FC580AE}" type="slidenum">
              <a:rPr lang="en-US" smtClean="0"/>
              <a:t>‹#›</a:t>
            </a:fld>
            <a:endParaRPr lang="en-US"/>
          </a:p>
        </p:txBody>
      </p:sp>
    </p:spTree>
    <p:extLst>
      <p:ext uri="{BB962C8B-B14F-4D97-AF65-F5344CB8AC3E}">
        <p14:creationId xmlns:p14="http://schemas.microsoft.com/office/powerpoint/2010/main" val="20038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C689B-C7EB-4FB0-9964-C395DA70E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DF9BFA-8A65-44C4-B4F8-37E3B80569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47F0ED-D89F-4863-A234-2CA52CE60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F4FE-4EB1-445D-8168-E9312A172034}" type="datetimeFigureOut">
              <a:rPr lang="en-US" smtClean="0"/>
              <a:t>6/12/2023</a:t>
            </a:fld>
            <a:endParaRPr lang="en-US"/>
          </a:p>
        </p:txBody>
      </p:sp>
      <p:sp>
        <p:nvSpPr>
          <p:cNvPr id="5" name="Footer Placeholder 4">
            <a:extLst>
              <a:ext uri="{FF2B5EF4-FFF2-40B4-BE49-F238E27FC236}">
                <a16:creationId xmlns:a16="http://schemas.microsoft.com/office/drawing/2014/main" id="{76D9D93D-7597-4C12-939E-7246D01D8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1DE584-B2A6-4DCF-B8D9-88673F029E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F8E18-A216-4937-AA3D-7D3A3FC580AE}" type="slidenum">
              <a:rPr lang="en-US" smtClean="0"/>
              <a:t>‹#›</a:t>
            </a:fld>
            <a:endParaRPr lang="en-US"/>
          </a:p>
        </p:txBody>
      </p:sp>
    </p:spTree>
    <p:extLst>
      <p:ext uri="{BB962C8B-B14F-4D97-AF65-F5344CB8AC3E}">
        <p14:creationId xmlns:p14="http://schemas.microsoft.com/office/powerpoint/2010/main" val="207422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1"/>
            <a:ext cx="10972800" cy="30777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524000"/>
            <a:ext cx="1097280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71600" y="6607043"/>
            <a:ext cx="5486400" cy="92333"/>
          </a:xfrm>
          <a:prstGeom prst="rect">
            <a:avLst/>
          </a:prstGeom>
        </p:spPr>
        <p:txBody>
          <a:bodyPr vert="horz" lIns="0" tIns="0" rIns="0" bIns="0" rtlCol="0" anchor="t" anchorCtr="0">
            <a:spAutoFit/>
          </a:bodyPr>
          <a:lstStyle>
            <a:lvl1pPr algn="l">
              <a:defRPr sz="600">
                <a:solidFill>
                  <a:schemeClr val="tx1"/>
                </a:solidFill>
              </a:defRPr>
            </a:lvl1pPr>
          </a:lstStyle>
          <a:p>
            <a:r>
              <a:rPr lang="en-US" dirty="0">
                <a:solidFill>
                  <a:prstClr val="black"/>
                </a:solidFill>
              </a:rPr>
              <a:t>© 2019 All rights reserved. Proprietary and Confidential. For Nexelus client use only. </a:t>
            </a:r>
          </a:p>
        </p:txBody>
      </p:sp>
      <p:sp>
        <p:nvSpPr>
          <p:cNvPr id="6" name="Slide Number Placeholder 5"/>
          <p:cNvSpPr>
            <a:spLocks noGrp="1"/>
          </p:cNvSpPr>
          <p:nvPr>
            <p:ph type="sldNum" sz="quarter" idx="4"/>
          </p:nvPr>
        </p:nvSpPr>
        <p:spPr>
          <a:xfrm>
            <a:off x="11074400" y="6607043"/>
            <a:ext cx="508000" cy="138499"/>
          </a:xfrm>
          <a:prstGeom prst="rect">
            <a:avLst/>
          </a:prstGeom>
        </p:spPr>
        <p:txBody>
          <a:bodyPr vert="horz" wrap="square" lIns="0" tIns="0" rIns="0" bIns="0" rtlCol="0" anchor="t"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cxnSp>
        <p:nvCxnSpPr>
          <p:cNvPr id="14" name="Straight Connector 13"/>
          <p:cNvCxnSpPr/>
          <p:nvPr userDrawn="1"/>
        </p:nvCxnSpPr>
        <p:spPr>
          <a:xfrm flipV="1">
            <a:off x="383366" y="6522485"/>
            <a:ext cx="11457641" cy="3522"/>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6FFEA3-3ADC-4265-B99B-DF7CA87E22A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7200" y="6569921"/>
            <a:ext cx="590550" cy="175621"/>
          </a:xfrm>
          <a:prstGeom prst="rect">
            <a:avLst/>
          </a:prstGeom>
        </p:spPr>
      </p:pic>
    </p:spTree>
    <p:extLst>
      <p:ext uri="{BB962C8B-B14F-4D97-AF65-F5344CB8AC3E}">
        <p14:creationId xmlns:p14="http://schemas.microsoft.com/office/powerpoint/2010/main" val="1330825613"/>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4" r:id="rId10"/>
  </p:sldLayoutIdLst>
  <p:hf hdr="0" dt="0"/>
  <p:txStyles>
    <p:titleStyle>
      <a:lvl1pPr algn="l" defTabSz="914400" rtl="0" eaLnBrk="1" latinLnBrk="0" hangingPunct="1">
        <a:spcBef>
          <a:spcPct val="0"/>
        </a:spcBef>
        <a:buNone/>
        <a:defRPr sz="2000" b="1" kern="1200"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4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4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chemeClr val="accent1"/>
        </a:buClr>
        <a:buFont typeface="Wingdings" pitchFamily="2" charset="2"/>
        <a:buChar char="§"/>
        <a:defRPr sz="14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Font typeface="Wingdings" pitchFamily="2" charset="2"/>
        <a:buChar char="§"/>
        <a:defRPr sz="12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0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cid:image002.jpg@01D542E5.1B66E5D0" TargetMode="External"/><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cid:image004.png@01D542E5.1B66E5D0"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cid:image005.jpg@01D542E5.1B66E5D0" TargetMode="External"/><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cid:image006.jpg@01D542E5.1B66E5D0" TargetMode="External"/><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cid:image007.png@01D542E5.1B66E5D0" TargetMode="External"/><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cid:image009.png@01D542E5.1B66E5D0" TargetMode="External"/><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cid:image010.png@01D542E5.1B66E5D0"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dvertising/guides/get-started?view=bingads-13#get-developer-token"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s.google.com/google-ads/api/docs/start" TargetMode="External"/><Relationship Id="rId2" Type="http://schemas.openxmlformats.org/officeDocument/2006/relationships/hyperlink" Target="https://support.google.com/adspolicy/contact/new_token_application" TargetMode="External"/><Relationship Id="rId1" Type="http://schemas.openxmlformats.org/officeDocument/2006/relationships/slideLayout" Target="../slideLayouts/slideLayout13.xml"/><Relationship Id="rId5" Type="http://schemas.openxmlformats.org/officeDocument/2006/relationships/hyperlink" Target="https://urldefense.proofpoint.com/v2/url?u=https-3A__developers.google.com_adwords_api_docs_access-2Dlevels-23permissible-5Fuse&amp;d=DwMFAg&amp;c=B73tqXN8Ec0ocRmZHMCntw&amp;r=QXTmRncRpQaLIZxSiLjy566FtwSsAAgpc_pzukHBPvU&amp;m=aCvISCLjQ2vqtD8vzMpni_T6tXFX64DavZGCBp06jLU&amp;s=rFyNBKQYMjX2phSnYSc5IgOlWCa5QnBIJxpBwAf83Qo&amp;e=" TargetMode="External"/><Relationship Id="rId4" Type="http://schemas.openxmlformats.org/officeDocument/2006/relationships/hyperlink" Target="Design%20Document%20-%20Nexelus.pdf"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twitter.com/en/portal/dashboard" TargetMode="External"/><Relationship Id="rId2" Type="http://schemas.openxmlformats.org/officeDocument/2006/relationships/hyperlink" Target="https://developer.twitter.com/" TargetMode="Externa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developer.twitter.com/en/portal/projects-and-app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evelopers.google.com/display-video/api/guides/getting-started/overview#create_project" TargetMode="External"/><Relationship Id="rId2" Type="http://schemas.openxmlformats.org/officeDocument/2006/relationships/hyperlink" Target="https://developers.google.com/display-video/api/guides/getting-started/overview" TargetMode="External"/><Relationship Id="rId1" Type="http://schemas.openxmlformats.org/officeDocument/2006/relationships/slideLayout" Target="../slideLayouts/slideLayout13.xml"/><Relationship Id="rId5" Type="http://schemas.openxmlformats.org/officeDocument/2006/relationships/hyperlink" Target="https://urldefense.proofpoint.com/v2/url?u=https-3A__developers.google.com_adwords_api_docs_access-2Dlevels-23permissible-5Fuse&amp;d=DwMFAg&amp;c=B73tqXN8Ec0ocRmZHMCntw&amp;r=QXTmRncRpQaLIZxSiLjy566FtwSsAAgpc_pzukHBPvU&amp;m=aCvISCLjQ2vqtD8vzMpni_T6tXFX64DavZGCBp06jLU&amp;s=rFyNBKQYMjX2phSnYSc5IgOlWCa5QnBIJxpBwAf83Qo&amp;e=" TargetMode="External"/><Relationship Id="rId4" Type="http://schemas.openxmlformats.org/officeDocument/2006/relationships/hyperlink" Target="Design%20Document%20-%20Nexelus.pd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mailto:API360i@nexelus.net"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thetradedesk.com/us/contact-us?utm_source=partner_portal&amp;utm_medium=partnership&amp;utm_campaign=kai_na&amp;_gl=1*1odj87y*_ga*MTEyOTE5MzU4NC4xNjg0OTI1NjE4*_ga_1TDCVM323C*MTY4NjYyNDk1My44LjEuMTY4NjYyNjc4NS4wLjAuMA.."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mailto:API360i@nexelus.net"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mailto:API360i@nexelus.net" TargetMode="Externa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 Id="rId5" Type="http://schemas.openxmlformats.org/officeDocument/2006/relationships/image" Target="../media/image8.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cid:image001.png@01D542E5.1B66E5D0"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4" name="Title 3">
            <a:extLst>
              <a:ext uri="{FF2B5EF4-FFF2-40B4-BE49-F238E27FC236}">
                <a16:creationId xmlns:a16="http://schemas.microsoft.com/office/drawing/2014/main" id="{5F0CB79F-3514-49FE-BC6B-DD25C87D47A9}"/>
              </a:ext>
            </a:extLst>
          </p:cNvPr>
          <p:cNvSpPr>
            <a:spLocks noGrp="1"/>
          </p:cNvSpPr>
          <p:nvPr>
            <p:ph type="ctrTitle"/>
          </p:nvPr>
        </p:nvSpPr>
        <p:spPr>
          <a:xfrm>
            <a:off x="804620" y="5073812"/>
            <a:ext cx="6331904" cy="1146013"/>
          </a:xfrm>
        </p:spPr>
        <p:txBody>
          <a:bodyPr anchor="t">
            <a:noAutofit/>
          </a:bodyPr>
          <a:lstStyle/>
          <a:p>
            <a:pPr algn="l"/>
            <a:r>
              <a:rPr lang="en-GB" sz="2000" b="1" dirty="0">
                <a:solidFill>
                  <a:srgbClr val="000000"/>
                </a:solidFill>
                <a:latin typeface="+mn-lt"/>
              </a:rPr>
              <a:t>DCM, Facebook, BING, AdWords, Trade desk, Sizmek &amp; Twitter</a:t>
            </a:r>
            <a:br>
              <a:rPr lang="en-US" sz="2000" b="1" dirty="0">
                <a:solidFill>
                  <a:srgbClr val="000000"/>
                </a:solidFill>
                <a:latin typeface="+mn-lt"/>
              </a:rPr>
            </a:br>
            <a:endParaRPr lang="en-US" sz="2000" dirty="0">
              <a:solidFill>
                <a:srgbClr val="000000"/>
              </a:solidFill>
              <a:latin typeface="+mn-lt"/>
            </a:endParaRPr>
          </a:p>
        </p:txBody>
      </p:sp>
      <p:sp>
        <p:nvSpPr>
          <p:cNvPr id="10" name="Subtitle 9">
            <a:extLst>
              <a:ext uri="{FF2B5EF4-FFF2-40B4-BE49-F238E27FC236}">
                <a16:creationId xmlns:a16="http://schemas.microsoft.com/office/drawing/2014/main" id="{E1E57F21-C200-463B-9DCF-467E8665E360}"/>
              </a:ext>
            </a:extLst>
          </p:cNvPr>
          <p:cNvSpPr>
            <a:spLocks noGrp="1"/>
          </p:cNvSpPr>
          <p:nvPr>
            <p:ph type="subTitle" idx="1"/>
          </p:nvPr>
        </p:nvSpPr>
        <p:spPr>
          <a:xfrm>
            <a:off x="804997" y="4267832"/>
            <a:ext cx="5946202" cy="805978"/>
          </a:xfrm>
        </p:spPr>
        <p:txBody>
          <a:bodyPr anchor="b">
            <a:normAutofit fontScale="70000" lnSpcReduction="20000"/>
          </a:bodyPr>
          <a:lstStyle/>
          <a:p>
            <a:pPr algn="l"/>
            <a:r>
              <a:rPr lang="en-US" sz="4400" b="1" dirty="0">
                <a:solidFill>
                  <a:srgbClr val="000000"/>
                </a:solidFill>
              </a:rPr>
              <a:t>Instructions for Set up of API Integrations with Nexelus for: </a:t>
            </a:r>
          </a:p>
        </p:txBody>
      </p:sp>
      <p:sp>
        <p:nvSpPr>
          <p:cNvPr id="21" name="Freeform: Shape 20">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DBFF19CD-2B6C-47F2-9B1D-928241E1B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82" y="1170097"/>
            <a:ext cx="3909401" cy="1162599"/>
          </a:xfrm>
          <a:prstGeom prst="rect">
            <a:avLst/>
          </a:prstGeom>
        </p:spPr>
      </p:pic>
      <p:pic>
        <p:nvPicPr>
          <p:cNvPr id="6" name="Picture 5">
            <a:extLst>
              <a:ext uri="{FF2B5EF4-FFF2-40B4-BE49-F238E27FC236}">
                <a16:creationId xmlns:a16="http://schemas.microsoft.com/office/drawing/2014/main" id="{97D4EFBB-BA86-4ABF-9121-BE868079E053}"/>
              </a:ext>
            </a:extLst>
          </p:cNvPr>
          <p:cNvPicPr>
            <a:picLocks noChangeAspect="1"/>
          </p:cNvPicPr>
          <p:nvPr/>
        </p:nvPicPr>
        <p:blipFill>
          <a:blip r:embed="rId4"/>
          <a:stretch>
            <a:fillRect/>
          </a:stretch>
        </p:blipFill>
        <p:spPr>
          <a:xfrm>
            <a:off x="8704899" y="4031326"/>
            <a:ext cx="3217333" cy="1584536"/>
          </a:xfrm>
          <a:prstGeom prst="rect">
            <a:avLst/>
          </a:prstGeom>
        </p:spPr>
      </p:pic>
      <p:sp>
        <p:nvSpPr>
          <p:cNvPr id="13" name="Footer Placeholder 2">
            <a:extLst>
              <a:ext uri="{FF2B5EF4-FFF2-40B4-BE49-F238E27FC236}">
                <a16:creationId xmlns:a16="http://schemas.microsoft.com/office/drawing/2014/main" id="{1869970C-0532-458F-8E24-24B87A44AF01}"/>
              </a:ext>
            </a:extLst>
          </p:cNvPr>
          <p:cNvSpPr>
            <a:spLocks noGrp="1"/>
          </p:cNvSpPr>
          <p:nvPr>
            <p:ph type="ftr" sz="quarter" idx="11"/>
          </p:nvPr>
        </p:nvSpPr>
        <p:spPr>
          <a:xfrm>
            <a:off x="3200401" y="6356350"/>
            <a:ext cx="4439120" cy="365125"/>
          </a:xfrm>
        </p:spPr>
        <p:txBody>
          <a:bodyPr vert="horz" lIns="91440" tIns="45720" rIns="91440" bIns="45720" rtlCol="0" anchor="ctr">
            <a:normAutofit/>
          </a:bodyPr>
          <a:lstStyle/>
          <a:p>
            <a:pPr algn="r">
              <a:lnSpc>
                <a:spcPct val="90000"/>
              </a:lnSpc>
              <a:spcAft>
                <a:spcPts val="600"/>
              </a:spcAft>
            </a:pPr>
            <a:r>
              <a:rPr lang="en-US" sz="900" kern="1200" dirty="0">
                <a:solidFill>
                  <a:schemeClr val="tx1">
                    <a:tint val="75000"/>
                  </a:schemeClr>
                </a:solidFill>
                <a:latin typeface="+mn-lt"/>
                <a:ea typeface="+mn-ea"/>
                <a:cs typeface="+mn-cs"/>
              </a:rPr>
              <a:t>© 2019 All rights reserved. Proprietary and Confidential. For Nexelus client use only. </a:t>
            </a:r>
          </a:p>
        </p:txBody>
      </p:sp>
    </p:spTree>
    <p:extLst>
      <p:ext uri="{BB962C8B-B14F-4D97-AF65-F5344CB8AC3E}">
        <p14:creationId xmlns:p14="http://schemas.microsoft.com/office/powerpoint/2010/main" val="397541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6DC9C7E1-3253-4A99-8ECB-C6B851AA31DB}"/>
              </a:ext>
            </a:extLst>
          </p:cNvPr>
          <p:cNvSpPr>
            <a:spLocks noChangeArrowheads="1"/>
          </p:cNvSpPr>
          <p:nvPr/>
        </p:nvSpPr>
        <p:spPr bwMode="auto">
          <a:xfrm>
            <a:off x="533400" y="996062"/>
            <a:ext cx="112014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 up fill out the field using Nexelus App ID 602632833545694. Once, Nexelus approve the request you should see the app appear on the Apps screen.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16" descr="cid:image002.jpg@01D542E5.1B66E5D0">
            <a:extLst>
              <a:ext uri="{FF2B5EF4-FFF2-40B4-BE49-F238E27FC236}">
                <a16:creationId xmlns:a16="http://schemas.microsoft.com/office/drawing/2014/main" id="{7972DA98-69CC-44E9-B60C-7213C5A7816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23900" y="1524000"/>
            <a:ext cx="5095875"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02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F370FF71-514B-4C9F-A3B3-AF4233DCED66}"/>
              </a:ext>
            </a:extLst>
          </p:cNvPr>
          <p:cNvSpPr>
            <a:spLocks noChangeArrowheads="1"/>
          </p:cNvSpPr>
          <p:nvPr/>
        </p:nvSpPr>
        <p:spPr bwMode="auto">
          <a:xfrm>
            <a:off x="473076" y="1106579"/>
            <a:ext cx="115062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Once the permission is granted. You will need to create a system user.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17" descr="cid:image004.png@01D542E5.1B66E5D0">
            <a:extLst>
              <a:ext uri="{FF2B5EF4-FFF2-40B4-BE49-F238E27FC236}">
                <a16:creationId xmlns:a16="http://schemas.microsoft.com/office/drawing/2014/main" id="{45B3F7FA-CD72-4B23-9252-097A62D4010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95300" y="1676400"/>
            <a:ext cx="664845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7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6BCABFBA-EAD0-467B-8918-6FEC0FC8052F}"/>
              </a:ext>
            </a:extLst>
          </p:cNvPr>
          <p:cNvSpPr>
            <a:spLocks noChangeArrowheads="1"/>
          </p:cNvSpPr>
          <p:nvPr/>
        </p:nvSpPr>
        <p:spPr bwMode="auto">
          <a:xfrm>
            <a:off x="533400" y="843662"/>
            <a:ext cx="109728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popup “Create System User”. Please name the user “Nexelus” and keep the system User Role to “Regular System User”.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7" descr="cid:image005.jpg@01D542E5.1B66E5D0">
            <a:extLst>
              <a:ext uri="{FF2B5EF4-FFF2-40B4-BE49-F238E27FC236}">
                <a16:creationId xmlns:a16="http://schemas.microsoft.com/office/drawing/2014/main" id="{E63432AD-AD51-4089-BFCD-B79417447EC9}"/>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1433502"/>
            <a:ext cx="31813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5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4FF55258-0121-44B1-8A9D-5B5C6669608C}"/>
              </a:ext>
            </a:extLst>
          </p:cNvPr>
          <p:cNvSpPr>
            <a:spLocks noChangeArrowheads="1"/>
          </p:cNvSpPr>
          <p:nvPr/>
        </p:nvSpPr>
        <p:spPr bwMode="auto">
          <a:xfrm>
            <a:off x="300037" y="952813"/>
            <a:ext cx="1128236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user is created. Please select the user and generate a token.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8" descr="cid:image006.jpg@01D542E5.1B66E5D0">
            <a:extLst>
              <a:ext uri="{FF2B5EF4-FFF2-40B4-BE49-F238E27FC236}">
                <a16:creationId xmlns:a16="http://schemas.microsoft.com/office/drawing/2014/main" id="{4CBC72E6-64AA-4517-B4E7-CD93C6BC610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5" y="1874323"/>
            <a:ext cx="11591925"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41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D681513F-A872-4B4F-B425-5FAF43658D4F}"/>
              </a:ext>
            </a:extLst>
          </p:cNvPr>
          <p:cNvSpPr>
            <a:spLocks noChangeArrowheads="1"/>
          </p:cNvSpPr>
          <p:nvPr/>
        </p:nvSpPr>
        <p:spPr bwMode="auto">
          <a:xfrm>
            <a:off x="351297" y="628963"/>
            <a:ext cx="1165020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pop up, select the Nexelus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9" descr="cid:image007.png@01D542E5.1B66E5D0">
            <a:extLst>
              <a:ext uri="{FF2B5EF4-FFF2-40B4-BE49-F238E27FC236}">
                <a16:creationId xmlns:a16="http://schemas.microsoft.com/office/drawing/2014/main" id="{08421663-4E1C-4AC3-A02B-38E0E58C72F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6" y="1333500"/>
            <a:ext cx="44196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617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336816FB-72F0-442C-B901-64B1DC845D35}"/>
              </a:ext>
            </a:extLst>
          </p:cNvPr>
          <p:cNvSpPr>
            <a:spLocks noChangeArrowheads="1"/>
          </p:cNvSpPr>
          <p:nvPr/>
        </p:nvSpPr>
        <p:spPr bwMode="auto">
          <a:xfrm>
            <a:off x="266700" y="667641"/>
            <a:ext cx="11544300"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App is selected. Please check of the following settings and then click on “Generate Token”</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4">
            <a:extLst>
              <a:ext uri="{FF2B5EF4-FFF2-40B4-BE49-F238E27FC236}">
                <a16:creationId xmlns:a16="http://schemas.microsoft.com/office/drawing/2014/main" id="{A0C96238-137C-44E6-97BD-573417304625}"/>
              </a:ext>
            </a:extLst>
          </p:cNvPr>
          <p:cNvGrpSpPr/>
          <p:nvPr/>
        </p:nvGrpSpPr>
        <p:grpSpPr>
          <a:xfrm>
            <a:off x="7734300" y="445320"/>
            <a:ext cx="4000580" cy="5745039"/>
            <a:chOff x="7734300" y="445320"/>
            <a:chExt cx="4000580" cy="5745039"/>
          </a:xfrm>
        </p:grpSpPr>
        <p:sp>
          <p:nvSpPr>
            <p:cNvPr id="6" name="Rectangle 5">
              <a:extLst>
                <a:ext uri="{FF2B5EF4-FFF2-40B4-BE49-F238E27FC236}">
                  <a16:creationId xmlns:a16="http://schemas.microsoft.com/office/drawing/2014/main" id="{548FE3E8-39D3-484C-A86E-62D533E15102}"/>
                </a:ext>
              </a:extLst>
            </p:cNvPr>
            <p:cNvSpPr/>
            <p:nvPr/>
          </p:nvSpPr>
          <p:spPr>
            <a:xfrm>
              <a:off x="7734300" y="445320"/>
              <a:ext cx="3995238" cy="5745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CA3C91C9-0DB6-4EE0-B9E9-52D259677E68}"/>
                </a:ext>
              </a:extLst>
            </p:cNvPr>
            <p:cNvPicPr>
              <a:picLocks noChangeAspect="1"/>
            </p:cNvPicPr>
            <p:nvPr/>
          </p:nvPicPr>
          <p:blipFill>
            <a:blip r:embed="rId2"/>
            <a:stretch>
              <a:fillRect/>
            </a:stretch>
          </p:blipFill>
          <p:spPr>
            <a:xfrm>
              <a:off x="7924800" y="853355"/>
              <a:ext cx="2667000" cy="4810125"/>
            </a:xfrm>
            <a:prstGeom prst="rect">
              <a:avLst/>
            </a:prstGeom>
          </p:spPr>
        </p:pic>
        <p:pic>
          <p:nvPicPr>
            <p:cNvPr id="8" name="Picture 7">
              <a:extLst>
                <a:ext uri="{FF2B5EF4-FFF2-40B4-BE49-F238E27FC236}">
                  <a16:creationId xmlns:a16="http://schemas.microsoft.com/office/drawing/2014/main" id="{48218847-145F-4A42-9E43-E1A590A3253A}"/>
                </a:ext>
              </a:extLst>
            </p:cNvPr>
            <p:cNvPicPr>
              <a:picLocks noChangeAspect="1"/>
            </p:cNvPicPr>
            <p:nvPr/>
          </p:nvPicPr>
          <p:blipFill>
            <a:blip r:embed="rId3">
              <a:duotone>
                <a:prstClr val="black"/>
                <a:schemeClr val="tx2">
                  <a:tint val="45000"/>
                  <a:satMod val="400000"/>
                </a:schemeClr>
              </a:duotone>
            </a:blip>
            <a:stretch>
              <a:fillRect/>
            </a:stretch>
          </p:blipFill>
          <p:spPr>
            <a:xfrm>
              <a:off x="7739641" y="463481"/>
              <a:ext cx="3995239" cy="371429"/>
            </a:xfrm>
            <a:prstGeom prst="rect">
              <a:avLst/>
            </a:prstGeom>
          </p:spPr>
        </p:pic>
        <p:pic>
          <p:nvPicPr>
            <p:cNvPr id="9" name="Picture 8">
              <a:extLst>
                <a:ext uri="{FF2B5EF4-FFF2-40B4-BE49-F238E27FC236}">
                  <a16:creationId xmlns:a16="http://schemas.microsoft.com/office/drawing/2014/main" id="{65060045-50B9-4EB8-BB73-CDAB92FDAD93}"/>
                </a:ext>
              </a:extLst>
            </p:cNvPr>
            <p:cNvPicPr>
              <a:picLocks noChangeAspect="1"/>
            </p:cNvPicPr>
            <p:nvPr/>
          </p:nvPicPr>
          <p:blipFill>
            <a:blip r:embed="rId4"/>
            <a:stretch>
              <a:fillRect/>
            </a:stretch>
          </p:blipFill>
          <p:spPr>
            <a:xfrm>
              <a:off x="7758109" y="5771311"/>
              <a:ext cx="3971429" cy="419048"/>
            </a:xfrm>
            <a:prstGeom prst="rect">
              <a:avLst/>
            </a:prstGeom>
          </p:spPr>
        </p:pic>
      </p:grpSp>
    </p:spTree>
    <p:extLst>
      <p:ext uri="{BB962C8B-B14F-4D97-AF65-F5344CB8AC3E}">
        <p14:creationId xmlns:p14="http://schemas.microsoft.com/office/powerpoint/2010/main" val="1649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142543C3-13C7-469B-A2F0-CB74650CDC70}"/>
              </a:ext>
            </a:extLst>
          </p:cNvPr>
          <p:cNvSpPr>
            <a:spLocks noChangeArrowheads="1"/>
          </p:cNvSpPr>
          <p:nvPr/>
        </p:nvSpPr>
        <p:spPr bwMode="auto">
          <a:xfrm>
            <a:off x="533400" y="567982"/>
            <a:ext cx="112776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After the token is generated, please provide the “Access Token” to Nexelus.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18" descr="cid:image009.png@01D542E5.1B66E5D0">
            <a:extLst>
              <a:ext uri="{FF2B5EF4-FFF2-40B4-BE49-F238E27FC236}">
                <a16:creationId xmlns:a16="http://schemas.microsoft.com/office/drawing/2014/main" id="{2D66D1F3-E661-42B4-8174-1D11E94F129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85800" y="1333500"/>
            <a:ext cx="437197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21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4" name="Rectangle 2">
            <a:extLst>
              <a:ext uri="{FF2B5EF4-FFF2-40B4-BE49-F238E27FC236}">
                <a16:creationId xmlns:a16="http://schemas.microsoft.com/office/drawing/2014/main" id="{60719928-5C2D-470E-90E6-7991719FFDB1}"/>
              </a:ext>
            </a:extLst>
          </p:cNvPr>
          <p:cNvSpPr>
            <a:spLocks noChangeArrowheads="1"/>
          </p:cNvSpPr>
          <p:nvPr/>
        </p:nvSpPr>
        <p:spPr bwMode="auto">
          <a:xfrm>
            <a:off x="358776" y="653162"/>
            <a:ext cx="1145222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Please also provide your Ad Account ID that you would like Nexelus to pull delivery data from. This is located under Accounts &gt;&gt; Ad Accounts.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5" name="Picture 14" descr="cid:image010.png@01D542E5.1B66E5D0">
            <a:extLst>
              <a:ext uri="{FF2B5EF4-FFF2-40B4-BE49-F238E27FC236}">
                <a16:creationId xmlns:a16="http://schemas.microsoft.com/office/drawing/2014/main" id="{6612A5FD-EE9A-41E2-A4B2-EC341D96C00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8776" y="1181100"/>
            <a:ext cx="78581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8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4" name="Rectangle 2">
            <a:extLst>
              <a:ext uri="{FF2B5EF4-FFF2-40B4-BE49-F238E27FC236}">
                <a16:creationId xmlns:a16="http://schemas.microsoft.com/office/drawing/2014/main" id="{6E25FCEB-E8D3-4088-9559-336066080EAB}"/>
              </a:ext>
            </a:extLst>
          </p:cNvPr>
          <p:cNvSpPr>
            <a:spLocks noChangeArrowheads="1"/>
          </p:cNvSpPr>
          <p:nvPr/>
        </p:nvSpPr>
        <p:spPr bwMode="auto">
          <a:xfrm>
            <a:off x="373730" y="491783"/>
            <a:ext cx="11437269"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Ad Accounts, please add the System User “Nexelus” in the Ad Account and grant only view performance access.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08B955D-3D55-4977-9102-26BDB4102B3B}"/>
              </a:ext>
            </a:extLst>
          </p:cNvPr>
          <p:cNvPicPr>
            <a:picLocks noChangeAspect="1"/>
          </p:cNvPicPr>
          <p:nvPr/>
        </p:nvPicPr>
        <p:blipFill>
          <a:blip r:embed="rId2"/>
          <a:stretch>
            <a:fillRect/>
          </a:stretch>
        </p:blipFill>
        <p:spPr>
          <a:xfrm>
            <a:off x="3413125" y="1402370"/>
            <a:ext cx="5343525" cy="4053259"/>
          </a:xfrm>
          <a:prstGeom prst="rect">
            <a:avLst/>
          </a:prstGeom>
        </p:spPr>
      </p:pic>
    </p:spTree>
    <p:extLst>
      <p:ext uri="{BB962C8B-B14F-4D97-AF65-F5344CB8AC3E}">
        <p14:creationId xmlns:p14="http://schemas.microsoft.com/office/powerpoint/2010/main" val="62129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Microsoft Ads</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descr="Image result for microsoft ads">
            <a:extLst>
              <a:ext uri="{FF2B5EF4-FFF2-40B4-BE49-F238E27FC236}">
                <a16:creationId xmlns:a16="http://schemas.microsoft.com/office/drawing/2014/main" id="{C4C6BCBC-AA0A-490B-94E5-75D4FE336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474" y="4511816"/>
            <a:ext cx="3124725" cy="175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6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DCM</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Image result for doubleclick logo">
            <a:extLst>
              <a:ext uri="{FF2B5EF4-FFF2-40B4-BE49-F238E27FC236}">
                <a16:creationId xmlns:a16="http://schemas.microsoft.com/office/drawing/2014/main" id="{8E09E8A5-97CF-459C-9744-DDE3A4000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368" y="4343400"/>
            <a:ext cx="2884205" cy="1919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06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Microsoft Ads access</a:t>
            </a:r>
          </a:p>
        </p:txBody>
      </p:sp>
      <p:sp>
        <p:nvSpPr>
          <p:cNvPr id="4" name="Rectangle 3">
            <a:extLst>
              <a:ext uri="{FF2B5EF4-FFF2-40B4-BE49-F238E27FC236}">
                <a16:creationId xmlns:a16="http://schemas.microsoft.com/office/drawing/2014/main" id="{216D6AF5-9339-43D1-85D1-5BE4EAA47AD2}"/>
              </a:ext>
            </a:extLst>
          </p:cNvPr>
          <p:cNvSpPr/>
          <p:nvPr/>
        </p:nvSpPr>
        <p:spPr>
          <a:xfrm>
            <a:off x="647700" y="874455"/>
            <a:ext cx="11454361" cy="2308324"/>
          </a:xfrm>
          <a:prstGeom prst="rect">
            <a:avLst/>
          </a:prstGeom>
        </p:spPr>
        <p:txBody>
          <a:bodyPr wrap="square" anchor="t">
            <a:spAutoFit/>
          </a:bodyPr>
          <a:lstStyle/>
          <a:p>
            <a:r>
              <a:rPr lang="en-US" sz="1600" dirty="0">
                <a:latin typeface="Calibri" panose="020F0502020204030204" pitchFamily="34" charset="0"/>
                <a:ea typeface="Calibri" panose="020F0502020204030204" pitchFamily="34" charset="0"/>
              </a:rPr>
              <a:t>We need access to Microsoft Advertisement in order to pull delivery and create IOs. </a:t>
            </a: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1600" dirty="0">
                <a:latin typeface="Calibri" panose="020F0502020204030204" pitchFamily="34" charset="0"/>
                <a:ea typeface="Times New Roman" panose="02020603050405020304" pitchFamily="18" charset="0"/>
              </a:rPr>
              <a:t>We need access to your account </a:t>
            </a:r>
            <a:endParaRPr lang="en-US" sz="1600" dirty="0">
              <a:latin typeface="Calibri" panose="020F0502020204030204" pitchFamily="34" charset="0"/>
              <a:ea typeface="Calibri" panose="020F0502020204030204" pitchFamily="34" charset="0"/>
            </a:endParaRPr>
          </a:p>
          <a:p>
            <a:pPr marL="742950" lvl="1" indent="-285750">
              <a:buFont typeface="Courier New" panose="02070309020205020404" pitchFamily="49" charset="0"/>
              <a:buChar char="o"/>
            </a:pPr>
            <a:r>
              <a:rPr lang="en-US" sz="1600" dirty="0">
                <a:latin typeface="Calibri"/>
                <a:ea typeface="Times New Roman" panose="02020603050405020304" pitchFamily="18" charset="0"/>
                <a:cs typeface="Calibri"/>
              </a:rPr>
              <a:t>Please add Nexelus email address "</a:t>
            </a:r>
            <a:r>
              <a:rPr lang="en-US" sz="1400" dirty="0">
                <a:ea typeface="+mn-lt"/>
                <a:cs typeface="+mn-lt"/>
              </a:rPr>
              <a:t>Nexapi@nexelus.net"</a:t>
            </a:r>
            <a:endParaRPr lang="en-US" sz="14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pPr marL="342900" marR="0" lvl="0" indent="-342900">
              <a:spcBef>
                <a:spcPts val="0"/>
              </a:spcBef>
              <a:spcAft>
                <a:spcPts val="0"/>
              </a:spcAft>
              <a:buFont typeface="Calibri" panose="020F0502020204030204" pitchFamily="34" charset="0"/>
              <a:buChar char="-"/>
            </a:pPr>
            <a:r>
              <a:rPr lang="en-US" sz="1600" dirty="0">
                <a:latin typeface="Calibri" panose="020F0502020204030204" pitchFamily="34" charset="0"/>
                <a:ea typeface="Times New Roman" panose="02020603050405020304" pitchFamily="18" charset="0"/>
              </a:rPr>
              <a:t>Do you have a developer token for Microsoft Advertisement?</a:t>
            </a:r>
            <a:endParaRPr lang="en-US" sz="1600" dirty="0">
              <a:latin typeface="Calibri" panose="020F0502020204030204" pitchFamily="34" charset="0"/>
              <a:ea typeface="Calibri" panose="020F0502020204030204" pitchFamily="34" charset="0"/>
            </a:endParaRPr>
          </a:p>
          <a:p>
            <a:pPr marL="742950" marR="0" lvl="1" indent="-285750">
              <a:spcBef>
                <a:spcPts val="0"/>
              </a:spcBef>
              <a:spcAft>
                <a:spcPts val="0"/>
              </a:spcAft>
              <a:buFont typeface="Courier New" panose="02070309020205020404" pitchFamily="49" charset="0"/>
              <a:buChar char="o"/>
            </a:pPr>
            <a:r>
              <a:rPr lang="en-US" sz="1600" dirty="0">
                <a:latin typeface="Calibri"/>
                <a:ea typeface="Times New Roman" panose="02020603050405020304" pitchFamily="18" charset="0"/>
                <a:cs typeface="Calibri"/>
              </a:rPr>
              <a:t>If so please provide us.</a:t>
            </a:r>
            <a:endParaRPr lang="en-US" sz="1600" dirty="0">
              <a:latin typeface="Times New Roman"/>
              <a:ea typeface="Calibri" panose="020F0502020204030204" pitchFamily="34" charset="0"/>
              <a:cs typeface="Calibri"/>
            </a:endParaRPr>
          </a:p>
          <a:p>
            <a:pPr marL="742950" marR="0" lvl="1" indent="-285750">
              <a:spcBef>
                <a:spcPts val="0"/>
              </a:spcBef>
              <a:spcAft>
                <a:spcPts val="0"/>
              </a:spcAft>
              <a:buFont typeface="Courier New" panose="02070309020205020404" pitchFamily="49" charset="0"/>
              <a:buChar char="o"/>
            </a:pPr>
            <a:r>
              <a:rPr lang="en-US" sz="1600" dirty="0">
                <a:latin typeface="Calibri" panose="020F0502020204030204" pitchFamily="34" charset="0"/>
                <a:ea typeface="Times New Roman" panose="02020603050405020304" pitchFamily="18" charset="0"/>
              </a:rPr>
              <a:t>If not please generate. Here is a </a:t>
            </a:r>
            <a:r>
              <a:rPr lang="en-US" sz="1600" u="sng" dirty="0">
                <a:solidFill>
                  <a:srgbClr val="0563C1"/>
                </a:solidFill>
                <a:latin typeface="Calibri" panose="020F0502020204030204" pitchFamily="34" charset="0"/>
                <a:ea typeface="Times New Roman" panose="02020603050405020304" pitchFamily="18" charset="0"/>
                <a:hlinkClick r:id="rId2"/>
              </a:rPr>
              <a:t>link</a:t>
            </a:r>
            <a:r>
              <a:rPr lang="en-US" sz="1600" dirty="0">
                <a:latin typeface="Calibri" panose="020F0502020204030204" pitchFamily="34" charset="0"/>
                <a:ea typeface="Times New Roman" panose="02020603050405020304" pitchFamily="18" charset="0"/>
              </a:rPr>
              <a:t> on how to do it. Let us know if our assistance is required. </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82661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AdWords</a:t>
            </a:r>
            <a:endParaRPr lang="en-US" sz="6000" b="1" kern="1200" dirty="0">
              <a:solidFill>
                <a:schemeClr val="tx1"/>
              </a:solidFill>
              <a:latin typeface="+mn-lt"/>
              <a:ea typeface="+mj-ea"/>
              <a:cs typeface="+mj-cs"/>
            </a:endParaRPr>
          </a:p>
        </p:txBody>
      </p:sp>
      <p:pic>
        <p:nvPicPr>
          <p:cNvPr id="2" name="Picture 1">
            <a:extLst>
              <a:ext uri="{FF2B5EF4-FFF2-40B4-BE49-F238E27FC236}">
                <a16:creationId xmlns:a16="http://schemas.microsoft.com/office/drawing/2014/main" id="{88695342-4D65-4756-A15B-8BCD3D59558E}"/>
              </a:ext>
            </a:extLst>
          </p:cNvPr>
          <p:cNvPicPr>
            <a:picLocks noChangeAspect="1"/>
          </p:cNvPicPr>
          <p:nvPr/>
        </p:nvPicPr>
        <p:blipFill>
          <a:blip r:embed="rId2"/>
          <a:stretch>
            <a:fillRect/>
          </a:stretch>
        </p:blipFill>
        <p:spPr>
          <a:xfrm>
            <a:off x="7963037" y="4525347"/>
            <a:ext cx="3474719" cy="1737360"/>
          </a:xfrm>
          <a:prstGeom prst="rect">
            <a:avLst/>
          </a:prstGeom>
        </p:spPr>
      </p:pic>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1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Google Ads</a:t>
            </a:r>
          </a:p>
        </p:txBody>
      </p:sp>
      <p:sp>
        <p:nvSpPr>
          <p:cNvPr id="3" name="Rectangle 2">
            <a:extLst>
              <a:ext uri="{FF2B5EF4-FFF2-40B4-BE49-F238E27FC236}">
                <a16:creationId xmlns:a16="http://schemas.microsoft.com/office/drawing/2014/main" id="{8FF1CA8A-363C-4AFA-A1F1-8652D3DA6248}"/>
              </a:ext>
            </a:extLst>
          </p:cNvPr>
          <p:cNvSpPr/>
          <p:nvPr/>
        </p:nvSpPr>
        <p:spPr>
          <a:xfrm>
            <a:off x="375868" y="683307"/>
            <a:ext cx="11566524" cy="307777"/>
          </a:xfrm>
          <a:prstGeom prst="rect">
            <a:avLst/>
          </a:prstGeom>
        </p:spPr>
        <p:txBody>
          <a:bodyPr wrap="square">
            <a:spAutoFit/>
          </a:bodyPr>
          <a:lstStyle/>
          <a:p>
            <a:r>
              <a:rPr lang="en-US" sz="1400" dirty="0">
                <a:solidFill>
                  <a:srgbClr val="002060"/>
                </a:solidFill>
                <a:latin typeface="Calibri" panose="020F0502020204030204" pitchFamily="34" charset="0"/>
                <a:ea typeface="Calibri" panose="020F0502020204030204" pitchFamily="34" charset="0"/>
              </a:rPr>
              <a:t>We have all access. However, please specify an account that we can use for testing.</a:t>
            </a:r>
            <a:endParaRPr lang="en-US" sz="1400" dirty="0">
              <a:latin typeface="Calibri" panose="020F0502020204030204" pitchFamily="34" charset="0"/>
              <a:ea typeface="Calibri" panose="020F0502020204030204" pitchFamily="34" charset="0"/>
            </a:endParaRPr>
          </a:p>
        </p:txBody>
      </p:sp>
      <p:sp>
        <p:nvSpPr>
          <p:cNvPr id="4" name="Rectangle 3">
            <a:extLst>
              <a:ext uri="{FF2B5EF4-FFF2-40B4-BE49-F238E27FC236}">
                <a16:creationId xmlns:a16="http://schemas.microsoft.com/office/drawing/2014/main" id="{9E33ED83-11A8-41F7-B315-F3DA42385EE9}"/>
              </a:ext>
            </a:extLst>
          </p:cNvPr>
          <p:cNvSpPr/>
          <p:nvPr/>
        </p:nvSpPr>
        <p:spPr>
          <a:xfrm>
            <a:off x="344176" y="1192922"/>
            <a:ext cx="11435132" cy="1107996"/>
          </a:xfrm>
          <a:prstGeom prst="rect">
            <a:avLst/>
          </a:prstGeom>
        </p:spPr>
        <p:txBody>
          <a:bodyPr wrap="square">
            <a:spAutoFit/>
          </a:bodyPr>
          <a:lstStyle/>
          <a:p>
            <a:pPr marR="0" lvl="0">
              <a:spcBef>
                <a:spcPts val="0"/>
              </a:spcBef>
              <a:spcAft>
                <a:spcPts val="0"/>
              </a:spcAft>
            </a:pPr>
            <a:r>
              <a:rPr lang="en-US" sz="24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Important note for Google Ads: </a:t>
            </a:r>
          </a:p>
          <a:p>
            <a:pPr marR="0" lvl="0">
              <a:spcBef>
                <a:spcPts val="0"/>
              </a:spcBef>
              <a:spcAft>
                <a:spcPts val="0"/>
              </a:spcAft>
            </a:pPr>
            <a:r>
              <a:rPr lang="en-US" sz="1400" dirty="0">
                <a:solidFill>
                  <a:srgbClr val="002060"/>
                </a:solidFill>
                <a:latin typeface="Calibri" panose="020F0502020204030204" pitchFamily="34" charset="0"/>
              </a:rPr>
              <a:t>We need to firm-up on below two points:</a:t>
            </a:r>
          </a:p>
          <a:p>
            <a:pPr marL="1600200" marR="0" lvl="3" indent="-228600">
              <a:spcBef>
                <a:spcPts val="0"/>
              </a:spcBef>
              <a:spcAft>
                <a:spcPts val="0"/>
              </a:spcAft>
              <a:buFont typeface="+mj-lt"/>
              <a:buAutoNum type="romanLcPeriod"/>
            </a:pPr>
            <a:r>
              <a:rPr lang="en-US" sz="1400" dirty="0">
                <a:solidFill>
                  <a:srgbClr val="002060"/>
                </a:solidFill>
                <a:latin typeface="Calibri" panose="020F0502020204030204" pitchFamily="34" charset="0"/>
              </a:rPr>
              <a:t>Confirmation, if the new client is part of Main MCC or if it has a separate MCC of it’s own</a:t>
            </a:r>
          </a:p>
          <a:p>
            <a:pPr marL="1600200" marR="0" lvl="3" indent="-228600">
              <a:spcBef>
                <a:spcPts val="0"/>
              </a:spcBef>
              <a:spcAft>
                <a:spcPts val="0"/>
              </a:spcAft>
              <a:buFont typeface="+mj-lt"/>
              <a:buAutoNum type="romanLcPeriod"/>
            </a:pPr>
            <a:r>
              <a:rPr lang="en-US" sz="1400" dirty="0">
                <a:solidFill>
                  <a:srgbClr val="002060"/>
                </a:solidFill>
                <a:latin typeface="Calibri" panose="020F0502020204030204" pitchFamily="34" charset="0"/>
              </a:rPr>
              <a:t>Confirmation, if the new client is already whitelisted for API integration by Google. If not please ask your rep to whitelist.</a:t>
            </a:r>
          </a:p>
        </p:txBody>
      </p:sp>
      <p:sp>
        <p:nvSpPr>
          <p:cNvPr id="5" name="TextBox 4">
            <a:extLst>
              <a:ext uri="{FF2B5EF4-FFF2-40B4-BE49-F238E27FC236}">
                <a16:creationId xmlns:a16="http://schemas.microsoft.com/office/drawing/2014/main" id="{303482C9-D6EB-48ED-9F35-FA6721A782ED}"/>
              </a:ext>
            </a:extLst>
          </p:cNvPr>
          <p:cNvSpPr txBox="1"/>
          <p:nvPr/>
        </p:nvSpPr>
        <p:spPr>
          <a:xfrm>
            <a:off x="374619" y="2502756"/>
            <a:ext cx="10172700" cy="3877985"/>
          </a:xfrm>
          <a:prstGeom prst="rect">
            <a:avLst/>
          </a:prstGeom>
          <a:noFill/>
        </p:spPr>
        <p:txBody>
          <a:bodyPr wrap="square" rtlCol="0">
            <a:spAutoFit/>
          </a:bodyPr>
          <a:lstStyle/>
          <a:p>
            <a:r>
              <a:rPr lang="en-US" sz="2400" b="1" dirty="0">
                <a:solidFill>
                  <a:srgbClr val="0000CC"/>
                </a:solidFill>
                <a:latin typeface="Calibri" panose="020F0502020204030204" pitchFamily="34" charset="0"/>
                <a:cs typeface="Times New Roman" panose="02020603050405020304" pitchFamily="18" charset="0"/>
              </a:rPr>
              <a:t>Whitelisting a MCC</a:t>
            </a:r>
            <a:r>
              <a:rPr lang="en-US" dirty="0"/>
              <a:t> </a:t>
            </a:r>
          </a:p>
          <a:p>
            <a:pPr lvl="0"/>
            <a:r>
              <a:rPr lang="en-US" dirty="0"/>
              <a:t>1- Get a developer token from Google Ads which will allow us to integrate. If you already have a developer token for a client’s MCC then simply provide us with Token and password. </a:t>
            </a:r>
          </a:p>
          <a:p>
            <a:pPr lvl="1"/>
            <a:r>
              <a:rPr lang="en-US" dirty="0"/>
              <a:t>To get a new developer token, please fill </a:t>
            </a:r>
            <a:r>
              <a:rPr lang="en-US" sz="1400" u="sng" dirty="0">
                <a:hlinkClick r:id="rId2"/>
              </a:rPr>
              <a:t>this form</a:t>
            </a:r>
            <a:r>
              <a:rPr lang="en-US" dirty="0"/>
              <a:t> as detailed on</a:t>
            </a:r>
            <a:r>
              <a:rPr lang="en-US" sz="1400" dirty="0"/>
              <a:t> </a:t>
            </a:r>
            <a:r>
              <a:rPr lang="en-US" sz="1400" u="sng" dirty="0">
                <a:hlinkClick r:id="rId3"/>
              </a:rPr>
              <a:t>sign-up page</a:t>
            </a:r>
            <a:r>
              <a:rPr lang="en-US" dirty="0"/>
              <a:t>. </a:t>
            </a:r>
          </a:p>
          <a:p>
            <a:pPr lvl="1"/>
            <a:r>
              <a:rPr lang="en-US" dirty="0"/>
              <a:t>Check with your Google rep or Google API team if your MCC is whitelisted for Budget Order API (for budget order service API, i.e. ability to create Budget Order from Nexelus)</a:t>
            </a:r>
          </a:p>
          <a:p>
            <a:pPr lvl="2"/>
            <a:r>
              <a:rPr lang="en-US" dirty="0"/>
              <a:t>Note that the 360i Master MCC is already whitelisted for Budget Order creation. </a:t>
            </a:r>
          </a:p>
          <a:p>
            <a:pPr lvl="1"/>
            <a:r>
              <a:rPr lang="en-US" dirty="0"/>
              <a:t>Use </a:t>
            </a:r>
            <a:r>
              <a:rPr lang="en-US" dirty="0">
                <a:hlinkClick r:id="rId4" action="ppaction://hlinkfile"/>
              </a:rPr>
              <a:t>attached</a:t>
            </a:r>
            <a:r>
              <a:rPr lang="en-US" dirty="0"/>
              <a:t> Design document when signing up for developer token or whitelisting MCC. </a:t>
            </a:r>
          </a:p>
          <a:p>
            <a:r>
              <a:rPr lang="en-US" dirty="0"/>
              <a:t> </a:t>
            </a:r>
          </a:p>
          <a:p>
            <a:pPr lvl="0"/>
            <a:r>
              <a:rPr lang="en-US" dirty="0"/>
              <a:t>2- Access level: We will need “Basic” access for the API. </a:t>
            </a:r>
          </a:p>
          <a:p>
            <a:pPr lvl="0"/>
            <a:r>
              <a:rPr lang="en-US" dirty="0"/>
              <a:t>3- Once we have the access please allow “Permissible” usage for ‘Ad creation / management’ and ‘Reporting’. Application link can be found </a:t>
            </a:r>
            <a:r>
              <a:rPr lang="en-US" u="sng" dirty="0">
                <a:hlinkClick r:id="rId5"/>
              </a:rPr>
              <a:t>here</a:t>
            </a:r>
            <a:r>
              <a:rPr lang="en-US" dirty="0"/>
              <a:t>.</a:t>
            </a:r>
          </a:p>
          <a:p>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734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Twitter</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B2BE10-0CAE-4192-B69B-13547BE4FE71}"/>
              </a:ext>
            </a:extLst>
          </p:cNvPr>
          <p:cNvPicPr>
            <a:picLocks noChangeAspect="1"/>
          </p:cNvPicPr>
          <p:nvPr/>
        </p:nvPicPr>
        <p:blipFill>
          <a:blip r:embed="rId2"/>
          <a:stretch>
            <a:fillRect/>
          </a:stretch>
        </p:blipFill>
        <p:spPr>
          <a:xfrm>
            <a:off x="8153400" y="4525347"/>
            <a:ext cx="2514598" cy="1917840"/>
          </a:xfrm>
          <a:prstGeom prst="rect">
            <a:avLst/>
          </a:prstGeom>
        </p:spPr>
      </p:pic>
    </p:spTree>
    <p:extLst>
      <p:ext uri="{BB962C8B-B14F-4D97-AF65-F5344CB8AC3E}">
        <p14:creationId xmlns:p14="http://schemas.microsoft.com/office/powerpoint/2010/main" val="1879068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3" name="Rectangle 2">
            <a:extLst>
              <a:ext uri="{FF2B5EF4-FFF2-40B4-BE49-F238E27FC236}">
                <a16:creationId xmlns:a16="http://schemas.microsoft.com/office/drawing/2014/main" id="{8FF1CA8A-363C-4AFA-A1F1-8652D3DA6248}"/>
              </a:ext>
            </a:extLst>
          </p:cNvPr>
          <p:cNvSpPr/>
          <p:nvPr/>
        </p:nvSpPr>
        <p:spPr>
          <a:xfrm>
            <a:off x="375868" y="683307"/>
            <a:ext cx="11566524" cy="369332"/>
          </a:xfrm>
          <a:prstGeom prst="rect">
            <a:avLst/>
          </a:prstGeom>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Login to twitter developer account on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https://developer.twitter.com</a:t>
            </a:r>
            <a:endParaRPr lang="en-US" sz="1400" dirty="0">
              <a:latin typeface="Calibri" panose="020F0502020204030204" pitchFamily="34" charset="0"/>
              <a:ea typeface="Calibri" panose="020F0502020204030204" pitchFamily="34" charset="0"/>
            </a:endParaRPr>
          </a:p>
        </p:txBody>
      </p:sp>
      <p:sp>
        <p:nvSpPr>
          <p:cNvPr id="5" name="TextBox 4">
            <a:extLst>
              <a:ext uri="{FF2B5EF4-FFF2-40B4-BE49-F238E27FC236}">
                <a16:creationId xmlns:a16="http://schemas.microsoft.com/office/drawing/2014/main" id="{303482C9-D6EB-48ED-9F35-FA6721A782ED}"/>
              </a:ext>
            </a:extLst>
          </p:cNvPr>
          <p:cNvSpPr txBox="1"/>
          <p:nvPr/>
        </p:nvSpPr>
        <p:spPr>
          <a:xfrm>
            <a:off x="376276" y="1649900"/>
            <a:ext cx="11244224" cy="4524315"/>
          </a:xfrm>
          <a:prstGeom prst="rect">
            <a:avLst/>
          </a:prstGeom>
          <a:noFill/>
        </p:spPr>
        <p:txBody>
          <a:bodyPr wrap="square" rtlCol="0">
            <a:spAutoFit/>
          </a:bodyPr>
          <a:lstStyle/>
          <a:p>
            <a:pPr algn="l"/>
            <a:r>
              <a:rPr lang="en-US" sz="2400" b="1" i="0" dirty="0">
                <a:solidFill>
                  <a:srgbClr val="14171A"/>
                </a:solidFill>
                <a:effectLst/>
                <a:latin typeface="Chirp"/>
              </a:rPr>
              <a:t>Creating a Project</a:t>
            </a:r>
          </a:p>
          <a:p>
            <a:pPr algn="l"/>
            <a:r>
              <a:rPr lang="en-US" dirty="0">
                <a:latin typeface="Calibri" panose="020F0502020204030204" pitchFamily="34" charset="0"/>
                <a:cs typeface="Times New Roman" panose="02020603050405020304" pitchFamily="18" charset="0"/>
              </a:rPr>
              <a:t>To create a Project, click on “New Project” in your </a:t>
            </a:r>
            <a:r>
              <a:rPr lang="en-US" dirty="0">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dashboard</a:t>
            </a:r>
            <a:r>
              <a:rPr lang="en-US" dirty="0">
                <a:latin typeface="Calibri" panose="020F0502020204030204" pitchFamily="34" charset="0"/>
                <a:cs typeface="Times New Roman" panose="02020603050405020304" pitchFamily="18" charset="0"/>
              </a:rPr>
              <a:t> or the </a:t>
            </a:r>
            <a:r>
              <a:rPr lang="en-US" dirty="0">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Projects &amp; Apps</a:t>
            </a:r>
            <a:r>
              <a:rPr lang="en-US" dirty="0">
                <a:latin typeface="Calibri" panose="020F0502020204030204" pitchFamily="34" charset="0"/>
                <a:cs typeface="Times New Roman" panose="02020603050405020304" pitchFamily="18" charset="0"/>
              </a:rPr>
              <a:t> page within the developer portal. You’ll only be able to see this option if you haven’t already created a Project. You will be prompted to create a Project name, description, and use case. You will also be asked to create a new App or connect an existing standalone App</a:t>
            </a:r>
          </a:p>
          <a:p>
            <a:endParaRPr lang="en-US" sz="2400" b="1" dirty="0">
              <a:solidFill>
                <a:srgbClr val="0000CC"/>
              </a:solidFill>
              <a:latin typeface="Calibri" panose="020F0502020204030204" pitchFamily="34" charset="0"/>
              <a:cs typeface="Times New Roman" panose="02020603050405020304" pitchFamily="18" charset="0"/>
            </a:endParaRPr>
          </a:p>
          <a:p>
            <a:pPr marR="0" algn="l" rtl="0"/>
            <a:r>
              <a:rPr lang="en-US" sz="1800" b="1" i="0" u="none" strike="noStrike" baseline="0" dirty="0">
                <a:solidFill>
                  <a:srgbClr val="14171A"/>
                </a:solidFill>
                <a:latin typeface="Segoe UI" panose="020B0502040204020203" pitchFamily="34" charset="0"/>
              </a:rPr>
              <a:t>Creating or Connecting an App for your Project</a:t>
            </a:r>
          </a:p>
          <a:p>
            <a:pPr marR="0" algn="l" rtl="0"/>
            <a:r>
              <a:rPr lang="en-US" dirty="0">
                <a:latin typeface="Calibri" panose="020F0502020204030204" pitchFamily="34" charset="0"/>
                <a:cs typeface="Times New Roman" panose="02020603050405020304" pitchFamily="18" charset="0"/>
              </a:rPr>
              <a:t>Accessing the Twitter Ads API endpoints requires a set of authentication credentials, also known as keys and tokens, that you must pass with each request.</a:t>
            </a:r>
          </a:p>
          <a:p>
            <a:pPr marR="0" algn="l" rtl="0"/>
            <a:endParaRPr lang="en-US" dirty="0">
              <a:latin typeface="Calibri" panose="020F0502020204030204" pitchFamily="34" charset="0"/>
              <a:cs typeface="Times New Roman" panose="02020603050405020304" pitchFamily="18" charset="0"/>
            </a:endParaRPr>
          </a:p>
          <a:p>
            <a:pPr marR="0" algn="l" rtl="0"/>
            <a:r>
              <a:rPr lang="en-US" dirty="0">
                <a:latin typeface="Calibri" panose="020F0502020204030204" pitchFamily="34" charset="0"/>
                <a:cs typeface="Times New Roman" panose="02020603050405020304" pitchFamily="18" charset="0"/>
              </a:rPr>
              <a:t>Each Project can contain an App, with which you can generate authentication credentials (keys and tokens).</a:t>
            </a:r>
          </a:p>
          <a:p>
            <a:pPr marR="0" algn="l" rtl="0"/>
            <a:endParaRPr lang="en-US" dirty="0">
              <a:latin typeface="Calibri" panose="020F0502020204030204" pitchFamily="34" charset="0"/>
              <a:cs typeface="Times New Roman" panose="02020603050405020304" pitchFamily="18" charset="0"/>
            </a:endParaRPr>
          </a:p>
          <a:p>
            <a:pPr marR="0" algn="l" rtl="0"/>
            <a:r>
              <a:rPr lang="en-US" dirty="0">
                <a:latin typeface="Calibri" panose="020F0502020204030204" pitchFamily="34" charset="0"/>
                <a:cs typeface="Times New Roman" panose="02020603050405020304" pitchFamily="18" charset="0"/>
              </a:rPr>
              <a:t>If your Project doesn’t include an App, you can add one by clicking on the Project name in the dashboard. From there, you can create a new App. The App is where you can generate your authentication keys and tokens, including the API Key and API Secret, Access Token and Access Token Secret. You can add a maximum of 10 apps to your project.</a:t>
            </a:r>
          </a:p>
          <a:p>
            <a:endParaRPr lang="en-US" sz="2400" b="1" dirty="0">
              <a:solidFill>
                <a:srgbClr val="0000CC"/>
              </a:solidFill>
              <a:latin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F5F87CF-B338-4FC5-B7A6-D72978EAE7BF}"/>
              </a:ext>
            </a:extLst>
          </p:cNvPr>
          <p:cNvPicPr>
            <a:picLocks noChangeAspect="1"/>
          </p:cNvPicPr>
          <p:nvPr/>
        </p:nvPicPr>
        <p:blipFill>
          <a:blip r:embed="rId5"/>
          <a:stretch>
            <a:fillRect/>
          </a:stretch>
        </p:blipFill>
        <p:spPr>
          <a:xfrm>
            <a:off x="374619" y="1021582"/>
            <a:ext cx="11245881" cy="616718"/>
          </a:xfrm>
          <a:prstGeom prst="rect">
            <a:avLst/>
          </a:prstGeom>
        </p:spPr>
      </p:pic>
      <p:pic>
        <p:nvPicPr>
          <p:cNvPr id="7" name="Picture 6">
            <a:extLst>
              <a:ext uri="{FF2B5EF4-FFF2-40B4-BE49-F238E27FC236}">
                <a16:creationId xmlns:a16="http://schemas.microsoft.com/office/drawing/2014/main" id="{538446FA-575E-4180-8508-9CCD1BD6EFB4}"/>
              </a:ext>
            </a:extLst>
          </p:cNvPr>
          <p:cNvPicPr>
            <a:picLocks noChangeAspect="1"/>
          </p:cNvPicPr>
          <p:nvPr/>
        </p:nvPicPr>
        <p:blipFill>
          <a:blip r:embed="rId6"/>
          <a:stretch>
            <a:fillRect/>
          </a:stretch>
        </p:blipFill>
        <p:spPr>
          <a:xfrm>
            <a:off x="1790700" y="5756906"/>
            <a:ext cx="7886700" cy="742618"/>
          </a:xfrm>
          <a:prstGeom prst="rect">
            <a:avLst/>
          </a:prstGeom>
        </p:spPr>
      </p:pic>
    </p:spTree>
    <p:extLst>
      <p:ext uri="{BB962C8B-B14F-4D97-AF65-F5344CB8AC3E}">
        <p14:creationId xmlns:p14="http://schemas.microsoft.com/office/powerpoint/2010/main" val="2302955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8" name="TextBox 7">
            <a:extLst>
              <a:ext uri="{FF2B5EF4-FFF2-40B4-BE49-F238E27FC236}">
                <a16:creationId xmlns:a16="http://schemas.microsoft.com/office/drawing/2014/main" id="{A72F670C-5521-4B24-9D93-161B74A0A74B}"/>
              </a:ext>
            </a:extLst>
          </p:cNvPr>
          <p:cNvSpPr txBox="1"/>
          <p:nvPr/>
        </p:nvSpPr>
        <p:spPr>
          <a:xfrm>
            <a:off x="376276" y="757319"/>
            <a:ext cx="108632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From the left menu, under Projects &amp; Apps, click on the project. It will display the Apps in that project.</a:t>
            </a:r>
          </a:p>
        </p:txBody>
      </p:sp>
      <p:pic>
        <p:nvPicPr>
          <p:cNvPr id="9" name="Picture 8" descr="Graphical user interface, application&#10;&#10;Description automatically generated">
            <a:extLst>
              <a:ext uri="{FF2B5EF4-FFF2-40B4-BE49-F238E27FC236}">
                <a16:creationId xmlns:a16="http://schemas.microsoft.com/office/drawing/2014/main" id="{EA29C323-721D-4F6E-8984-1B336CC8773E}"/>
              </a:ext>
            </a:extLst>
          </p:cNvPr>
          <p:cNvPicPr>
            <a:picLocks noChangeAspect="1"/>
          </p:cNvPicPr>
          <p:nvPr/>
        </p:nvPicPr>
        <p:blipFill>
          <a:blip r:embed="rId2"/>
          <a:stretch>
            <a:fillRect/>
          </a:stretch>
        </p:blipFill>
        <p:spPr>
          <a:xfrm>
            <a:off x="358776" y="1208731"/>
            <a:ext cx="2686050" cy="1924050"/>
          </a:xfrm>
          <a:prstGeom prst="rect">
            <a:avLst/>
          </a:prstGeom>
        </p:spPr>
      </p:pic>
      <p:sp>
        <p:nvSpPr>
          <p:cNvPr id="11" name="TextBox 10">
            <a:extLst>
              <a:ext uri="{FF2B5EF4-FFF2-40B4-BE49-F238E27FC236}">
                <a16:creationId xmlns:a16="http://schemas.microsoft.com/office/drawing/2014/main" id="{385B4135-8227-4D6D-8C43-9BAB79CC6893}"/>
              </a:ext>
            </a:extLst>
          </p:cNvPr>
          <p:cNvSpPr txBox="1"/>
          <p:nvPr/>
        </p:nvSpPr>
        <p:spPr>
          <a:xfrm>
            <a:off x="389280" y="3244334"/>
            <a:ext cx="6096000"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Click on Keys and Token icon.</a:t>
            </a:r>
          </a:p>
        </p:txBody>
      </p:sp>
      <p:pic>
        <p:nvPicPr>
          <p:cNvPr id="12" name="Picture 11" descr="Background pattern&#10;&#10;Description automatically generated">
            <a:extLst>
              <a:ext uri="{FF2B5EF4-FFF2-40B4-BE49-F238E27FC236}">
                <a16:creationId xmlns:a16="http://schemas.microsoft.com/office/drawing/2014/main" id="{22BF8256-6B6B-4678-92E5-9CDA546597FF}"/>
              </a:ext>
            </a:extLst>
          </p:cNvPr>
          <p:cNvPicPr>
            <a:picLocks noChangeAspect="1"/>
          </p:cNvPicPr>
          <p:nvPr/>
        </p:nvPicPr>
        <p:blipFill>
          <a:blip r:embed="rId3"/>
          <a:stretch>
            <a:fillRect/>
          </a:stretch>
        </p:blipFill>
        <p:spPr>
          <a:xfrm>
            <a:off x="358776" y="3613666"/>
            <a:ext cx="7604124" cy="1377434"/>
          </a:xfrm>
          <a:prstGeom prst="rect">
            <a:avLst/>
          </a:prstGeom>
        </p:spPr>
      </p:pic>
    </p:spTree>
    <p:extLst>
      <p:ext uri="{BB962C8B-B14F-4D97-AF65-F5344CB8AC3E}">
        <p14:creationId xmlns:p14="http://schemas.microsoft.com/office/powerpoint/2010/main" val="2502073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Twitter</a:t>
            </a:r>
          </a:p>
        </p:txBody>
      </p:sp>
      <p:sp>
        <p:nvSpPr>
          <p:cNvPr id="8" name="TextBox 7">
            <a:extLst>
              <a:ext uri="{FF2B5EF4-FFF2-40B4-BE49-F238E27FC236}">
                <a16:creationId xmlns:a16="http://schemas.microsoft.com/office/drawing/2014/main" id="{A72F670C-5521-4B24-9D93-161B74A0A74B}"/>
              </a:ext>
            </a:extLst>
          </p:cNvPr>
          <p:cNvSpPr txBox="1"/>
          <p:nvPr/>
        </p:nvSpPr>
        <p:spPr>
          <a:xfrm>
            <a:off x="376276" y="757319"/>
            <a:ext cx="108632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Generate two Consumer keys as API Key and API Secret and save somewhere</a:t>
            </a:r>
          </a:p>
        </p:txBody>
      </p:sp>
      <p:pic>
        <p:nvPicPr>
          <p:cNvPr id="7" name="Picture 6">
            <a:extLst>
              <a:ext uri="{FF2B5EF4-FFF2-40B4-BE49-F238E27FC236}">
                <a16:creationId xmlns:a16="http://schemas.microsoft.com/office/drawing/2014/main" id="{336DB24A-C97B-493F-9E46-9905EBD3BAEB}"/>
              </a:ext>
            </a:extLst>
          </p:cNvPr>
          <p:cNvPicPr>
            <a:picLocks noChangeAspect="1"/>
          </p:cNvPicPr>
          <p:nvPr/>
        </p:nvPicPr>
        <p:blipFill>
          <a:blip r:embed="rId2"/>
          <a:stretch>
            <a:fillRect/>
          </a:stretch>
        </p:blipFill>
        <p:spPr>
          <a:xfrm>
            <a:off x="376276" y="1257300"/>
            <a:ext cx="7167524" cy="1447800"/>
          </a:xfrm>
          <a:prstGeom prst="rect">
            <a:avLst/>
          </a:prstGeom>
        </p:spPr>
      </p:pic>
      <p:sp>
        <p:nvSpPr>
          <p:cNvPr id="10" name="TextBox 9">
            <a:extLst>
              <a:ext uri="{FF2B5EF4-FFF2-40B4-BE49-F238E27FC236}">
                <a16:creationId xmlns:a16="http://schemas.microsoft.com/office/drawing/2014/main" id="{A3617C0C-9B00-49B6-9393-B1D992AB7E8A}"/>
              </a:ext>
            </a:extLst>
          </p:cNvPr>
          <p:cNvSpPr txBox="1"/>
          <p:nvPr/>
        </p:nvSpPr>
        <p:spPr>
          <a:xfrm>
            <a:off x="358776" y="2834092"/>
            <a:ext cx="9356724" cy="369332"/>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Generate two Authentication tokens as Access Token and Access Secret and save somewhere</a:t>
            </a:r>
          </a:p>
        </p:txBody>
      </p:sp>
      <p:pic>
        <p:nvPicPr>
          <p:cNvPr id="13" name="Picture 12" descr="Shape&#10;&#10;Description automatically generated with medium confidence">
            <a:extLst>
              <a:ext uri="{FF2B5EF4-FFF2-40B4-BE49-F238E27FC236}">
                <a16:creationId xmlns:a16="http://schemas.microsoft.com/office/drawing/2014/main" id="{29CC2EF9-C300-44D9-8855-5F83975DDDB2}"/>
              </a:ext>
            </a:extLst>
          </p:cNvPr>
          <p:cNvPicPr>
            <a:picLocks noChangeAspect="1"/>
          </p:cNvPicPr>
          <p:nvPr/>
        </p:nvPicPr>
        <p:blipFill>
          <a:blip r:embed="rId3"/>
          <a:stretch>
            <a:fillRect/>
          </a:stretch>
        </p:blipFill>
        <p:spPr>
          <a:xfrm>
            <a:off x="370372" y="3329103"/>
            <a:ext cx="7173428" cy="1471497"/>
          </a:xfrm>
          <a:prstGeom prst="rect">
            <a:avLst/>
          </a:prstGeom>
        </p:spPr>
      </p:pic>
      <p:sp>
        <p:nvSpPr>
          <p:cNvPr id="14" name="TextBox 13">
            <a:extLst>
              <a:ext uri="{FF2B5EF4-FFF2-40B4-BE49-F238E27FC236}">
                <a16:creationId xmlns:a16="http://schemas.microsoft.com/office/drawing/2014/main" id="{81D18871-FA09-41EA-90E4-FA4905723C92}"/>
              </a:ext>
            </a:extLst>
          </p:cNvPr>
          <p:cNvSpPr txBox="1"/>
          <p:nvPr/>
        </p:nvSpPr>
        <p:spPr>
          <a:xfrm>
            <a:off x="358776" y="4800600"/>
            <a:ext cx="11452224" cy="1200329"/>
          </a:xfrm>
          <a:prstGeom prst="rect">
            <a:avLst/>
          </a:prstGeom>
          <a:noFill/>
        </p:spPr>
        <p:txBody>
          <a:bodyPr wrap="square">
            <a:spAutoFit/>
          </a:bodyPr>
          <a:lstStyle/>
          <a:p>
            <a:pPr marR="0" algn="l" rtl="0"/>
            <a:r>
              <a:rPr lang="en-US" dirty="0">
                <a:latin typeface="Calibri" panose="020F0502020204030204" pitchFamily="34" charset="0"/>
                <a:cs typeface="Times New Roman" panose="02020603050405020304" pitchFamily="18" charset="0"/>
              </a:rPr>
              <a:t>Provide the generated 4 keys to Nexelus consultant.</a:t>
            </a:r>
          </a:p>
          <a:p>
            <a:pPr marR="0" algn="l" rtl="0"/>
            <a:endParaRPr lang="en-US" sz="1800" b="0" i="0" u="none" strike="noStrike" baseline="0" dirty="0">
              <a:latin typeface="Times New Roman" panose="02020603050405020304" pitchFamily="18" charset="0"/>
            </a:endParaRPr>
          </a:p>
          <a:p>
            <a:r>
              <a:rPr lang="en-US" dirty="0">
                <a:latin typeface="Calibri" panose="020F0502020204030204" pitchFamily="34" charset="0"/>
                <a:cs typeface="Times New Roman" panose="02020603050405020304" pitchFamily="18" charset="0"/>
              </a:rPr>
              <a:t>Please note that you cannot regenerate these Keys once provided to Nexelus as it will create new credentials and invalidate the old ones. This means that any integrations that have been setup with prior credentials have to be updated.</a:t>
            </a:r>
          </a:p>
        </p:txBody>
      </p:sp>
    </p:spTree>
    <p:extLst>
      <p:ext uri="{BB962C8B-B14F-4D97-AF65-F5344CB8AC3E}">
        <p14:creationId xmlns:p14="http://schemas.microsoft.com/office/powerpoint/2010/main" val="797702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FD318CC-1F90-9492-917B-061460ED342E}"/>
              </a:ext>
            </a:extLst>
          </p:cNvPr>
          <p:cNvSpPr txBox="1"/>
          <p:nvPr/>
        </p:nvSpPr>
        <p:spPr>
          <a:xfrm>
            <a:off x="7961265" y="4648200"/>
            <a:ext cx="4229099" cy="1323439"/>
          </a:xfrm>
          <a:prstGeom prst="rect">
            <a:avLst/>
          </a:prstGeom>
          <a:noFill/>
        </p:spPr>
        <p:txBody>
          <a:bodyPr wrap="square">
            <a:spAutoFit/>
          </a:bodyPr>
          <a:lstStyle/>
          <a:p>
            <a:pPr algn="ctr"/>
            <a:r>
              <a:rPr lang="en-US" sz="4000" b="0" i="0" dirty="0">
                <a:solidFill>
                  <a:srgbClr val="003756"/>
                </a:solidFill>
                <a:effectLst/>
                <a:latin typeface="futura-pt"/>
              </a:rPr>
              <a:t>Display &amp; Video 360</a:t>
            </a:r>
          </a:p>
        </p:txBody>
      </p:sp>
    </p:spTree>
    <p:extLst>
      <p:ext uri="{BB962C8B-B14F-4D97-AF65-F5344CB8AC3E}">
        <p14:creationId xmlns:p14="http://schemas.microsoft.com/office/powerpoint/2010/main" val="1215716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Display &amp; Video 360</a:t>
            </a:r>
          </a:p>
        </p:txBody>
      </p:sp>
      <p:sp>
        <p:nvSpPr>
          <p:cNvPr id="4" name="Rectangle 3">
            <a:extLst>
              <a:ext uri="{FF2B5EF4-FFF2-40B4-BE49-F238E27FC236}">
                <a16:creationId xmlns:a16="http://schemas.microsoft.com/office/drawing/2014/main" id="{9E33ED83-11A8-41F7-B315-F3DA42385EE9}"/>
              </a:ext>
            </a:extLst>
          </p:cNvPr>
          <p:cNvSpPr/>
          <p:nvPr/>
        </p:nvSpPr>
        <p:spPr>
          <a:xfrm>
            <a:off x="495300" y="1094012"/>
            <a:ext cx="11435132" cy="1415772"/>
          </a:xfrm>
          <a:prstGeom prst="rect">
            <a:avLst/>
          </a:prstGeom>
        </p:spPr>
        <p:txBody>
          <a:bodyPr wrap="square">
            <a:spAutoFit/>
          </a:bodyPr>
          <a:lstStyle/>
          <a:p>
            <a:pPr marR="0" lvl="0">
              <a:spcBef>
                <a:spcPts val="0"/>
              </a:spcBef>
              <a:spcAft>
                <a:spcPts val="0"/>
              </a:spcAft>
            </a:pPr>
            <a:r>
              <a:rPr lang="en-US" sz="2400" b="1" dirty="0">
                <a:solidFill>
                  <a:srgbClr val="374151"/>
                </a:solidFill>
                <a:latin typeface="Söhne"/>
              </a:rPr>
              <a:t>Important note for DV360: </a:t>
            </a:r>
          </a:p>
          <a:p>
            <a:pPr marR="0" lvl="0">
              <a:spcBef>
                <a:spcPts val="0"/>
              </a:spcBef>
              <a:spcAft>
                <a:spcPts val="0"/>
              </a:spcAft>
            </a:pPr>
            <a:endParaRPr lang="en-US" sz="1400" dirty="0">
              <a:solidFill>
                <a:srgbClr val="002060"/>
              </a:solidFill>
              <a:latin typeface="Calibri" panose="020F0502020204030204" pitchFamily="34" charset="0"/>
            </a:endParaRPr>
          </a:p>
          <a:p>
            <a:pPr marR="0" lvl="0">
              <a:spcBef>
                <a:spcPts val="0"/>
              </a:spcBef>
              <a:spcAft>
                <a:spcPts val="0"/>
              </a:spcAft>
            </a:pPr>
            <a:r>
              <a:rPr lang="en-US" sz="1600" dirty="0">
                <a:solidFill>
                  <a:srgbClr val="374151"/>
                </a:solidFill>
                <a:latin typeface="Söhne"/>
              </a:rPr>
              <a:t>We need to firm-up on below point:</a:t>
            </a:r>
          </a:p>
          <a:p>
            <a:pPr marR="0" lvl="0">
              <a:spcBef>
                <a:spcPts val="0"/>
              </a:spcBef>
              <a:spcAft>
                <a:spcPts val="0"/>
              </a:spcAft>
            </a:pPr>
            <a:endParaRPr lang="en-US" sz="1600" dirty="0">
              <a:solidFill>
                <a:srgbClr val="374151"/>
              </a:solidFill>
              <a:latin typeface="Söhne"/>
            </a:endParaRPr>
          </a:p>
          <a:p>
            <a:pPr lvl="1" indent="-228600">
              <a:buFont typeface="+mj-lt"/>
              <a:buAutoNum type="romanLcPeriod"/>
            </a:pPr>
            <a:r>
              <a:rPr lang="en-US" sz="1600" dirty="0">
                <a:solidFill>
                  <a:srgbClr val="374151"/>
                </a:solidFill>
                <a:latin typeface="Söhne"/>
              </a:rPr>
              <a:t>Confirmation, if the new client is already whitelisted for API integration by Google. If not please ask your rep to whitelist.</a:t>
            </a:r>
          </a:p>
        </p:txBody>
      </p:sp>
      <p:sp>
        <p:nvSpPr>
          <p:cNvPr id="5" name="TextBox 4">
            <a:extLst>
              <a:ext uri="{FF2B5EF4-FFF2-40B4-BE49-F238E27FC236}">
                <a16:creationId xmlns:a16="http://schemas.microsoft.com/office/drawing/2014/main" id="{303482C9-D6EB-48ED-9F35-FA6721A782ED}"/>
              </a:ext>
            </a:extLst>
          </p:cNvPr>
          <p:cNvSpPr txBox="1"/>
          <p:nvPr/>
        </p:nvSpPr>
        <p:spPr>
          <a:xfrm>
            <a:off x="374619" y="2502756"/>
            <a:ext cx="10172700" cy="3600986"/>
          </a:xfrm>
          <a:prstGeom prst="rect">
            <a:avLst/>
          </a:prstGeom>
          <a:noFill/>
        </p:spPr>
        <p:txBody>
          <a:bodyPr wrap="square" rtlCol="0">
            <a:spAutoFit/>
          </a:bodyPr>
          <a:lstStyle/>
          <a:p>
            <a:r>
              <a:rPr lang="en-US" sz="2400" b="1" dirty="0">
                <a:solidFill>
                  <a:srgbClr val="374151"/>
                </a:solidFill>
                <a:latin typeface="Söhne"/>
              </a:rPr>
              <a:t>Whitelisting</a:t>
            </a:r>
            <a:r>
              <a:rPr lang="en-US" dirty="0"/>
              <a:t> </a:t>
            </a:r>
          </a:p>
          <a:p>
            <a:pPr lvl="0"/>
            <a:r>
              <a:rPr lang="en-US" dirty="0"/>
              <a:t>1- Get a developer token from DV360 which will allow us to integrate. If you already have a developer token for a client, then simply provide us with Token and password. </a:t>
            </a:r>
          </a:p>
          <a:p>
            <a:pPr lvl="1"/>
            <a:r>
              <a:rPr lang="en-US" dirty="0"/>
              <a:t>To get a Application name, click to the </a:t>
            </a:r>
            <a:r>
              <a:rPr lang="en-US" dirty="0">
                <a:hlinkClick r:id="rId2"/>
              </a:rPr>
              <a:t>link</a:t>
            </a:r>
            <a:r>
              <a:rPr lang="en-US" dirty="0"/>
              <a:t> to </a:t>
            </a:r>
            <a:r>
              <a:rPr lang="en-US" b="0" i="0" dirty="0">
                <a:effectLst/>
                <a:latin typeface="Roboto" panose="02000000000000000000" pitchFamily="2" charset="0"/>
                <a:hlinkClick r:id="rId3"/>
              </a:rPr>
              <a:t>configure a Google API Console project</a:t>
            </a:r>
            <a:r>
              <a:rPr lang="en-US" b="0" i="0" dirty="0">
                <a:solidFill>
                  <a:srgbClr val="202124"/>
                </a:solidFill>
                <a:effectLst/>
                <a:latin typeface="Roboto" panose="02000000000000000000" pitchFamily="2" charset="0"/>
              </a:rPr>
              <a:t>. </a:t>
            </a:r>
            <a:r>
              <a:rPr lang="en-US" dirty="0"/>
              <a:t>Check with your DV360 rep or DV360 API team if your account is whitelisted for Budget Order API (for budget order service API, i.e. ability to create Budget Order from Nexelus)</a:t>
            </a:r>
          </a:p>
          <a:p>
            <a:pPr lvl="1"/>
            <a:r>
              <a:rPr lang="en-US" dirty="0"/>
              <a:t>Use </a:t>
            </a:r>
            <a:r>
              <a:rPr lang="en-US" dirty="0">
                <a:hlinkClick r:id="rId4" action="ppaction://hlinkfile"/>
              </a:rPr>
              <a:t>attached</a:t>
            </a:r>
            <a:r>
              <a:rPr lang="en-US" dirty="0"/>
              <a:t> Design document when signing up for developer token or whitelisting. </a:t>
            </a:r>
          </a:p>
          <a:p>
            <a:r>
              <a:rPr lang="en-US" dirty="0"/>
              <a:t> </a:t>
            </a:r>
          </a:p>
          <a:p>
            <a:pPr lvl="0"/>
            <a:r>
              <a:rPr lang="en-US" dirty="0"/>
              <a:t>2- Access level: We will need “Basic” access for the API. </a:t>
            </a:r>
          </a:p>
          <a:p>
            <a:pPr lvl="0"/>
            <a:r>
              <a:rPr lang="en-US" dirty="0"/>
              <a:t>3- Once we have the access please allow “Permissible” usage for ‘Ad creation / management’ and   	‘Reporting’. Application link can be found </a:t>
            </a:r>
            <a:r>
              <a:rPr lang="en-US" u="sng" dirty="0">
                <a:hlinkClick r:id="rId5"/>
              </a:rPr>
              <a:t>here</a:t>
            </a:r>
            <a:r>
              <a:rPr lang="en-US" dirty="0"/>
              <a:t>.</a:t>
            </a:r>
          </a:p>
          <a:p>
            <a:endParaRPr lang="en-US" sz="2400" b="1" dirty="0">
              <a:solidFill>
                <a:srgbClr val="0000CC"/>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8101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B2C14EA-AF1B-4E6B-92E3-127999E20A1A}"/>
              </a:ext>
            </a:extLst>
          </p:cNvPr>
          <p:cNvPicPr>
            <a:picLocks noChangeAspect="1"/>
          </p:cNvPicPr>
          <p:nvPr/>
        </p:nvPicPr>
        <p:blipFill>
          <a:blip r:embed="rId2"/>
          <a:stretch>
            <a:fillRect/>
          </a:stretch>
        </p:blipFill>
        <p:spPr>
          <a:xfrm>
            <a:off x="7853399" y="4636693"/>
            <a:ext cx="4008953" cy="1506746"/>
          </a:xfrm>
          <a:prstGeom prst="rect">
            <a:avLst/>
          </a:prstGeom>
        </p:spPr>
      </p:pic>
    </p:spTree>
    <p:extLst>
      <p:ext uri="{BB962C8B-B14F-4D97-AF65-F5344CB8AC3E}">
        <p14:creationId xmlns:p14="http://schemas.microsoft.com/office/powerpoint/2010/main" val="299134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noAutofit/>
          </a:bodyPr>
          <a:lstStyle/>
          <a:p>
            <a:r>
              <a:rPr lang="en-US" sz="3600" dirty="0">
                <a:solidFill>
                  <a:schemeClr val="tx1"/>
                </a:solidFill>
                <a:latin typeface="Calibri" panose="020F0502020204030204" pitchFamily="34" charset="0"/>
                <a:cs typeface="Calibri" panose="020F0502020204030204" pitchFamily="34" charset="0"/>
              </a:rPr>
              <a:t>DCM Sites</a:t>
            </a:r>
          </a:p>
        </p:txBody>
      </p:sp>
      <p:sp>
        <p:nvSpPr>
          <p:cNvPr id="5" name="Rectangle 4">
            <a:extLst>
              <a:ext uri="{FF2B5EF4-FFF2-40B4-BE49-F238E27FC236}">
                <a16:creationId xmlns:a16="http://schemas.microsoft.com/office/drawing/2014/main" id="{0EA3D7BD-48B4-4D6A-8AAD-1021977BF7B5}"/>
              </a:ext>
            </a:extLst>
          </p:cNvPr>
          <p:cNvSpPr/>
          <p:nvPr/>
        </p:nvSpPr>
        <p:spPr>
          <a:xfrm>
            <a:off x="358775" y="800100"/>
            <a:ext cx="11452225" cy="1123384"/>
          </a:xfrm>
          <a:prstGeom prst="rect">
            <a:avLst/>
          </a:prstGeom>
        </p:spPr>
        <p:txBody>
          <a:bodyPr wrap="square">
            <a:spAutoFit/>
          </a:bodyPr>
          <a:lstStyle/>
          <a:p>
            <a:pPr marL="1371600" marR="0">
              <a:spcBef>
                <a:spcPts val="0"/>
              </a:spcBef>
              <a:spcAft>
                <a:spcPts val="0"/>
              </a:spcAft>
            </a:pPr>
            <a:r>
              <a:rPr lang="en-US" sz="1400" dirty="0">
                <a:latin typeface="Calibri" panose="020F0502020204030204" pitchFamily="34" charset="0"/>
                <a:ea typeface="Calibri" panose="020F0502020204030204" pitchFamily="34" charset="0"/>
                <a:cs typeface="Calibri" panose="020F0502020204030204" pitchFamily="34" charset="0"/>
              </a:rPr>
              <a:t> </a:t>
            </a:r>
          </a:p>
          <a:p>
            <a:pPr marL="342900" indent="-342900">
              <a:buFont typeface="+mj-lt"/>
              <a:buAutoNum type="arabicPeriod"/>
            </a:pPr>
            <a:r>
              <a:rPr lang="en-US" sz="1400" dirty="0">
                <a:latin typeface="Calibri" panose="020F0502020204030204" pitchFamily="34" charset="0"/>
                <a:cs typeface="Calibri" panose="020F0502020204030204" pitchFamily="34" charset="0"/>
              </a:rPr>
              <a:t>Our login </a:t>
            </a:r>
            <a:r>
              <a:rPr lang="en-US" sz="1400" dirty="0">
                <a:latin typeface="Calibri" panose="020F0502020204030204" pitchFamily="34" charset="0"/>
                <a:cs typeface="Calibri" panose="020F0502020204030204" pitchFamily="34" charset="0"/>
                <a:hlinkClick r:id="rId2"/>
              </a:rPr>
              <a:t>Nexapi@nexelus.net</a:t>
            </a:r>
            <a:r>
              <a:rPr lang="en-US" sz="1400" dirty="0">
                <a:latin typeface="Calibri" panose="020F0502020204030204" pitchFamily="34" charset="0"/>
                <a:cs typeface="Calibri" panose="020F0502020204030204" pitchFamily="34" charset="0"/>
              </a:rPr>
              <a:t> has API read only access to the Test account/network. We need following access</a:t>
            </a:r>
          </a:p>
          <a:p>
            <a:pPr marL="800100" lvl="1" indent="-342900">
              <a:buFont typeface="+mj-lt"/>
              <a:buAutoNum type="alphaLcPeriod"/>
            </a:pPr>
            <a:r>
              <a:rPr lang="en-US" sz="1400" dirty="0">
                <a:latin typeface="Calibri" panose="020F0502020204030204" pitchFamily="34" charset="0"/>
                <a:ea typeface="Calibri" panose="020F0502020204030204" pitchFamily="34" charset="0"/>
                <a:cs typeface="Calibri" panose="020F0502020204030204" pitchFamily="34" charset="0"/>
              </a:rPr>
              <a:t>Full Read access </a:t>
            </a:r>
          </a:p>
          <a:p>
            <a:pPr marL="800100" lvl="1" indent="-342900">
              <a:buFont typeface="+mj-lt"/>
              <a:buAutoNum type="alphaLcPeriod"/>
            </a:pPr>
            <a:r>
              <a:rPr lang="en-US" sz="1400" dirty="0">
                <a:latin typeface="Calibri" panose="020F0502020204030204" pitchFamily="34" charset="0"/>
                <a:ea typeface="Calibri" panose="020F0502020204030204" pitchFamily="34" charset="0"/>
                <a:cs typeface="Calibri" panose="020F0502020204030204" pitchFamily="34" charset="0"/>
              </a:rPr>
              <a:t>Write access to create/edit Campaigns, placement/packages and Ads. </a:t>
            </a:r>
          </a:p>
          <a:p>
            <a:pPr marL="1371600" marR="0">
              <a:spcBef>
                <a:spcPts val="0"/>
              </a:spcBef>
              <a:spcAft>
                <a:spcPts val="0"/>
              </a:spcAft>
            </a:pPr>
            <a:r>
              <a:rPr lang="en-US" sz="1100" dirty="0">
                <a:latin typeface="Calibri" panose="020F0502020204030204" pitchFamily="34" charset="0"/>
                <a:ea typeface="Calibri" panose="020F0502020204030204" pitchFamily="34" charset="0"/>
                <a:cs typeface="Calibri" panose="020F0502020204030204" pitchFamily="34" charset="0"/>
              </a:rPr>
              <a:t> </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DE9C9FF-6071-4856-B23A-0F9493361F85}"/>
              </a:ext>
            </a:extLst>
          </p:cNvPr>
          <p:cNvSpPr/>
          <p:nvPr/>
        </p:nvSpPr>
        <p:spPr>
          <a:xfrm>
            <a:off x="358775" y="4495800"/>
            <a:ext cx="11452225" cy="830997"/>
          </a:xfrm>
          <a:prstGeom prst="rect">
            <a:avLst/>
          </a:prstGeom>
        </p:spPr>
        <p:txBody>
          <a:bodyPr wrap="square">
            <a:spAutoFit/>
          </a:bodyPr>
          <a:lstStyle/>
          <a:p>
            <a:pPr marL="342900" marR="0" lvl="0" indent="-342900" algn="ctr">
              <a:spcBef>
                <a:spcPts val="0"/>
              </a:spcBef>
              <a:spcAft>
                <a:spcPts val="0"/>
              </a:spcAft>
              <a:buFont typeface="Symbol" panose="05050102010706020507" pitchFamily="18" charset="2"/>
              <a:buChar char=""/>
            </a:pPr>
            <a:r>
              <a:rPr lang="en-US" sz="2400" b="1" dirty="0">
                <a:solidFill>
                  <a:srgbClr val="0000CC"/>
                </a:solidFill>
                <a:latin typeface="Calibri" panose="020F0502020204030204" pitchFamily="34" charset="0"/>
                <a:ea typeface="Calibri" panose="020F0502020204030204" pitchFamily="34" charset="0"/>
                <a:cs typeface="Times New Roman" panose="02020603050405020304" pitchFamily="18" charset="0"/>
              </a:rPr>
              <a:t>DCM: If the new client is using DCM, we need the ‘write’ access to DCM live accounts. See slides 4-8</a:t>
            </a:r>
            <a:endParaRPr lang="en-US" sz="2400" dirty="0">
              <a:solidFill>
                <a:srgbClr val="0000CC"/>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31542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The Trade Desk</a:t>
            </a:r>
          </a:p>
        </p:txBody>
      </p:sp>
      <p:sp>
        <p:nvSpPr>
          <p:cNvPr id="4" name="Rectangle 3">
            <a:extLst>
              <a:ext uri="{FF2B5EF4-FFF2-40B4-BE49-F238E27FC236}">
                <a16:creationId xmlns:a16="http://schemas.microsoft.com/office/drawing/2014/main" id="{216D6AF5-9339-43D1-85D1-5BE4EAA47AD2}"/>
              </a:ext>
            </a:extLst>
          </p:cNvPr>
          <p:cNvSpPr/>
          <p:nvPr/>
        </p:nvSpPr>
        <p:spPr>
          <a:xfrm>
            <a:off x="647700" y="874455"/>
            <a:ext cx="11454361" cy="3046988"/>
          </a:xfrm>
          <a:prstGeom prst="rect">
            <a:avLst/>
          </a:prstGeom>
        </p:spPr>
        <p:txBody>
          <a:bodyPr wrap="square" anchor="t">
            <a:spAutoFit/>
          </a:bodyPr>
          <a:lstStyle/>
          <a:p>
            <a:pPr lvl="1"/>
            <a:endParaRPr lang="en-US" sz="1600" b="0" i="0" dirty="0">
              <a:solidFill>
                <a:srgbClr val="374151"/>
              </a:solidFill>
              <a:effectLst/>
              <a:latin typeface="Söhne"/>
            </a:endParaRPr>
          </a:p>
          <a:p>
            <a:pPr lvl="1"/>
            <a:r>
              <a:rPr lang="en-US" sz="1600" b="0" i="0" dirty="0">
                <a:solidFill>
                  <a:srgbClr val="374151"/>
                </a:solidFill>
                <a:effectLst/>
                <a:latin typeface="Söhne"/>
              </a:rPr>
              <a:t>Obtain API Credentials: You need to sign up with The Trade Desk and obtain API </a:t>
            </a:r>
            <a:r>
              <a:rPr lang="en-US" sz="1600" dirty="0">
                <a:solidFill>
                  <a:srgbClr val="374151"/>
                </a:solidFill>
                <a:latin typeface="Söhne"/>
              </a:rPr>
              <a:t>credentials. To create an account, you need to provide your name, email address, phone number, company name and address, and other information by going into </a:t>
            </a:r>
            <a:r>
              <a:rPr lang="en-US" sz="1600" b="0" i="0" dirty="0">
                <a:effectLst/>
                <a:latin typeface="Open Sans" panose="020B0606030504020204" pitchFamily="34" charset="0"/>
                <a:hlinkClick r:id="rId2"/>
              </a:rPr>
              <a:t>The Trade Desk website</a:t>
            </a:r>
            <a:r>
              <a:rPr lang="en-US" sz="1600" b="0" i="0" dirty="0">
                <a:effectLst/>
                <a:latin typeface="Open Sans" panose="020B0606030504020204" pitchFamily="34" charset="0"/>
              </a:rPr>
              <a:t> </a:t>
            </a:r>
            <a:r>
              <a:rPr lang="en-US" sz="1600" dirty="0">
                <a:solidFill>
                  <a:srgbClr val="374151"/>
                </a:solidFill>
                <a:latin typeface="Söhne"/>
              </a:rPr>
              <a:t>and fill the form.</a:t>
            </a:r>
          </a:p>
          <a:p>
            <a:pPr lvl="1"/>
            <a:endParaRPr lang="en-US" sz="1600" dirty="0">
              <a:latin typeface="Open Sans" panose="020B0606030504020204" pitchFamily="34" charset="0"/>
              <a:ea typeface="Calibri" panose="020F0502020204030204" pitchFamily="34" charset="0"/>
            </a:endParaRPr>
          </a:p>
          <a:p>
            <a:pPr lvl="1"/>
            <a:r>
              <a:rPr lang="en-US" sz="1600" dirty="0">
                <a:solidFill>
                  <a:srgbClr val="374151"/>
                </a:solidFill>
                <a:latin typeface="Söhne"/>
              </a:rPr>
              <a:t>After your account is set up, you'll receive an activation email with your API credentials. Please provide us the credentials that will allow us to access both the sandbox and production environments.</a:t>
            </a:r>
          </a:p>
          <a:p>
            <a:pPr lvl="1"/>
            <a:endParaRPr lang="en-US" sz="1600" dirty="0">
              <a:solidFill>
                <a:srgbClr val="17253D"/>
              </a:solidFill>
              <a:latin typeface="Open Sans" panose="020B0606030504020204" pitchFamily="34" charset="0"/>
              <a:ea typeface="Calibri" panose="020F0502020204030204" pitchFamily="34" charset="0"/>
            </a:endParaRPr>
          </a:p>
          <a:p>
            <a:pPr lvl="1"/>
            <a:endParaRPr lang="en-US" sz="1600" dirty="0">
              <a:solidFill>
                <a:srgbClr val="17253D"/>
              </a:solidFill>
              <a:effectLst/>
              <a:latin typeface="Open Sans" panose="020B0606030504020204" pitchFamily="34" charset="0"/>
              <a:ea typeface="Calibri" panose="020F0502020204030204" pitchFamily="34" charset="0"/>
            </a:endParaRPr>
          </a:p>
          <a:p>
            <a:pPr lvl="1"/>
            <a:endParaRPr lang="en-US" sz="1600" dirty="0">
              <a:solidFill>
                <a:srgbClr val="17253D"/>
              </a:solidFill>
              <a:latin typeface="Open Sans" panose="020B0606030504020204" pitchFamily="34" charset="0"/>
              <a:ea typeface="Calibri" panose="020F0502020204030204" pitchFamily="34" charset="0"/>
            </a:endParaRPr>
          </a:p>
          <a:p>
            <a:pPr lvl="1"/>
            <a:r>
              <a:rPr lang="en-US" sz="1600" dirty="0">
                <a:solidFill>
                  <a:srgbClr val="17253D"/>
                </a:solidFill>
                <a:effectLst/>
                <a:latin typeface="Open Sans" panose="020B0606030504020204" pitchFamily="34" charset="0"/>
                <a:ea typeface="Calibri" panose="020F0502020204030204" pitchFamily="34" charset="0"/>
              </a:rPr>
              <a:t>Reference: https://partner.thetradedesk.com/v3/portal/api/doc/ApiPlatformGetStarted</a:t>
            </a:r>
          </a:p>
          <a:p>
            <a:pPr lvl="1"/>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3587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1AD97D-84D8-4338-8D08-9DDE56312CC2}"/>
              </a:ext>
            </a:extLst>
          </p:cNvPr>
          <p:cNvSpPr>
            <a:spLocks noGrp="1"/>
          </p:cNvSpPr>
          <p:nvPr>
            <p:ph type="title"/>
          </p:nvPr>
        </p:nvSpPr>
        <p:spPr/>
        <p:txBody>
          <a:bodyPr/>
          <a:lstStyle/>
          <a:p>
            <a:r>
              <a:rPr lang="en-US" dirty="0"/>
              <a:t>Steps</a:t>
            </a:r>
          </a:p>
        </p:txBody>
      </p:sp>
      <p:sp>
        <p:nvSpPr>
          <p:cNvPr id="5" name="Text Placeholder 4">
            <a:extLst>
              <a:ext uri="{FF2B5EF4-FFF2-40B4-BE49-F238E27FC236}">
                <a16:creationId xmlns:a16="http://schemas.microsoft.com/office/drawing/2014/main" id="{195A11C4-B12D-4773-81E1-1C402E842F6F}"/>
              </a:ext>
            </a:extLst>
          </p:cNvPr>
          <p:cNvSpPr>
            <a:spLocks noGrp="1"/>
          </p:cNvSpPr>
          <p:nvPr>
            <p:ph type="body" sz="half" idx="1"/>
          </p:nvPr>
        </p:nvSpPr>
        <p:spPr/>
        <p:txBody>
          <a:bodyPr numCol="1"/>
          <a:lstStyle/>
          <a:p>
            <a:pPr marL="371475" indent="-371475">
              <a:buFont typeface="+mj-lt"/>
              <a:buAutoNum type="arabicPeriod"/>
            </a:pPr>
            <a:r>
              <a:rPr lang="en-US" dirty="0"/>
              <a:t>Add a Nexelus User </a:t>
            </a:r>
            <a:r>
              <a:rPr lang="en-US" dirty="0">
                <a:latin typeface="Calibri" panose="020F0502020204030204" pitchFamily="34" charset="0"/>
                <a:cs typeface="Calibri" panose="020F0502020204030204" pitchFamily="34" charset="0"/>
                <a:hlinkClick r:id="rId2"/>
              </a:rPr>
              <a:t>Nexapi@nexelus.net</a:t>
            </a:r>
            <a:r>
              <a:rPr lang="en-US" dirty="0">
                <a:latin typeface="Calibri" panose="020F0502020204030204" pitchFamily="34" charset="0"/>
                <a:cs typeface="Calibri" panose="020F0502020204030204" pitchFamily="34" charset="0"/>
              </a:rPr>
              <a:t>  </a:t>
            </a:r>
            <a:r>
              <a:rPr lang="en-US" dirty="0"/>
              <a:t>to DCM with required access &amp; permissions</a:t>
            </a:r>
          </a:p>
          <a:p>
            <a:pPr marL="371475" indent="-371475">
              <a:buAutoNum type="arabicPeriod"/>
            </a:pPr>
            <a:endParaRPr lang="en-US" dirty="0"/>
          </a:p>
          <a:p>
            <a:pPr marL="371475" indent="-371475">
              <a:buFont typeface="+mj-lt"/>
              <a:buAutoNum type="arabicPeriod"/>
            </a:pPr>
            <a:r>
              <a:rPr lang="en-US" dirty="0"/>
              <a:t>Send </a:t>
            </a:r>
            <a:r>
              <a:rPr lang="en-US" dirty="0" err="1"/>
              <a:t>Nexelus</a:t>
            </a:r>
            <a:r>
              <a:rPr lang="en-US" dirty="0"/>
              <a:t> list of DCM Sites</a:t>
            </a:r>
          </a:p>
          <a:p>
            <a:pPr marL="371475" indent="-371475">
              <a:buFont typeface="+mj-lt"/>
              <a:buAutoNum type="arabicPeriod"/>
            </a:pPr>
            <a:endParaRPr lang="en-US" dirty="0"/>
          </a:p>
        </p:txBody>
      </p:sp>
    </p:spTree>
    <p:extLst>
      <p:ext uri="{BB962C8B-B14F-4D97-AF65-F5344CB8AC3E}">
        <p14:creationId xmlns:p14="http://schemas.microsoft.com/office/powerpoint/2010/main" val="2292900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Add a Nexelus User to DCM</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fontScale="77500" lnSpcReduction="20000"/>
          </a:bodyPr>
          <a:lstStyle/>
          <a:p>
            <a:pPr marL="285750" indent="-285750">
              <a:buFont typeface="Wingdings" panose="05000000000000000000" pitchFamily="2" charset="2"/>
              <a:buChar char="q"/>
            </a:pPr>
            <a:r>
              <a:rPr lang="en-US" dirty="0"/>
              <a:t>Click on “Admin” menu and select User profiles</a:t>
            </a:r>
          </a:p>
          <a:p>
            <a:pPr marL="285750" indent="-285750">
              <a:buFont typeface="Wingdings" panose="05000000000000000000" pitchFamily="2" charset="2"/>
              <a:buChar char="q"/>
            </a:pPr>
            <a:r>
              <a:rPr lang="en-US" dirty="0"/>
              <a:t>Click on “New” button; this opens a window for new profile</a:t>
            </a:r>
          </a:p>
          <a:p>
            <a:pPr marL="285750" indent="-285750">
              <a:buFont typeface="Wingdings" panose="05000000000000000000" pitchFamily="2" charset="2"/>
              <a:buChar char="q"/>
            </a:pPr>
            <a:r>
              <a:rPr lang="en-US" dirty="0"/>
              <a:t>Enter Information in newly opened window</a:t>
            </a:r>
          </a:p>
          <a:p>
            <a:pPr marL="558800" lvl="2" indent="-285750">
              <a:buFont typeface="Wingdings" panose="05000000000000000000" pitchFamily="2" charset="2"/>
              <a:buChar char="q"/>
            </a:pPr>
            <a:r>
              <a:rPr lang="en-US" dirty="0"/>
              <a:t>Enter </a:t>
            </a:r>
            <a:r>
              <a:rPr lang="en-US" dirty="0">
                <a:latin typeface="Calibri" panose="020F0502020204030204" pitchFamily="34" charset="0"/>
                <a:cs typeface="Calibri" panose="020F0502020204030204" pitchFamily="34" charset="0"/>
                <a:hlinkClick r:id="rId2"/>
              </a:rPr>
              <a:t>Nexapi@nexelus.net</a:t>
            </a:r>
            <a:r>
              <a:rPr lang="en-US" dirty="0">
                <a:latin typeface="Calibri" panose="020F0502020204030204" pitchFamily="34" charset="0"/>
                <a:cs typeface="Calibri" panose="020F0502020204030204" pitchFamily="34" charset="0"/>
              </a:rPr>
              <a:t> </a:t>
            </a:r>
            <a:r>
              <a:rPr lang="en-US" dirty="0"/>
              <a:t>in email and confirm email field</a:t>
            </a:r>
          </a:p>
          <a:p>
            <a:pPr marL="558800" lvl="2" indent="-285750">
              <a:buFont typeface="Wingdings" panose="05000000000000000000" pitchFamily="2" charset="2"/>
              <a:buChar char="q"/>
            </a:pPr>
            <a:r>
              <a:rPr lang="en-US" dirty="0"/>
              <a:t>Enter profile name. You can use any name, however it’s preferred to use “</a:t>
            </a:r>
            <a:r>
              <a:rPr lang="en-US" dirty="0" err="1"/>
              <a:t>Nexelus_Account</a:t>
            </a:r>
            <a:r>
              <a:rPr lang="en-US" dirty="0"/>
              <a:t>” where account is DCM account number</a:t>
            </a:r>
          </a:p>
          <a:p>
            <a:pPr marL="558800" lvl="2" indent="-285750">
              <a:buFont typeface="Wingdings" panose="05000000000000000000" pitchFamily="2" charset="2"/>
              <a:buChar char="q"/>
            </a:pPr>
            <a:r>
              <a:rPr lang="en-US" dirty="0"/>
              <a:t>Select appropriate role</a:t>
            </a:r>
          </a:p>
          <a:p>
            <a:pPr marL="749300" lvl="3" indent="-285750">
              <a:buFont typeface="Wingdings" panose="05000000000000000000" pitchFamily="2" charset="2"/>
              <a:buChar char="q"/>
            </a:pPr>
            <a:r>
              <a:rPr lang="en-US" dirty="0"/>
              <a:t>You can use the default role “Agency Media Planner”. Or create a new role; see next slide for Permissions needed.   </a:t>
            </a:r>
          </a:p>
          <a:p>
            <a:pPr marL="558800" lvl="2" indent="-285750">
              <a:buFont typeface="Wingdings" panose="05000000000000000000" pitchFamily="2" charset="2"/>
              <a:buChar char="q"/>
            </a:pPr>
            <a:r>
              <a:rPr lang="en-US" dirty="0"/>
              <a:t>Select “Filter” tab, where you can filter data which this profile can access, you can select “Allow all” for all categories if you want to give this profile access to all data under this account</a:t>
            </a:r>
          </a:p>
          <a:p>
            <a:pPr marL="285750" indent="-285750">
              <a:buFont typeface="Wingdings" panose="05000000000000000000" pitchFamily="2" charset="2"/>
              <a:buChar char="q"/>
            </a:pPr>
            <a:r>
              <a:rPr lang="en-US" dirty="0"/>
              <a:t>Press “Save” button to save profile</a:t>
            </a:r>
          </a:p>
        </p:txBody>
      </p:sp>
      <p:pic>
        <p:nvPicPr>
          <p:cNvPr id="1026" name="Picture 2" descr="image001">
            <a:extLst>
              <a:ext uri="{FF2B5EF4-FFF2-40B4-BE49-F238E27FC236}">
                <a16:creationId xmlns:a16="http://schemas.microsoft.com/office/drawing/2014/main" id="{9B965BDD-0D79-4BC1-95E0-6B6115EEE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259" y="1739984"/>
            <a:ext cx="4351355" cy="109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90279D9D-D36F-4058-AC42-A9000C76815D}"/>
              </a:ext>
            </a:extLst>
          </p:cNvPr>
          <p:cNvSpPr/>
          <p:nvPr/>
        </p:nvSpPr>
        <p:spPr>
          <a:xfrm>
            <a:off x="8825823" y="2142955"/>
            <a:ext cx="1243463"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9" name="Connector: Elbow 8">
            <a:extLst>
              <a:ext uri="{FF2B5EF4-FFF2-40B4-BE49-F238E27FC236}">
                <a16:creationId xmlns:a16="http://schemas.microsoft.com/office/drawing/2014/main" id="{44C660F1-B6C9-43B0-9525-59DF5C1E2272}"/>
              </a:ext>
            </a:extLst>
          </p:cNvPr>
          <p:cNvCxnSpPr>
            <a:cxnSpLocks/>
            <a:endCxn id="8" idx="0"/>
          </p:cNvCxnSpPr>
          <p:nvPr/>
        </p:nvCxnSpPr>
        <p:spPr>
          <a:xfrm>
            <a:off x="5620905" y="1599309"/>
            <a:ext cx="3826650" cy="543646"/>
          </a:xfrm>
          <a:prstGeom prst="bentConnector2">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pic>
        <p:nvPicPr>
          <p:cNvPr id="1027" name="Picture 3" descr="image003">
            <a:extLst>
              <a:ext uri="{FF2B5EF4-FFF2-40B4-BE49-F238E27FC236}">
                <a16:creationId xmlns:a16="http://schemas.microsoft.com/office/drawing/2014/main" id="{D47ED0EF-56EA-4E63-B5F1-6AF117433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259" y="3107180"/>
            <a:ext cx="4359986" cy="3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88044479-EF35-4CD8-97CC-49114BE5B8D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31111" y1="21324" x2="31111" y2="21324"/>
                        <a14:foregroundMark x1="43556" y1="16544" x2="43556" y2="16544"/>
                        <a14:foregroundMark x1="55556" y1="21324" x2="55556" y2="21324"/>
                      </a14:backgroundRemoval>
                    </a14:imgEffect>
                  </a14:imgLayer>
                </a14:imgProps>
              </a:ext>
              <a:ext uri="{28A0092B-C50C-407E-A947-70E740481C1C}">
                <a14:useLocalDpi xmlns:a14="http://schemas.microsoft.com/office/drawing/2010/main" val="0"/>
              </a:ext>
            </a:extLst>
          </a:blip>
          <a:stretch>
            <a:fillRect/>
          </a:stretch>
        </p:blipFill>
        <p:spPr>
          <a:xfrm>
            <a:off x="7176776" y="2092893"/>
            <a:ext cx="839025" cy="1014287"/>
          </a:xfrm>
          <a:prstGeom prst="rect">
            <a:avLst/>
          </a:prstGeom>
        </p:spPr>
      </p:pic>
      <p:sp>
        <p:nvSpPr>
          <p:cNvPr id="23" name="Rectangle 22">
            <a:extLst>
              <a:ext uri="{FF2B5EF4-FFF2-40B4-BE49-F238E27FC236}">
                <a16:creationId xmlns:a16="http://schemas.microsoft.com/office/drawing/2014/main" id="{EC738149-6BBC-4BFD-A173-A1E65B0B7163}"/>
              </a:ext>
            </a:extLst>
          </p:cNvPr>
          <p:cNvSpPr/>
          <p:nvPr/>
        </p:nvSpPr>
        <p:spPr>
          <a:xfrm>
            <a:off x="7423697" y="3156054"/>
            <a:ext cx="592104"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25" name="Connector: Elbow 24">
            <a:extLst>
              <a:ext uri="{FF2B5EF4-FFF2-40B4-BE49-F238E27FC236}">
                <a16:creationId xmlns:a16="http://schemas.microsoft.com/office/drawing/2014/main" id="{CD2A526A-4085-4649-A2B6-3B5C2212192E}"/>
              </a:ext>
            </a:extLst>
          </p:cNvPr>
          <p:cNvCxnSpPr>
            <a:cxnSpLocks/>
            <a:stCxn id="3" idx="3"/>
            <a:endCxn id="1027" idx="1"/>
          </p:cNvCxnSpPr>
          <p:nvPr/>
        </p:nvCxnSpPr>
        <p:spPr>
          <a:xfrm>
            <a:off x="5530982" y="3911254"/>
            <a:ext cx="1488277" cy="1071337"/>
          </a:xfrm>
          <a:prstGeom prst="bentConnector3">
            <a:avLst>
              <a:gd name="adj1" fmla="val 50000"/>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9482650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Needed Permissions</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a:bodyPr>
          <a:lstStyle/>
          <a:p>
            <a:r>
              <a:rPr lang="en-US" dirty="0"/>
              <a:t>If choosing to create a new User Role for Nexelus, please ensure they are provided the permissions indicated in the screenshots by red boxes</a:t>
            </a:r>
          </a:p>
        </p:txBody>
      </p:sp>
      <p:grpSp>
        <p:nvGrpSpPr>
          <p:cNvPr id="14" name="Group 13">
            <a:extLst>
              <a:ext uri="{FF2B5EF4-FFF2-40B4-BE49-F238E27FC236}">
                <a16:creationId xmlns:a16="http://schemas.microsoft.com/office/drawing/2014/main" id="{645DF776-B973-4B54-83A4-4EE24DA67DE5}"/>
              </a:ext>
            </a:extLst>
          </p:cNvPr>
          <p:cNvGrpSpPr/>
          <p:nvPr/>
        </p:nvGrpSpPr>
        <p:grpSpPr>
          <a:xfrm>
            <a:off x="924596" y="3218942"/>
            <a:ext cx="9183074" cy="3639058"/>
            <a:chOff x="3148602" y="6437884"/>
            <a:chExt cx="18366148" cy="7278116"/>
          </a:xfrm>
        </p:grpSpPr>
        <p:pic>
          <p:nvPicPr>
            <p:cNvPr id="5" name="Picture 4">
              <a:extLst>
                <a:ext uri="{FF2B5EF4-FFF2-40B4-BE49-F238E27FC236}">
                  <a16:creationId xmlns:a16="http://schemas.microsoft.com/office/drawing/2014/main" id="{BAF2E079-CA98-4AD6-AF9E-EA047910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602" y="6437884"/>
              <a:ext cx="9145276" cy="7278116"/>
            </a:xfrm>
            <a:prstGeom prst="rect">
              <a:avLst/>
            </a:prstGeom>
          </p:spPr>
        </p:pic>
        <p:pic>
          <p:nvPicPr>
            <p:cNvPr id="7" name="Picture 6">
              <a:extLst>
                <a:ext uri="{FF2B5EF4-FFF2-40B4-BE49-F238E27FC236}">
                  <a16:creationId xmlns:a16="http://schemas.microsoft.com/office/drawing/2014/main" id="{E9CEBFA1-D252-4A32-979D-87A9A9BE5529}"/>
                </a:ext>
              </a:extLst>
            </p:cNvPr>
            <p:cNvPicPr>
              <a:picLocks noChangeAspect="1"/>
            </p:cNvPicPr>
            <p:nvPr/>
          </p:nvPicPr>
          <p:blipFill rotWithShape="1">
            <a:blip r:embed="rId3">
              <a:extLst>
                <a:ext uri="{28A0092B-C50C-407E-A947-70E740481C1C}">
                  <a14:useLocalDpi xmlns:a14="http://schemas.microsoft.com/office/drawing/2010/main" val="0"/>
                </a:ext>
              </a:extLst>
            </a:blip>
            <a:srcRect l="8799"/>
            <a:stretch/>
          </p:blipFill>
          <p:spPr>
            <a:xfrm>
              <a:off x="9030222" y="6437884"/>
              <a:ext cx="8428798" cy="7278116"/>
            </a:xfrm>
            <a:prstGeom prst="rect">
              <a:avLst/>
            </a:prstGeom>
          </p:spPr>
        </p:pic>
        <p:pic>
          <p:nvPicPr>
            <p:cNvPr id="12" name="Picture 11">
              <a:extLst>
                <a:ext uri="{FF2B5EF4-FFF2-40B4-BE49-F238E27FC236}">
                  <a16:creationId xmlns:a16="http://schemas.microsoft.com/office/drawing/2014/main" id="{0E595582-EF88-47E7-B24D-EDAACC1F723D}"/>
                </a:ext>
              </a:extLst>
            </p:cNvPr>
            <p:cNvPicPr>
              <a:picLocks noChangeAspect="1"/>
            </p:cNvPicPr>
            <p:nvPr/>
          </p:nvPicPr>
          <p:blipFill rotWithShape="1">
            <a:blip r:embed="rId4">
              <a:extLst>
                <a:ext uri="{28A0092B-C50C-407E-A947-70E740481C1C}">
                  <a14:useLocalDpi xmlns:a14="http://schemas.microsoft.com/office/drawing/2010/main" val="0"/>
                </a:ext>
              </a:extLst>
            </a:blip>
            <a:srcRect l="7834"/>
            <a:stretch/>
          </p:blipFill>
          <p:spPr>
            <a:xfrm>
              <a:off x="13085952" y="6437884"/>
              <a:ext cx="8428798" cy="5144218"/>
            </a:xfrm>
            <a:prstGeom prst="rect">
              <a:avLst/>
            </a:prstGeom>
          </p:spPr>
        </p:pic>
        <p:sp>
          <p:nvSpPr>
            <p:cNvPr id="13" name="Rectangle 12">
              <a:extLst>
                <a:ext uri="{FF2B5EF4-FFF2-40B4-BE49-F238E27FC236}">
                  <a16:creationId xmlns:a16="http://schemas.microsoft.com/office/drawing/2014/main" id="{D1D86043-B75D-4123-8D79-A6D5D41808E3}"/>
                </a:ext>
              </a:extLst>
            </p:cNvPr>
            <p:cNvSpPr/>
            <p:nvPr/>
          </p:nvSpPr>
          <p:spPr>
            <a:xfrm>
              <a:off x="13469632" y="12196580"/>
              <a:ext cx="8045116" cy="656590"/>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grpSp>
      <p:pic>
        <p:nvPicPr>
          <p:cNvPr id="18" name="Picture 3" descr="image003">
            <a:extLst>
              <a:ext uri="{FF2B5EF4-FFF2-40B4-BE49-F238E27FC236}">
                <a16:creationId xmlns:a16="http://schemas.microsoft.com/office/drawing/2014/main" id="{C2B87320-E69A-4270-ABE6-520CE2201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2014" y="141300"/>
            <a:ext cx="4359986" cy="375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05A100C8-3ACF-4378-B9B6-71090B6066AD}"/>
              </a:ext>
            </a:extLst>
          </p:cNvPr>
          <p:cNvSpPr/>
          <p:nvPr/>
        </p:nvSpPr>
        <p:spPr>
          <a:xfrm>
            <a:off x="8432628" y="2456109"/>
            <a:ext cx="2676259" cy="328295"/>
          </a:xfrm>
          <a:prstGeom prst="rect">
            <a:avLst/>
          </a:prstGeom>
          <a:noFill/>
          <a:ln w="5715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a:solidFill>
                <a:schemeClr val="accent6">
                  <a:hueOff val="5983272"/>
                  <a:satOff val="33708"/>
                  <a:lumOff val="19353"/>
                </a:schemeClr>
              </a:solidFill>
              <a:sym typeface="Helvetica Light"/>
            </a:endParaRPr>
          </a:p>
        </p:txBody>
      </p:sp>
      <p:cxnSp>
        <p:nvCxnSpPr>
          <p:cNvPr id="20" name="Connector: Elbow 19">
            <a:extLst>
              <a:ext uri="{FF2B5EF4-FFF2-40B4-BE49-F238E27FC236}">
                <a16:creationId xmlns:a16="http://schemas.microsoft.com/office/drawing/2014/main" id="{65B209DA-FA87-483B-9BA8-BC65835BD930}"/>
              </a:ext>
            </a:extLst>
          </p:cNvPr>
          <p:cNvCxnSpPr>
            <a:cxnSpLocks/>
            <a:endCxn id="19" idx="1"/>
          </p:cNvCxnSpPr>
          <p:nvPr/>
        </p:nvCxnSpPr>
        <p:spPr>
          <a:xfrm>
            <a:off x="5751095" y="1875411"/>
            <a:ext cx="2681533" cy="744846"/>
          </a:xfrm>
          <a:prstGeom prst="bentConnector3">
            <a:avLst>
              <a:gd name="adj1" fmla="val 50000"/>
            </a:avLst>
          </a:prstGeom>
          <a:noFill/>
          <a:ln w="38100" cap="flat">
            <a:solidFill>
              <a:schemeClr val="accent1">
                <a:lumMod val="60000"/>
                <a:lumOff val="40000"/>
              </a:schemeClr>
            </a:solidFill>
            <a:prstDash val="dash"/>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548213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1692ED-0117-49D1-A28D-3AB721F7DD43}"/>
              </a:ext>
            </a:extLst>
          </p:cNvPr>
          <p:cNvPicPr>
            <a:picLocks noChangeAspect="1"/>
          </p:cNvPicPr>
          <p:nvPr/>
        </p:nvPicPr>
        <p:blipFill>
          <a:blip r:embed="rId2"/>
          <a:stretch>
            <a:fillRect/>
          </a:stretch>
        </p:blipFill>
        <p:spPr>
          <a:xfrm>
            <a:off x="6096000" y="1822716"/>
            <a:ext cx="5604317" cy="4533207"/>
          </a:xfrm>
          <a:prstGeom prst="rect">
            <a:avLst/>
          </a:prstGeom>
        </p:spPr>
      </p:pic>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a:lstStyle/>
          <a:p>
            <a:r>
              <a:rPr lang="en-US" dirty="0"/>
              <a:t>DCM Sites</a:t>
            </a:r>
          </a:p>
        </p:txBody>
      </p:sp>
      <p:sp>
        <p:nvSpPr>
          <p:cNvPr id="3" name="Text Placeholder 2">
            <a:extLst>
              <a:ext uri="{FF2B5EF4-FFF2-40B4-BE49-F238E27FC236}">
                <a16:creationId xmlns:a16="http://schemas.microsoft.com/office/drawing/2014/main" id="{78CEEFDB-156D-467F-A5D8-94E15F165EC6}"/>
              </a:ext>
            </a:extLst>
          </p:cNvPr>
          <p:cNvSpPr>
            <a:spLocks noGrp="1"/>
          </p:cNvSpPr>
          <p:nvPr>
            <p:ph type="body" sz="half" idx="1"/>
          </p:nvPr>
        </p:nvSpPr>
        <p:spPr/>
        <p:txBody>
          <a:bodyPr numCol="1">
            <a:normAutofit/>
          </a:bodyPr>
          <a:lstStyle/>
          <a:p>
            <a:r>
              <a:rPr lang="en-US" dirty="0"/>
              <a:t>Please provide Nexelus with a list of DCM Sites (and their IDs) from the Network which company may be expect to use in the future. </a:t>
            </a:r>
          </a:p>
          <a:p>
            <a:endParaRPr lang="en-US" dirty="0"/>
          </a:p>
          <a:p>
            <a:r>
              <a:rPr lang="en-US" dirty="0"/>
              <a:t>We will set these up in Nexelus.</a:t>
            </a:r>
          </a:p>
          <a:p>
            <a:endParaRPr lang="en-US" dirty="0"/>
          </a:p>
        </p:txBody>
      </p:sp>
    </p:spTree>
    <p:extLst>
      <p:ext uri="{BB962C8B-B14F-4D97-AF65-F5344CB8AC3E}">
        <p14:creationId xmlns:p14="http://schemas.microsoft.com/office/powerpoint/2010/main" val="227390213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8E67854E-E198-4205-9558-813B94E76551}"/>
              </a:ext>
            </a:extLst>
          </p:cNvPr>
          <p:cNvSpPr>
            <a:spLocks noGrp="1"/>
          </p:cNvSpPr>
          <p:nvPr>
            <p:ph type="title"/>
          </p:nvPr>
        </p:nvSpPr>
        <p:spPr>
          <a:xfrm>
            <a:off x="838199" y="4525347"/>
            <a:ext cx="6801321" cy="1737360"/>
          </a:xfrm>
        </p:spPr>
        <p:txBody>
          <a:bodyPr vert="horz" lIns="91440" tIns="45720" rIns="91440" bIns="45720" rtlCol="0" anchor="ctr">
            <a:noAutofit/>
          </a:bodyPr>
          <a:lstStyle/>
          <a:p>
            <a:pPr algn="r"/>
            <a:r>
              <a:rPr lang="en-US" b="1" dirty="0"/>
              <a:t>Linking Nexelus &amp; Facebook</a:t>
            </a:r>
            <a:endParaRPr lang="en-US" sz="6000" b="1" kern="1200" dirty="0">
              <a:solidFill>
                <a:schemeClr val="tx1"/>
              </a:solidFill>
              <a:latin typeface="+mn-lt"/>
              <a:ea typeface="+mj-ea"/>
              <a:cs typeface="+mj-cs"/>
            </a:endParaRPr>
          </a:p>
        </p:txBody>
      </p:sp>
      <p:sp>
        <p:nvSpPr>
          <p:cNvPr id="24" name="Oval 2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descr="Image result for facebook logo">
            <a:extLst>
              <a:ext uri="{FF2B5EF4-FFF2-40B4-BE49-F238E27FC236}">
                <a16:creationId xmlns:a16="http://schemas.microsoft.com/office/drawing/2014/main" id="{C9CDD645-A6E8-4305-AEBD-F48375F23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0" y="42291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39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DC73-EFCB-4C0B-8294-07E9DF3DA2BD}"/>
              </a:ext>
            </a:extLst>
          </p:cNvPr>
          <p:cNvSpPr>
            <a:spLocks noGrp="1"/>
          </p:cNvSpPr>
          <p:nvPr>
            <p:ph type="title"/>
          </p:nvPr>
        </p:nvSpPr>
        <p:spPr/>
        <p:txBody>
          <a:bodyPr vert="horz" lIns="0" tIns="0" rIns="0" bIns="0" rtlCol="0" anchor="ctr" anchorCtr="0">
            <a:noAutofit/>
          </a:bodyPr>
          <a:lstStyle/>
          <a:p>
            <a:r>
              <a:rPr lang="en-US" sz="3600" dirty="0">
                <a:solidFill>
                  <a:schemeClr val="tx1"/>
                </a:solidFill>
                <a:latin typeface="Calibri" panose="020F0502020204030204" pitchFamily="34" charset="0"/>
                <a:cs typeface="Calibri" panose="020F0502020204030204" pitchFamily="34" charset="0"/>
              </a:rPr>
              <a:t>Facebook</a:t>
            </a:r>
          </a:p>
        </p:txBody>
      </p:sp>
      <p:sp>
        <p:nvSpPr>
          <p:cNvPr id="3" name="Rectangle 2">
            <a:extLst>
              <a:ext uri="{FF2B5EF4-FFF2-40B4-BE49-F238E27FC236}">
                <a16:creationId xmlns:a16="http://schemas.microsoft.com/office/drawing/2014/main" id="{F63B14B5-B19F-4BB7-8479-B7F99D5F375D}"/>
              </a:ext>
            </a:extLst>
          </p:cNvPr>
          <p:cNvSpPr>
            <a:spLocks noChangeArrowheads="1"/>
          </p:cNvSpPr>
          <p:nvPr/>
        </p:nvSpPr>
        <p:spPr bwMode="auto">
          <a:xfrm>
            <a:off x="457200" y="727130"/>
            <a:ext cx="8935459"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ea typeface="Calibri" panose="020F0502020204030204" pitchFamily="34" charset="0"/>
              </a:rPr>
              <a:t>Add Facebook NEXELUS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To add the Nexelus App in Facebook. The Facebook Admin needs to follow the below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Business Settings, click on Accounts &gt;&gt; Apps then click on Add button, in the drop-down menu click on “Request Access to an App”.</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3" descr="cid:image001.png@01D542E5.1B66E5D0">
            <a:extLst>
              <a:ext uri="{FF2B5EF4-FFF2-40B4-BE49-F238E27FC236}">
                <a16:creationId xmlns:a16="http://schemas.microsoft.com/office/drawing/2014/main" id="{4C742236-2B19-4FD3-B65D-8EF4FE699F0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57200" y="1409700"/>
            <a:ext cx="9810750"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3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TW Content">
  <a:themeElements>
    <a:clrScheme name="Willis Towers Watson">
      <a:dk1>
        <a:sysClr val="windowText" lastClr="000000"/>
      </a:dk1>
      <a:lt1>
        <a:sysClr val="window" lastClr="FFFFFF"/>
      </a:lt1>
      <a:dk2>
        <a:srgbClr val="63666A"/>
      </a:dk2>
      <a:lt2>
        <a:srgbClr val="EEECE1"/>
      </a:lt2>
      <a:accent1>
        <a:srgbClr val="702082"/>
      </a:accent1>
      <a:accent2>
        <a:srgbClr val="00C389"/>
      </a:accent2>
      <a:accent3>
        <a:srgbClr val="00A0D2"/>
      </a:accent3>
      <a:accent4>
        <a:srgbClr val="C110A0"/>
      </a:accent4>
      <a:accent5>
        <a:srgbClr val="FFB81C"/>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tw_pres_standard.potx [Read-Only]" id="{3D30D38E-6F72-4EC8-A802-7B7AF7D35164}" vid="{0BA90068-7891-417C-B0A7-4004424CFD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8aea069-7597-4ed0-8643-ae46815f08ca">
      <UserInfo>
        <DisplayName>Isabella Kosal</DisplayName>
        <AccountId>100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2B5660EE999F4B9B73230C74F8F10F" ma:contentTypeVersion="5" ma:contentTypeDescription="Create a new document." ma:contentTypeScope="" ma:versionID="943d25899b46217d18255fe58b418740">
  <xsd:schema xmlns:xsd="http://www.w3.org/2001/XMLSchema" xmlns:xs="http://www.w3.org/2001/XMLSchema" xmlns:p="http://schemas.microsoft.com/office/2006/metadata/properties" xmlns:ns2="e458d258-b6c3-4fdc-891d-fdab2d7f0615" xmlns:ns3="b8aea069-7597-4ed0-8643-ae46815f08ca" targetNamespace="http://schemas.microsoft.com/office/2006/metadata/properties" ma:root="true" ma:fieldsID="58e4eb97114823777fae092be6f65988" ns2:_="" ns3:_="">
    <xsd:import namespace="e458d258-b6c3-4fdc-891d-fdab2d7f0615"/>
    <xsd:import namespace="b8aea069-7597-4ed0-8643-ae46815f08ca"/>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58d258-b6c3-4fdc-891d-fdab2d7f06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aea069-7597-4ed0-8643-ae46815f08c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674890-6AEF-4672-A5F9-24FCF8584D80}">
  <ds:schemaRefs>
    <ds:schemaRef ds:uri="http://purl.org/dc/elements/1.1/"/>
    <ds:schemaRef ds:uri="http://schemas.microsoft.com/office/infopath/2007/PartnerControls"/>
    <ds:schemaRef ds:uri="b70164b2-df64-4312-9715-14202725f21e"/>
    <ds:schemaRef ds:uri="http://schemas.microsoft.com/office/2006/documentManagement/types"/>
    <ds:schemaRef ds:uri="http://schemas.openxmlformats.org/package/2006/metadata/core-properties"/>
    <ds:schemaRef ds:uri="http://www.w3.org/XML/1998/namespace"/>
    <ds:schemaRef ds:uri="http://schemas.microsoft.com/office/2006/metadata/properties"/>
    <ds:schemaRef ds:uri="http://purl.org/dc/dcmitype/"/>
    <ds:schemaRef ds:uri="http://purl.org/dc/terms/"/>
    <ds:schemaRef ds:uri="b8aea069-7597-4ed0-8643-ae46815f08ca"/>
  </ds:schemaRefs>
</ds:datastoreItem>
</file>

<file path=customXml/itemProps2.xml><?xml version="1.0" encoding="utf-8"?>
<ds:datastoreItem xmlns:ds="http://schemas.openxmlformats.org/officeDocument/2006/customXml" ds:itemID="{D574C405-1394-4CF4-94FC-03D5E2BA45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58d258-b6c3-4fdc-891d-fdab2d7f0615"/>
    <ds:schemaRef ds:uri="b8aea069-7597-4ed0-8643-ae46815f0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082AD8-FD93-401A-A47B-F8A827DE71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10489</TotalTime>
  <Words>1579</Words>
  <Application>Microsoft Office PowerPoint</Application>
  <PresentationFormat>Widescreen</PresentationFormat>
  <Paragraphs>132</Paragraphs>
  <Slides>30</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30</vt:i4>
      </vt:variant>
    </vt:vector>
  </HeadingPairs>
  <TitlesOfParts>
    <vt:vector size="47" baseType="lpstr">
      <vt:lpstr>Arial</vt:lpstr>
      <vt:lpstr>Avenir Next</vt:lpstr>
      <vt:lpstr>Avenir Next Bold</vt:lpstr>
      <vt:lpstr>Calibri</vt:lpstr>
      <vt:lpstr>Calibri Light</vt:lpstr>
      <vt:lpstr>Chirp</vt:lpstr>
      <vt:lpstr>Courier New</vt:lpstr>
      <vt:lpstr>futura-pt</vt:lpstr>
      <vt:lpstr>Open Sans</vt:lpstr>
      <vt:lpstr>Roboto</vt:lpstr>
      <vt:lpstr>Segoe UI</vt:lpstr>
      <vt:lpstr>Söhne</vt:lpstr>
      <vt:lpstr>Symbol</vt:lpstr>
      <vt:lpstr>Times New Roman</vt:lpstr>
      <vt:lpstr>Wingdings</vt:lpstr>
      <vt:lpstr>Office Theme</vt:lpstr>
      <vt:lpstr>WTW Content</vt:lpstr>
      <vt:lpstr>DCM, Facebook, BING, AdWords, Trade desk, Sizmek &amp; Twitter </vt:lpstr>
      <vt:lpstr>Linking Nexelus &amp; DCM</vt:lpstr>
      <vt:lpstr>DCM Sites</vt:lpstr>
      <vt:lpstr>Steps</vt:lpstr>
      <vt:lpstr>Add a Nexelus User to DCM</vt:lpstr>
      <vt:lpstr>Needed Permissions</vt:lpstr>
      <vt:lpstr>DCM Sites</vt:lpstr>
      <vt:lpstr>Linking Nexelus &amp; Facebook</vt:lpstr>
      <vt:lpstr>Facebook</vt:lpstr>
      <vt:lpstr>Facebook</vt:lpstr>
      <vt:lpstr>Facebook</vt:lpstr>
      <vt:lpstr>Facebook</vt:lpstr>
      <vt:lpstr>Facebook</vt:lpstr>
      <vt:lpstr>Facebook</vt:lpstr>
      <vt:lpstr>Facebook</vt:lpstr>
      <vt:lpstr>Facebook</vt:lpstr>
      <vt:lpstr>Facebook</vt:lpstr>
      <vt:lpstr>Facebook</vt:lpstr>
      <vt:lpstr>Linking Nexelus &amp; Microsoft Ads</vt:lpstr>
      <vt:lpstr>Microsoft Ads access</vt:lpstr>
      <vt:lpstr>Linking Nexelus &amp; AdWords</vt:lpstr>
      <vt:lpstr>Google Ads</vt:lpstr>
      <vt:lpstr>Linking Nexelus &amp; Twitter</vt:lpstr>
      <vt:lpstr>Twitter</vt:lpstr>
      <vt:lpstr>Twitter</vt:lpstr>
      <vt:lpstr>Twitter</vt:lpstr>
      <vt:lpstr>Linking Nexelus &amp; </vt:lpstr>
      <vt:lpstr>Display &amp; Video 360</vt:lpstr>
      <vt:lpstr>Linking Nexelus &amp;</vt:lpstr>
      <vt:lpstr>The Trade Desk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Media Module &amp; Ad Tech Integrations</dc:title>
  <dc:creator>Abhishek Mishra</dc:creator>
  <cp:lastModifiedBy>Anees Rahman</cp:lastModifiedBy>
  <cp:revision>72</cp:revision>
  <dcterms:created xsi:type="dcterms:W3CDTF">2020-01-21T18:33:39Z</dcterms:created>
  <dcterms:modified xsi:type="dcterms:W3CDTF">2023-06-13T03:40:46Z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0x0101008F2B5660EE999F4B9B73230C74F8F10F</vt:lpwstr>
  </property>
</Properties>
</file>