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9" r:id="rId2"/>
    <p:sldId id="280" r:id="rId3"/>
    <p:sldId id="285" r:id="rId4"/>
    <p:sldId id="282" r:id="rId5"/>
    <p:sldId id="286" r:id="rId6"/>
    <p:sldId id="283" r:id="rId7"/>
    <p:sldId id="284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99FF"/>
    <a:srgbClr val="996600"/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146" autoAdjust="0"/>
  </p:normalViewPr>
  <p:slideViewPr>
    <p:cSldViewPr showGuides="1">
      <p:cViewPr varScale="1">
        <p:scale>
          <a:sx n="94" d="100"/>
          <a:sy n="94" d="100"/>
        </p:scale>
        <p:origin x="200" y="392"/>
      </p:cViewPr>
      <p:guideLst>
        <p:guide orient="horz" pos="288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3D9DE865-97B1-574F-818A-4218A5763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3BD57504-8E06-5B4F-A5DB-3DB1EE41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57504-8E06-5B4F-A5DB-3DB1EE413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20K lines of code air</a:t>
            </a:r>
            <a:r>
              <a:rPr lang="en-US" baseline="0" dirty="0" smtClean="0"/>
              <a:t> traffic control application core written in SPARK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and proved.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655A4-7771-4EE8-BCA4-18FF644E1A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Zipr</a:t>
            </a:r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dirty="0" smtClean="0"/>
              <a:t>SCFI is only 2% run-time overhead, reduction to 1% or less, noise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655A4-7771-4EE8-BCA4-18FF644E1A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eamstime_434535 -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725" y="0"/>
            <a:ext cx="7629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86200"/>
            <a:ext cx="6400800" cy="2057400"/>
          </a:xfrm>
        </p:spPr>
        <p:txBody>
          <a:bodyPr/>
          <a:lstStyle>
            <a:lvl1pPr marL="0" indent="0" algn="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1066800"/>
            <a:ext cx="6705600" cy="1981200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8695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929E0-CDAA-EC4D-ACFE-E470339A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214313"/>
            <a:ext cx="220027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14313"/>
            <a:ext cx="645001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3A60A-41D6-BD42-A1C8-1D3724C10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ependableComputingLogo_pri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74638"/>
            <a:ext cx="1917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57200" y="1231900"/>
            <a:ext cx="8229600" cy="0"/>
          </a:xfrm>
          <a:prstGeom prst="line">
            <a:avLst/>
          </a:prstGeom>
          <a:ln>
            <a:solidFill>
              <a:srgbClr val="8A1B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43"/>
          </a:xfrm>
        </p:spPr>
        <p:txBody>
          <a:bodyPr/>
          <a:lstStyle>
            <a:lvl1pPr algn="r">
              <a:defRPr sz="3400">
                <a:solidFill>
                  <a:srgbClr val="4B66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436688"/>
            <a:ext cx="8229600" cy="416877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12954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2016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2233613" y="6356350"/>
            <a:ext cx="4471987" cy="365125"/>
          </a:xfrm>
          <a:prstGeom prst="rect">
            <a:avLst/>
          </a:prstGeom>
        </p:spPr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CFAR PI Meeting     © Dependable Computing LLC 2016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7086600" y="6356350"/>
            <a:ext cx="16002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34E76E-43B5-7546-A65B-D7B7E50C55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2D478-EFB3-664C-A12B-008A87D44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1C28-B21B-3547-A899-651FE6611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2435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4325938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A903-17E1-654D-AFD8-29B515763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ED1A5-5D8B-6746-8B04-4B8BF1CC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34380-A37C-A64A-A155-34BCE8D4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4360-7A54-3A4A-86F1-A1757117B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B7E3-2734-C842-9CB1-7B955AF78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C4FB6-10C7-6645-919F-7311D2A6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02688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9443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944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DE7032-06DE-F643-BA23-DB0BCC476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20650"/>
            <a:ext cx="1981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14313"/>
            <a:ext cx="7038975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Overview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838200"/>
            <a:ext cx="67056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Proving</a:t>
            </a:r>
            <a:br>
              <a:rPr lang="en-US" sz="3600" b="1" dirty="0" smtClean="0">
                <a:cs typeface="+mj-cs"/>
              </a:rPr>
            </a:br>
            <a:r>
              <a:rPr lang="en-US" sz="3600" b="1" dirty="0" smtClean="0">
                <a:cs typeface="+mj-cs"/>
              </a:rPr>
              <a:t>Properties of Binaries</a:t>
            </a:r>
            <a:endParaRPr lang="en-US" sz="2800" dirty="0" smtClean="0"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60198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STATEMENT D: Distribution authorized to </a:t>
            </a:r>
            <a:r>
              <a:rPr lang="en-US" sz="1400" dirty="0" err="1" smtClean="0"/>
              <a:t>DoD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/>
              <a:t>their </a:t>
            </a:r>
            <a:r>
              <a:rPr lang="en-US" sz="1400" dirty="0" err="1"/>
              <a:t>DoD</a:t>
            </a:r>
            <a:r>
              <a:rPr lang="en-US" sz="1400" dirty="0"/>
              <a:t> contractors only. Further dissemination only as directed by AFRL/RI, Rome, NY 13441.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W. Davidson</a:t>
            </a:r>
          </a:p>
          <a:p>
            <a:r>
              <a:rPr lang="en-US" dirty="0" smtClean="0"/>
              <a:t>University of Virginia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Proving Properties of Binaries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62D478-EFB3-664C-A12B-008A87D44A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3200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362200"/>
            <a:ext cx="6019800" cy="3657600"/>
            <a:chOff x="640567" y="622300"/>
            <a:chExt cx="5631167" cy="3441700"/>
          </a:xfrm>
        </p:grpSpPr>
        <p:sp>
          <p:nvSpPr>
            <p:cNvPr id="12" name="Rectangle 11"/>
            <p:cNvSpPr/>
            <p:nvPr/>
          </p:nvSpPr>
          <p:spPr>
            <a:xfrm>
              <a:off x="2265851" y="3027424"/>
              <a:ext cx="600842" cy="1524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1521" y="3014724"/>
              <a:ext cx="600842" cy="1524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1134" y="622300"/>
              <a:ext cx="4106590" cy="3441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31152" y="3014724"/>
              <a:ext cx="3661104" cy="849587"/>
            </a:xfrm>
            <a:prstGeom prst="roundRect">
              <a:avLst>
                <a:gd name="adj" fmla="val 11950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IR Database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31813" y="86623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Manipulation</a:t>
              </a:r>
              <a:endParaRPr lang="en-US" sz="1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66693" y="1510882"/>
              <a:ext cx="1094828" cy="359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0642" y="1446072"/>
              <a:ext cx="1094828" cy="359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94359" y="86623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Construction</a:t>
              </a:r>
              <a:endParaRPr lang="en-US" sz="12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566" y="1308100"/>
              <a:ext cx="1086068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Disassembly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77566" y="1737276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CFG 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77566" y="2224259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</a:t>
              </a:r>
              <a:r>
                <a:rPr lang="en-US" sz="1100" dirty="0" smtClean="0">
                  <a:solidFill>
                    <a:schemeClr val="tx1"/>
                  </a:solidFill>
                </a:rPr>
                <a:t>Frame IR </a:t>
              </a:r>
              <a:r>
                <a:rPr lang="en-US" sz="1100" dirty="0" smtClean="0">
                  <a:solidFill>
                    <a:schemeClr val="tx1"/>
                  </a:solidFill>
                </a:rPr>
                <a:t>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6847" y="1375122"/>
              <a:ext cx="1086068" cy="36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User-specified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Transforms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3124" y="2116101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Frame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Manipulation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85762" y="85835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Instantiation</a:t>
              </a:r>
              <a:endParaRPr lang="en-US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68969" y="1328237"/>
              <a:ext cx="1086068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Binary 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8969" y="1757413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Code Layout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68969" y="2244396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</a:t>
              </a:r>
              <a:r>
                <a:rPr lang="en-US" sz="1100" dirty="0" smtClean="0">
                  <a:solidFill>
                    <a:schemeClr val="tx1"/>
                  </a:solidFill>
                </a:rPr>
                <a:t>Frame IR </a:t>
              </a:r>
              <a:r>
                <a:rPr lang="en-US" sz="1100" dirty="0" smtClean="0">
                  <a:solidFill>
                    <a:schemeClr val="tx1"/>
                  </a:solidFill>
                </a:rPr>
                <a:t>Instantiation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Magnetic Disk 28"/>
            <p:cNvSpPr/>
            <p:nvPr/>
          </p:nvSpPr>
          <p:spPr>
            <a:xfrm>
              <a:off x="161873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Functions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0" name="Magnetic Disk 29"/>
            <p:cNvSpPr/>
            <p:nvPr/>
          </p:nvSpPr>
          <p:spPr>
            <a:xfrm>
              <a:off x="250627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I</a:t>
              </a:r>
              <a:r>
                <a:rPr lang="en-US" sz="1050" dirty="0" smtClean="0">
                  <a:solidFill>
                    <a:srgbClr val="000000"/>
                  </a:solidFill>
                </a:rPr>
                <a:t>nstructions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1" name="Magnetic Disk 30"/>
            <p:cNvSpPr/>
            <p:nvPr/>
          </p:nvSpPr>
          <p:spPr>
            <a:xfrm>
              <a:off x="339381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Data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2" name="Magnetic Disk 31"/>
            <p:cNvSpPr/>
            <p:nvPr/>
          </p:nvSpPr>
          <p:spPr>
            <a:xfrm>
              <a:off x="4281360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EH Frame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640567" y="1660075"/>
              <a:ext cx="471730" cy="628877"/>
            </a:xfrm>
            <a:prstGeom prst="foldedCorner">
              <a:avLst>
                <a:gd name="adj" fmla="val 24667"/>
              </a:avLst>
            </a:prstGeom>
            <a:solidFill>
              <a:schemeClr val="bg1">
                <a:lumMod val="85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Binary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642098" y="981430"/>
              <a:ext cx="629636" cy="780368"/>
            </a:xfrm>
            <a:prstGeom prst="foldedCorner">
              <a:avLst>
                <a:gd name="adj" fmla="val 24667"/>
              </a:avLst>
            </a:prstGeom>
            <a:solidFill>
              <a:schemeClr val="bg1">
                <a:lumMod val="85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Modified</a:t>
              </a:r>
            </a:p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Binary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7" idx="2"/>
              <a:endCxn id="31" idx="0"/>
            </p:cNvCxnSpPr>
            <p:nvPr/>
          </p:nvCxnSpPr>
          <p:spPr>
            <a:xfrm>
              <a:off x="3358054" y="2649497"/>
              <a:ext cx="3650" cy="36522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2" idx="3"/>
              <a:endCxn id="13" idx="1"/>
            </p:cNvCxnSpPr>
            <p:nvPr/>
          </p:nvCxnSpPr>
          <p:spPr>
            <a:xfrm flipV="1">
              <a:off x="1112297" y="1757867"/>
              <a:ext cx="282062" cy="21664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3" idx="2"/>
            </p:cNvCxnSpPr>
            <p:nvPr/>
          </p:nvCxnSpPr>
          <p:spPr>
            <a:xfrm rot="16200000" flipH="1">
              <a:off x="2104473" y="2565624"/>
              <a:ext cx="377927" cy="54567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4360692" y="2595260"/>
              <a:ext cx="373107" cy="45006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27" idx="3"/>
            <a:endCxn id="34" idx="2"/>
          </p:cNvCxnSpPr>
          <p:nvPr/>
        </p:nvCxnSpPr>
        <p:spPr>
          <a:xfrm flipV="1">
            <a:off x="5390137" y="3573179"/>
            <a:ext cx="750318" cy="1861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5548537" y="3949710"/>
            <a:ext cx="591918" cy="469890"/>
          </a:xfrm>
          <a:prstGeom prst="bentConnector3">
            <a:avLst>
              <a:gd name="adj1" fmla="val 10072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55"/>
          <p:cNvSpPr/>
          <p:nvPr/>
        </p:nvSpPr>
        <p:spPr>
          <a:xfrm>
            <a:off x="5791200" y="4460076"/>
            <a:ext cx="673090" cy="829321"/>
          </a:xfrm>
          <a:prstGeom prst="foldedCorner">
            <a:avLst>
              <a:gd name="adj" fmla="val 24667"/>
            </a:avLst>
          </a:prstGeom>
          <a:solidFill>
            <a:srgbClr val="FFFF00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SPARK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6705600" y="4461327"/>
            <a:ext cx="673090" cy="829321"/>
          </a:xfrm>
          <a:prstGeom prst="foldedCorner">
            <a:avLst>
              <a:gd name="adj" fmla="val 24667"/>
            </a:avLst>
          </a:prstGeom>
          <a:solidFill>
            <a:srgbClr val="92D050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PVS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60" name="Folded Corner 59"/>
          <p:cNvSpPr/>
          <p:nvPr/>
        </p:nvSpPr>
        <p:spPr>
          <a:xfrm>
            <a:off x="7543800" y="4467682"/>
            <a:ext cx="673090" cy="829321"/>
          </a:xfrm>
          <a:prstGeom prst="foldedCorner">
            <a:avLst>
              <a:gd name="adj" fmla="val 24667"/>
            </a:avLst>
          </a:prstGeom>
          <a:noFill/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LLLVM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Bit Code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5943600" y="3949708"/>
            <a:ext cx="1074640" cy="530054"/>
          </a:xfrm>
          <a:prstGeom prst="bentConnector3">
            <a:avLst>
              <a:gd name="adj1" fmla="val 1005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6773960" y="3949708"/>
            <a:ext cx="1074640" cy="530054"/>
          </a:xfrm>
          <a:prstGeom prst="bentConnector3">
            <a:avLst>
              <a:gd name="adj1" fmla="val 1005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8324842" y="4467682"/>
            <a:ext cx="673090" cy="829321"/>
          </a:xfrm>
          <a:prstGeom prst="foldedCorner">
            <a:avLst>
              <a:gd name="adj" fmla="val 24667"/>
            </a:avLst>
          </a:prstGeom>
          <a:noFill/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ACL2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7550542" y="3937628"/>
            <a:ext cx="1074640" cy="530054"/>
          </a:xfrm>
          <a:prstGeom prst="bentConnector3">
            <a:avLst>
              <a:gd name="adj1" fmla="val 1005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</a:t>
            </a:r>
            <a:r>
              <a:rPr lang="en-US" smtClean="0"/>
              <a:t>Equivalence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8972" y="1720475"/>
            <a:ext cx="667988" cy="5325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5185512" y="1720475"/>
            <a:ext cx="584991" cy="5325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2820936" y="3279294"/>
            <a:ext cx="608064" cy="530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4893016" y="3279294"/>
            <a:ext cx="584991" cy="5325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5" idx="4"/>
            <a:endCxn id="47" idx="0"/>
          </p:cNvCxnSpPr>
          <p:nvPr/>
        </p:nvCxnSpPr>
        <p:spPr>
          <a:xfrm flipH="1">
            <a:off x="5185512" y="2253002"/>
            <a:ext cx="292496" cy="1026292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6" idx="0"/>
          </p:cNvCxnSpPr>
          <p:nvPr/>
        </p:nvCxnSpPr>
        <p:spPr>
          <a:xfrm flipH="1">
            <a:off x="3124968" y="2253002"/>
            <a:ext cx="227998" cy="1026292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12550" y="1986739"/>
            <a:ext cx="1392850" cy="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536750" y="3536530"/>
            <a:ext cx="1215331" cy="1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20936" y="253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78008" y="253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92361" y="179524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1907" y="336551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78776" y="4519658"/>
            <a:ext cx="7251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show that P1 and P2 have identical behavior: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/>
              <a:t>Define a </a:t>
            </a:r>
            <a:r>
              <a:rPr lang="en-US" sz="2000" i="1" dirty="0" smtClean="0"/>
              <a:t>simulation relation</a:t>
            </a:r>
            <a:r>
              <a:rPr lang="en-US" sz="2000" dirty="0" smtClean="0"/>
              <a:t> R between states of P1 and P2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/>
              <a:t>Show that program steps preserve R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42150" y="6294438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Functional Equivalence Proof </a:t>
            </a:r>
            <a:r>
              <a:rPr lang="en-US" sz="3600" dirty="0" smtClean="0"/>
              <a:t>Coverage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2DA903-17E1-654D-AFD8-29B5157634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71600" y="1524000"/>
          <a:ext cx="6324600" cy="29947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81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7122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</a:p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</a:t>
                      </a:r>
                    </a:p>
                    <a:p>
                      <a:r>
                        <a:rPr lang="en-US" dirty="0" smtClean="0"/>
                        <a:t>proofs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smtClean="0"/>
                        <a:t>smain3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libaprutil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libexpt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50292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Causes of proof failures: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nstructions not yet modeled in PVS (e.g., floating point)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One rewriting pattern used in dynamic libraries requires PVS extensions.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Proving Properties of Binaries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62D478-EFB3-664C-A12B-008A87D44AD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3200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362200"/>
            <a:ext cx="6019800" cy="3657600"/>
            <a:chOff x="640567" y="622300"/>
            <a:chExt cx="5631167" cy="3441700"/>
          </a:xfrm>
        </p:grpSpPr>
        <p:sp>
          <p:nvSpPr>
            <p:cNvPr id="12" name="Rectangle 11"/>
            <p:cNvSpPr/>
            <p:nvPr/>
          </p:nvSpPr>
          <p:spPr>
            <a:xfrm>
              <a:off x="2265851" y="3027424"/>
              <a:ext cx="600842" cy="1524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1521" y="3014724"/>
              <a:ext cx="600842" cy="1524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1134" y="622300"/>
              <a:ext cx="4106590" cy="3441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31152" y="3014724"/>
              <a:ext cx="3661104" cy="849587"/>
            </a:xfrm>
            <a:prstGeom prst="roundRect">
              <a:avLst>
                <a:gd name="adj" fmla="val 11950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IR Database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31813" y="86623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Manipulation</a:t>
              </a:r>
              <a:endParaRPr lang="en-US" sz="1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66693" y="1510882"/>
              <a:ext cx="1094828" cy="359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0642" y="1446072"/>
              <a:ext cx="1094828" cy="359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94359" y="86623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Construction</a:t>
              </a:r>
              <a:endParaRPr lang="en-US" sz="12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566" y="1308100"/>
              <a:ext cx="1086068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Disassembly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77566" y="1737276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CFG 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77566" y="2224259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</a:t>
              </a:r>
              <a:r>
                <a:rPr lang="en-US" sz="1100" dirty="0" smtClean="0">
                  <a:solidFill>
                    <a:schemeClr val="tx1"/>
                  </a:solidFill>
                </a:rPr>
                <a:t>Frame IR </a:t>
              </a:r>
              <a:r>
                <a:rPr lang="en-US" sz="1100" dirty="0" smtClean="0">
                  <a:solidFill>
                    <a:schemeClr val="tx1"/>
                  </a:solidFill>
                </a:rPr>
                <a:t>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6847" y="1375122"/>
              <a:ext cx="1086068" cy="36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User-specified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Transforms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3124" y="2116101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Frame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Manipulation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85762" y="858356"/>
              <a:ext cx="1252482" cy="1783261"/>
            </a:xfrm>
            <a:prstGeom prst="roundRect">
              <a:avLst>
                <a:gd name="adj" fmla="val 4799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/>
                <a:t>IR Instantiation</a:t>
              </a:r>
              <a:endParaRPr lang="en-US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68969" y="1328237"/>
              <a:ext cx="1086068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Binary Construction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8969" y="1757413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Code Layout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68969" y="2244396"/>
              <a:ext cx="1086069" cy="35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EH </a:t>
              </a:r>
              <a:r>
                <a:rPr lang="en-US" sz="1100" dirty="0" smtClean="0">
                  <a:solidFill>
                    <a:schemeClr val="tx1"/>
                  </a:solidFill>
                </a:rPr>
                <a:t>Frame IR </a:t>
              </a:r>
              <a:r>
                <a:rPr lang="en-US" sz="1100" dirty="0" smtClean="0">
                  <a:solidFill>
                    <a:schemeClr val="tx1"/>
                  </a:solidFill>
                </a:rPr>
                <a:t>Instantiation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Magnetic Disk 28"/>
            <p:cNvSpPr/>
            <p:nvPr/>
          </p:nvSpPr>
          <p:spPr>
            <a:xfrm>
              <a:off x="161873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Functions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0" name="Magnetic Disk 29"/>
            <p:cNvSpPr/>
            <p:nvPr/>
          </p:nvSpPr>
          <p:spPr>
            <a:xfrm>
              <a:off x="250627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I</a:t>
              </a:r>
              <a:r>
                <a:rPr lang="en-US" sz="1050" dirty="0" smtClean="0">
                  <a:solidFill>
                    <a:srgbClr val="000000"/>
                  </a:solidFill>
                </a:rPr>
                <a:t>nstructions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1" name="Magnetic Disk 30"/>
            <p:cNvSpPr/>
            <p:nvPr/>
          </p:nvSpPr>
          <p:spPr>
            <a:xfrm>
              <a:off x="3393819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Data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2" name="Magnetic Disk 31"/>
            <p:cNvSpPr/>
            <p:nvPr/>
          </p:nvSpPr>
          <p:spPr>
            <a:xfrm>
              <a:off x="4281360" y="3119827"/>
              <a:ext cx="835572" cy="46420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EH Frame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640567" y="1660075"/>
              <a:ext cx="471730" cy="628877"/>
            </a:xfrm>
            <a:prstGeom prst="foldedCorner">
              <a:avLst>
                <a:gd name="adj" fmla="val 24667"/>
              </a:avLst>
            </a:prstGeom>
            <a:solidFill>
              <a:schemeClr val="bg1">
                <a:lumMod val="85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Binary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642098" y="981430"/>
              <a:ext cx="629636" cy="780368"/>
            </a:xfrm>
            <a:prstGeom prst="foldedCorner">
              <a:avLst>
                <a:gd name="adj" fmla="val 24667"/>
              </a:avLst>
            </a:prstGeom>
            <a:solidFill>
              <a:schemeClr val="bg1">
                <a:lumMod val="85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Modified</a:t>
              </a:r>
            </a:p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Binary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7" idx="2"/>
              <a:endCxn id="31" idx="0"/>
            </p:cNvCxnSpPr>
            <p:nvPr/>
          </p:nvCxnSpPr>
          <p:spPr>
            <a:xfrm>
              <a:off x="3358054" y="2649497"/>
              <a:ext cx="3650" cy="36522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2" idx="3"/>
              <a:endCxn id="13" idx="1"/>
            </p:cNvCxnSpPr>
            <p:nvPr/>
          </p:nvCxnSpPr>
          <p:spPr>
            <a:xfrm flipV="1">
              <a:off x="1112297" y="1757867"/>
              <a:ext cx="282062" cy="21664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3" idx="2"/>
            </p:cNvCxnSpPr>
            <p:nvPr/>
          </p:nvCxnSpPr>
          <p:spPr>
            <a:xfrm rot="16200000" flipH="1">
              <a:off x="2104473" y="2565624"/>
              <a:ext cx="377927" cy="54567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4360692" y="2595260"/>
              <a:ext cx="373107" cy="45006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27" idx="3"/>
            <a:endCxn id="34" idx="2"/>
          </p:cNvCxnSpPr>
          <p:nvPr/>
        </p:nvCxnSpPr>
        <p:spPr>
          <a:xfrm flipV="1">
            <a:off x="5390137" y="3573179"/>
            <a:ext cx="750318" cy="1861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5548537" y="3949710"/>
            <a:ext cx="812135" cy="496572"/>
          </a:xfrm>
          <a:prstGeom prst="bentConnector3">
            <a:avLst>
              <a:gd name="adj1" fmla="val 10021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55"/>
          <p:cNvSpPr/>
          <p:nvPr/>
        </p:nvSpPr>
        <p:spPr>
          <a:xfrm>
            <a:off x="6014794" y="4460076"/>
            <a:ext cx="673090" cy="829321"/>
          </a:xfrm>
          <a:prstGeom prst="foldedCorner">
            <a:avLst>
              <a:gd name="adj" fmla="val 24667"/>
            </a:avLst>
          </a:prstGeom>
          <a:solidFill>
            <a:srgbClr val="FFFF00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SPARK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7148396" y="4461327"/>
            <a:ext cx="673090" cy="829321"/>
          </a:xfrm>
          <a:prstGeom prst="foldedCorner">
            <a:avLst>
              <a:gd name="adj" fmla="val 24667"/>
            </a:avLst>
          </a:prstGeom>
          <a:solidFill>
            <a:srgbClr val="92D050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PVS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60" name="Folded Corner 59"/>
          <p:cNvSpPr/>
          <p:nvPr/>
        </p:nvSpPr>
        <p:spPr>
          <a:xfrm>
            <a:off x="8249690" y="4467682"/>
            <a:ext cx="673090" cy="829321"/>
          </a:xfrm>
          <a:prstGeom prst="foldedCorner">
            <a:avLst>
              <a:gd name="adj" fmla="val 24667"/>
            </a:avLst>
          </a:prstGeom>
          <a:noFill/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LLLVM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Bit Code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6377228" y="3949708"/>
            <a:ext cx="1074640" cy="530054"/>
          </a:xfrm>
          <a:prstGeom prst="bentConnector3">
            <a:avLst>
              <a:gd name="adj1" fmla="val 1005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7468424" y="3949708"/>
            <a:ext cx="1074640" cy="530054"/>
          </a:xfrm>
          <a:prstGeom prst="bentConnector3">
            <a:avLst>
              <a:gd name="adj1" fmla="val 1005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684014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Why </a:t>
            </a:r>
            <a:r>
              <a:rPr lang="en-US" dirty="0" err="1" smtClean="0"/>
              <a:t>SparkPro</a:t>
            </a:r>
            <a:r>
              <a:rPr lang="en-US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Familiarity </a:t>
            </a:r>
            <a:r>
              <a:rPr lang="en-US" dirty="0" smtClean="0"/>
              <a:t>and </a:t>
            </a:r>
            <a:r>
              <a:rPr lang="en-US" dirty="0"/>
              <a:t>ease of </a:t>
            </a:r>
            <a:r>
              <a:rPr lang="en-US" dirty="0" smtClean="0"/>
              <a:t>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Provides powerful proof </a:t>
            </a:r>
            <a:r>
              <a:rPr lang="en-US" dirty="0" smtClean="0"/>
              <a:t>tools (</a:t>
            </a:r>
            <a:r>
              <a:rPr lang="en-US" dirty="0" err="1" smtClean="0"/>
              <a:t>AltErgo</a:t>
            </a:r>
            <a:r>
              <a:rPr lang="en-US" dirty="0" smtClean="0"/>
              <a:t>, CVC4, Z3)	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Industrial-strength </a:t>
            </a:r>
            <a:r>
              <a:rPr lang="en-US" dirty="0"/>
              <a:t>support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Facilitates adoption by practitioners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SPARK Ada language facilitates: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roof annotations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epresentations resembling original binary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Executable proof structures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4" y="1161560"/>
            <a:ext cx="3657600" cy="135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0694" y="2566987"/>
            <a:ext cx="316111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42315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MiBench</a:t>
            </a:r>
            <a:r>
              <a:rPr lang="en-US" dirty="0" smtClean="0"/>
              <a:t> </a:t>
            </a:r>
            <a:r>
              <a:rPr lang="en-US" dirty="0" err="1" smtClean="0"/>
              <a:t>sha</a:t>
            </a:r>
            <a:r>
              <a:rPr lang="en-US" dirty="0" smtClean="0"/>
              <a:t> program</a:t>
            </a:r>
            <a:endParaRPr lang="en-US" dirty="0"/>
          </a:p>
        </p:txBody>
      </p:sp>
      <p:graphicFrame>
        <p:nvGraphicFramePr>
          <p:cNvPr id="225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1622"/>
              </p:ext>
            </p:extLst>
          </p:nvPr>
        </p:nvGraphicFramePr>
        <p:xfrm>
          <a:off x="1524000" y="1295400"/>
          <a:ext cx="6293322" cy="436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4374999" imgH="3032037" progId="Visio.Drawing.11">
                  <p:embed/>
                </p:oleObj>
              </mc:Choice>
              <mc:Fallback>
                <p:oleObj name="Visio" r:id="rId4" imgW="4374999" imgH="30320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6293322" cy="436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8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lix">
  <a:themeElements>
    <a:clrScheme name="Helix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Helix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Heli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lix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lix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lix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li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li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Helix</Template>
  <TotalTime>28061</TotalTime>
  <Words>300</Words>
  <Application>Microsoft Macintosh PowerPoint</Application>
  <PresentationFormat>On-screen Show (4:3)</PresentationFormat>
  <Paragraphs>121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Tahoma</vt:lpstr>
      <vt:lpstr>Wingdings</vt:lpstr>
      <vt:lpstr>Arial</vt:lpstr>
      <vt:lpstr>Helix</vt:lpstr>
      <vt:lpstr>Visio</vt:lpstr>
      <vt:lpstr>Proving Properties of Binaries</vt:lpstr>
      <vt:lpstr>Proving Properties of Binaries</vt:lpstr>
      <vt:lpstr>Functional Equivalence</vt:lpstr>
      <vt:lpstr>Functional Equivalence Proof Coverage</vt:lpstr>
      <vt:lpstr>Proving Properties of Binaries</vt:lpstr>
      <vt:lpstr>Proving Security Properties</vt:lpstr>
      <vt:lpstr>Results: MiBench sha program</vt:lpstr>
    </vt:vector>
  </TitlesOfParts>
  <Company>Computer Science Department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C. Knight</dc:creator>
  <cp:lastModifiedBy>Jack Davidson</cp:lastModifiedBy>
  <cp:revision>475</cp:revision>
  <cp:lastPrinted>2016-04-22T19:33:50Z</cp:lastPrinted>
  <dcterms:created xsi:type="dcterms:W3CDTF">2008-07-09T14:04:54Z</dcterms:created>
  <dcterms:modified xsi:type="dcterms:W3CDTF">2017-11-03T16:08:26Z</dcterms:modified>
</cp:coreProperties>
</file>