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3"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40982"/>
  </p:normalViewPr>
  <p:slideViewPr>
    <p:cSldViewPr snapToGrid="0" snapToObjects="1">
      <p:cViewPr varScale="1">
        <p:scale>
          <a:sx n="35" d="100"/>
          <a:sy n="35" d="100"/>
        </p:scale>
        <p:origin x="3304" y="160"/>
      </p:cViewPr>
      <p:guideLst/>
    </p:cSldViewPr>
  </p:slideViewPr>
  <p:notesTextViewPr>
    <p:cViewPr>
      <p:scale>
        <a:sx n="1" d="1"/>
        <a:sy n="1" d="1"/>
      </p:scale>
      <p:origin x="0" y="-16"/>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20080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dirty="0"/>
              <a:t>Good </a:t>
            </a:r>
            <a:r>
              <a:rPr lang="en-US" dirty="0" smtClean="0"/>
              <a:t>afternoon! </a:t>
            </a:r>
            <a:r>
              <a:rPr lang="en-US" dirty="0"/>
              <a:t>I am David.</a:t>
            </a:r>
          </a:p>
          <a:p>
            <a:pPr marL="0" marR="0" lvl="0" indent="-19050" algn="l" rtl="0">
              <a:spcBef>
                <a:spcPts val="0"/>
              </a:spcBef>
              <a:buClr>
                <a:schemeClr val="dk1"/>
              </a:buClr>
              <a:buSzPct val="25000"/>
              <a:buFont typeface="Calibri"/>
              <a:buNone/>
            </a:pPr>
            <a:r>
              <a:rPr lang="en-US" dirty="0"/>
              <a:t>Today, I will present our workshop paper “An initial investigation of protocol customization”.</a:t>
            </a:r>
          </a:p>
          <a:p>
            <a:pPr marL="0" marR="0" lvl="0" indent="-19050" algn="l" rtl="0">
              <a:spcBef>
                <a:spcPts val="0"/>
              </a:spcBef>
              <a:buClr>
                <a:schemeClr val="dk1"/>
              </a:buClr>
              <a:buSzPct val="25000"/>
              <a:buFont typeface="Calibri"/>
              <a:buNone/>
            </a:pPr>
            <a:r>
              <a:rPr lang="en-US" dirty="0"/>
              <a:t>This work is done with my colleague Alfred Chen, and my advisor Prof. Morley Mao from the University of Michigan. </a:t>
            </a: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10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0" name="Shape 23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1" indent="-76200" algn="l" rtl="0">
              <a:lnSpc>
                <a:spcPct val="100000"/>
              </a:lnSpc>
              <a:spcBef>
                <a:spcPts val="0"/>
              </a:spcBef>
              <a:spcAft>
                <a:spcPts val="0"/>
              </a:spcAft>
              <a:buClr>
                <a:schemeClr val="dk1"/>
              </a:buClr>
              <a:buSzPct val="100000"/>
              <a:buFont typeface="Calibri"/>
              <a:buNone/>
            </a:pPr>
            <a:r>
              <a:rPr lang="en-US" dirty="0"/>
              <a:t>Given the features </a:t>
            </a:r>
            <a:r>
              <a:rPr lang="en-US" dirty="0" smtClean="0"/>
              <a:t>with </a:t>
            </a:r>
            <a:r>
              <a:rPr lang="en-US" dirty="0"/>
              <a:t>their code-level implementation are identified, the</a:t>
            </a:r>
            <a:r>
              <a:rPr lang="en-US" sz="1200" b="0" i="0" u="none" strike="noStrike" cap="none" dirty="0">
                <a:solidFill>
                  <a:schemeClr val="dk1"/>
                </a:solidFill>
                <a:latin typeface="Calibri"/>
                <a:ea typeface="Calibri"/>
                <a:cs typeface="Calibri"/>
                <a:sym typeface="Calibri"/>
              </a:rPr>
              <a:t> next step is to perform </a:t>
            </a:r>
            <a:r>
              <a:rPr lang="en-US" sz="1200" b="0" i="0" u="none" strike="noStrike" cap="none" dirty="0" smtClean="0">
                <a:solidFill>
                  <a:schemeClr val="dk1"/>
                </a:solidFill>
                <a:latin typeface="Calibri"/>
                <a:ea typeface="Calibri"/>
                <a:cs typeface="Calibri"/>
                <a:sym typeface="Calibri"/>
              </a:rPr>
              <a:t>customization through policy enforcement.</a:t>
            </a:r>
          </a:p>
          <a:p>
            <a:pPr marL="0" marR="0" lvl="1" indent="-76200" algn="l" rtl="0">
              <a:lnSpc>
                <a:spcPct val="100000"/>
              </a:lnSpc>
              <a:spcBef>
                <a:spcPts val="0"/>
              </a:spcBef>
              <a:spcAft>
                <a:spcPts val="0"/>
              </a:spcAft>
              <a:buClr>
                <a:schemeClr val="dk1"/>
              </a:buClr>
              <a:buSzPct val="100000"/>
              <a:buFont typeface="Calibri"/>
              <a:buNone/>
            </a:pPr>
            <a:r>
              <a:rPr lang="en-US" sz="1200" b="0" i="0" u="none" strike="noStrike" cap="none" dirty="0" smtClean="0">
                <a:solidFill>
                  <a:schemeClr val="dk1"/>
                </a:solidFill>
                <a:latin typeface="Calibri"/>
                <a:ea typeface="Calibri"/>
                <a:cs typeface="Calibri"/>
                <a:sym typeface="Calibri"/>
              </a:rPr>
              <a:t>Since </a:t>
            </a:r>
            <a:r>
              <a:rPr lang="en-US" sz="1200" b="0" i="0" u="none" strike="noStrike" cap="none" dirty="0">
                <a:solidFill>
                  <a:schemeClr val="dk1"/>
                </a:solidFill>
                <a:latin typeface="Calibri"/>
                <a:ea typeface="Calibri"/>
                <a:cs typeface="Calibri"/>
                <a:sym typeface="Calibri"/>
              </a:rPr>
              <a:t>we aim to automate the process with minimized manual efforts </a:t>
            </a:r>
            <a:r>
              <a:rPr lang="en-US" sz="1200" b="0" i="0" u="none" strike="noStrike" cap="none" dirty="0" smtClean="0">
                <a:solidFill>
                  <a:schemeClr val="dk1"/>
                </a:solidFill>
                <a:latin typeface="Calibri"/>
                <a:ea typeface="Calibri"/>
                <a:cs typeface="Calibri"/>
                <a:sym typeface="Calibri"/>
              </a:rPr>
              <a:t>from </a:t>
            </a:r>
            <a:r>
              <a:rPr lang="en-US" sz="1200" b="0" i="0" u="none" strike="noStrike" cap="none" dirty="0">
                <a:solidFill>
                  <a:schemeClr val="dk1"/>
                </a:solidFill>
                <a:latin typeface="Calibri"/>
                <a:ea typeface="Calibri"/>
                <a:cs typeface="Calibri"/>
                <a:sym typeface="Calibri"/>
              </a:rPr>
              <a:t>developers, we face a challenging task of performing customization without assuming that the code base structure is ready for customization by design.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cap="none" dirty="0" smtClean="0">
                <a:solidFill>
                  <a:schemeClr val="dk1"/>
                </a:solidFill>
                <a:latin typeface="Calibri"/>
                <a:ea typeface="Calibri"/>
                <a:cs typeface="Calibri"/>
                <a:sym typeface="Calibri"/>
              </a:rPr>
              <a:t>That</a:t>
            </a:r>
            <a:r>
              <a:rPr lang="en-US" sz="1200" b="0" i="0" u="none" strike="noStrike" cap="none" baseline="0" dirty="0" smtClean="0">
                <a:solidFill>
                  <a:schemeClr val="dk1"/>
                </a:solidFill>
                <a:latin typeface="Calibri"/>
                <a:ea typeface="Calibri"/>
                <a:cs typeface="Calibri"/>
                <a:sym typeface="Calibri"/>
              </a:rPr>
              <a:t> means we need to analyze the dependencies among different features in the code-level implementation.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cap="none" baseline="0" dirty="0" smtClean="0">
                <a:solidFill>
                  <a:schemeClr val="dk1"/>
                </a:solidFill>
                <a:latin typeface="Calibri"/>
                <a:ea typeface="Calibri"/>
                <a:cs typeface="Calibri"/>
                <a:sym typeface="Calibri"/>
              </a:rPr>
              <a:t>Control and data flow analysis is a good fit here.</a:t>
            </a:r>
            <a:endParaRPr lang="en-US" sz="1200" b="0" i="0" u="none" strike="noStrike" cap="none" dirty="0" smtClean="0">
              <a:solidFill>
                <a:schemeClr val="dk1"/>
              </a:solidFill>
              <a:latin typeface="Calibri"/>
              <a:ea typeface="Calibri"/>
              <a:cs typeface="Calibri"/>
              <a:sym typeface="Calibri"/>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cap="none" dirty="0" smtClean="0">
                <a:solidFill>
                  <a:schemeClr val="dk1"/>
                </a:solidFill>
                <a:latin typeface="Calibri"/>
                <a:ea typeface="Calibri"/>
                <a:cs typeface="Calibri"/>
                <a:sym typeface="Calibri"/>
              </a:rPr>
              <a:t>Also,</a:t>
            </a:r>
            <a:r>
              <a:rPr lang="en-US" sz="1200" b="0" i="0" u="none" strike="noStrike" cap="none" baseline="0" dirty="0" smtClean="0">
                <a:solidFill>
                  <a:schemeClr val="dk1"/>
                </a:solidFill>
                <a:latin typeface="Calibri"/>
                <a:ea typeface="Calibri"/>
                <a:cs typeface="Calibri"/>
                <a:sym typeface="Calibri"/>
              </a:rPr>
              <a:t> w</a:t>
            </a:r>
            <a:r>
              <a:rPr lang="en-US" sz="1200" b="0" i="0" u="none" strike="noStrike" cap="none" dirty="0" smtClean="0">
                <a:solidFill>
                  <a:schemeClr val="dk1"/>
                </a:solidFill>
                <a:latin typeface="Calibri"/>
                <a:ea typeface="Calibri"/>
                <a:cs typeface="Calibri"/>
                <a:sym typeface="Calibri"/>
              </a:rPr>
              <a:t>e </a:t>
            </a:r>
            <a:r>
              <a:rPr lang="en-US" sz="1200" b="0" i="0" u="none" strike="noStrike" cap="none" baseline="0" dirty="0" smtClean="0">
                <a:solidFill>
                  <a:schemeClr val="dk1"/>
                </a:solidFill>
                <a:latin typeface="Calibri"/>
                <a:ea typeface="Calibri"/>
                <a:cs typeface="Calibri"/>
                <a:sym typeface="Calibri"/>
              </a:rPr>
              <a:t>want</a:t>
            </a:r>
            <a:r>
              <a:rPr lang="en-US" sz="1200" b="0" i="0" u="none" strike="noStrike" cap="none" dirty="0" smtClean="0">
                <a:solidFill>
                  <a:schemeClr val="dk1"/>
                </a:solidFill>
                <a:latin typeface="Calibri"/>
                <a:ea typeface="Calibri"/>
                <a:cs typeface="Calibri"/>
                <a:sym typeface="Calibri"/>
              </a:rPr>
              <a:t> to support diverse types of customization to</a:t>
            </a:r>
            <a:r>
              <a:rPr lang="en-US" sz="1200" b="0" i="0" u="none" strike="noStrike" cap="none" baseline="0" dirty="0" smtClean="0">
                <a:solidFill>
                  <a:schemeClr val="dk1"/>
                </a:solidFill>
                <a:latin typeface="Calibri"/>
                <a:ea typeface="Calibri"/>
                <a:cs typeface="Calibri"/>
                <a:sym typeface="Calibri"/>
              </a:rPr>
              <a:t> ensure protocol usability</a:t>
            </a:r>
            <a:r>
              <a:rPr lang="en-US" sz="1200" b="0" i="0" u="none" strike="noStrike" cap="none" dirty="0" smtClean="0">
                <a:solidFill>
                  <a:schemeClr val="dk1"/>
                </a:solidFill>
                <a:latin typeface="Calibri"/>
                <a:ea typeface="Calibri"/>
                <a:cs typeface="Calibri"/>
                <a:sym typeface="Calibri"/>
              </a:rPr>
              <a:t>,</a:t>
            </a:r>
            <a:r>
              <a:rPr lang="en-US" sz="1200" b="0" i="0" u="none" strike="noStrike" cap="none" baseline="0" dirty="0" smtClean="0">
                <a:solidFill>
                  <a:schemeClr val="dk1"/>
                </a:solidFill>
                <a:latin typeface="Calibri"/>
                <a:ea typeface="Calibri"/>
                <a:cs typeface="Calibri"/>
                <a:sym typeface="Calibri"/>
              </a:rPr>
              <a:t> including</a:t>
            </a:r>
            <a:r>
              <a:rPr lang="en-US" sz="1200" b="0" i="0" u="none" strike="noStrike" cap="none" dirty="0" smtClean="0">
                <a:solidFill>
                  <a:schemeClr val="dk1"/>
                </a:solidFill>
                <a:latin typeface="Calibri"/>
                <a:ea typeface="Calibri"/>
                <a:cs typeface="Calibri"/>
                <a:sym typeface="Calibri"/>
              </a:rPr>
              <a:t> the two types of policies</a:t>
            </a:r>
            <a:r>
              <a:rPr lang="en-US" dirty="0" smtClean="0"/>
              <a:t> in our feature access control solution.</a:t>
            </a:r>
            <a:r>
              <a:rPr lang="en-US" baseline="0" dirty="0" smtClean="0"/>
              <a:t> </a:t>
            </a:r>
            <a:endParaRPr lang="en-US" sz="1200" b="0" i="0" u="none" strike="noStrike" cap="none" dirty="0" smtClean="0">
              <a:solidFill>
                <a:schemeClr val="dk1"/>
              </a:solidFill>
              <a:latin typeface="Calibri"/>
              <a:ea typeface="Calibri"/>
              <a:cs typeface="Calibri"/>
              <a:sym typeface="Calibri"/>
            </a:endParaRPr>
          </a:p>
          <a:p>
            <a:pPr marL="0" marR="0" lvl="1" indent="-76200" algn="l" rtl="0">
              <a:lnSpc>
                <a:spcPct val="100000"/>
              </a:lnSpc>
              <a:spcBef>
                <a:spcPts val="0"/>
              </a:spcBef>
              <a:spcAft>
                <a:spcPts val="0"/>
              </a:spcAft>
              <a:buClr>
                <a:schemeClr val="dk1"/>
              </a:buClr>
              <a:buSzPct val="100000"/>
              <a:buFont typeface="Calibri"/>
              <a:buNone/>
            </a:pPr>
            <a:r>
              <a:rPr lang="en-US" sz="1200" b="0" i="0" u="none" strike="noStrike" cap="none" dirty="0" smtClean="0">
                <a:solidFill>
                  <a:schemeClr val="dk1"/>
                </a:solidFill>
                <a:latin typeface="Calibri"/>
                <a:ea typeface="Calibri"/>
                <a:cs typeface="Calibri"/>
                <a:sym typeface="Calibri"/>
              </a:rPr>
              <a:t>To </a:t>
            </a:r>
            <a:r>
              <a:rPr lang="en-US" sz="1200" b="0" i="0" u="none" strike="noStrike" cap="none" dirty="0">
                <a:solidFill>
                  <a:schemeClr val="dk1"/>
                </a:solidFill>
                <a:latin typeface="Calibri"/>
                <a:ea typeface="Calibri"/>
                <a:cs typeface="Calibri"/>
                <a:sym typeface="Calibri"/>
              </a:rPr>
              <a:t>su</a:t>
            </a:r>
            <a:r>
              <a:rPr lang="en-US" dirty="0"/>
              <a:t>pport feature tuning policy, we propose to </a:t>
            </a:r>
            <a:r>
              <a:rPr lang="en-US" dirty="0" smtClean="0"/>
              <a:t>use</a:t>
            </a:r>
            <a:r>
              <a:rPr lang="en-US" sz="1200" b="0" i="0" u="none" strike="noStrike" cap="none" dirty="0" smtClean="0">
                <a:solidFill>
                  <a:schemeClr val="dk1"/>
                </a:solidFill>
                <a:latin typeface="Calibri"/>
                <a:ea typeface="Calibri"/>
                <a:cs typeface="Calibri"/>
                <a:sym typeface="Calibri"/>
              </a:rPr>
              <a:t> control and data flow analysis to identify </a:t>
            </a:r>
            <a:r>
              <a:rPr lang="en-US" sz="1200" b="0" i="0" u="none" strike="noStrike" cap="none" dirty="0">
                <a:solidFill>
                  <a:schemeClr val="dk1"/>
                </a:solidFill>
                <a:latin typeface="Calibri"/>
                <a:ea typeface="Calibri"/>
                <a:cs typeface="Calibri"/>
                <a:sym typeface="Calibri"/>
              </a:rPr>
              <a:t>the parameters </a:t>
            </a:r>
            <a:r>
              <a:rPr lang="en-US" dirty="0"/>
              <a:t>related to the functionality of a</a:t>
            </a:r>
            <a:r>
              <a:rPr lang="en-US" sz="1200" b="0" i="0" u="none" strike="noStrike" cap="none" dirty="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feature</a:t>
            </a:r>
            <a:r>
              <a:rPr lang="en-US" dirty="0" smtClean="0"/>
              <a:t>, </a:t>
            </a:r>
            <a:r>
              <a:rPr lang="en-US" dirty="0"/>
              <a:t>and </a:t>
            </a:r>
            <a:r>
              <a:rPr lang="en-US" sz="1200" b="0" i="0" u="none" strike="noStrike" cap="none" dirty="0" smtClean="0">
                <a:solidFill>
                  <a:schemeClr val="dk1"/>
                </a:solidFill>
                <a:latin typeface="Calibri"/>
                <a:ea typeface="Calibri"/>
                <a:cs typeface="Calibri"/>
                <a:sym typeface="Calibri"/>
              </a:rPr>
              <a:t>explore the possibilit</a:t>
            </a:r>
            <a:r>
              <a:rPr lang="en-US" sz="1200" b="0" i="0" u="none" strike="noStrike" cap="none" baseline="0" dirty="0" smtClean="0">
                <a:solidFill>
                  <a:schemeClr val="dk1"/>
                </a:solidFill>
                <a:latin typeface="Calibri"/>
                <a:ea typeface="Calibri"/>
                <a:cs typeface="Calibri"/>
                <a:sym typeface="Calibri"/>
              </a:rPr>
              <a:t>y of </a:t>
            </a:r>
            <a:r>
              <a:rPr lang="en-US" sz="1200" b="0" i="0" u="none" strike="noStrike" cap="none" dirty="0" smtClean="0">
                <a:solidFill>
                  <a:schemeClr val="dk1"/>
                </a:solidFill>
                <a:latin typeface="Calibri"/>
                <a:ea typeface="Calibri"/>
                <a:cs typeface="Calibri"/>
                <a:sym typeface="Calibri"/>
              </a:rPr>
              <a:t>applying</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symbolic </a:t>
            </a:r>
            <a:r>
              <a:rPr lang="en-US" sz="1200" b="0" i="0" u="none" strike="noStrike" cap="none" dirty="0">
                <a:solidFill>
                  <a:schemeClr val="dk1"/>
                </a:solidFill>
                <a:latin typeface="Calibri"/>
                <a:ea typeface="Calibri"/>
                <a:cs typeface="Calibri"/>
                <a:sym typeface="Calibri"/>
              </a:rPr>
              <a:t>execution to </a:t>
            </a:r>
            <a:r>
              <a:rPr lang="en-US" dirty="0"/>
              <a:t>systematically identify </a:t>
            </a:r>
            <a:r>
              <a:rPr lang="en-US" dirty="0" smtClean="0"/>
              <a:t>their</a:t>
            </a:r>
            <a:r>
              <a:rPr lang="en-US" baseline="0" dirty="0" smtClean="0"/>
              <a:t> legitimate </a:t>
            </a:r>
            <a:r>
              <a:rPr lang="en-US" dirty="0" smtClean="0"/>
              <a:t>value range to generate</a:t>
            </a:r>
            <a:r>
              <a:rPr lang="en-US" baseline="0" dirty="0" smtClean="0"/>
              <a:t> tuning parameters.</a:t>
            </a:r>
            <a:endParaRPr lang="en-US" dirty="0"/>
          </a:p>
        </p:txBody>
      </p:sp>
      <p:sp>
        <p:nvSpPr>
          <p:cNvPr id="231" name="Shape 231"/>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5337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spcAft>
                <a:spcPts val="0"/>
              </a:spcAft>
              <a:buClr>
                <a:schemeClr val="dk1"/>
              </a:buClr>
              <a:buSzPct val="100000"/>
              <a:buFont typeface="Calibri"/>
              <a:buNone/>
            </a:pPr>
            <a:r>
              <a:rPr lang="en-US" dirty="0"/>
              <a:t>To summarize our solutions proposed, we</a:t>
            </a:r>
            <a:r>
              <a:rPr lang="en-US" sz="1200" b="0" i="0" u="none" strike="noStrike" cap="none" dirty="0">
                <a:solidFill>
                  <a:schemeClr val="dk1"/>
                </a:solidFill>
                <a:latin typeface="Calibri"/>
                <a:ea typeface="Calibri"/>
                <a:cs typeface="Calibri"/>
                <a:sym typeface="Calibri"/>
              </a:rPr>
              <a:t> present a preliminary design </a:t>
            </a:r>
            <a:r>
              <a:rPr lang="en-US" sz="1200" b="0" i="0" u="none" strike="noStrike" cap="none" dirty="0" smtClean="0">
                <a:solidFill>
                  <a:schemeClr val="dk1"/>
                </a:solidFill>
                <a:latin typeface="Calibri"/>
                <a:ea typeface="Calibri"/>
                <a:cs typeface="Calibri"/>
                <a:sym typeface="Calibri"/>
              </a:rPr>
              <a:t>of a feature </a:t>
            </a:r>
            <a:r>
              <a:rPr lang="en-US" sz="1200" b="0" i="0" u="none" strike="noStrike" cap="none" dirty="0">
                <a:solidFill>
                  <a:schemeClr val="dk1"/>
                </a:solidFill>
                <a:latin typeface="Calibri"/>
                <a:ea typeface="Calibri"/>
                <a:cs typeface="Calibri"/>
                <a:sym typeface="Calibri"/>
              </a:rPr>
              <a:t>access control system.</a:t>
            </a:r>
          </a:p>
          <a:p>
            <a:pPr marL="0" marR="0" lvl="0" indent="-76200" algn="l" rtl="0">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The input here is a set of </a:t>
            </a:r>
            <a:r>
              <a:rPr lang="en-US" sz="1200" b="0" i="0" u="none" strike="noStrike" cap="none" dirty="0" smtClean="0">
                <a:solidFill>
                  <a:schemeClr val="dk1"/>
                </a:solidFill>
                <a:latin typeface="Calibri"/>
                <a:ea typeface="Calibri"/>
                <a:cs typeface="Calibri"/>
                <a:sym typeface="Calibri"/>
              </a:rPr>
              <a:t>user-level features to be customized and </a:t>
            </a:r>
            <a:r>
              <a:rPr lang="en-US" sz="1200" b="0" i="0" u="none" strike="noStrike" cap="none" dirty="0">
                <a:solidFill>
                  <a:schemeClr val="dk1"/>
                </a:solidFill>
                <a:latin typeface="Calibri"/>
                <a:ea typeface="Calibri"/>
                <a:cs typeface="Calibri"/>
                <a:sym typeface="Calibri"/>
              </a:rPr>
              <a:t>the protocol software</a:t>
            </a:r>
            <a:r>
              <a:rPr lang="en-US" sz="1200" b="0" i="0" u="none" strike="noStrike" cap="none" dirty="0" smtClean="0">
                <a:solidFill>
                  <a:schemeClr val="dk1"/>
                </a:solidFill>
                <a:latin typeface="Calibri"/>
                <a:ea typeface="Calibri"/>
                <a:cs typeface="Calibri"/>
                <a:sym typeface="Calibri"/>
              </a:rPr>
              <a:t>.</a:t>
            </a:r>
            <a:endParaRPr lang="en-US" sz="1200" b="0" i="0" u="none" strike="noStrike" cap="none" dirty="0">
              <a:solidFill>
                <a:schemeClr val="dk1"/>
              </a:solidFill>
              <a:latin typeface="Calibri"/>
              <a:ea typeface="Calibri"/>
              <a:cs typeface="Calibri"/>
              <a:sym typeface="Calibri"/>
            </a:endParaRPr>
          </a:p>
          <a:p>
            <a:pPr marL="0" marR="0" lvl="0" indent="-76200" algn="l" rtl="0">
              <a:spcBef>
                <a:spcPts val="0"/>
              </a:spcBef>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It first </a:t>
            </a:r>
            <a:r>
              <a:rPr lang="en-US" sz="1200" b="0" i="0" u="none" strike="noStrike" cap="none" dirty="0" smtClean="0">
                <a:solidFill>
                  <a:schemeClr val="dk1"/>
                </a:solidFill>
                <a:latin typeface="Calibri"/>
                <a:ea typeface="Calibri"/>
                <a:cs typeface="Calibri"/>
                <a:sym typeface="Calibri"/>
              </a:rPr>
              <a:t>analyzes the customization requirements</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to generate </a:t>
            </a:r>
            <a:r>
              <a:rPr lang="en-US" sz="1200" b="0" i="0" u="none" strike="noStrike" cap="none" dirty="0">
                <a:solidFill>
                  <a:schemeClr val="dk1"/>
                </a:solidFill>
                <a:latin typeface="Calibri"/>
                <a:ea typeface="Calibri"/>
                <a:cs typeface="Calibri"/>
                <a:sym typeface="Calibri"/>
              </a:rPr>
              <a:t>access control policy for each feature.</a:t>
            </a: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9275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policy enforcement </a:t>
            </a:r>
            <a:r>
              <a:rPr lang="en-US" sz="1200" b="0" i="0" u="none" strike="noStrike" cap="none" dirty="0" smtClean="0">
                <a:solidFill>
                  <a:schemeClr val="dk1"/>
                </a:solidFill>
                <a:latin typeface="Calibri"/>
                <a:ea typeface="Calibri"/>
                <a:cs typeface="Calibri"/>
                <a:sym typeface="Calibri"/>
              </a:rPr>
              <a:t>component will </a:t>
            </a:r>
            <a:r>
              <a:rPr lang="en-US" sz="1200" b="0" i="0" u="none" strike="noStrike" cap="none" dirty="0">
                <a:solidFill>
                  <a:schemeClr val="dk1"/>
                </a:solidFill>
                <a:latin typeface="Calibri"/>
                <a:ea typeface="Calibri"/>
                <a:cs typeface="Calibri"/>
                <a:sym typeface="Calibri"/>
              </a:rPr>
              <a:t>take </a:t>
            </a:r>
            <a:r>
              <a:rPr lang="en-US" sz="1200" b="0" i="0" u="none" strike="noStrike" cap="none" dirty="0" err="1">
                <a:solidFill>
                  <a:schemeClr val="dk1"/>
                </a:solidFill>
                <a:latin typeface="Calibri"/>
                <a:ea typeface="Calibri"/>
                <a:cs typeface="Calibri"/>
                <a:sym typeface="Calibri"/>
              </a:rPr>
              <a:t>thes</a:t>
            </a:r>
            <a:r>
              <a:rPr lang="en-US" sz="1200" b="0" i="0" u="none" strike="noStrike" cap="none" dirty="0">
                <a:solidFill>
                  <a:schemeClr val="dk1"/>
                </a:solidFill>
                <a:latin typeface="Calibri"/>
                <a:ea typeface="Calibri"/>
                <a:cs typeface="Calibri"/>
                <a:sym typeface="Calibri"/>
              </a:rPr>
              <a:t> policy </a:t>
            </a:r>
            <a:r>
              <a:rPr lang="en-US" sz="1200" b="0" i="0" u="none" strike="noStrike" cap="none" dirty="0" err="1">
                <a:solidFill>
                  <a:schemeClr val="dk1"/>
                </a:solidFill>
                <a:latin typeface="Calibri"/>
                <a:ea typeface="Calibri"/>
                <a:cs typeface="Calibri"/>
                <a:sym typeface="Calibri"/>
              </a:rPr>
              <a:t>config</a:t>
            </a:r>
            <a:r>
              <a:rPr lang="en-US" sz="1200" b="0" i="0" u="none" strike="noStrike" cap="none" dirty="0">
                <a:solidFill>
                  <a:schemeClr val="dk1"/>
                </a:solidFill>
                <a:latin typeface="Calibri"/>
                <a:ea typeface="Calibri"/>
                <a:cs typeface="Calibri"/>
                <a:sym typeface="Calibri"/>
              </a:rPr>
              <a:t> files with the protocol software as input</a:t>
            </a:r>
            <a:r>
              <a:rPr lang="en-US" dirty="0"/>
              <a:t>, and localize the code-level implementation for each </a:t>
            </a:r>
            <a:r>
              <a:rPr lang="en-US" dirty="0" smtClean="0"/>
              <a:t>feature, </a:t>
            </a:r>
            <a:r>
              <a:rPr lang="en-US" dirty="0"/>
              <a:t>and finally perform the</a:t>
            </a:r>
            <a:r>
              <a:rPr lang="en-US" sz="1200" b="0" i="0" u="none" strike="noStrike" cap="none" dirty="0">
                <a:solidFill>
                  <a:schemeClr val="dk1"/>
                </a:solidFill>
                <a:latin typeface="Calibri"/>
                <a:ea typeface="Calibri"/>
                <a:cs typeface="Calibri"/>
                <a:sym typeface="Calibri"/>
              </a:rPr>
              <a:t> customization through access control </a:t>
            </a:r>
            <a:r>
              <a:rPr lang="en-US" sz="1200" b="0" i="0" u="none" strike="noStrike" cap="none" dirty="0" smtClean="0">
                <a:solidFill>
                  <a:schemeClr val="dk1"/>
                </a:solidFill>
                <a:latin typeface="Calibri"/>
                <a:ea typeface="Calibri"/>
                <a:cs typeface="Calibri"/>
                <a:sym typeface="Calibri"/>
              </a:rPr>
              <a:t>policy enforcement</a:t>
            </a:r>
            <a:r>
              <a:rPr lang="en-US" sz="1200" b="0" i="0" u="none" strike="noStrike" cap="none" dirty="0">
                <a:solidFill>
                  <a:schemeClr val="dk1"/>
                </a:solidFill>
                <a:latin typeface="Calibri"/>
                <a:ea typeface="Calibri"/>
                <a:cs typeface="Calibri"/>
                <a:sym typeface="Calibri"/>
              </a:rPr>
              <a:t>.</a:t>
            </a:r>
          </a:p>
        </p:txBody>
      </p:sp>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046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76200" algn="l" rtl="0">
              <a:lnSpc>
                <a:spcPct val="115000"/>
              </a:lnSpc>
              <a:spcBef>
                <a:spcPts val="0"/>
              </a:spcBef>
              <a:spcAft>
                <a:spcPts val="0"/>
              </a:spcAft>
              <a:buClr>
                <a:schemeClr val="dk1"/>
              </a:buClr>
              <a:buSzPct val="100000"/>
              <a:buFont typeface="Arial"/>
              <a:buNone/>
            </a:pPr>
            <a:r>
              <a:rPr lang="en-US" sz="1200" i="0" u="none" strike="noStrike" cap="none" dirty="0" smtClean="0">
                <a:solidFill>
                  <a:schemeClr val="dk1"/>
                </a:solidFill>
              </a:rPr>
              <a:t>I </a:t>
            </a:r>
            <a:r>
              <a:rPr lang="en-US" sz="1200" i="0" u="none" strike="noStrike" cap="none" dirty="0">
                <a:solidFill>
                  <a:schemeClr val="dk1"/>
                </a:solidFill>
              </a:rPr>
              <a:t>want to point out a limitation with the protocol customization </a:t>
            </a:r>
            <a:r>
              <a:rPr lang="en-US" sz="1200" i="0" u="none" strike="noStrike" cap="none" dirty="0" smtClean="0">
                <a:solidFill>
                  <a:schemeClr val="dk1"/>
                </a:solidFill>
              </a:rPr>
              <a:t>approach</a:t>
            </a:r>
            <a:r>
              <a:rPr lang="en-US" dirty="0" smtClean="0"/>
              <a:t>.</a:t>
            </a:r>
            <a:endParaRPr lang="en-US" dirty="0"/>
          </a:p>
          <a:p>
            <a:pPr marL="0" marR="0" lvl="0" indent="-76200" algn="l" rtl="0">
              <a:lnSpc>
                <a:spcPct val="115000"/>
              </a:lnSpc>
              <a:spcBef>
                <a:spcPts val="0"/>
              </a:spcBef>
              <a:buClr>
                <a:schemeClr val="dk1"/>
              </a:buClr>
              <a:buSzPct val="100000"/>
              <a:buFont typeface="Arial"/>
              <a:buNone/>
            </a:pPr>
            <a:r>
              <a:rPr lang="en-US" sz="1200" i="0" u="none" strike="noStrike" cap="none" dirty="0">
                <a:solidFill>
                  <a:schemeClr val="dk1"/>
                </a:solidFill>
              </a:rPr>
              <a:t>If a vulnerability is related to some core functionality of the protocol</a:t>
            </a:r>
            <a:r>
              <a:rPr lang="en-US" dirty="0"/>
              <a:t>, which</a:t>
            </a:r>
            <a:r>
              <a:rPr lang="en-US" sz="1200" i="0" u="none" strike="noStrike" cap="none" dirty="0">
                <a:solidFill>
                  <a:schemeClr val="dk1"/>
                </a:solidFill>
              </a:rPr>
              <a:t> requires significant changes to the detailed logic of</a:t>
            </a:r>
            <a:r>
              <a:rPr lang="en-US" dirty="0"/>
              <a:t> </a:t>
            </a:r>
            <a:r>
              <a:rPr lang="en-US" sz="1200" i="0" u="none" strike="noStrike" cap="none" dirty="0">
                <a:solidFill>
                  <a:schemeClr val="dk1"/>
                </a:solidFill>
              </a:rPr>
              <a:t>the protocol feature, it cannot be completely addressed by </a:t>
            </a:r>
            <a:r>
              <a:rPr lang="en-US" sz="1200" i="0" u="none" strike="noStrike" cap="none" dirty="0" smtClean="0">
                <a:solidFill>
                  <a:schemeClr val="dk1"/>
                </a:solidFill>
              </a:rPr>
              <a:t>protocol </a:t>
            </a:r>
            <a:r>
              <a:rPr lang="en-US" sz="1200" i="0" u="none" strike="noStrike" cap="none" dirty="0">
                <a:solidFill>
                  <a:schemeClr val="dk1"/>
                </a:solidFill>
              </a:rPr>
              <a:t>customization alone</a:t>
            </a:r>
            <a:r>
              <a:rPr lang="en-US" dirty="0"/>
              <a:t>.</a:t>
            </a:r>
          </a:p>
          <a:p>
            <a:pPr marL="0" marR="0" lvl="0" indent="-76200" algn="l" rtl="0">
              <a:lnSpc>
                <a:spcPct val="115000"/>
              </a:lnSpc>
              <a:spcBef>
                <a:spcPts val="0"/>
              </a:spcBef>
              <a:buClr>
                <a:schemeClr val="dk1"/>
              </a:buClr>
              <a:buSzPct val="100000"/>
              <a:buFont typeface="Arial"/>
              <a:buNone/>
            </a:pPr>
            <a:r>
              <a:rPr lang="en-US" dirty="0"/>
              <a:t>For example, the </a:t>
            </a:r>
            <a:r>
              <a:rPr lang="en-US" dirty="0" smtClean="0"/>
              <a:t>recently </a:t>
            </a:r>
            <a:r>
              <a:rPr lang="en-US" dirty="0"/>
              <a:t>found TLS </a:t>
            </a:r>
            <a:r>
              <a:rPr lang="en-US" dirty="0" err="1"/>
              <a:t>vulns</a:t>
            </a:r>
            <a:r>
              <a:rPr lang="en-US" dirty="0"/>
              <a:t> caused by the weakness of random key generation cannot be fixed solely by protocol customization.</a:t>
            </a:r>
          </a:p>
        </p:txBody>
      </p:sp>
      <p:sp>
        <p:nvSpPr>
          <p:cNvPr id="259" name="Shape 259"/>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7062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lnSpc>
                <a:spcPct val="100000"/>
              </a:lnSpc>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As a summary, we perform an </a:t>
            </a:r>
            <a:r>
              <a:rPr lang="en-US" sz="1200" b="0" i="0" u="none" strike="noStrike" cap="none" dirty="0">
                <a:solidFill>
                  <a:schemeClr val="dk1"/>
                </a:solidFill>
                <a:latin typeface="Corbel"/>
                <a:ea typeface="Corbel"/>
                <a:cs typeface="Corbel"/>
                <a:sym typeface="Corbel"/>
              </a:rPr>
              <a:t>initial investigation of protocol customization for reducing attack surface</a:t>
            </a:r>
            <a:r>
              <a:rPr lang="en-US" dirty="0">
                <a:latin typeface="Corbel"/>
                <a:ea typeface="Corbel"/>
                <a:cs typeface="Corbel"/>
                <a:sym typeface="Corbel"/>
              </a:rPr>
              <a:t> of </a:t>
            </a:r>
            <a:r>
              <a:rPr lang="en-US" dirty="0" smtClean="0">
                <a:latin typeface="Corbel"/>
                <a:ea typeface="Corbel"/>
                <a:cs typeface="Corbel"/>
                <a:sym typeface="Corbel"/>
              </a:rPr>
              <a:t>a </a:t>
            </a:r>
            <a:r>
              <a:rPr lang="en-US" dirty="0">
                <a:latin typeface="Corbel"/>
                <a:ea typeface="Corbel"/>
                <a:cs typeface="Corbel"/>
                <a:sym typeface="Corbel"/>
              </a:rPr>
              <a:t>standard protocol.</a:t>
            </a:r>
            <a:r>
              <a:rPr lang="en-US" sz="1200" b="0" i="0" u="none" strike="noStrike" cap="none" dirty="0">
                <a:solidFill>
                  <a:schemeClr val="dk1"/>
                </a:solidFill>
                <a:latin typeface="Corbel"/>
                <a:ea typeface="Corbel"/>
                <a:cs typeface="Corbel"/>
                <a:sym typeface="Corbel"/>
              </a:rPr>
              <a:t> </a:t>
            </a:r>
            <a:endParaRPr lang="en-US" sz="1200" b="0" i="0" u="none" strike="noStrike" cap="none" dirty="0" smtClean="0">
              <a:solidFill>
                <a:schemeClr val="dk1"/>
              </a:solidFill>
              <a:latin typeface="Corbel"/>
              <a:ea typeface="Corbel"/>
              <a:cs typeface="Corbel"/>
              <a:sym typeface="Corbel"/>
            </a:endParaRPr>
          </a:p>
          <a:p>
            <a:pPr marL="0" marR="0" lvl="0" indent="-76200" algn="l" rtl="0">
              <a:lnSpc>
                <a:spcPct val="100000"/>
              </a:lnSpc>
              <a:spcBef>
                <a:spcPts val="0"/>
              </a:spcBef>
              <a:spcAft>
                <a:spcPts val="0"/>
              </a:spcAft>
              <a:buClr>
                <a:schemeClr val="dk1"/>
              </a:buClr>
              <a:buSzPct val="100000"/>
              <a:buFont typeface="Calibri"/>
              <a:buNone/>
            </a:pPr>
            <a:r>
              <a:rPr lang="en-US" dirty="0" smtClean="0">
                <a:latin typeface="Corbel"/>
                <a:ea typeface="Corbel"/>
                <a:cs typeface="Corbel"/>
                <a:sym typeface="Corbel"/>
              </a:rPr>
              <a:t>We</a:t>
            </a:r>
            <a:r>
              <a:rPr lang="en-US" sz="1200" b="0" i="0" u="none" strike="noStrike" cap="none" dirty="0" smtClean="0">
                <a:solidFill>
                  <a:schemeClr val="dk1"/>
                </a:solidFill>
                <a:latin typeface="Corbel"/>
                <a:ea typeface="Corbel"/>
                <a:cs typeface="Corbel"/>
                <a:sym typeface="Corbel"/>
              </a:rPr>
              <a:t> </a:t>
            </a:r>
            <a:r>
              <a:rPr lang="en-US" sz="1200" b="0" i="0" u="none" strike="noStrike" cap="none" dirty="0">
                <a:solidFill>
                  <a:schemeClr val="dk1"/>
                </a:solidFill>
                <a:latin typeface="Corbel"/>
                <a:ea typeface="Corbel"/>
                <a:cs typeface="Corbel"/>
                <a:sym typeface="Corbel"/>
              </a:rPr>
              <a:t>identify key challenges </a:t>
            </a:r>
            <a:r>
              <a:rPr lang="en-US" sz="1200" b="0" i="0" u="none" strike="noStrike" cap="none" dirty="0" smtClean="0">
                <a:solidFill>
                  <a:schemeClr val="dk1"/>
                </a:solidFill>
                <a:latin typeface="Corbel"/>
                <a:ea typeface="Corbel"/>
                <a:cs typeface="Corbel"/>
                <a:sym typeface="Corbel"/>
              </a:rPr>
              <a:t>for achieving protocol customization in a systematic way.</a:t>
            </a:r>
            <a:endParaRPr lang="en-US" sz="1200" b="0" i="0" u="none" strike="noStrike" cap="none" baseline="0" dirty="0" smtClean="0">
              <a:solidFill>
                <a:schemeClr val="dk1"/>
              </a:solidFill>
              <a:latin typeface="Corbel"/>
              <a:ea typeface="Corbel"/>
              <a:cs typeface="Corbel"/>
              <a:sym typeface="Corbel"/>
            </a:endParaRPr>
          </a:p>
          <a:p>
            <a:pPr marL="0" marR="0" lvl="0" indent="-76200" algn="l" rtl="0">
              <a:lnSpc>
                <a:spcPct val="100000"/>
              </a:lnSpc>
              <a:spcBef>
                <a:spcPts val="0"/>
              </a:spcBef>
              <a:spcAft>
                <a:spcPts val="0"/>
              </a:spcAft>
              <a:buClr>
                <a:schemeClr val="dk1"/>
              </a:buClr>
              <a:buSzPct val="100000"/>
              <a:buFont typeface="Calibri"/>
              <a:buNone/>
            </a:pPr>
            <a:r>
              <a:rPr lang="en-US" sz="1200" b="0" i="0" u="none" strike="noStrike" cap="none" baseline="0" dirty="0" smtClean="0">
                <a:solidFill>
                  <a:schemeClr val="dk1"/>
                </a:solidFill>
                <a:latin typeface="Corbel"/>
                <a:ea typeface="Corbel"/>
                <a:cs typeface="Corbel"/>
                <a:sym typeface="Corbel"/>
              </a:rPr>
              <a:t>We also</a:t>
            </a:r>
            <a:r>
              <a:rPr lang="en-US" sz="1200" b="0" i="0" u="none" strike="noStrike" cap="none" dirty="0" smtClean="0">
                <a:solidFill>
                  <a:schemeClr val="dk1"/>
                </a:solidFill>
                <a:latin typeface="Corbel"/>
                <a:ea typeface="Corbel"/>
                <a:cs typeface="Corbel"/>
                <a:sym typeface="Corbel"/>
              </a:rPr>
              <a:t> </a:t>
            </a:r>
            <a:r>
              <a:rPr lang="en-US" sz="1200" b="0" i="0" u="none" strike="noStrike" cap="none" dirty="0">
                <a:solidFill>
                  <a:schemeClr val="dk1"/>
                </a:solidFill>
                <a:latin typeface="Corbel"/>
                <a:ea typeface="Corbel"/>
                <a:cs typeface="Corbel"/>
                <a:sym typeface="Corbel"/>
              </a:rPr>
              <a:t>propos</a:t>
            </a:r>
            <a:r>
              <a:rPr lang="en-US" dirty="0">
                <a:latin typeface="Corbel"/>
                <a:ea typeface="Corbel"/>
                <a:cs typeface="Corbel"/>
                <a:sym typeface="Corbel"/>
              </a:rPr>
              <a:t>e </a:t>
            </a:r>
            <a:r>
              <a:rPr lang="en-US" sz="1200" b="0" i="0" u="none" strike="noStrike" cap="none" dirty="0">
                <a:solidFill>
                  <a:schemeClr val="dk1"/>
                </a:solidFill>
                <a:latin typeface="Corbel"/>
                <a:ea typeface="Corbel"/>
                <a:cs typeface="Corbel"/>
                <a:sym typeface="Corbel"/>
              </a:rPr>
              <a:t>an access control mechanism </a:t>
            </a:r>
            <a:r>
              <a:rPr lang="en-US" dirty="0">
                <a:latin typeface="Corbel"/>
                <a:ea typeface="Corbel"/>
                <a:cs typeface="Corbel"/>
                <a:sym typeface="Corbel"/>
              </a:rPr>
              <a:t>as a systematic solution to </a:t>
            </a:r>
            <a:r>
              <a:rPr lang="en-US" sz="1200" b="0" i="0" u="none" strike="noStrike" cap="none" dirty="0">
                <a:solidFill>
                  <a:schemeClr val="dk1"/>
                </a:solidFill>
                <a:latin typeface="Corbel"/>
                <a:ea typeface="Corbel"/>
                <a:cs typeface="Corbel"/>
                <a:sym typeface="Corbel"/>
              </a:rPr>
              <a:t>unify existing protocol customization practices</a:t>
            </a:r>
            <a:r>
              <a:rPr lang="en-US" sz="1200" b="0" i="0" u="none" strike="noStrike" cap="none" dirty="0" smtClean="0">
                <a:solidFill>
                  <a:schemeClr val="dk1"/>
                </a:solidFill>
                <a:latin typeface="Corbel"/>
                <a:ea typeface="Corbel"/>
                <a:cs typeface="Corbel"/>
                <a:sym typeface="Corbel"/>
              </a:rPr>
              <a:t>.</a:t>
            </a:r>
          </a:p>
          <a:p>
            <a:pPr marL="0" marR="0" lvl="0" indent="-76200" algn="l" rtl="0">
              <a:lnSpc>
                <a:spcPct val="100000"/>
              </a:lnSpc>
              <a:spcBef>
                <a:spcPts val="0"/>
              </a:spcBef>
              <a:spcAft>
                <a:spcPts val="0"/>
              </a:spcAft>
              <a:buClr>
                <a:schemeClr val="dk1"/>
              </a:buClr>
              <a:buSzPct val="100000"/>
              <a:buFont typeface="Calibri"/>
              <a:buNone/>
            </a:pPr>
            <a:r>
              <a:rPr lang="en-US" sz="1200" b="0" i="0" u="none" strike="noStrike" cap="none" dirty="0" smtClean="0">
                <a:solidFill>
                  <a:schemeClr val="dk1"/>
                </a:solidFill>
                <a:latin typeface="Corbel"/>
                <a:ea typeface="Corbel"/>
                <a:cs typeface="Corbel"/>
                <a:sym typeface="Corbel"/>
              </a:rPr>
              <a:t>As future works, we</a:t>
            </a:r>
            <a:r>
              <a:rPr lang="en-US" sz="1200" b="0" i="0" u="none" strike="noStrike" cap="none" baseline="0" dirty="0" smtClean="0">
                <a:solidFill>
                  <a:schemeClr val="dk1"/>
                </a:solidFill>
                <a:latin typeface="Corbel"/>
                <a:ea typeface="Corbel"/>
                <a:cs typeface="Corbel"/>
                <a:sym typeface="Corbel"/>
              </a:rPr>
              <a:t> plan to develop a practical protocol customization system that can perform feature identification and feature access control in a systematic way with low </a:t>
            </a:r>
            <a:r>
              <a:rPr lang="en-US" sz="1200" b="0" i="0" u="none" strike="noStrike" cap="none" baseline="0" dirty="0" err="1" smtClean="0">
                <a:solidFill>
                  <a:schemeClr val="dk1"/>
                </a:solidFill>
                <a:latin typeface="Corbel"/>
                <a:ea typeface="Corbel"/>
                <a:cs typeface="Corbel"/>
                <a:sym typeface="Corbel"/>
              </a:rPr>
              <a:t>perofmrance</a:t>
            </a:r>
            <a:r>
              <a:rPr lang="en-US" sz="1200" b="0" i="0" u="none" strike="noStrike" cap="none" baseline="0" dirty="0" smtClean="0">
                <a:solidFill>
                  <a:schemeClr val="dk1"/>
                </a:solidFill>
                <a:latin typeface="Corbel"/>
                <a:ea typeface="Corbel"/>
                <a:cs typeface="Corbel"/>
                <a:sym typeface="Corbel"/>
              </a:rPr>
              <a:t> overhead.</a:t>
            </a:r>
            <a:endParaRPr lang="en-US" sz="1200" b="0" i="0" u="none" strike="noStrike" cap="none" dirty="0">
              <a:solidFill>
                <a:schemeClr val="dk1"/>
              </a:solidFill>
              <a:latin typeface="Corbel"/>
              <a:ea typeface="Corbel"/>
              <a:cs typeface="Corbel"/>
              <a:sym typeface="Corbel"/>
            </a:endParaRPr>
          </a:p>
          <a:p>
            <a:pPr marL="0" marR="0" lvl="0" indent="-76200" algn="l" rtl="0">
              <a:spcBef>
                <a:spcPts val="0"/>
              </a:spcBef>
              <a:buClr>
                <a:schemeClr val="dk1"/>
              </a:buClr>
              <a:buSzPct val="100000"/>
              <a:buFont typeface="Calibri"/>
              <a:buNone/>
            </a:pPr>
            <a:endParaRPr dirty="0"/>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553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spcAft>
                <a:spcPts val="0"/>
              </a:spcAft>
              <a:buClr>
                <a:schemeClr val="dk1"/>
              </a:buClr>
              <a:buSzPct val="100000"/>
              <a:buFont typeface="Calibri"/>
              <a:buNone/>
            </a:pPr>
            <a:r>
              <a:rPr lang="en-US" sz="1200" b="1" i="0" u="none" strike="noStrike" cap="none" dirty="0" smtClean="0">
                <a:solidFill>
                  <a:schemeClr val="dk1"/>
                </a:solidFill>
                <a:latin typeface="Calibri"/>
                <a:ea typeface="Calibri"/>
                <a:cs typeface="Calibri"/>
                <a:sym typeface="Calibri"/>
              </a:rPr>
              <a:t>Q: Is there a prototype?</a:t>
            </a:r>
            <a:r>
              <a:rPr lang="en-US" sz="1200" b="1" i="0" u="none" strike="noStrike" cap="none" baseline="0" dirty="0" smtClean="0">
                <a:solidFill>
                  <a:schemeClr val="dk1"/>
                </a:solidFill>
                <a:latin typeface="Calibri"/>
                <a:ea typeface="Calibri"/>
                <a:cs typeface="Calibri"/>
                <a:sym typeface="Calibri"/>
              </a:rPr>
              <a:t> What protocols can it support?</a:t>
            </a:r>
          </a:p>
          <a:p>
            <a:pPr marL="0" marR="0" lvl="0" indent="-76200" algn="l" rtl="0">
              <a:spcBef>
                <a:spcPts val="0"/>
              </a:spcBef>
              <a:spcAft>
                <a:spcPts val="0"/>
              </a:spcAft>
              <a:buClr>
                <a:schemeClr val="dk1"/>
              </a:buClr>
              <a:buSzPct val="100000"/>
              <a:buFont typeface="Calibri"/>
              <a:buNone/>
            </a:pPr>
            <a:r>
              <a:rPr lang="en-US" sz="1200" b="0" i="0" u="none" strike="noStrike" cap="none" baseline="0" dirty="0" smtClean="0">
                <a:solidFill>
                  <a:schemeClr val="dk1"/>
                </a:solidFill>
                <a:latin typeface="Calibri"/>
                <a:ea typeface="Calibri"/>
                <a:cs typeface="Calibri"/>
                <a:sym typeface="Calibri"/>
              </a:rPr>
              <a:t>No, but we are working towards building a prototype. As mentioned in the future works, we are studying popular protocols to evaluate the design choices and flesh the details of key components in our feature access control system, policy specification and enforcement.</a:t>
            </a:r>
            <a:endParaRPr lang="en-US" sz="1200" b="0" i="0" u="none" strike="noStrike" cap="none" dirty="0" smtClean="0">
              <a:solidFill>
                <a:schemeClr val="dk1"/>
              </a:solidFill>
              <a:latin typeface="Calibri"/>
              <a:ea typeface="Calibri"/>
              <a:cs typeface="Calibri"/>
              <a:sym typeface="Calibri"/>
            </a:endParaRPr>
          </a:p>
          <a:p>
            <a:pPr marL="0" marR="0" lvl="0" indent="-76200" algn="l" rtl="0">
              <a:spcBef>
                <a:spcPts val="0"/>
              </a:spcBef>
              <a:spcAft>
                <a:spcPts val="0"/>
              </a:spcAft>
              <a:buClr>
                <a:schemeClr val="dk1"/>
              </a:buClr>
              <a:buSzPct val="100000"/>
              <a:buFont typeface="Calibri"/>
              <a:buNone/>
            </a:pPr>
            <a:r>
              <a:rPr lang="en-US" sz="1200" b="1" i="0" u="none" strike="noStrike" cap="none" dirty="0" smtClean="0">
                <a:solidFill>
                  <a:schemeClr val="dk1"/>
                </a:solidFill>
                <a:latin typeface="Calibri"/>
                <a:ea typeface="Calibri"/>
                <a:cs typeface="Calibri"/>
                <a:sym typeface="Calibri"/>
              </a:rPr>
              <a:t>Q: Besides</a:t>
            </a:r>
            <a:r>
              <a:rPr lang="en-US" sz="1200" b="1" i="0" u="none" strike="noStrike" cap="none" baseline="0" dirty="0" smtClean="0">
                <a:solidFill>
                  <a:schemeClr val="dk1"/>
                </a:solidFill>
                <a:latin typeface="Calibri"/>
                <a:ea typeface="Calibri"/>
                <a:cs typeface="Calibri"/>
                <a:sym typeface="Calibri"/>
              </a:rPr>
              <a:t> HPACK bomb, what other cases to motivate the need of systematic?</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cap="none" baseline="0" dirty="0" smtClean="0">
                <a:solidFill>
                  <a:schemeClr val="dk1"/>
                </a:solidFill>
                <a:latin typeface="Calibri"/>
                <a:ea typeface="Calibri"/>
                <a:cs typeface="Calibri"/>
                <a:sym typeface="Calibri"/>
              </a:rPr>
              <a:t>We studied other cases that support the need of systematic protocol customization. The CVE study section in the paper discuss other cases like </a:t>
            </a:r>
            <a:r>
              <a:rPr lang="en-US" sz="1200" b="0" i="0" u="none" strike="noStrike" kern="1200" cap="none" dirty="0" smtClean="0">
                <a:solidFill>
                  <a:schemeClr val="dk1"/>
                </a:solidFill>
                <a:effectLst/>
                <a:latin typeface="Calibri"/>
                <a:ea typeface="Calibri"/>
                <a:cs typeface="Calibri"/>
                <a:sym typeface="Calibri"/>
              </a:rPr>
              <a:t>HTTP proxy </a:t>
            </a:r>
            <a:r>
              <a:rPr lang="en-US" sz="1200" b="0" i="0" u="none" strike="noStrike" kern="1200" cap="none" dirty="0" err="1" smtClean="0">
                <a:solidFill>
                  <a:schemeClr val="dk1"/>
                </a:solidFill>
                <a:effectLst/>
                <a:latin typeface="Calibri"/>
                <a:ea typeface="Calibri"/>
                <a:cs typeface="Calibri"/>
                <a:sym typeface="Calibri"/>
              </a:rPr>
              <a:t>DoS</a:t>
            </a:r>
            <a:r>
              <a:rPr lang="en-US" sz="1200" b="0" i="0" u="none" strike="noStrike" kern="1200" cap="none" dirty="0" smtClean="0">
                <a:solidFill>
                  <a:schemeClr val="dk1"/>
                </a:solidFill>
                <a:effectLst/>
                <a:latin typeface="Calibri"/>
                <a:ea typeface="Calibri"/>
                <a:cs typeface="Calibri"/>
                <a:sym typeface="Calibri"/>
              </a:rPr>
              <a:t>,</a:t>
            </a:r>
            <a:r>
              <a:rPr lang="en-US" sz="1200" b="0" i="0" u="none" strike="noStrike" kern="1200" cap="none" baseline="0" dirty="0" smtClean="0">
                <a:solidFill>
                  <a:schemeClr val="dk1"/>
                </a:solidFill>
                <a:effectLst/>
                <a:latin typeface="Calibri"/>
                <a:ea typeface="Calibri"/>
                <a:cs typeface="Calibri"/>
                <a:sym typeface="Calibri"/>
              </a:rPr>
              <a:t> which </a:t>
            </a:r>
            <a:r>
              <a:rPr lang="en-US" sz="1200" b="0" i="0" u="none" strike="noStrike" kern="1200" cap="none" dirty="0" smtClean="0">
                <a:solidFill>
                  <a:schemeClr val="dk1"/>
                </a:solidFill>
                <a:effectLst/>
                <a:latin typeface="Calibri"/>
                <a:ea typeface="Calibri"/>
                <a:cs typeface="Calibri"/>
                <a:sym typeface="Calibri"/>
              </a:rPr>
              <a:t>does not limit the number of forwarded interim responses and allows remote HTTP servers to cause a denial of service (memory consumption) via a large number of interim responses. </a:t>
            </a:r>
            <a:endParaRPr lang="en-US" sz="1200" b="0" i="0" u="none" strike="noStrike" cap="none" baseline="0" dirty="0" smtClean="0">
              <a:solidFill>
                <a:schemeClr val="dk1"/>
              </a:solidFill>
              <a:latin typeface="Calibri"/>
              <a:ea typeface="Calibri"/>
              <a:cs typeface="Calibri"/>
              <a:sym typeface="Calibri"/>
            </a:endParaRPr>
          </a:p>
          <a:p>
            <a:pPr marL="0" marR="0" lvl="0" indent="-76200" algn="l" rtl="0">
              <a:spcBef>
                <a:spcPts val="0"/>
              </a:spcBef>
              <a:spcAft>
                <a:spcPts val="0"/>
              </a:spcAft>
              <a:buClr>
                <a:schemeClr val="dk1"/>
              </a:buClr>
              <a:buSzPct val="100000"/>
              <a:buFont typeface="Calibri"/>
              <a:buNone/>
            </a:pPr>
            <a:r>
              <a:rPr lang="en-US" sz="1200" b="1" i="0" u="none" strike="noStrike" cap="none" baseline="0" dirty="0" smtClean="0">
                <a:solidFill>
                  <a:schemeClr val="dk1"/>
                </a:solidFill>
                <a:latin typeface="Calibri"/>
                <a:ea typeface="Calibri"/>
                <a:cs typeface="Calibri"/>
                <a:sym typeface="Calibri"/>
              </a:rPr>
              <a:t>Q: How is protocol customization different from software customization?</a:t>
            </a:r>
          </a:p>
          <a:p>
            <a:pPr marL="0" marR="0" lvl="0" indent="-76200" algn="l" rtl="0">
              <a:spcBef>
                <a:spcPts val="0"/>
              </a:spcBef>
              <a:spcAft>
                <a:spcPts val="0"/>
              </a:spcAft>
              <a:buClr>
                <a:schemeClr val="dk1"/>
              </a:buClr>
              <a:buSzPct val="100000"/>
              <a:buFont typeface="Calibri"/>
              <a:buNone/>
            </a:pPr>
            <a:r>
              <a:rPr lang="en-US" sz="1200" b="0" i="0" u="none" strike="noStrike" cap="none" baseline="0" dirty="0" smtClean="0">
                <a:solidFill>
                  <a:schemeClr val="dk1"/>
                </a:solidFill>
                <a:latin typeface="Calibri"/>
                <a:ea typeface="Calibri"/>
                <a:cs typeface="Calibri"/>
                <a:sym typeface="Calibri"/>
              </a:rPr>
              <a:t>There exist some domain-specific challenges in protocol customization. For example, domain-specific features in protocols are considered here. Access control policy are also domain-specific. To localize features and enforce policy, we can borrow software customization techniques like binary rewriting or program slicing techniques. They are definitely useful. </a:t>
            </a:r>
          </a:p>
          <a:p>
            <a:pPr marL="0" marR="0" lvl="0" indent="-76200" algn="l" rtl="0">
              <a:spcBef>
                <a:spcPts val="0"/>
              </a:spcBef>
              <a:spcAft>
                <a:spcPts val="0"/>
              </a:spcAft>
              <a:buClr>
                <a:schemeClr val="dk1"/>
              </a:buClr>
              <a:buSzPct val="100000"/>
              <a:buFont typeface="Calibri"/>
              <a:buNone/>
            </a:pPr>
            <a:r>
              <a:rPr lang="en-US" sz="1200" b="1" i="0" u="none" strike="noStrike" cap="none" baseline="0" dirty="0" smtClean="0">
                <a:solidFill>
                  <a:schemeClr val="dk1"/>
                </a:solidFill>
                <a:latin typeface="Calibri"/>
                <a:ea typeface="Calibri"/>
                <a:cs typeface="Calibri"/>
                <a:sym typeface="Calibri"/>
              </a:rPr>
              <a:t>Q: Is your system online or offline? Work on source code or binary?</a:t>
            </a:r>
          </a:p>
          <a:p>
            <a:pPr marL="0" marR="0" lvl="0" indent="-76200" algn="l" rtl="0">
              <a:spcBef>
                <a:spcPts val="0"/>
              </a:spcBef>
              <a:spcAft>
                <a:spcPts val="0"/>
              </a:spcAft>
              <a:buClr>
                <a:schemeClr val="dk1"/>
              </a:buClr>
              <a:buSzPct val="100000"/>
              <a:buFont typeface="Calibri"/>
              <a:buNone/>
            </a:pPr>
            <a:r>
              <a:rPr lang="en-US" sz="1200" b="0" i="0" u="none" strike="noStrike" cap="none" baseline="0" dirty="0" smtClean="0">
                <a:solidFill>
                  <a:schemeClr val="dk1"/>
                </a:solidFill>
                <a:latin typeface="Calibri"/>
                <a:ea typeface="Calibri"/>
                <a:cs typeface="Calibri"/>
                <a:sym typeface="Calibri"/>
              </a:rPr>
              <a:t>Feature localization and </a:t>
            </a:r>
            <a:r>
              <a:rPr lang="en-US" sz="1200" b="0" i="0" u="none" strike="noStrike" cap="none" baseline="0" dirty="0" err="1" smtClean="0">
                <a:solidFill>
                  <a:schemeClr val="dk1"/>
                </a:solidFill>
                <a:latin typeface="Calibri"/>
                <a:ea typeface="Calibri"/>
                <a:cs typeface="Calibri"/>
                <a:sym typeface="Calibri"/>
              </a:rPr>
              <a:t>genearation</a:t>
            </a:r>
            <a:r>
              <a:rPr lang="en-US" sz="1200" b="0" i="0" u="none" strike="noStrike" cap="none" baseline="0" dirty="0" smtClean="0">
                <a:solidFill>
                  <a:schemeClr val="dk1"/>
                </a:solidFill>
                <a:latin typeface="Calibri"/>
                <a:ea typeface="Calibri"/>
                <a:cs typeface="Calibri"/>
                <a:sym typeface="Calibri"/>
              </a:rPr>
              <a:t> of policy specification is performed before the protocol software, can be seen as offline. In the paper, we discuss a runtime monitoring mechanism on protocol usage to adjust the access control policy and update the specification for enforcement. This is a post-deployment online process. Can work on both. If source code is available, we will add access control logic around the related code chunks. If not, we can use binary rewriting to add the access control check. </a:t>
            </a:r>
          </a:p>
          <a:p>
            <a:pPr marL="0" marR="0" lvl="0" indent="-76200" algn="l" rtl="0">
              <a:spcBef>
                <a:spcPts val="0"/>
              </a:spcBef>
              <a:spcAft>
                <a:spcPts val="0"/>
              </a:spcAft>
              <a:buClr>
                <a:schemeClr val="dk1"/>
              </a:buClr>
              <a:buSzPct val="100000"/>
              <a:buFont typeface="Calibri"/>
              <a:buNone/>
            </a:pPr>
            <a:r>
              <a:rPr lang="en-US" sz="1200" b="1" i="0" u="none" strike="noStrike" cap="none" baseline="0" dirty="0" smtClean="0">
                <a:solidFill>
                  <a:schemeClr val="dk1"/>
                </a:solidFill>
                <a:latin typeface="Calibri"/>
                <a:ea typeface="Calibri"/>
                <a:cs typeface="Calibri"/>
                <a:sym typeface="Calibri"/>
              </a:rPr>
              <a:t>Q: The effectiveness is dependent on features and policy?</a:t>
            </a:r>
          </a:p>
          <a:p>
            <a:pPr marL="0" marR="0" lvl="0" indent="-76200" algn="l" rtl="0">
              <a:spcBef>
                <a:spcPts val="0"/>
              </a:spcBef>
              <a:spcAft>
                <a:spcPts val="0"/>
              </a:spcAft>
              <a:buClr>
                <a:schemeClr val="dk1"/>
              </a:buClr>
              <a:buSzPct val="100000"/>
              <a:buFont typeface="Calibri"/>
              <a:buNone/>
            </a:pPr>
            <a:r>
              <a:rPr lang="en-US" sz="1200" b="0" i="0" u="none" strike="noStrike" cap="none" baseline="0" dirty="0" smtClean="0">
                <a:solidFill>
                  <a:schemeClr val="dk1"/>
                </a:solidFill>
                <a:latin typeface="Calibri"/>
                <a:ea typeface="Calibri"/>
                <a:cs typeface="Calibri"/>
                <a:sym typeface="Calibri"/>
              </a:rPr>
              <a:t>Right, a good point. We considered that. In the paper, we propose to monitor the protocol usage in runtime. We can modify the access control policy, by reconfiguring the tuning parameters to prevent new features with </a:t>
            </a:r>
            <a:r>
              <a:rPr lang="en-US" sz="1200" b="0" i="0" u="none" strike="noStrike" cap="none" baseline="0" dirty="0" err="1" smtClean="0">
                <a:solidFill>
                  <a:schemeClr val="dk1"/>
                </a:solidFill>
                <a:latin typeface="Calibri"/>
                <a:ea typeface="Calibri"/>
                <a:cs typeface="Calibri"/>
                <a:sym typeface="Calibri"/>
              </a:rPr>
              <a:t>vuln</a:t>
            </a:r>
            <a:r>
              <a:rPr lang="en-US" sz="1200" b="0" i="0" u="none" strike="noStrike" cap="none" baseline="0" dirty="0" smtClean="0">
                <a:solidFill>
                  <a:schemeClr val="dk1"/>
                </a:solidFill>
                <a:latin typeface="Calibri"/>
                <a:ea typeface="Calibri"/>
                <a:cs typeface="Calibri"/>
                <a:sym typeface="Calibri"/>
              </a:rPr>
              <a:t>.</a:t>
            </a:r>
          </a:p>
          <a:p>
            <a:pPr marL="0" marR="0" lvl="0" indent="-76200" algn="l" rtl="0">
              <a:spcBef>
                <a:spcPts val="0"/>
              </a:spcBef>
              <a:spcAft>
                <a:spcPts val="0"/>
              </a:spcAft>
              <a:buClr>
                <a:schemeClr val="dk1"/>
              </a:buClr>
              <a:buSzPct val="100000"/>
              <a:buFont typeface="Calibri"/>
              <a:buNone/>
            </a:pPr>
            <a:r>
              <a:rPr lang="en-US" sz="1200" b="1" i="0" u="none" strike="noStrike" cap="none" baseline="0" dirty="0" smtClean="0">
                <a:solidFill>
                  <a:schemeClr val="dk1"/>
                </a:solidFill>
                <a:latin typeface="Calibri"/>
                <a:ea typeface="Calibri"/>
                <a:cs typeface="Calibri"/>
                <a:sym typeface="Calibri"/>
              </a:rPr>
              <a:t>Q: NLP on </a:t>
            </a:r>
            <a:r>
              <a:rPr lang="en-US" sz="1200" b="1" i="0" u="none" strike="noStrike" cap="none" baseline="0" err="1" smtClean="0">
                <a:solidFill>
                  <a:schemeClr val="dk1"/>
                </a:solidFill>
                <a:latin typeface="Calibri"/>
                <a:ea typeface="Calibri"/>
                <a:cs typeface="Calibri"/>
                <a:sym typeface="Calibri"/>
              </a:rPr>
              <a:t>unstrucutured</a:t>
            </a:r>
            <a:r>
              <a:rPr lang="en-US" sz="1200" b="1" i="0" u="none" strike="noStrike" cap="none" baseline="0" smtClean="0">
                <a:solidFill>
                  <a:schemeClr val="dk1"/>
                </a:solidFill>
                <a:latin typeface="Calibri"/>
                <a:ea typeface="Calibri"/>
                <a:cs typeface="Calibri"/>
                <a:sym typeface="Calibri"/>
              </a:rPr>
              <a:t> texts</a:t>
            </a:r>
            <a:endParaRPr lang="en-US" sz="1200" b="1" i="0" u="none" strike="noStrike" cap="none" baseline="0" dirty="0" smtClean="0">
              <a:solidFill>
                <a:schemeClr val="dk1"/>
              </a:solidFill>
              <a:latin typeface="Calibri"/>
              <a:ea typeface="Calibri"/>
              <a:cs typeface="Calibri"/>
              <a:sym typeface="Calibri"/>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cap="none" baseline="0" dirty="0" smtClean="0">
                <a:solidFill>
                  <a:schemeClr val="dk1"/>
                </a:solidFill>
                <a:latin typeface="Calibri"/>
                <a:ea typeface="Calibri"/>
                <a:cs typeface="Calibri"/>
                <a:sym typeface="Calibri"/>
              </a:rPr>
              <a:t>Sematic interpretation to extract semantic-level meanings</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kern="1200" cap="none" dirty="0" err="1" smtClean="0">
                <a:solidFill>
                  <a:schemeClr val="dk1"/>
                </a:solidFill>
                <a:effectLst/>
                <a:latin typeface="Calibri"/>
                <a:ea typeface="Calibri"/>
                <a:cs typeface="Calibri"/>
                <a:sym typeface="Calibri"/>
              </a:rPr>
              <a:t>Autocog</a:t>
            </a:r>
            <a:r>
              <a:rPr lang="en-US" sz="1200" b="0" i="0" u="none" strike="noStrike" kern="1200" cap="none" dirty="0" smtClean="0">
                <a:solidFill>
                  <a:schemeClr val="dk1"/>
                </a:solidFill>
                <a:effectLst/>
                <a:latin typeface="Calibri"/>
                <a:ea typeface="Calibri"/>
                <a:cs typeface="Calibri"/>
                <a:sym typeface="Calibri"/>
              </a:rPr>
              <a:t>: Measuring the Description-to-permission Fidelity in Android Applications </a:t>
            </a:r>
            <a:endParaRPr lang="en-US" dirty="0" smtClean="0">
              <a:effectLst/>
            </a:endParaRP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kern="1200" cap="none" dirty="0" smtClean="0">
                <a:solidFill>
                  <a:schemeClr val="dk1"/>
                </a:solidFill>
                <a:effectLst/>
                <a:latin typeface="Calibri"/>
                <a:ea typeface="Calibri"/>
                <a:cs typeface="Calibri"/>
                <a:sym typeface="Calibri"/>
              </a:rPr>
              <a:t>WHYPER: Towards Automating Risk Assessment of Mobile Applications </a:t>
            </a:r>
            <a:endParaRPr lang="en-US" dirty="0" smtClean="0">
              <a:effectLst/>
            </a:endParaRPr>
          </a:p>
          <a:p>
            <a:pPr marL="0" marR="0" lvl="0" indent="-76200" algn="l" rtl="0">
              <a:spcBef>
                <a:spcPts val="0"/>
              </a:spcBef>
              <a:spcAft>
                <a:spcPts val="0"/>
              </a:spcAft>
              <a:buClr>
                <a:schemeClr val="dk1"/>
              </a:buClr>
              <a:buSzPct val="100000"/>
              <a:buFont typeface="Calibri"/>
              <a:buNone/>
            </a:pPr>
            <a:endParaRPr lang="en-US" sz="1200" b="0" i="0" u="none" strike="noStrike" cap="none" baseline="0" dirty="0" smtClean="0">
              <a:solidFill>
                <a:schemeClr val="dk1"/>
              </a:solidFill>
              <a:latin typeface="Calibri"/>
              <a:ea typeface="Calibri"/>
              <a:cs typeface="Calibri"/>
              <a:sym typeface="Calibri"/>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6384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We see that today’s widely used </a:t>
            </a:r>
            <a:r>
              <a:rPr lang="en-US" sz="1200" b="0" i="0" u="none" strike="noStrike" cap="none" dirty="0" smtClean="0">
                <a:solidFill>
                  <a:schemeClr val="dk1"/>
                </a:solidFill>
                <a:latin typeface="Calibri"/>
                <a:ea typeface="Calibri"/>
                <a:cs typeface="Calibri"/>
                <a:sym typeface="Calibri"/>
              </a:rPr>
              <a:t>protocols</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contain </a:t>
            </a:r>
            <a:r>
              <a:rPr lang="en-US" sz="1200" b="0" i="0" u="none" strike="noStrike" cap="none" dirty="0">
                <a:solidFill>
                  <a:schemeClr val="dk1"/>
                </a:solidFill>
                <a:latin typeface="Calibri"/>
                <a:ea typeface="Calibri"/>
                <a:cs typeface="Calibri"/>
                <a:sym typeface="Calibri"/>
              </a:rPr>
              <a:t>a rich set of features. </a:t>
            </a:r>
          </a:p>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r>
              <a:rPr lang="en-US" sz="1200" b="0" i="0" u="none" strike="noStrike" cap="none" dirty="0">
                <a:solidFill>
                  <a:schemeClr val="dk1"/>
                </a:solidFill>
                <a:latin typeface="Calibri"/>
                <a:ea typeface="Calibri"/>
                <a:cs typeface="Calibri"/>
                <a:sym typeface="Calibri"/>
              </a:rPr>
              <a:t>For </a:t>
            </a:r>
            <a:r>
              <a:rPr lang="en-US" sz="1200" b="0" i="0" u="none" strike="noStrike" cap="none" dirty="0" smtClean="0">
                <a:solidFill>
                  <a:schemeClr val="dk1"/>
                </a:solidFill>
                <a:latin typeface="Calibri"/>
                <a:ea typeface="Calibri"/>
                <a:cs typeface="Calibri"/>
                <a:sym typeface="Calibri"/>
              </a:rPr>
              <a:t>example,</a:t>
            </a:r>
            <a:r>
              <a:rPr lang="en-US" sz="1200" b="0" i="0" u="none" strike="noStrike" cap="none" baseline="0" dirty="0" smtClean="0">
                <a:solidFill>
                  <a:schemeClr val="dk1"/>
                </a:solidFill>
                <a:latin typeface="Calibri"/>
                <a:ea typeface="Calibri"/>
                <a:cs typeface="Calibri"/>
                <a:sym typeface="Calibri"/>
              </a:rPr>
              <a:t> in TLS, </a:t>
            </a:r>
            <a:r>
              <a:rPr lang="en-US" sz="1200" b="0" i="0" u="none" strike="noStrike" cap="none" dirty="0" smtClean="0">
                <a:solidFill>
                  <a:schemeClr val="dk1"/>
                </a:solidFill>
                <a:latin typeface="Calibri"/>
                <a:ea typeface="Calibri"/>
                <a:cs typeface="Calibri"/>
                <a:sym typeface="Calibri"/>
              </a:rPr>
              <a:t>we find</a:t>
            </a:r>
            <a:r>
              <a:rPr lang="en-US" sz="1200" b="0" i="0" u="none" strike="noStrike" cap="none" baseline="0" dirty="0" smtClean="0">
                <a:solidFill>
                  <a:schemeClr val="dk1"/>
                </a:solidFill>
                <a:latin typeface="Calibri"/>
                <a:ea typeface="Calibri"/>
                <a:cs typeface="Calibri"/>
                <a:sym typeface="Calibri"/>
              </a:rPr>
              <a:t> around </a:t>
            </a:r>
            <a:r>
              <a:rPr lang="en-US" sz="1200" b="0" i="0" u="none" strike="noStrike" cap="none" dirty="0" smtClean="0">
                <a:solidFill>
                  <a:schemeClr val="dk1"/>
                </a:solidFill>
                <a:latin typeface="Calibri"/>
                <a:ea typeface="Calibri"/>
                <a:cs typeface="Calibri"/>
                <a:sym typeface="Calibri"/>
              </a:rPr>
              <a:t>15 extensions</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for </a:t>
            </a:r>
            <a:r>
              <a:rPr lang="en-US" sz="1200" b="0" i="0" u="none" strike="noStrike" cap="none" dirty="0">
                <a:solidFill>
                  <a:schemeClr val="dk1"/>
                </a:solidFill>
                <a:latin typeface="Calibri"/>
                <a:ea typeface="Calibri"/>
                <a:cs typeface="Calibri"/>
                <a:sym typeface="Calibri"/>
              </a:rPr>
              <a:t>extending the functionality provided by the TLS protocol message </a:t>
            </a:r>
            <a:r>
              <a:rPr lang="en-US" sz="1200" b="0" i="0" u="none" strike="noStrike" cap="none" dirty="0" smtClean="0">
                <a:solidFill>
                  <a:schemeClr val="dk1"/>
                </a:solidFill>
                <a:latin typeface="Calibri"/>
                <a:ea typeface="Calibri"/>
                <a:cs typeface="Calibri"/>
                <a:sym typeface="Calibri"/>
              </a:rPr>
              <a:t>formats.</a:t>
            </a:r>
            <a:endParaRPr lang="en-US" sz="1200" b="0" i="0" u="none" strike="noStrike" cap="none" dirty="0">
              <a:solidFill>
                <a:schemeClr val="dk1"/>
              </a:solidFill>
              <a:latin typeface="Calibri"/>
              <a:ea typeface="Calibri"/>
              <a:cs typeface="Calibri"/>
              <a:sym typeface="Calibri"/>
            </a:endParaRPr>
          </a:p>
          <a:p>
            <a:pPr marL="0" marR="0" lvl="0" indent="-76200" algn="l" rtl="0">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The rich set of features are </a:t>
            </a:r>
            <a:r>
              <a:rPr lang="en-US" sz="1200" b="0" i="0" u="none" strike="noStrike" cap="none" dirty="0" smtClean="0">
                <a:solidFill>
                  <a:schemeClr val="dk1"/>
                </a:solidFill>
                <a:latin typeface="Calibri"/>
                <a:ea typeface="Calibri"/>
                <a:cs typeface="Calibri"/>
                <a:sym typeface="Calibri"/>
              </a:rPr>
              <a:t>usually for </a:t>
            </a:r>
            <a:r>
              <a:rPr lang="en-US" sz="1200" b="0" i="0" u="none" strike="noStrike" cap="none" dirty="0">
                <a:solidFill>
                  <a:schemeClr val="dk1"/>
                </a:solidFill>
                <a:latin typeface="Calibri"/>
                <a:ea typeface="Calibri"/>
                <a:cs typeface="Calibri"/>
                <a:sym typeface="Calibri"/>
              </a:rPr>
              <a:t>different </a:t>
            </a:r>
            <a:r>
              <a:rPr lang="en-US" sz="1200" b="0" i="0" u="none" strike="noStrike" cap="none" dirty="0" smtClean="0">
                <a:solidFill>
                  <a:schemeClr val="dk1"/>
                </a:solidFill>
                <a:latin typeface="Calibri"/>
                <a:ea typeface="Calibri"/>
                <a:cs typeface="Calibri"/>
                <a:sym typeface="Calibri"/>
              </a:rPr>
              <a:t>purposes.</a:t>
            </a:r>
            <a:r>
              <a:rPr lang="en-US" sz="1200" b="0" i="0" u="none" strike="noStrike" cap="none" baseline="0" dirty="0" smtClean="0">
                <a:solidFill>
                  <a:schemeClr val="dk1"/>
                </a:solidFill>
                <a:latin typeface="Calibri"/>
                <a:ea typeface="Calibri"/>
                <a:cs typeface="Calibri"/>
                <a:sym typeface="Calibri"/>
              </a:rPr>
              <a:t> </a:t>
            </a:r>
          </a:p>
          <a:p>
            <a:pPr marL="0" marR="0" lvl="0" indent="-76200" algn="l" rtl="0">
              <a:spcBef>
                <a:spcPts val="0"/>
              </a:spcBef>
              <a:spcAft>
                <a:spcPts val="0"/>
              </a:spcAft>
              <a:buClr>
                <a:schemeClr val="dk1"/>
              </a:buClr>
              <a:buSzPct val="100000"/>
              <a:buFont typeface="Calibri"/>
              <a:buNone/>
            </a:pPr>
            <a:r>
              <a:rPr lang="en-US" sz="1200" b="0" i="0" u="none" strike="noStrike" cap="none" dirty="0" smtClean="0">
                <a:solidFill>
                  <a:schemeClr val="dk1"/>
                </a:solidFill>
                <a:latin typeface="Calibri"/>
                <a:ea typeface="Calibri"/>
                <a:cs typeface="Calibri"/>
                <a:sym typeface="Calibri"/>
              </a:rPr>
              <a:t>To </a:t>
            </a:r>
            <a:r>
              <a:rPr lang="en-US" sz="1200" b="0" i="0" u="none" strike="noStrike" cap="none" dirty="0">
                <a:solidFill>
                  <a:schemeClr val="dk1"/>
                </a:solidFill>
                <a:latin typeface="Calibri"/>
                <a:ea typeface="Calibri"/>
                <a:cs typeface="Calibri"/>
                <a:sym typeface="Calibri"/>
              </a:rPr>
              <a:t>fit for various usage scenarios, </a:t>
            </a:r>
            <a:r>
              <a:rPr lang="en-US" sz="1200" b="0" i="0" u="none" strike="noStrike" cap="none" dirty="0" smtClean="0">
                <a:solidFill>
                  <a:schemeClr val="dk1"/>
                </a:solidFill>
                <a:latin typeface="Calibri"/>
                <a:ea typeface="Calibri"/>
                <a:cs typeface="Calibri"/>
                <a:sym typeface="Calibri"/>
              </a:rPr>
              <a:t>different</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TCP </a:t>
            </a:r>
            <a:r>
              <a:rPr lang="en-US" sz="1200" b="0" i="0" u="none" strike="noStrike" cap="none" dirty="0">
                <a:solidFill>
                  <a:schemeClr val="dk1"/>
                </a:solidFill>
                <a:latin typeface="Calibri"/>
                <a:ea typeface="Calibri"/>
                <a:cs typeface="Calibri"/>
                <a:sym typeface="Calibri"/>
              </a:rPr>
              <a:t>extensions are added specifically for wireless network, high-speed network and space communication network.</a:t>
            </a:r>
          </a:p>
          <a:p>
            <a:pPr marL="0" marR="0" lvl="0" indent="-76200" algn="l" rtl="0">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For performance concerns, various HTTP/2 features, such as </a:t>
            </a:r>
            <a:r>
              <a:rPr lang="en-US" dirty="0" smtClean="0"/>
              <a:t>stream </a:t>
            </a:r>
            <a:r>
              <a:rPr lang="en-US" dirty="0"/>
              <a:t>multiplexing, header compression, </a:t>
            </a:r>
            <a:r>
              <a:rPr lang="en-US" sz="1200" b="0" i="0" u="none" strike="noStrike" cap="none" dirty="0">
                <a:solidFill>
                  <a:schemeClr val="dk1"/>
                </a:solidFill>
                <a:latin typeface="Calibri"/>
                <a:ea typeface="Calibri"/>
                <a:cs typeface="Calibri"/>
                <a:sym typeface="Calibri"/>
              </a:rPr>
              <a:t>are added to </a:t>
            </a:r>
            <a:r>
              <a:rPr lang="en-US" sz="1200" b="0" i="0" u="none" strike="noStrike" cap="none" dirty="0" smtClean="0">
                <a:solidFill>
                  <a:schemeClr val="dk1"/>
                </a:solidFill>
                <a:latin typeface="Calibri"/>
                <a:ea typeface="Calibri"/>
                <a:cs typeface="Calibri"/>
                <a:sym typeface="Calibri"/>
              </a:rPr>
              <a:t>HTTP recently.</a:t>
            </a:r>
            <a:endParaRPr lang="en-US" sz="1200" b="0" i="0" u="none" strike="noStrike" cap="none" dirty="0">
              <a:solidFill>
                <a:schemeClr val="dk1"/>
              </a:solidFill>
              <a:latin typeface="Calibri"/>
              <a:ea typeface="Calibri"/>
              <a:cs typeface="Calibri"/>
              <a:sym typeface="Calibri"/>
            </a:endParaRPr>
          </a:p>
          <a:p>
            <a:pPr marL="0" marR="0" lvl="0" indent="-76200" algn="l" rtl="0">
              <a:spcBef>
                <a:spcPts val="0"/>
              </a:spcBef>
              <a:buClr>
                <a:schemeClr val="dk1"/>
              </a:buClr>
              <a:buSzPct val="100000"/>
              <a:buFont typeface="Calibri"/>
              <a:buNone/>
            </a:pPr>
            <a:r>
              <a:rPr lang="en-US" dirty="0"/>
              <a:t>One commonality of these feature-rich protocols is that they are</a:t>
            </a:r>
            <a:r>
              <a:rPr lang="en-US" sz="1200" b="0" i="0" u="none" strike="noStrike" cap="none" dirty="0">
                <a:solidFill>
                  <a:schemeClr val="dk1"/>
                </a:solidFill>
                <a:latin typeface="Calibri"/>
                <a:ea typeface="Calibri"/>
                <a:cs typeface="Calibri"/>
                <a:sym typeface="Calibri"/>
              </a:rPr>
              <a:t> usually implemented as a one-size-fits-all library.</a:t>
            </a:r>
          </a:p>
        </p:txBody>
      </p:sp>
      <p:sp>
        <p:nvSpPr>
          <p:cNvPr id="95" name="Shape 95"/>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22225"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2325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So,</a:t>
            </a:r>
            <a:r>
              <a:rPr lang="en-US" sz="1200" b="0" i="0" u="none" strike="noStrike" cap="none" baseline="0" dirty="0" smtClean="0">
                <a:solidFill>
                  <a:schemeClr val="dk1"/>
                </a:solidFill>
                <a:latin typeface="Calibri"/>
                <a:ea typeface="Calibri"/>
                <a:cs typeface="Calibri"/>
                <a:sym typeface="Calibri"/>
              </a:rPr>
              <a:t> i</a:t>
            </a:r>
            <a:r>
              <a:rPr lang="en-US" sz="1200" b="0" i="0" u="none" strike="noStrike" cap="none" dirty="0" smtClean="0">
                <a:solidFill>
                  <a:schemeClr val="dk1"/>
                </a:solidFill>
                <a:latin typeface="Calibri"/>
                <a:ea typeface="Calibri"/>
                <a:cs typeface="Calibri"/>
                <a:sym typeface="Calibri"/>
              </a:rPr>
              <a:t>n a </a:t>
            </a:r>
            <a:r>
              <a:rPr lang="en-US" sz="1200" b="0" i="0" u="none" strike="noStrike" cap="none" dirty="0">
                <a:solidFill>
                  <a:schemeClr val="dk1"/>
                </a:solidFill>
                <a:latin typeface="Calibri"/>
                <a:ea typeface="Calibri"/>
                <a:cs typeface="Calibri"/>
                <a:sym typeface="Calibri"/>
              </a:rPr>
              <a:t>particular deployment scenario, not all features are needed.</a:t>
            </a:r>
          </a:p>
          <a:p>
            <a:pPr marL="0" marR="0" lvl="0" indent="-19050" algn="l" rtl="0">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But due to the current protocol implementation, all features are generally deployed as a whole.</a:t>
            </a:r>
          </a:p>
          <a:p>
            <a:pPr marL="0" marR="0" lvl="0" indent="-19050" algn="l" rtl="0">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These unused but deployed features </a:t>
            </a:r>
            <a:r>
              <a:rPr lang="en-US" sz="1200" b="0" i="0" u="none" strike="noStrike" cap="none" baseline="0" dirty="0" smtClean="0">
                <a:solidFill>
                  <a:schemeClr val="dk1"/>
                </a:solidFill>
                <a:latin typeface="Calibri"/>
                <a:ea typeface="Calibri"/>
                <a:cs typeface="Calibri"/>
                <a:sym typeface="Calibri"/>
              </a:rPr>
              <a:t>potentially </a:t>
            </a:r>
            <a:r>
              <a:rPr lang="en-US" sz="1200" b="0" i="0" u="none" strike="noStrike" cap="none" dirty="0" smtClean="0">
                <a:solidFill>
                  <a:schemeClr val="dk1"/>
                </a:solidFill>
                <a:latin typeface="Calibri"/>
                <a:ea typeface="Calibri"/>
                <a:cs typeface="Calibri"/>
                <a:sym typeface="Calibri"/>
              </a:rPr>
              <a:t>enlarge </a:t>
            </a:r>
            <a:r>
              <a:rPr lang="en-US" sz="1200" b="0" i="0" u="none" strike="noStrike" cap="none" dirty="0">
                <a:solidFill>
                  <a:schemeClr val="dk1"/>
                </a:solidFill>
                <a:latin typeface="Calibri"/>
                <a:ea typeface="Calibri"/>
                <a:cs typeface="Calibri"/>
                <a:sym typeface="Calibri"/>
              </a:rPr>
              <a:t>the attack surface of a protocol. </a:t>
            </a:r>
          </a:p>
          <a:p>
            <a:pPr marL="0" marR="0" lvl="0" indent="-19050" algn="l"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In fact, they have already caused </a:t>
            </a:r>
            <a:r>
              <a:rPr lang="en-US" sz="1200" b="0" i="0" u="none" strike="noStrike" cap="none" dirty="0" smtClean="0">
                <a:solidFill>
                  <a:schemeClr val="dk1"/>
                </a:solidFill>
                <a:latin typeface="Calibri"/>
                <a:ea typeface="Calibri"/>
                <a:cs typeface="Calibri"/>
                <a:sym typeface="Calibri"/>
              </a:rPr>
              <a:t>severe </a:t>
            </a:r>
            <a:r>
              <a:rPr lang="en-US" sz="1200" b="0" i="0" u="none" strike="noStrike" cap="none" dirty="0">
                <a:solidFill>
                  <a:schemeClr val="dk1"/>
                </a:solidFill>
                <a:latin typeface="Calibri"/>
                <a:ea typeface="Calibri"/>
                <a:cs typeface="Calibri"/>
                <a:sym typeface="Calibri"/>
              </a:rPr>
              <a:t>vulnerability exposures in </a:t>
            </a:r>
            <a:r>
              <a:rPr lang="en-US" sz="1200" b="0" i="0" u="none" strike="noStrike" cap="none" dirty="0" smtClean="0">
                <a:solidFill>
                  <a:schemeClr val="dk1"/>
                </a:solidFill>
                <a:latin typeface="Calibri"/>
                <a:ea typeface="Calibri"/>
                <a:cs typeface="Calibri"/>
                <a:sym typeface="Calibri"/>
              </a:rPr>
              <a:t>the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real </a:t>
            </a:r>
            <a:r>
              <a:rPr lang="en-US" sz="1200" b="0" i="0" u="none" strike="noStrike" cap="none" dirty="0">
                <a:solidFill>
                  <a:schemeClr val="dk1"/>
                </a:solidFill>
                <a:latin typeface="Calibri"/>
                <a:ea typeface="Calibri"/>
                <a:cs typeface="Calibri"/>
                <a:sym typeface="Calibri"/>
              </a:rPr>
              <a:t>world.</a:t>
            </a:r>
          </a:p>
          <a:p>
            <a:pPr marL="0" marR="0" lvl="0" indent="-1905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err="1">
                <a:solidFill>
                  <a:schemeClr val="dk1"/>
                </a:solidFill>
                <a:latin typeface="Calibri"/>
                <a:ea typeface="Calibri"/>
                <a:cs typeface="Calibri"/>
                <a:sym typeface="Calibri"/>
              </a:rPr>
              <a:t>HeartBleed</a:t>
            </a:r>
            <a:r>
              <a:rPr lang="en-US" sz="1200" b="0" i="0" u="none" strike="noStrike" cap="none" dirty="0">
                <a:solidFill>
                  <a:schemeClr val="dk1"/>
                </a:solidFill>
                <a:latin typeface="Calibri"/>
                <a:ea typeface="Calibri"/>
                <a:cs typeface="Calibri"/>
                <a:sym typeface="Calibri"/>
              </a:rPr>
              <a:t> attack is caused by an implementation flaw in </a:t>
            </a:r>
            <a:r>
              <a:rPr lang="en-US" sz="1200" b="0" i="0" u="none" strike="noStrike" cap="none" dirty="0" smtClean="0">
                <a:solidFill>
                  <a:schemeClr val="dk1"/>
                </a:solidFill>
                <a:latin typeface="Calibri"/>
                <a:ea typeface="Calibri"/>
                <a:cs typeface="Calibri"/>
                <a:sym typeface="Calibri"/>
              </a:rPr>
              <a:t>heartbeat </a:t>
            </a:r>
            <a:r>
              <a:rPr lang="en-US" sz="1200" b="0" i="0" u="none" strike="noStrike" cap="none" dirty="0">
                <a:solidFill>
                  <a:schemeClr val="dk1"/>
                </a:solidFill>
                <a:latin typeface="Calibri"/>
                <a:ea typeface="Calibri"/>
                <a:cs typeface="Calibri"/>
                <a:sym typeface="Calibri"/>
              </a:rPr>
              <a:t>extension, which is not a desirable feature in many deployment scenarios.</a:t>
            </a:r>
          </a:p>
          <a:p>
            <a:pPr marL="0" marR="0" lvl="0" indent="-19050" algn="l" rtl="0">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The </a:t>
            </a:r>
            <a:r>
              <a:rPr lang="en-US" dirty="0"/>
              <a:t>FREAK RSA downgrade attack exploits </a:t>
            </a:r>
            <a:r>
              <a:rPr lang="en-US" dirty="0" smtClean="0"/>
              <a:t>the availability</a:t>
            </a:r>
            <a:r>
              <a:rPr lang="en-US" baseline="0" dirty="0" smtClean="0"/>
              <a:t> of</a:t>
            </a:r>
            <a:r>
              <a:rPr lang="en-US" dirty="0" smtClean="0"/>
              <a:t> </a:t>
            </a:r>
            <a:r>
              <a:rPr lang="en-US" dirty="0"/>
              <a:t>weak cipher suites in </a:t>
            </a:r>
            <a:r>
              <a:rPr lang="en-US" dirty="0" smtClean="0"/>
              <a:t>TLS.</a:t>
            </a:r>
            <a:r>
              <a:rPr lang="en-US" sz="1200" b="0" i="0" u="none" strike="noStrike" cap="none" dirty="0" smtClean="0">
                <a:solidFill>
                  <a:schemeClr val="dk1"/>
                </a:solidFill>
                <a:latin typeface="Calibri"/>
                <a:ea typeface="Calibri"/>
                <a:cs typeface="Calibri"/>
                <a:sym typeface="Calibri"/>
              </a:rPr>
              <a:t> </a:t>
            </a:r>
            <a:endParaRPr lang="en-US" sz="1200" b="0" i="0" u="none" strike="noStrike" cap="none" dirty="0">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r>
              <a:rPr lang="en-US" dirty="0"/>
              <a:t>But stronger cipher suites are already </a:t>
            </a:r>
            <a:r>
              <a:rPr lang="en-US" dirty="0" smtClean="0"/>
              <a:t>available and implemented </a:t>
            </a:r>
            <a:r>
              <a:rPr lang="en-US" dirty="0"/>
              <a:t>in </a:t>
            </a:r>
            <a:r>
              <a:rPr lang="en-US" dirty="0" smtClean="0"/>
              <a:t>its protocol software</a:t>
            </a:r>
            <a:r>
              <a:rPr lang="en-US" baseline="0" dirty="0" smtClean="0"/>
              <a:t> like </a:t>
            </a:r>
            <a:r>
              <a:rPr lang="en-US" baseline="0" dirty="0" err="1" smtClean="0"/>
              <a:t>OpenSSL</a:t>
            </a:r>
            <a:r>
              <a:rPr lang="en-US" baseline="0" dirty="0" smtClean="0"/>
              <a:t>.</a:t>
            </a:r>
            <a:endParaRPr lang="en-US" dirty="0"/>
          </a:p>
        </p:txBody>
      </p:sp>
      <p:sp>
        <p:nvSpPr>
          <p:cNvPr id="106" name="Shape 10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23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In this work, we</a:t>
            </a:r>
            <a:r>
              <a:rPr lang="en-US" sz="1200" b="0" i="0" u="none" strike="noStrike" cap="none" baseline="0" dirty="0" smtClean="0">
                <a:solidFill>
                  <a:schemeClr val="dk1"/>
                </a:solidFill>
                <a:latin typeface="Calibri"/>
                <a:ea typeface="Calibri"/>
                <a:cs typeface="Calibri"/>
                <a:sym typeface="Calibri"/>
              </a:rPr>
              <a:t> explore protocol customization as an approach to enable only desirable features for mitigating attack surface from unnecessary features in a standard protocol.</a:t>
            </a:r>
          </a:p>
          <a:p>
            <a:pPr marL="0" marR="0" lvl="0" indent="-19050" algn="l" rtl="0">
              <a:spcBef>
                <a:spcPts val="0"/>
              </a:spcBef>
              <a:spcAft>
                <a:spcPts val="0"/>
              </a:spcAft>
              <a:buClr>
                <a:schemeClr val="dk1"/>
              </a:buClr>
              <a:buSzPct val="25000"/>
              <a:buFont typeface="Calibri"/>
              <a:buNone/>
            </a:pPr>
            <a:r>
              <a:rPr lang="en-US" sz="1200" b="0" i="0" u="none" strike="noStrike" cap="none" baseline="0" dirty="0" smtClean="0">
                <a:solidFill>
                  <a:schemeClr val="dk1"/>
                </a:solidFill>
                <a:latin typeface="Calibri"/>
                <a:ea typeface="Calibri"/>
                <a:cs typeface="Calibri"/>
                <a:sym typeface="Calibri"/>
              </a:rPr>
              <a:t>And </a:t>
            </a:r>
            <a:r>
              <a:rPr lang="en-US" sz="1200" b="0" i="0" u="none" strike="noStrike" cap="none" dirty="0" smtClean="0">
                <a:solidFill>
                  <a:schemeClr val="dk1"/>
                </a:solidFill>
                <a:latin typeface="Calibri"/>
                <a:ea typeface="Calibri"/>
                <a:cs typeface="Calibri"/>
                <a:sym typeface="Calibri"/>
              </a:rPr>
              <a:t>we </a:t>
            </a:r>
            <a:r>
              <a:rPr lang="en-US" sz="1200" b="0" i="0" u="none" strike="noStrike" cap="none" dirty="0">
                <a:solidFill>
                  <a:schemeClr val="dk1"/>
                </a:solidFill>
                <a:latin typeface="Calibri"/>
                <a:ea typeface="Calibri"/>
                <a:cs typeface="Calibri"/>
                <a:sym typeface="Calibri"/>
              </a:rPr>
              <a:t>start by surveying </a:t>
            </a:r>
            <a:r>
              <a:rPr lang="en-US" sz="1200" b="0" i="0" u="none" strike="noStrike" cap="none" dirty="0" smtClean="0">
                <a:solidFill>
                  <a:schemeClr val="dk1"/>
                </a:solidFill>
                <a:latin typeface="Calibri"/>
                <a:ea typeface="Calibri"/>
                <a:cs typeface="Calibri"/>
                <a:sym typeface="Calibri"/>
              </a:rPr>
              <a:t>existing customization </a:t>
            </a:r>
            <a:r>
              <a:rPr lang="en-US" sz="1200" b="0" i="0" u="none" strike="noStrike" cap="none" dirty="0">
                <a:solidFill>
                  <a:schemeClr val="dk1"/>
                </a:solidFill>
                <a:latin typeface="Calibri"/>
                <a:ea typeface="Calibri"/>
                <a:cs typeface="Calibri"/>
                <a:sym typeface="Calibri"/>
              </a:rPr>
              <a:t>practices </a:t>
            </a:r>
            <a:r>
              <a:rPr lang="en-US" sz="1200" b="0" i="0" u="none" strike="noStrike" cap="none" dirty="0" smtClean="0">
                <a:solidFill>
                  <a:schemeClr val="dk1"/>
                </a:solidFill>
                <a:latin typeface="Calibri"/>
                <a:ea typeface="Calibri"/>
                <a:cs typeface="Calibri"/>
                <a:sym typeface="Calibri"/>
              </a:rPr>
              <a:t>in </a:t>
            </a:r>
            <a:r>
              <a:rPr lang="en-US" sz="1200" b="0" i="0" u="none" strike="noStrike" cap="none" dirty="0">
                <a:solidFill>
                  <a:schemeClr val="dk1"/>
                </a:solidFill>
                <a:latin typeface="Calibri"/>
                <a:ea typeface="Calibri"/>
                <a:cs typeface="Calibri"/>
                <a:sym typeface="Calibri"/>
              </a:rPr>
              <a:t>popular protocol software in the real world.</a:t>
            </a:r>
          </a:p>
          <a:p>
            <a:pPr marL="0" marR="0" lvl="0" indent="-1905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One </a:t>
            </a:r>
            <a:r>
              <a:rPr lang="en-US" sz="1200" b="0" i="0" u="none" strike="noStrike" cap="none" dirty="0">
                <a:solidFill>
                  <a:schemeClr val="dk1"/>
                </a:solidFill>
                <a:latin typeface="Calibri"/>
                <a:ea typeface="Calibri"/>
                <a:cs typeface="Calibri"/>
                <a:sym typeface="Calibri"/>
              </a:rPr>
              <a:t>common practice is to disable certain features in compile-time such that </a:t>
            </a:r>
            <a:r>
              <a:rPr lang="en-US" sz="1200" b="0" i="0" u="none" strike="noStrike" cap="none" dirty="0" smtClean="0">
                <a:solidFill>
                  <a:schemeClr val="dk1"/>
                </a:solidFill>
                <a:latin typeface="Calibri"/>
                <a:ea typeface="Calibri"/>
                <a:cs typeface="Calibri"/>
                <a:sym typeface="Calibri"/>
              </a:rPr>
              <a:t>they are not built </a:t>
            </a:r>
            <a:r>
              <a:rPr lang="en-US" sz="1200" b="0" i="0" u="none" strike="noStrike" cap="none" dirty="0">
                <a:solidFill>
                  <a:schemeClr val="dk1"/>
                </a:solidFill>
                <a:latin typeface="Calibri"/>
                <a:ea typeface="Calibri"/>
                <a:cs typeface="Calibri"/>
                <a:sym typeface="Calibri"/>
              </a:rPr>
              <a:t>into </a:t>
            </a:r>
            <a:r>
              <a:rPr lang="en-US" sz="1200" b="0" i="0" u="none" strike="noStrike" cap="none" dirty="0" smtClean="0">
                <a:solidFill>
                  <a:schemeClr val="dk1"/>
                </a:solidFill>
                <a:latin typeface="Calibri"/>
                <a:ea typeface="Calibri"/>
                <a:cs typeface="Calibri"/>
                <a:sym typeface="Calibri"/>
              </a:rPr>
              <a:t>the executable</a:t>
            </a:r>
            <a:r>
              <a:rPr lang="en-US" sz="1200" b="0" i="0" u="none" strike="noStrike" cap="none" dirty="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For example, </a:t>
            </a:r>
            <a:r>
              <a:rPr lang="en-US" sz="1200" b="0" i="0" u="none" strike="noStrike" cap="none" dirty="0" err="1" smtClean="0">
                <a:solidFill>
                  <a:schemeClr val="dk1"/>
                </a:solidFill>
                <a:latin typeface="Calibri"/>
                <a:ea typeface="Calibri"/>
                <a:cs typeface="Calibri"/>
                <a:sym typeface="Calibri"/>
              </a:rPr>
              <a:t>OpenSSL</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contains </a:t>
            </a:r>
            <a:r>
              <a:rPr lang="en-US" dirty="0"/>
              <a:t>around</a:t>
            </a:r>
            <a:r>
              <a:rPr lang="en-US" sz="1200" b="0" i="0" u="none" strike="noStrike" cap="none" dirty="0">
                <a:solidFill>
                  <a:schemeClr val="dk1"/>
                </a:solidFill>
                <a:latin typeface="Calibri"/>
                <a:ea typeface="Calibri"/>
                <a:cs typeface="Calibri"/>
                <a:sym typeface="Calibri"/>
              </a:rPr>
              <a:t> 97 compiler </a:t>
            </a:r>
            <a:r>
              <a:rPr lang="en-US" sz="1200" b="0" i="0" u="none" strike="noStrike" cap="none" dirty="0" smtClean="0">
                <a:solidFill>
                  <a:schemeClr val="dk1"/>
                </a:solidFill>
                <a:latin typeface="Calibri"/>
                <a:ea typeface="Calibri"/>
                <a:cs typeface="Calibri"/>
                <a:sym typeface="Calibri"/>
              </a:rPr>
              <a:t>flags for disabling various </a:t>
            </a:r>
            <a:r>
              <a:rPr lang="en-US" sz="1200" b="0" i="0" u="none" strike="noStrike" cap="none" dirty="0">
                <a:solidFill>
                  <a:schemeClr val="dk1"/>
                </a:solidFill>
                <a:latin typeface="Calibri"/>
                <a:ea typeface="Calibri"/>
                <a:cs typeface="Calibri"/>
                <a:sym typeface="Calibri"/>
              </a:rPr>
              <a:t>cipher suites, protocol extensions </a:t>
            </a:r>
            <a:r>
              <a:rPr lang="en-US" sz="1200" b="0" i="0" u="none" strike="noStrike" cap="none" dirty="0" smtClean="0">
                <a:solidFill>
                  <a:schemeClr val="dk1"/>
                </a:solidFill>
                <a:latin typeface="Calibri"/>
                <a:ea typeface="Calibri"/>
                <a:cs typeface="Calibri"/>
                <a:sym typeface="Calibri"/>
              </a:rPr>
              <a:t>or</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features</a:t>
            </a:r>
            <a:r>
              <a:rPr lang="en-US" sz="1200" b="0" i="0" u="none" strike="noStrike" cap="none" dirty="0">
                <a:solidFill>
                  <a:schemeClr val="dk1"/>
                </a:solidFill>
                <a:latin typeface="Calibri"/>
                <a:ea typeface="Calibri"/>
                <a:cs typeface="Calibri"/>
                <a:sym typeface="Calibri"/>
              </a:rPr>
              <a:t>.</a:t>
            </a:r>
          </a:p>
          <a:p>
            <a:pPr marL="0" marR="0" lvl="0" indent="-19050" algn="l" rtl="0">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In particular, the </a:t>
            </a:r>
            <a:r>
              <a:rPr lang="en-US" sz="1200" b="0" i="0" u="none" strike="noStrike" cap="none" dirty="0" err="1">
                <a:solidFill>
                  <a:schemeClr val="dk1"/>
                </a:solidFill>
                <a:latin typeface="Calibri"/>
                <a:ea typeface="Calibri"/>
                <a:cs typeface="Calibri"/>
                <a:sym typeface="Calibri"/>
              </a:rPr>
              <a:t>HeartBeat</a:t>
            </a:r>
            <a:r>
              <a:rPr lang="en-US" sz="1200" b="0" i="0" u="none" strike="noStrike" cap="none" dirty="0">
                <a:solidFill>
                  <a:schemeClr val="dk1"/>
                </a:solidFill>
                <a:latin typeface="Calibri"/>
                <a:ea typeface="Calibri"/>
                <a:cs typeface="Calibri"/>
                <a:sym typeface="Calibri"/>
              </a:rPr>
              <a:t> extension can be </a:t>
            </a:r>
            <a:r>
              <a:rPr lang="en-US" dirty="0"/>
              <a:t>dis</a:t>
            </a:r>
            <a:r>
              <a:rPr lang="en-US" sz="1200" b="0" i="0" u="none" strike="noStrike" cap="none" dirty="0">
                <a:solidFill>
                  <a:schemeClr val="dk1"/>
                </a:solidFill>
                <a:latin typeface="Calibri"/>
                <a:ea typeface="Calibri"/>
                <a:cs typeface="Calibri"/>
                <a:sym typeface="Calibri"/>
              </a:rPr>
              <a:t>abled by one of </a:t>
            </a:r>
            <a:r>
              <a:rPr lang="en-US" sz="1200" b="0" i="0" u="none" strike="noStrike" cap="none" dirty="0" smtClean="0">
                <a:solidFill>
                  <a:schemeClr val="dk1"/>
                </a:solidFill>
                <a:latin typeface="Calibri"/>
                <a:ea typeface="Calibri"/>
                <a:cs typeface="Calibri"/>
                <a:sym typeface="Calibri"/>
              </a:rPr>
              <a:t>these </a:t>
            </a:r>
            <a:r>
              <a:rPr lang="en-US" sz="1200" b="0" i="0" u="none" strike="noStrike" cap="none" dirty="0">
                <a:solidFill>
                  <a:schemeClr val="dk1"/>
                </a:solidFill>
                <a:latin typeface="Calibri"/>
                <a:ea typeface="Calibri"/>
                <a:cs typeface="Calibri"/>
                <a:sym typeface="Calibri"/>
              </a:rPr>
              <a:t>flags.</a:t>
            </a:r>
          </a:p>
          <a:p>
            <a:pPr lvl="0" indent="-19050" rtl="0">
              <a:spcBef>
                <a:spcPts val="0"/>
              </a:spcBef>
              <a:buClr>
                <a:schemeClr val="dk1"/>
              </a:buClr>
              <a:buSzPct val="25000"/>
              <a:buFont typeface="Calibri"/>
              <a:buNone/>
            </a:pPr>
            <a:r>
              <a:rPr lang="en-US" dirty="0"/>
              <a:t>Another common practice is to </a:t>
            </a:r>
            <a:r>
              <a:rPr lang="en-US" dirty="0" smtClean="0"/>
              <a:t>disable</a:t>
            </a:r>
            <a:r>
              <a:rPr lang="en-US" baseline="0" dirty="0" smtClean="0"/>
              <a:t> or</a:t>
            </a:r>
            <a:r>
              <a:rPr lang="en-US" dirty="0" smtClean="0"/>
              <a:t> </a:t>
            </a:r>
            <a:r>
              <a:rPr lang="en-US" dirty="0"/>
              <a:t>restrict the use of a feature by configuring some parameters in runtime.</a:t>
            </a:r>
          </a:p>
          <a:p>
            <a:pPr lvl="0" indent="-19050" rtl="0">
              <a:spcBef>
                <a:spcPts val="0"/>
              </a:spcBef>
              <a:buClr>
                <a:schemeClr val="dk1"/>
              </a:buClr>
              <a:buSzPct val="25000"/>
              <a:buFont typeface="Calibri"/>
              <a:buNone/>
            </a:pPr>
            <a:r>
              <a:rPr lang="en-US" dirty="0"/>
              <a:t>This mechanism has been broadly used </a:t>
            </a:r>
            <a:r>
              <a:rPr lang="en-US" dirty="0" smtClean="0"/>
              <a:t>in the </a:t>
            </a:r>
            <a:r>
              <a:rPr lang="en-US" dirty="0"/>
              <a:t>Apache HTTP server </a:t>
            </a:r>
            <a:r>
              <a:rPr lang="en-US" dirty="0" smtClean="0"/>
              <a:t>software,</a:t>
            </a:r>
            <a:r>
              <a:rPr lang="en-US" baseline="0" dirty="0" smtClean="0"/>
              <a:t> where a typical</a:t>
            </a:r>
            <a:r>
              <a:rPr lang="en-US" dirty="0" smtClean="0"/>
              <a:t> module</a:t>
            </a:r>
            <a:r>
              <a:rPr lang="en-US" baseline="0" dirty="0" smtClean="0"/>
              <a:t> can be</a:t>
            </a:r>
            <a:r>
              <a:rPr lang="en-US" dirty="0" smtClean="0"/>
              <a:t> enabled or disabled by setting some </a:t>
            </a:r>
            <a:r>
              <a:rPr lang="en-US" dirty="0"/>
              <a:t>pre-defined </a:t>
            </a:r>
            <a:r>
              <a:rPr lang="en-US" dirty="0" smtClean="0"/>
              <a:t>parameter.</a:t>
            </a:r>
            <a:endParaRPr lang="en-US" dirty="0"/>
          </a:p>
        </p:txBody>
      </p:sp>
      <p:sp>
        <p:nvSpPr>
          <p:cNvPr id="116" name="Shape 11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486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indent="-19050" rtl="0">
              <a:spcBef>
                <a:spcPts val="0"/>
              </a:spcBef>
              <a:buClr>
                <a:schemeClr val="dk1"/>
              </a:buClr>
              <a:buSzPct val="25000"/>
              <a:buFont typeface="Calibri"/>
              <a:buNone/>
            </a:pPr>
            <a:r>
              <a:rPr lang="en-US" dirty="0">
                <a:latin typeface="Corbel"/>
                <a:ea typeface="Corbel"/>
                <a:cs typeface="Corbel"/>
                <a:sym typeface="Corbel"/>
              </a:rPr>
              <a:t>However, we find </a:t>
            </a:r>
            <a:r>
              <a:rPr lang="en-US" dirty="0" smtClean="0">
                <a:latin typeface="Corbel"/>
                <a:ea typeface="Corbel"/>
                <a:cs typeface="Corbel"/>
                <a:sym typeface="Corbel"/>
              </a:rPr>
              <a:t>these </a:t>
            </a:r>
            <a:r>
              <a:rPr lang="en-US" dirty="0">
                <a:latin typeface="Corbel"/>
                <a:ea typeface="Corbel"/>
                <a:cs typeface="Corbel"/>
                <a:sym typeface="Corbel"/>
              </a:rPr>
              <a:t>existing customization practices are </a:t>
            </a:r>
            <a:r>
              <a:rPr lang="en-US" dirty="0" smtClean="0">
                <a:latin typeface="Corbel"/>
                <a:ea typeface="Corbel"/>
                <a:cs typeface="Corbel"/>
                <a:sym typeface="Corbel"/>
              </a:rPr>
              <a:t>usually</a:t>
            </a:r>
            <a:r>
              <a:rPr lang="en-US" baseline="0" dirty="0" smtClean="0">
                <a:latin typeface="Corbel"/>
                <a:ea typeface="Corbel"/>
                <a:cs typeface="Corbel"/>
                <a:sym typeface="Corbel"/>
              </a:rPr>
              <a:t> </a:t>
            </a:r>
            <a:r>
              <a:rPr lang="en-US" dirty="0" smtClean="0">
                <a:latin typeface="Corbel"/>
                <a:ea typeface="Corbel"/>
                <a:cs typeface="Corbel"/>
                <a:sym typeface="Corbel"/>
              </a:rPr>
              <a:t>very </a:t>
            </a:r>
            <a:r>
              <a:rPr lang="en-US" dirty="0">
                <a:latin typeface="Corbel"/>
                <a:ea typeface="Corbel"/>
                <a:cs typeface="Corbel"/>
                <a:sym typeface="Corbel"/>
              </a:rPr>
              <a:t>ad-hoc.</a:t>
            </a:r>
          </a:p>
          <a:p>
            <a:pPr lvl="0" indent="-19050" rtl="0">
              <a:spcBef>
                <a:spcPts val="0"/>
              </a:spcBef>
              <a:buClr>
                <a:schemeClr val="dk1"/>
              </a:buClr>
              <a:buSzPct val="25000"/>
              <a:buFont typeface="Calibri"/>
              <a:buNone/>
            </a:pPr>
            <a:r>
              <a:rPr lang="en-US" dirty="0"/>
              <a:t>They often rely on configurations offered </a:t>
            </a:r>
            <a:r>
              <a:rPr lang="en-US" dirty="0" smtClean="0"/>
              <a:t>by the implementation. </a:t>
            </a:r>
          </a:p>
          <a:p>
            <a:pPr marL="0" marR="0" lvl="0" indent="-19050" algn="l" defTabSz="914400" rtl="0" eaLnBrk="1" fontAlgn="auto" latinLnBrk="0" hangingPunct="1">
              <a:lnSpc>
                <a:spcPct val="100000"/>
              </a:lnSpc>
              <a:spcBef>
                <a:spcPts val="0"/>
              </a:spcBef>
              <a:spcAft>
                <a:spcPts val="0"/>
              </a:spcAft>
              <a:buClr>
                <a:schemeClr val="dk1"/>
              </a:buClr>
              <a:buSzPct val="25000"/>
              <a:buFont typeface="Calibri"/>
              <a:buNone/>
              <a:tabLst/>
              <a:defRPr/>
            </a:pPr>
            <a:r>
              <a:rPr lang="en-US" dirty="0" smtClean="0"/>
              <a:t>These configurations, like</a:t>
            </a:r>
            <a:r>
              <a:rPr lang="en-US" baseline="0" dirty="0" smtClean="0"/>
              <a:t> compiler flags or runtime parameters,</a:t>
            </a:r>
            <a:r>
              <a:rPr lang="en-US" dirty="0" smtClean="0"/>
              <a:t> </a:t>
            </a:r>
            <a:r>
              <a:rPr lang="en-US" dirty="0" smtClean="0">
                <a:latin typeface="Corbel"/>
                <a:ea typeface="Corbel"/>
                <a:cs typeface="Corbel"/>
                <a:sym typeface="Corbel"/>
              </a:rPr>
              <a:t>are usually manually defined by developers, which can be inefficient and error-prone</a:t>
            </a:r>
            <a:r>
              <a:rPr lang="en-US" dirty="0" smtClean="0"/>
              <a:t>.</a:t>
            </a:r>
            <a:endParaRPr lang="en-US" dirty="0"/>
          </a:p>
          <a:p>
            <a:pPr marL="0" marR="0" lvl="0" indent="-69850" algn="l" rtl="0">
              <a:spcBef>
                <a:spcPts val="0"/>
              </a:spcBef>
              <a:spcAft>
                <a:spcPts val="0"/>
              </a:spcAft>
              <a:buClr>
                <a:schemeClr val="dk1"/>
              </a:buClr>
              <a:buSzPct val="91666"/>
              <a:buFont typeface="Arial"/>
              <a:buNone/>
            </a:pPr>
            <a:r>
              <a:rPr lang="en-US" dirty="0" smtClean="0">
                <a:latin typeface="Corbel"/>
                <a:ea typeface="Corbel"/>
                <a:cs typeface="Corbel"/>
                <a:sym typeface="Corbel"/>
              </a:rPr>
              <a:t>As human </a:t>
            </a:r>
            <a:r>
              <a:rPr lang="en-US" dirty="0">
                <a:latin typeface="Corbel"/>
                <a:ea typeface="Corbel"/>
                <a:cs typeface="Corbel"/>
                <a:sym typeface="Corbel"/>
              </a:rPr>
              <a:t>efforts </a:t>
            </a:r>
            <a:r>
              <a:rPr lang="en-US" dirty="0" smtClean="0">
                <a:latin typeface="Corbel"/>
                <a:ea typeface="Corbel"/>
                <a:cs typeface="Corbel"/>
                <a:sym typeface="Corbel"/>
              </a:rPr>
              <a:t>are needed, </a:t>
            </a:r>
            <a:r>
              <a:rPr lang="en-US" dirty="0">
                <a:latin typeface="Corbel"/>
                <a:ea typeface="Corbel"/>
                <a:cs typeface="Corbel"/>
                <a:sym typeface="Corbel"/>
              </a:rPr>
              <a:t>it </a:t>
            </a:r>
            <a:r>
              <a:rPr lang="en-US" dirty="0" smtClean="0">
                <a:latin typeface="Corbel"/>
                <a:ea typeface="Corbel"/>
                <a:cs typeface="Corbel"/>
                <a:sym typeface="Corbel"/>
              </a:rPr>
              <a:t>is</a:t>
            </a:r>
            <a:r>
              <a:rPr lang="en-US" baseline="0" dirty="0" smtClean="0">
                <a:latin typeface="Corbel"/>
                <a:ea typeface="Corbel"/>
                <a:cs typeface="Corbel"/>
                <a:sym typeface="Corbel"/>
              </a:rPr>
              <a:t> possible that some potentially vulnerable features are not covered by the configurations. </a:t>
            </a:r>
          </a:p>
          <a:p>
            <a:pPr marL="0" marR="0" lvl="0" indent="-69850" algn="l" rtl="0">
              <a:spcBef>
                <a:spcPts val="0"/>
              </a:spcBef>
              <a:spcAft>
                <a:spcPts val="0"/>
              </a:spcAft>
              <a:buClr>
                <a:schemeClr val="dk1"/>
              </a:buClr>
              <a:buSzPct val="91666"/>
              <a:buFont typeface="Arial"/>
              <a:buNone/>
            </a:pPr>
            <a:r>
              <a:rPr lang="en-US" baseline="0" dirty="0" smtClean="0">
                <a:latin typeface="Corbel"/>
                <a:ea typeface="Corbel"/>
                <a:cs typeface="Corbel"/>
                <a:sym typeface="Corbel"/>
              </a:rPr>
              <a:t>It is</a:t>
            </a:r>
            <a:r>
              <a:rPr lang="en-US" dirty="0" smtClean="0">
                <a:latin typeface="Corbel"/>
                <a:ea typeface="Corbel"/>
                <a:cs typeface="Corbel"/>
                <a:sym typeface="Corbel"/>
              </a:rPr>
              <a:t> </a:t>
            </a:r>
            <a:r>
              <a:rPr lang="en-US" dirty="0">
                <a:latin typeface="Corbel"/>
                <a:ea typeface="Corbel"/>
                <a:cs typeface="Corbel"/>
                <a:sym typeface="Corbel"/>
              </a:rPr>
              <a:t>also difficult </a:t>
            </a:r>
            <a:r>
              <a:rPr lang="en-US" dirty="0" smtClean="0">
                <a:latin typeface="Corbel"/>
                <a:ea typeface="Corbel"/>
                <a:cs typeface="Corbel"/>
                <a:sym typeface="Corbel"/>
              </a:rPr>
              <a:t>to </a:t>
            </a:r>
            <a:r>
              <a:rPr lang="en-US" dirty="0">
                <a:latin typeface="Corbel"/>
                <a:ea typeface="Corbel"/>
                <a:cs typeface="Corbel"/>
                <a:sym typeface="Corbel"/>
              </a:rPr>
              <a:t>provide sufficiently fine-grained </a:t>
            </a:r>
            <a:r>
              <a:rPr lang="en-US" dirty="0" smtClean="0">
                <a:latin typeface="Corbel"/>
                <a:ea typeface="Corbel"/>
                <a:cs typeface="Corbel"/>
                <a:sym typeface="Corbel"/>
              </a:rPr>
              <a:t>features for customization at </a:t>
            </a:r>
            <a:r>
              <a:rPr lang="en-US" dirty="0">
                <a:latin typeface="Corbel"/>
                <a:ea typeface="Corbel"/>
                <a:cs typeface="Corbel"/>
                <a:sym typeface="Corbel"/>
              </a:rPr>
              <a:t>the code design time.</a:t>
            </a:r>
          </a:p>
          <a:p>
            <a:pPr lvl="0" indent="-19050" rtl="0">
              <a:spcBef>
                <a:spcPts val="0"/>
              </a:spcBef>
              <a:buClr>
                <a:schemeClr val="dk1"/>
              </a:buClr>
              <a:buSzPct val="25000"/>
              <a:buFont typeface="Calibri"/>
              <a:buNone/>
            </a:pPr>
            <a:r>
              <a:rPr lang="en-US" dirty="0" smtClean="0">
                <a:latin typeface="Corbel"/>
                <a:ea typeface="Corbel"/>
                <a:cs typeface="Corbel"/>
                <a:sym typeface="Corbel"/>
              </a:rPr>
              <a:t>For example, our case study shows </a:t>
            </a:r>
            <a:r>
              <a:rPr lang="en-US" baseline="0" dirty="0" smtClean="0">
                <a:latin typeface="Corbel"/>
                <a:ea typeface="Corbel"/>
                <a:cs typeface="Corbel"/>
                <a:sym typeface="Corbel"/>
              </a:rPr>
              <a:t>that</a:t>
            </a:r>
            <a:r>
              <a:rPr lang="en-US" dirty="0" smtClean="0">
                <a:latin typeface="Corbel"/>
                <a:ea typeface="Corbel"/>
                <a:cs typeface="Corbel"/>
                <a:sym typeface="Corbel"/>
              </a:rPr>
              <a:t> </a:t>
            </a:r>
            <a:r>
              <a:rPr lang="en-US" dirty="0">
                <a:latin typeface="Corbel"/>
                <a:ea typeface="Corbel"/>
                <a:cs typeface="Corbel"/>
                <a:sym typeface="Corbel"/>
              </a:rPr>
              <a:t>the runtime parameters </a:t>
            </a:r>
            <a:r>
              <a:rPr lang="en-US" dirty="0" smtClean="0">
                <a:latin typeface="Corbel"/>
                <a:ea typeface="Corbel"/>
                <a:cs typeface="Corbel"/>
                <a:sym typeface="Corbel"/>
              </a:rPr>
              <a:t>of Apache</a:t>
            </a:r>
            <a:r>
              <a:rPr lang="en-US" baseline="0" dirty="0" smtClean="0">
                <a:latin typeface="Corbel"/>
                <a:ea typeface="Corbel"/>
                <a:cs typeface="Corbel"/>
                <a:sym typeface="Corbel"/>
              </a:rPr>
              <a:t> HTTP server do not cover the control of </a:t>
            </a:r>
            <a:r>
              <a:rPr lang="en-US" dirty="0" smtClean="0">
                <a:latin typeface="Corbel"/>
                <a:ea typeface="Corbel"/>
                <a:cs typeface="Corbel"/>
                <a:sym typeface="Corbel"/>
              </a:rPr>
              <a:t>HTTP/2 features.</a:t>
            </a:r>
            <a:endParaRPr lang="en-US" dirty="0">
              <a:latin typeface="Corbel"/>
              <a:ea typeface="Corbel"/>
              <a:cs typeface="Corbel"/>
              <a:sym typeface="Corbel"/>
            </a:endParaRPr>
          </a:p>
          <a:p>
            <a:pPr lvl="0" indent="-19050" rtl="0">
              <a:spcBef>
                <a:spcPts val="0"/>
              </a:spcBef>
              <a:buClr>
                <a:schemeClr val="dk1"/>
              </a:buClr>
              <a:buSzPct val="25000"/>
              <a:buFont typeface="Calibri"/>
              <a:buNone/>
            </a:pPr>
            <a:r>
              <a:rPr lang="en-US" dirty="0">
                <a:latin typeface="Corbel"/>
                <a:ea typeface="Corbel"/>
                <a:cs typeface="Corbel"/>
                <a:sym typeface="Corbel"/>
              </a:rPr>
              <a:t>We can only disable </a:t>
            </a:r>
            <a:r>
              <a:rPr lang="en-US" dirty="0" smtClean="0">
                <a:latin typeface="Corbel"/>
                <a:ea typeface="Corbel"/>
                <a:cs typeface="Corbel"/>
                <a:sym typeface="Corbel"/>
              </a:rPr>
              <a:t>the whole HTTP/2 module</a:t>
            </a:r>
            <a:r>
              <a:rPr lang="en-US" baseline="0" dirty="0" smtClean="0">
                <a:latin typeface="Corbel"/>
                <a:ea typeface="Corbel"/>
                <a:cs typeface="Corbel"/>
                <a:sym typeface="Corbel"/>
              </a:rPr>
              <a:t> r</a:t>
            </a:r>
            <a:r>
              <a:rPr lang="en-US" dirty="0" smtClean="0">
                <a:latin typeface="Corbel"/>
                <a:ea typeface="Corbel"/>
                <a:cs typeface="Corbel"/>
                <a:sym typeface="Corbel"/>
              </a:rPr>
              <a:t>ather </a:t>
            </a:r>
            <a:r>
              <a:rPr lang="en-US" dirty="0">
                <a:latin typeface="Corbel"/>
                <a:ea typeface="Corbel"/>
                <a:cs typeface="Corbel"/>
                <a:sym typeface="Corbel"/>
              </a:rPr>
              <a:t>than </a:t>
            </a:r>
            <a:r>
              <a:rPr lang="en-US" dirty="0" smtClean="0">
                <a:latin typeface="Corbel"/>
                <a:ea typeface="Corbel"/>
                <a:cs typeface="Corbel"/>
                <a:sym typeface="Corbel"/>
              </a:rPr>
              <a:t>feature-by-feature, </a:t>
            </a:r>
            <a:r>
              <a:rPr lang="en-US" dirty="0">
                <a:latin typeface="Corbel"/>
                <a:ea typeface="Corbel"/>
                <a:cs typeface="Corbel"/>
                <a:sym typeface="Corbel"/>
              </a:rPr>
              <a:t>if we want to mitigate a vulnerability related to a particular HTTP/2 feature.</a:t>
            </a:r>
          </a:p>
          <a:p>
            <a:pPr lvl="0" indent="-19050" rtl="0">
              <a:spcBef>
                <a:spcPts val="0"/>
              </a:spcBef>
              <a:buClr>
                <a:schemeClr val="dk1"/>
              </a:buClr>
              <a:buSzPct val="25000"/>
              <a:buFont typeface="Calibri"/>
              <a:buNone/>
            </a:pPr>
            <a:r>
              <a:rPr lang="en-US" dirty="0">
                <a:latin typeface="Corbel"/>
                <a:ea typeface="Corbel"/>
                <a:cs typeface="Corbel"/>
                <a:sym typeface="Corbel"/>
              </a:rPr>
              <a:t>One </a:t>
            </a:r>
            <a:r>
              <a:rPr lang="en-US" dirty="0" smtClean="0">
                <a:latin typeface="Corbel"/>
                <a:ea typeface="Corbel"/>
                <a:cs typeface="Corbel"/>
                <a:sym typeface="Corbel"/>
              </a:rPr>
              <a:t>HTTP/2-related </a:t>
            </a:r>
            <a:r>
              <a:rPr lang="en-US" dirty="0">
                <a:latin typeface="Corbel"/>
                <a:ea typeface="Corbel"/>
                <a:cs typeface="Corbel"/>
                <a:sym typeface="Corbel"/>
              </a:rPr>
              <a:t>real-world vulnerability </a:t>
            </a:r>
            <a:r>
              <a:rPr lang="en-US" dirty="0" smtClean="0">
                <a:latin typeface="Corbel"/>
                <a:ea typeface="Corbel"/>
                <a:cs typeface="Corbel"/>
                <a:sym typeface="Corbel"/>
              </a:rPr>
              <a:t>is </a:t>
            </a:r>
            <a:r>
              <a:rPr lang="en-US" dirty="0">
                <a:latin typeface="Corbel"/>
                <a:ea typeface="Corbel"/>
                <a:cs typeface="Corbel"/>
                <a:sym typeface="Corbel"/>
              </a:rPr>
              <a:t>the HPACK </a:t>
            </a:r>
            <a:r>
              <a:rPr lang="en-US" dirty="0" smtClean="0">
                <a:latin typeface="Corbel"/>
                <a:ea typeface="Corbel"/>
                <a:cs typeface="Corbel"/>
                <a:sym typeface="Corbel"/>
              </a:rPr>
              <a:t>bomb.</a:t>
            </a:r>
            <a:r>
              <a:rPr lang="en-US" baseline="0" dirty="0" smtClean="0">
                <a:latin typeface="Corbel"/>
                <a:ea typeface="Corbel"/>
                <a:cs typeface="Corbel"/>
                <a:sym typeface="Corbel"/>
              </a:rPr>
              <a:t> </a:t>
            </a:r>
          </a:p>
          <a:p>
            <a:pPr lvl="0" indent="-19050" rtl="0">
              <a:spcBef>
                <a:spcPts val="0"/>
              </a:spcBef>
              <a:buClr>
                <a:schemeClr val="dk1"/>
              </a:buClr>
              <a:buSzPct val="25000"/>
              <a:buFont typeface="Calibri"/>
              <a:buNone/>
            </a:pPr>
            <a:r>
              <a:rPr lang="en-US" baseline="0" dirty="0" smtClean="0">
                <a:latin typeface="Corbel"/>
                <a:ea typeface="Corbel"/>
                <a:cs typeface="Corbel"/>
                <a:sym typeface="Corbel"/>
              </a:rPr>
              <a:t>It is </a:t>
            </a:r>
            <a:r>
              <a:rPr lang="en-US" dirty="0" smtClean="0">
                <a:latin typeface="Corbel"/>
                <a:ea typeface="Corbel"/>
                <a:cs typeface="Corbel"/>
                <a:sym typeface="Corbel"/>
              </a:rPr>
              <a:t>caused </a:t>
            </a:r>
            <a:r>
              <a:rPr lang="en-US" dirty="0">
                <a:latin typeface="Corbel"/>
                <a:ea typeface="Corbel"/>
                <a:cs typeface="Corbel"/>
                <a:sym typeface="Corbel"/>
              </a:rPr>
              <a:t>by the header compression feature for HTTP/2. It can be mitigated by limiting the size of HTTP header, but developer did not include this parameter check in its runtime configuration.</a:t>
            </a:r>
          </a:p>
          <a:p>
            <a:pPr lvl="0" indent="-19050" rtl="0">
              <a:spcBef>
                <a:spcPts val="0"/>
              </a:spcBef>
              <a:buClr>
                <a:schemeClr val="dk1"/>
              </a:buClr>
              <a:buSzPct val="25000"/>
              <a:buFont typeface="Calibri"/>
              <a:buNone/>
            </a:pPr>
            <a:r>
              <a:rPr lang="en-US" dirty="0">
                <a:latin typeface="Corbel"/>
                <a:ea typeface="Corbel"/>
                <a:cs typeface="Corbel"/>
                <a:sym typeface="Corbel"/>
              </a:rPr>
              <a:t>As a result, to mitigate this </a:t>
            </a:r>
            <a:r>
              <a:rPr lang="en-US" dirty="0" err="1">
                <a:latin typeface="Corbel"/>
                <a:ea typeface="Corbel"/>
                <a:cs typeface="Corbel"/>
                <a:sym typeface="Corbel"/>
              </a:rPr>
              <a:t>vuln</a:t>
            </a:r>
            <a:r>
              <a:rPr lang="en-US" dirty="0">
                <a:latin typeface="Corbel"/>
                <a:ea typeface="Corbel"/>
                <a:cs typeface="Corbel"/>
                <a:sym typeface="Corbel"/>
              </a:rPr>
              <a:t> without patching, we can only disable the HTTP/2 </a:t>
            </a:r>
            <a:r>
              <a:rPr lang="en-US" dirty="0" smtClean="0">
                <a:latin typeface="Corbel"/>
                <a:ea typeface="Corbel"/>
                <a:cs typeface="Corbel"/>
                <a:sym typeface="Corbel"/>
              </a:rPr>
              <a:t>module </a:t>
            </a:r>
            <a:r>
              <a:rPr lang="en-US" dirty="0">
                <a:latin typeface="Corbel"/>
                <a:ea typeface="Corbel"/>
                <a:cs typeface="Corbel"/>
                <a:sym typeface="Corbel"/>
              </a:rPr>
              <a:t>as a whole </a:t>
            </a:r>
            <a:r>
              <a:rPr lang="en-US" dirty="0" smtClean="0">
                <a:latin typeface="Corbel"/>
                <a:ea typeface="Corbel"/>
                <a:cs typeface="Corbel"/>
                <a:sym typeface="Corbel"/>
              </a:rPr>
              <a:t>and thus cannot harness </a:t>
            </a:r>
            <a:r>
              <a:rPr lang="en-US" dirty="0">
                <a:latin typeface="Corbel"/>
                <a:ea typeface="Corbel"/>
                <a:cs typeface="Corbel"/>
                <a:sym typeface="Corbel"/>
              </a:rPr>
              <a:t>the performance benefit from HTTP/2.</a:t>
            </a:r>
          </a:p>
          <a:p>
            <a:pPr marL="0" marR="0" lvl="0" indent="-19050" algn="l" rtl="0">
              <a:spcBef>
                <a:spcPts val="0"/>
              </a:spcBef>
              <a:buClr>
                <a:schemeClr val="dk1"/>
              </a:buClr>
              <a:buSzPct val="25000"/>
              <a:buFont typeface="Calibri"/>
              <a:buNone/>
            </a:pPr>
            <a:endParaRPr dirty="0">
              <a:latin typeface="Corbel"/>
              <a:ea typeface="Corbel"/>
              <a:cs typeface="Corbel"/>
              <a:sym typeface="Corbel"/>
            </a:endParaRPr>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932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lvl="0" indent="-19050" rtl="0">
              <a:spcBef>
                <a:spcPts val="0"/>
              </a:spcBef>
              <a:buClr>
                <a:schemeClr val="dk1"/>
              </a:buClr>
              <a:buSzPct val="25000"/>
              <a:buFont typeface="Calibri"/>
              <a:buNone/>
            </a:pPr>
            <a:r>
              <a:rPr lang="en-US" dirty="0" smtClean="0"/>
              <a:t>So</a:t>
            </a:r>
            <a:r>
              <a:rPr lang="en-US" baseline="0" dirty="0" smtClean="0"/>
              <a:t> t</a:t>
            </a:r>
            <a:r>
              <a:rPr lang="en-US" dirty="0" smtClean="0"/>
              <a:t>hese </a:t>
            </a:r>
            <a:r>
              <a:rPr lang="en-US" baseline="0" dirty="0" smtClean="0"/>
              <a:t>limitations, as summarized here, call for</a:t>
            </a:r>
            <a:r>
              <a:rPr lang="en-US" dirty="0" smtClean="0"/>
              <a:t> a more systematic approach </a:t>
            </a:r>
            <a:r>
              <a:rPr lang="en-US" dirty="0"/>
              <a:t>to support existing customization practices.</a:t>
            </a:r>
          </a:p>
          <a:p>
            <a:pPr lvl="0" indent="-19050" rtl="0">
              <a:spcBef>
                <a:spcPts val="0"/>
              </a:spcBef>
              <a:buClr>
                <a:schemeClr val="dk1"/>
              </a:buClr>
              <a:buSzPct val="25000"/>
              <a:buFont typeface="Calibri"/>
              <a:buNone/>
            </a:pPr>
            <a:r>
              <a:rPr lang="en-US" dirty="0"/>
              <a:t>In this work, we aim to address </a:t>
            </a:r>
            <a:r>
              <a:rPr lang="en-US" dirty="0" smtClean="0"/>
              <a:t>this research </a:t>
            </a:r>
            <a:r>
              <a:rPr lang="en-US" dirty="0"/>
              <a:t>question: can we develop a systematic </a:t>
            </a:r>
            <a:r>
              <a:rPr lang="en-US" dirty="0" smtClean="0"/>
              <a:t>approach </a:t>
            </a:r>
            <a:r>
              <a:rPr lang="en-US" dirty="0"/>
              <a:t>for customizing a standard protocol to reduce the attack surface caused by features that are not desirable in a particular deployment scenario?</a:t>
            </a:r>
          </a:p>
          <a:p>
            <a:pPr marL="0" marR="0" lvl="0" indent="-19050" algn="l" defTabSz="914400" rtl="0" eaLnBrk="1" fontAlgn="auto" latinLnBrk="0" hangingPunct="1">
              <a:lnSpc>
                <a:spcPct val="100000"/>
              </a:lnSpc>
              <a:spcBef>
                <a:spcPts val="0"/>
              </a:spcBef>
              <a:spcAft>
                <a:spcPts val="0"/>
              </a:spcAft>
              <a:buClr>
                <a:schemeClr val="dk1"/>
              </a:buClr>
              <a:buSzPct val="25000"/>
              <a:buFont typeface="Calibri"/>
              <a:buNone/>
              <a:tabLst/>
              <a:defRPr/>
            </a:pPr>
            <a:r>
              <a:rPr lang="en-US" sz="1200" b="0" i="0" u="none" strike="noStrike" kern="1200" cap="none" dirty="0" smtClean="0">
                <a:solidFill>
                  <a:schemeClr val="dk1"/>
                </a:solidFill>
                <a:effectLst/>
                <a:latin typeface="Calibri"/>
                <a:ea typeface="Calibri"/>
                <a:cs typeface="Calibri"/>
                <a:sym typeface="Calibri"/>
              </a:rPr>
              <a:t>In the remaining time of this talk, I will discuss our preliminary methodology to address this question.</a:t>
            </a:r>
            <a:endParaRPr lang="en-US" b="0" dirty="0" smtClean="0">
              <a:effectLst/>
            </a:endParaRPr>
          </a:p>
          <a:p>
            <a:pPr marL="0" marR="0" lvl="0" indent="-1905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67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spcAft>
                <a:spcPts val="0"/>
              </a:spcAft>
              <a:buClr>
                <a:schemeClr val="dk1"/>
              </a:buClr>
              <a:buSzPct val="100000"/>
              <a:buFont typeface="Calibri"/>
              <a:buNone/>
            </a:pPr>
            <a:r>
              <a:rPr lang="en-US" sz="1200" b="0" i="0" u="none" strike="noStrike" cap="none" dirty="0" smtClean="0">
                <a:solidFill>
                  <a:schemeClr val="dk1"/>
                </a:solidFill>
                <a:latin typeface="Calibri"/>
                <a:ea typeface="Calibri"/>
                <a:cs typeface="Calibri"/>
                <a:sym typeface="Calibri"/>
              </a:rPr>
              <a:t>To meet our systematic</a:t>
            </a:r>
            <a:r>
              <a:rPr lang="en-US" sz="1200" b="0" i="0" u="none" strike="noStrike" cap="none" baseline="0" dirty="0" smtClean="0">
                <a:solidFill>
                  <a:schemeClr val="dk1"/>
                </a:solidFill>
                <a:latin typeface="Calibri"/>
                <a:ea typeface="Calibri"/>
                <a:cs typeface="Calibri"/>
                <a:sym typeface="Calibri"/>
              </a:rPr>
              <a:t> goal</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we propose </a:t>
            </a:r>
            <a:r>
              <a:rPr lang="en-US" sz="1200" b="0" i="0" u="none" strike="noStrike" cap="none" dirty="0" smtClean="0">
                <a:solidFill>
                  <a:schemeClr val="dk1"/>
                </a:solidFill>
                <a:latin typeface="Calibri"/>
                <a:ea typeface="Calibri"/>
                <a:cs typeface="Calibri"/>
                <a:sym typeface="Calibri"/>
              </a:rPr>
              <a:t>an </a:t>
            </a:r>
            <a:r>
              <a:rPr lang="en-US" sz="1200" b="0" i="0" u="none" strike="noStrike" cap="none" dirty="0">
                <a:solidFill>
                  <a:schemeClr val="dk1"/>
                </a:solidFill>
                <a:latin typeface="Calibri"/>
                <a:ea typeface="Calibri"/>
                <a:cs typeface="Calibri"/>
                <a:sym typeface="Calibri"/>
              </a:rPr>
              <a:t>access control mechanism as </a:t>
            </a:r>
            <a:r>
              <a:rPr lang="en-US" sz="1200" b="0" i="0" u="none" strike="noStrike" cap="none" dirty="0" smtClean="0">
                <a:solidFill>
                  <a:schemeClr val="dk1"/>
                </a:solidFill>
                <a:latin typeface="Calibri"/>
                <a:ea typeface="Calibri"/>
                <a:cs typeface="Calibri"/>
                <a:sym typeface="Calibri"/>
              </a:rPr>
              <a:t>our</a:t>
            </a:r>
            <a:r>
              <a:rPr lang="en-US" sz="1200" b="0" i="0" u="none" strike="noStrike" cap="none" baseline="0" dirty="0" smtClean="0">
                <a:solidFill>
                  <a:schemeClr val="dk1"/>
                </a:solidFill>
                <a:latin typeface="Calibri"/>
                <a:ea typeface="Calibri"/>
                <a:cs typeface="Calibri"/>
                <a:sym typeface="Calibri"/>
              </a:rPr>
              <a:t> main </a:t>
            </a:r>
            <a:r>
              <a:rPr lang="en-US" sz="1200" b="0" i="0" u="none" strike="noStrike" cap="none" dirty="0" smtClean="0">
                <a:solidFill>
                  <a:schemeClr val="dk1"/>
                </a:solidFill>
                <a:latin typeface="Calibri"/>
                <a:ea typeface="Calibri"/>
                <a:cs typeface="Calibri"/>
                <a:sym typeface="Calibri"/>
              </a:rPr>
              <a:t>solution </a:t>
            </a:r>
            <a:r>
              <a:rPr lang="en-US" sz="1200" b="0" i="0" u="none" strike="noStrike" cap="none" dirty="0">
                <a:solidFill>
                  <a:schemeClr val="dk1"/>
                </a:solidFill>
                <a:latin typeface="Calibri"/>
                <a:ea typeface="Calibri"/>
                <a:cs typeface="Calibri"/>
                <a:sym typeface="Calibri"/>
              </a:rPr>
              <a:t>direction. </a:t>
            </a:r>
          </a:p>
          <a:p>
            <a:pPr marL="0" marR="0" lvl="0" indent="-76200" algn="l" rtl="0">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In particular, we </a:t>
            </a:r>
            <a:r>
              <a:rPr lang="en-US" sz="1200" b="0" i="0" u="none" strike="noStrike" cap="none" dirty="0" smtClean="0">
                <a:solidFill>
                  <a:schemeClr val="dk1"/>
                </a:solidFill>
                <a:latin typeface="Calibri"/>
                <a:ea typeface="Calibri"/>
                <a:cs typeface="Calibri"/>
                <a:sym typeface="Calibri"/>
              </a:rPr>
              <a:t>design</a:t>
            </a:r>
            <a:r>
              <a:rPr lang="en-US" sz="1200" b="0" i="0" u="none" strike="noStrike" cap="none" baseline="0" dirty="0" smtClean="0">
                <a:solidFill>
                  <a:schemeClr val="dk1"/>
                </a:solidFill>
                <a:latin typeface="Calibri"/>
                <a:ea typeface="Calibri"/>
                <a:cs typeface="Calibri"/>
                <a:sym typeface="Calibri"/>
              </a:rPr>
              <a:t> a</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protocol feature access control </a:t>
            </a:r>
            <a:r>
              <a:rPr lang="en-US" sz="1200" b="0" i="0" u="none" strike="noStrike" cap="none" dirty="0" smtClean="0">
                <a:solidFill>
                  <a:schemeClr val="dk1"/>
                </a:solidFill>
                <a:latin typeface="Calibri"/>
                <a:ea typeface="Calibri"/>
                <a:cs typeface="Calibri"/>
                <a:sym typeface="Calibri"/>
              </a:rPr>
              <a:t>framework </a:t>
            </a:r>
            <a:r>
              <a:rPr lang="en-US" sz="1200" b="0" i="0" u="none" strike="noStrike" cap="none" dirty="0">
                <a:solidFill>
                  <a:schemeClr val="dk1"/>
                </a:solidFill>
                <a:latin typeface="Calibri"/>
                <a:ea typeface="Calibri"/>
                <a:cs typeface="Calibri"/>
                <a:sym typeface="Calibri"/>
              </a:rPr>
              <a:t>to </a:t>
            </a:r>
            <a:r>
              <a:rPr lang="en-US" sz="1200" b="0" i="0" u="none" strike="noStrike" cap="none" dirty="0" smtClean="0">
                <a:solidFill>
                  <a:schemeClr val="dk1"/>
                </a:solidFill>
                <a:latin typeface="Calibri"/>
                <a:ea typeface="Calibri"/>
                <a:cs typeface="Calibri"/>
                <a:sym typeface="Calibri"/>
              </a:rPr>
              <a:t>systematically support </a:t>
            </a:r>
            <a:r>
              <a:rPr lang="en-US" sz="1200" b="0" i="0" u="none" strike="noStrike" cap="none" dirty="0">
                <a:solidFill>
                  <a:schemeClr val="dk1"/>
                </a:solidFill>
                <a:latin typeface="Calibri"/>
                <a:ea typeface="Calibri"/>
                <a:cs typeface="Calibri"/>
                <a:sym typeface="Calibri"/>
              </a:rPr>
              <a:t>common protocol customization practices.</a:t>
            </a:r>
          </a:p>
          <a:p>
            <a:pPr marL="0" marR="0" lvl="0" indent="-76200" algn="l" rtl="0">
              <a:spcBef>
                <a:spcPts val="0"/>
              </a:spcBef>
              <a:spcAft>
                <a:spcPts val="0"/>
              </a:spcAft>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Here, the access control resource is </a:t>
            </a:r>
            <a:r>
              <a:rPr lang="en-US" dirty="0"/>
              <a:t>a</a:t>
            </a:r>
            <a:r>
              <a:rPr lang="en-US" sz="1200" b="0" i="0" u="none" strike="noStrike" cap="none" dirty="0">
                <a:solidFill>
                  <a:schemeClr val="dk1"/>
                </a:solidFill>
                <a:latin typeface="Calibri"/>
                <a:ea typeface="Calibri"/>
                <a:cs typeface="Calibri"/>
                <a:sym typeface="Calibri"/>
              </a:rPr>
              <a:t> protocol feature.</a:t>
            </a:r>
          </a:p>
          <a:p>
            <a:pPr marL="0" marR="0" lvl="0" indent="-76200" algn="l" rtl="0">
              <a:spcBef>
                <a:spcPts val="0"/>
              </a:spcBef>
              <a:spcAft>
                <a:spcPts val="0"/>
              </a:spcAft>
              <a:buClr>
                <a:schemeClr val="dk1"/>
              </a:buClr>
              <a:buSzPct val="100000"/>
              <a:buFont typeface="Calibri"/>
              <a:buNone/>
            </a:pPr>
            <a:r>
              <a:rPr lang="en-US" sz="1200" b="0" i="0" u="none" strike="noStrike" cap="none" dirty="0" smtClean="0">
                <a:solidFill>
                  <a:schemeClr val="dk1"/>
                </a:solidFill>
                <a:latin typeface="Calibri"/>
                <a:ea typeface="Calibri"/>
                <a:cs typeface="Calibri"/>
                <a:sym typeface="Calibri"/>
              </a:rPr>
              <a:t>To support </a:t>
            </a:r>
            <a:r>
              <a:rPr lang="en-US" sz="1200" b="0" i="0" u="none" strike="noStrike" cap="none" dirty="0">
                <a:solidFill>
                  <a:schemeClr val="dk1"/>
                </a:solidFill>
                <a:latin typeface="Calibri"/>
                <a:ea typeface="Calibri"/>
                <a:cs typeface="Calibri"/>
                <a:sym typeface="Calibri"/>
              </a:rPr>
              <a:t>flexible customization and </a:t>
            </a:r>
            <a:r>
              <a:rPr lang="en-US" sz="1200" b="0" i="0" u="none" strike="noStrike" cap="none" dirty="0" smtClean="0">
                <a:solidFill>
                  <a:schemeClr val="dk1"/>
                </a:solidFill>
                <a:latin typeface="Calibri"/>
                <a:ea typeface="Calibri"/>
                <a:cs typeface="Calibri"/>
                <a:sym typeface="Calibri"/>
              </a:rPr>
              <a:t>maintain</a:t>
            </a:r>
            <a:r>
              <a:rPr lang="en-US" sz="1200" b="0" i="0" u="none" strike="noStrike" cap="none" baseline="0" dirty="0" smtClean="0">
                <a:solidFill>
                  <a:schemeClr val="dk1"/>
                </a:solidFill>
                <a:latin typeface="Calibri"/>
                <a:ea typeface="Calibri"/>
                <a:cs typeface="Calibri"/>
                <a:sym typeface="Calibri"/>
              </a:rPr>
              <a:t> good </a:t>
            </a:r>
            <a:r>
              <a:rPr lang="en-US" sz="1200" b="0" i="0" u="none" strike="noStrike" cap="none" dirty="0" smtClean="0">
                <a:solidFill>
                  <a:schemeClr val="dk1"/>
                </a:solidFill>
                <a:latin typeface="Calibri"/>
                <a:ea typeface="Calibri"/>
                <a:cs typeface="Calibri"/>
                <a:sym typeface="Calibri"/>
              </a:rPr>
              <a:t>protocol </a:t>
            </a:r>
            <a:r>
              <a:rPr lang="en-US" sz="1200" b="0" i="0" u="none" strike="noStrike" cap="none" dirty="0">
                <a:solidFill>
                  <a:schemeClr val="dk1"/>
                </a:solidFill>
                <a:latin typeface="Calibri"/>
                <a:ea typeface="Calibri"/>
                <a:cs typeface="Calibri"/>
                <a:sym typeface="Calibri"/>
              </a:rPr>
              <a:t>usability, we define two types of access control </a:t>
            </a:r>
            <a:r>
              <a:rPr lang="en-US" sz="1200" b="0" i="0" u="none" strike="noStrike" cap="none" dirty="0" smtClean="0">
                <a:solidFill>
                  <a:schemeClr val="dk1"/>
                </a:solidFill>
                <a:latin typeface="Calibri"/>
                <a:ea typeface="Calibri"/>
                <a:cs typeface="Calibri"/>
                <a:sym typeface="Calibri"/>
              </a:rPr>
              <a:t>policy,</a:t>
            </a:r>
            <a:r>
              <a:rPr lang="en-US" sz="1200" b="0" i="0" u="none" strike="noStrike" cap="none" baseline="0" dirty="0" smtClean="0">
                <a:solidFill>
                  <a:schemeClr val="dk1"/>
                </a:solidFill>
                <a:latin typeface="Calibri"/>
                <a:ea typeface="Calibri"/>
                <a:cs typeface="Calibri"/>
                <a:sym typeface="Calibri"/>
              </a:rPr>
              <a:t> feature disabling and feature tuning policy.</a:t>
            </a:r>
            <a:endParaRPr lang="en-US" sz="1200" b="0" i="0" u="none" strike="noStrike" cap="none" dirty="0">
              <a:solidFill>
                <a:schemeClr val="dk1"/>
              </a:solidFill>
              <a:latin typeface="Calibri"/>
              <a:ea typeface="Calibri"/>
              <a:cs typeface="Calibri"/>
              <a:sym typeface="Calibri"/>
            </a:endParaRPr>
          </a:p>
          <a:p>
            <a:pPr marL="0" marR="0" lvl="0" indent="-76200" algn="l" rtl="0">
              <a:spcBef>
                <a:spcPts val="0"/>
              </a:spcBef>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We validate our policy design on the patches of 20 </a:t>
            </a:r>
            <a:r>
              <a:rPr lang="en-US" sz="1200" b="0" i="0" u="none" strike="noStrike" cap="none" dirty="0" smtClean="0">
                <a:solidFill>
                  <a:schemeClr val="dk1"/>
                </a:solidFill>
                <a:latin typeface="Calibri"/>
                <a:ea typeface="Calibri"/>
                <a:cs typeface="Calibri"/>
                <a:sym typeface="Calibri"/>
              </a:rPr>
              <a:t>high-profile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CVEs</a:t>
            </a:r>
            <a:r>
              <a:rPr lang="en-US" sz="1200" b="0" i="0" u="none" strike="noStrike" cap="none" dirty="0">
                <a:solidFill>
                  <a:schemeClr val="dk1"/>
                </a:solidFill>
                <a:latin typeface="Calibri"/>
                <a:ea typeface="Calibri"/>
                <a:cs typeface="Calibri"/>
                <a:sym typeface="Calibri"/>
              </a:rPr>
              <a:t>, and find that 17 of them can be expressed by these two types of policies. </a:t>
            </a: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490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69850" rtl="0">
              <a:lnSpc>
                <a:spcPct val="115000"/>
              </a:lnSpc>
              <a:spcBef>
                <a:spcPts val="0"/>
              </a:spcBef>
              <a:buClr>
                <a:schemeClr val="dk1"/>
              </a:buClr>
              <a:buSzPct val="91666"/>
              <a:buFont typeface="Arial"/>
              <a:buNone/>
            </a:pPr>
            <a:r>
              <a:rPr lang="en-US" dirty="0" smtClean="0"/>
              <a:t>So let me give an example to illustrate our feature access control idea.</a:t>
            </a:r>
          </a:p>
          <a:p>
            <a:pPr lvl="0" indent="-69850" rtl="0">
              <a:lnSpc>
                <a:spcPct val="115000"/>
              </a:lnSpc>
              <a:spcBef>
                <a:spcPts val="0"/>
              </a:spcBef>
              <a:buClr>
                <a:schemeClr val="dk1"/>
              </a:buClr>
              <a:buSzPct val="91666"/>
              <a:buFont typeface="Arial"/>
              <a:buNone/>
            </a:pPr>
            <a:r>
              <a:rPr lang="en-US" dirty="0" smtClean="0"/>
              <a:t>Suppose we are trying</a:t>
            </a:r>
            <a:r>
              <a:rPr lang="en-US" baseline="0" dirty="0" smtClean="0"/>
              <a:t> to customize</a:t>
            </a:r>
            <a:r>
              <a:rPr lang="en-US" dirty="0" smtClean="0"/>
              <a:t> </a:t>
            </a:r>
            <a:r>
              <a:rPr lang="en-US" dirty="0" err="1" smtClean="0"/>
              <a:t>OpenSSL</a:t>
            </a:r>
            <a:r>
              <a:rPr lang="en-US" dirty="0" smtClean="0"/>
              <a:t> to prevent </a:t>
            </a:r>
            <a:r>
              <a:rPr lang="en-US" dirty="0" err="1" smtClean="0"/>
              <a:t>HeartBleed</a:t>
            </a:r>
            <a:r>
              <a:rPr lang="en-US" dirty="0" smtClean="0"/>
              <a:t> vulnerability, our framework will grant access control to the SSL features one by one.</a:t>
            </a:r>
          </a:p>
          <a:p>
            <a:pPr lvl="0" indent="-69850" rtl="0">
              <a:lnSpc>
                <a:spcPct val="115000"/>
              </a:lnSpc>
              <a:spcBef>
                <a:spcPts val="0"/>
              </a:spcBef>
              <a:buClr>
                <a:schemeClr val="dk1"/>
              </a:buClr>
              <a:buSzPct val="91666"/>
              <a:buFont typeface="Arial"/>
              <a:buNone/>
            </a:pPr>
            <a:r>
              <a:rPr lang="en-US" dirty="0" smtClean="0"/>
              <a:t>First, Feature 1 has been checked to be safe and can be used unconditionally.</a:t>
            </a:r>
          </a:p>
          <a:p>
            <a:pPr lvl="0" indent="-69850" rtl="0">
              <a:lnSpc>
                <a:spcPct val="115000"/>
              </a:lnSpc>
              <a:spcBef>
                <a:spcPts val="0"/>
              </a:spcBef>
              <a:buClr>
                <a:schemeClr val="dk1"/>
              </a:buClr>
              <a:buSzPct val="91666"/>
              <a:buFont typeface="Arial"/>
              <a:buNone/>
            </a:pPr>
            <a:r>
              <a:rPr lang="en-US" dirty="0" smtClean="0"/>
              <a:t>So we generate a normal access policy with “allowed” action.</a:t>
            </a:r>
          </a:p>
          <a:p>
            <a:pPr lvl="0" indent="-69850" rtl="0">
              <a:lnSpc>
                <a:spcPct val="115000"/>
              </a:lnSpc>
              <a:spcBef>
                <a:spcPts val="0"/>
              </a:spcBef>
              <a:buClr>
                <a:schemeClr val="dk1"/>
              </a:buClr>
              <a:buSzPct val="91666"/>
              <a:buFont typeface="Arial"/>
              <a:buNone/>
            </a:pPr>
            <a:r>
              <a:rPr lang="en-US" dirty="0" smtClean="0"/>
              <a:t>Feature 2, that is the </a:t>
            </a:r>
            <a:r>
              <a:rPr lang="en-US" dirty="0" err="1" smtClean="0"/>
              <a:t>HeartBeat</a:t>
            </a:r>
            <a:r>
              <a:rPr lang="en-US" dirty="0" smtClean="0"/>
              <a:t> extension, is enforced by our feature tuning policy.</a:t>
            </a:r>
          </a:p>
          <a:p>
            <a:pPr lvl="0" indent="-69850" rtl="0">
              <a:lnSpc>
                <a:spcPct val="115000"/>
              </a:lnSpc>
              <a:spcBef>
                <a:spcPts val="0"/>
              </a:spcBef>
              <a:buClr>
                <a:schemeClr val="dk1"/>
              </a:buClr>
              <a:buSzPct val="91666"/>
              <a:buFont typeface="Arial"/>
              <a:buNone/>
            </a:pPr>
            <a:r>
              <a:rPr lang="en-US" dirty="0" smtClean="0"/>
              <a:t>In feature tuning policy, the feature can be used only when some conditions with tuning parameters are met.</a:t>
            </a:r>
          </a:p>
          <a:p>
            <a:pPr lvl="0" indent="-69850" rtl="0">
              <a:lnSpc>
                <a:spcPct val="115000"/>
              </a:lnSpc>
              <a:spcBef>
                <a:spcPts val="0"/>
              </a:spcBef>
              <a:buClr>
                <a:schemeClr val="dk1"/>
              </a:buClr>
              <a:buSzPct val="91666"/>
              <a:buFont typeface="Arial"/>
              <a:buNone/>
            </a:pPr>
            <a:r>
              <a:rPr lang="en-US" dirty="0" smtClean="0"/>
              <a:t>Here, the condition for </a:t>
            </a:r>
            <a:r>
              <a:rPr lang="en-US" dirty="0" err="1" smtClean="0"/>
              <a:t>HeartBeat</a:t>
            </a:r>
            <a:r>
              <a:rPr lang="en-US" dirty="0" smtClean="0"/>
              <a:t> is if the length of requested heartbeat echo bytes are smaller than the size of a packet.</a:t>
            </a:r>
          </a:p>
          <a:p>
            <a:pPr lvl="0" indent="-69850" rtl="0">
              <a:lnSpc>
                <a:spcPct val="115000"/>
              </a:lnSpc>
              <a:spcBef>
                <a:spcPts val="0"/>
              </a:spcBef>
              <a:buClr>
                <a:schemeClr val="dk1"/>
              </a:buClr>
              <a:buSzPct val="91666"/>
              <a:buFont typeface="Arial"/>
              <a:buNone/>
            </a:pPr>
            <a:r>
              <a:rPr lang="en-US" dirty="0" smtClean="0"/>
              <a:t>If yes, </a:t>
            </a:r>
            <a:r>
              <a:rPr lang="en-US" dirty="0" err="1" smtClean="0"/>
              <a:t>HeartBeat</a:t>
            </a:r>
            <a:r>
              <a:rPr lang="en-US" dirty="0" smtClean="0"/>
              <a:t> can be used. Otherwise, it is blocked.</a:t>
            </a:r>
          </a:p>
          <a:p>
            <a:pPr lvl="0" indent="-69850" rtl="0">
              <a:lnSpc>
                <a:spcPct val="115000"/>
              </a:lnSpc>
              <a:spcBef>
                <a:spcPts val="0"/>
              </a:spcBef>
              <a:buClr>
                <a:schemeClr val="dk1"/>
              </a:buClr>
              <a:buSzPct val="91666"/>
              <a:buFont typeface="Arial"/>
              <a:buNone/>
            </a:pPr>
            <a:r>
              <a:rPr lang="en-US" sz="1200" b="0" i="0" u="none" strike="noStrike" cap="none" dirty="0" smtClean="0">
                <a:solidFill>
                  <a:schemeClr val="dk1"/>
                </a:solidFill>
                <a:latin typeface="Calibri"/>
                <a:ea typeface="Calibri"/>
                <a:cs typeface="Calibri"/>
                <a:sym typeface="Calibri"/>
              </a:rPr>
              <a:t>Feature </a:t>
            </a:r>
            <a:r>
              <a:rPr lang="en-US" sz="1200" b="0" i="0" u="none" strike="noStrike" cap="none" dirty="0">
                <a:solidFill>
                  <a:schemeClr val="dk1"/>
                </a:solidFill>
                <a:latin typeface="Calibri"/>
                <a:ea typeface="Calibri"/>
                <a:cs typeface="Calibri"/>
                <a:sym typeface="Calibri"/>
              </a:rPr>
              <a:t>3, which is an unnecessary features in </a:t>
            </a:r>
            <a:r>
              <a:rPr lang="en-US" dirty="0"/>
              <a:t>our</a:t>
            </a:r>
            <a:r>
              <a:rPr lang="en-US" sz="1200" b="0" i="0" u="none" strike="noStrike" cap="none" dirty="0">
                <a:solidFill>
                  <a:schemeClr val="dk1"/>
                </a:solidFill>
                <a:latin typeface="Calibri"/>
                <a:ea typeface="Calibri"/>
                <a:cs typeface="Calibri"/>
                <a:sym typeface="Calibri"/>
              </a:rPr>
              <a:t> use case, </a:t>
            </a:r>
            <a:r>
              <a:rPr lang="en-US" sz="1200" b="0" i="0" u="none" strike="noStrike" cap="none" dirty="0" smtClean="0">
                <a:solidFill>
                  <a:schemeClr val="dk1"/>
                </a:solidFill>
                <a:latin typeface="Calibri"/>
                <a:ea typeface="Calibri"/>
                <a:cs typeface="Calibri"/>
                <a:sym typeface="Calibri"/>
              </a:rPr>
              <a:t>is </a:t>
            </a:r>
            <a:r>
              <a:rPr lang="en-US" sz="1200" b="0" i="0" u="none" strike="noStrike" cap="none" dirty="0">
                <a:solidFill>
                  <a:schemeClr val="dk1"/>
                </a:solidFill>
                <a:latin typeface="Calibri"/>
                <a:ea typeface="Calibri"/>
                <a:cs typeface="Calibri"/>
                <a:sym typeface="Calibri"/>
              </a:rPr>
              <a:t>enforced by our feature disabling policy. </a:t>
            </a:r>
          </a:p>
          <a:p>
            <a:pPr marL="0" marR="0" lvl="0" indent="-76200" algn="l" rtl="0">
              <a:spcBef>
                <a:spcPts val="0"/>
              </a:spcBef>
              <a:buClr>
                <a:schemeClr val="dk1"/>
              </a:buClr>
              <a:buSzPct val="100000"/>
              <a:buFont typeface="Calibri"/>
              <a:buNone/>
            </a:pPr>
            <a:r>
              <a:rPr lang="en-US" sz="1200" b="0" i="0" u="none" strike="noStrike" cap="none" dirty="0">
                <a:solidFill>
                  <a:schemeClr val="dk1"/>
                </a:solidFill>
                <a:latin typeface="Calibri"/>
                <a:ea typeface="Calibri"/>
                <a:cs typeface="Calibri"/>
                <a:sym typeface="Calibri"/>
              </a:rPr>
              <a:t>In other words, it is unconditionally blocked and will never be used.</a:t>
            </a: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040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indent="0" rtl="0">
              <a:buNone/>
            </a:pPr>
            <a:r>
              <a:rPr lang="en-US" sz="1200" b="0" i="0" u="none" strike="noStrike" kern="1200" cap="none" dirty="0" smtClean="0">
                <a:solidFill>
                  <a:schemeClr val="dk1"/>
                </a:solidFill>
                <a:effectLst/>
                <a:latin typeface="Calibri"/>
                <a:ea typeface="Calibri"/>
                <a:cs typeface="Calibri"/>
                <a:sym typeface="Calibri"/>
              </a:rPr>
              <a:t>To achieve</a:t>
            </a:r>
            <a:r>
              <a:rPr lang="en-US" sz="1200" b="0" i="0" u="none" strike="noStrike" kern="1200" cap="none" baseline="0" dirty="0" smtClean="0">
                <a:solidFill>
                  <a:schemeClr val="dk1"/>
                </a:solidFill>
                <a:effectLst/>
                <a:latin typeface="Calibri"/>
                <a:ea typeface="Calibri"/>
                <a:cs typeface="Calibri"/>
                <a:sym typeface="Calibri"/>
              </a:rPr>
              <a:t> o</a:t>
            </a:r>
            <a:r>
              <a:rPr lang="en-US" sz="1200" b="0" i="0" u="none" strike="noStrike" kern="1200" cap="none" dirty="0" smtClean="0">
                <a:solidFill>
                  <a:schemeClr val="dk1"/>
                </a:solidFill>
                <a:effectLst/>
                <a:latin typeface="Calibri"/>
                <a:ea typeface="Calibri"/>
                <a:cs typeface="Calibri"/>
                <a:sym typeface="Calibri"/>
              </a:rPr>
              <a:t>ur feature access control idea</a:t>
            </a:r>
            <a:r>
              <a:rPr lang="en-US" sz="1200" b="0" i="0" u="none" strike="noStrike" kern="1200" cap="none" baseline="0" dirty="0" smtClean="0">
                <a:solidFill>
                  <a:schemeClr val="dk1"/>
                </a:solidFill>
                <a:effectLst/>
                <a:latin typeface="Calibri"/>
                <a:ea typeface="Calibri"/>
                <a:cs typeface="Calibri"/>
                <a:sym typeface="Calibri"/>
              </a:rPr>
              <a:t> in real protocol software, </a:t>
            </a:r>
            <a:r>
              <a:rPr lang="en-US" sz="1200" b="0" i="0" u="none" strike="noStrike" kern="1200" cap="none" dirty="0" smtClean="0">
                <a:solidFill>
                  <a:schemeClr val="dk1"/>
                </a:solidFill>
                <a:effectLst/>
                <a:latin typeface="Calibri"/>
                <a:ea typeface="Calibri"/>
                <a:cs typeface="Calibri"/>
                <a:sym typeface="Calibri"/>
              </a:rPr>
              <a:t>we identify several key challenges.</a:t>
            </a:r>
            <a:r>
              <a:rPr lang="en-US" sz="1200" b="0" i="0" u="none" strike="noStrike" kern="1200" cap="none" baseline="0" dirty="0" smtClean="0">
                <a:solidFill>
                  <a:schemeClr val="dk1"/>
                </a:solidFill>
                <a:effectLst/>
                <a:latin typeface="Calibri"/>
                <a:ea typeface="Calibri"/>
                <a:cs typeface="Calibri"/>
                <a:sym typeface="Calibri"/>
              </a:rPr>
              <a:t> </a:t>
            </a:r>
            <a:r>
              <a:rPr lang="en-US" sz="1200" b="0" i="0" u="none" strike="noStrike" kern="1200" cap="none" dirty="0" smtClean="0">
                <a:solidFill>
                  <a:schemeClr val="dk1"/>
                </a:solidFill>
                <a:effectLst/>
                <a:latin typeface="Calibri"/>
                <a:ea typeface="Calibri"/>
                <a:cs typeface="Calibri"/>
                <a:sym typeface="Calibri"/>
              </a:rPr>
              <a:t>Due to the time limit I will discuss</a:t>
            </a:r>
            <a:r>
              <a:rPr lang="en-US" sz="1200" b="0" i="0" u="none" strike="noStrike" kern="1200" cap="none" baseline="0" dirty="0" smtClean="0">
                <a:solidFill>
                  <a:schemeClr val="dk1"/>
                </a:solidFill>
                <a:effectLst/>
                <a:latin typeface="Calibri"/>
                <a:ea typeface="Calibri"/>
                <a:cs typeface="Calibri"/>
                <a:sym typeface="Calibri"/>
              </a:rPr>
              <a:t> </a:t>
            </a:r>
            <a:r>
              <a:rPr lang="en-US" sz="1200" b="0" i="0" u="none" strike="noStrike" kern="1200" cap="none" dirty="0" smtClean="0">
                <a:solidFill>
                  <a:schemeClr val="dk1"/>
                </a:solidFill>
                <a:effectLst/>
                <a:latin typeface="Calibri"/>
                <a:ea typeface="Calibri"/>
                <a:cs typeface="Calibri"/>
                <a:sym typeface="Calibri"/>
              </a:rPr>
              <a:t>two of them today.</a:t>
            </a:r>
            <a:endParaRPr lang="en-US" b="0" dirty="0" smtClean="0">
              <a:effectLst/>
            </a:endParaRPr>
          </a:p>
          <a:p>
            <a:pPr marL="0" indent="0" rtl="0">
              <a:buNone/>
            </a:pPr>
            <a:r>
              <a:rPr lang="en-US" sz="1200" b="0" i="0" u="none" strike="noStrike" kern="1200" cap="none" dirty="0" smtClean="0">
                <a:solidFill>
                  <a:schemeClr val="dk1"/>
                </a:solidFill>
                <a:effectLst/>
                <a:latin typeface="Calibri"/>
                <a:ea typeface="Calibri"/>
                <a:cs typeface="Calibri"/>
                <a:sym typeface="Calibri"/>
              </a:rPr>
              <a:t>As the first step, we need to extract a set of features, and then analyze the protocol code base to locate the code-level implementation for each feature.</a:t>
            </a:r>
            <a:endParaRPr lang="en-US" b="0" dirty="0" smtClean="0">
              <a:effectLst/>
            </a:endParaRPr>
          </a:p>
          <a:p>
            <a:pPr marL="0" indent="0" rtl="0">
              <a:buNone/>
            </a:pPr>
            <a:r>
              <a:rPr lang="en-US" sz="1200" b="0" i="0" u="none" strike="noStrike" kern="1200" cap="none" dirty="0" smtClean="0">
                <a:solidFill>
                  <a:schemeClr val="dk1"/>
                </a:solidFill>
                <a:effectLst/>
                <a:latin typeface="Calibri"/>
                <a:ea typeface="Calibri"/>
                <a:cs typeface="Calibri"/>
                <a:sym typeface="Calibri"/>
              </a:rPr>
              <a:t>In this step, one major challenge is to bridge the gap between the protocol features from the user’s perspective and related code chunks in the actual implementation. </a:t>
            </a:r>
            <a:endParaRPr lang="en-US" b="0" dirty="0" smtClean="0">
              <a:effectLst/>
            </a:endParaRPr>
          </a:p>
          <a:p>
            <a:pPr marL="0" indent="0" rtl="0">
              <a:buNone/>
            </a:pPr>
            <a:r>
              <a:rPr lang="en-US" sz="1200" b="0" i="0" u="none" strike="noStrike" kern="1200" cap="none" dirty="0" smtClean="0">
                <a:solidFill>
                  <a:schemeClr val="dk1"/>
                </a:solidFill>
                <a:effectLst/>
                <a:latin typeface="Calibri"/>
                <a:ea typeface="Calibri"/>
                <a:cs typeface="Calibri"/>
                <a:sym typeface="Calibri"/>
              </a:rPr>
              <a:t>We plan to leverage natural language processing techniques to learn user expected features from protocol descriptions, and apply deep learning methods to analyze multiple vulnerability data sources, such as CVE reports and code patches, to map an identified user-level feature to</a:t>
            </a:r>
            <a:r>
              <a:rPr lang="en-US" sz="1200" b="0" i="0" u="none" strike="noStrike" kern="1200" cap="none" baseline="0" dirty="0" smtClean="0">
                <a:solidFill>
                  <a:schemeClr val="dk1"/>
                </a:solidFill>
                <a:effectLst/>
                <a:latin typeface="Calibri"/>
                <a:ea typeface="Calibri"/>
                <a:cs typeface="Calibri"/>
                <a:sym typeface="Calibri"/>
              </a:rPr>
              <a:t> </a:t>
            </a:r>
            <a:r>
              <a:rPr lang="en-US" sz="1200" b="0" i="0" u="none" strike="noStrike" kern="1200" cap="none" dirty="0" smtClean="0">
                <a:solidFill>
                  <a:schemeClr val="dk1"/>
                </a:solidFill>
                <a:effectLst/>
                <a:latin typeface="Calibri"/>
                <a:ea typeface="Calibri"/>
                <a:cs typeface="Calibri"/>
                <a:sym typeface="Calibri"/>
              </a:rPr>
              <a:t>its related code pieces</a:t>
            </a:r>
            <a:endParaRPr lang="en-US" b="0" dirty="0" smtClean="0">
              <a:effectLst/>
            </a:endParaRPr>
          </a:p>
          <a:p>
            <a:pPr marL="0" indent="0" rtl="0">
              <a:buNone/>
            </a:pPr>
            <a:r>
              <a:rPr lang="en-US" sz="1200" b="0" i="0" u="none" strike="noStrike" kern="1200" cap="none" dirty="0" smtClean="0">
                <a:solidFill>
                  <a:schemeClr val="dk1"/>
                </a:solidFill>
                <a:effectLst/>
                <a:latin typeface="Calibri"/>
                <a:ea typeface="Calibri"/>
                <a:cs typeface="Calibri"/>
                <a:sym typeface="Calibri"/>
              </a:rPr>
              <a:t>Another challenge is</a:t>
            </a:r>
            <a:r>
              <a:rPr lang="en-US" sz="1200" b="0" i="0" u="none" strike="noStrike" kern="1200" cap="none" baseline="0" dirty="0" smtClean="0">
                <a:solidFill>
                  <a:schemeClr val="dk1"/>
                </a:solidFill>
                <a:effectLst/>
                <a:latin typeface="Calibri"/>
                <a:ea typeface="Calibri"/>
                <a:cs typeface="Calibri"/>
                <a:sym typeface="Calibri"/>
              </a:rPr>
              <a:t> </a:t>
            </a:r>
            <a:r>
              <a:rPr lang="en-US" sz="1200" b="0" i="0" u="none" strike="noStrike" kern="1200" cap="none" dirty="0" smtClean="0">
                <a:solidFill>
                  <a:schemeClr val="dk1"/>
                </a:solidFill>
                <a:effectLst/>
                <a:latin typeface="Calibri"/>
                <a:ea typeface="Calibri"/>
                <a:cs typeface="Calibri"/>
                <a:sym typeface="Calibri"/>
              </a:rPr>
              <a:t>to systematically locate all code pieces</a:t>
            </a:r>
            <a:r>
              <a:rPr lang="en-US" sz="1200" b="0" i="0" u="none" strike="noStrike" kern="1200" cap="none" baseline="0" dirty="0" smtClean="0">
                <a:solidFill>
                  <a:schemeClr val="dk1"/>
                </a:solidFill>
                <a:effectLst/>
                <a:latin typeface="Calibri"/>
                <a:ea typeface="Calibri"/>
                <a:cs typeface="Calibri"/>
                <a:sym typeface="Calibri"/>
              </a:rPr>
              <a:t> that are</a:t>
            </a:r>
            <a:r>
              <a:rPr lang="en-US" sz="1200" b="0" i="0" u="none" strike="noStrike" kern="1200" cap="none" dirty="0" smtClean="0">
                <a:solidFill>
                  <a:schemeClr val="dk1"/>
                </a:solidFill>
                <a:effectLst/>
                <a:latin typeface="Calibri"/>
                <a:ea typeface="Calibri"/>
                <a:cs typeface="Calibri"/>
                <a:sym typeface="Calibri"/>
              </a:rPr>
              <a:t> related to</a:t>
            </a:r>
            <a:r>
              <a:rPr lang="en-US" sz="1200" b="0" i="0" u="none" strike="noStrike" kern="1200" cap="none" baseline="0" dirty="0" smtClean="0">
                <a:solidFill>
                  <a:schemeClr val="dk1"/>
                </a:solidFill>
                <a:effectLst/>
                <a:latin typeface="Calibri"/>
                <a:ea typeface="Calibri"/>
                <a:cs typeface="Calibri"/>
                <a:sym typeface="Calibri"/>
              </a:rPr>
              <a:t> </a:t>
            </a:r>
            <a:r>
              <a:rPr lang="en-US" sz="1200" b="0" i="0" u="none" strike="noStrike" kern="1200" cap="none" dirty="0" smtClean="0">
                <a:solidFill>
                  <a:schemeClr val="dk1"/>
                </a:solidFill>
                <a:effectLst/>
                <a:latin typeface="Calibri"/>
                <a:ea typeface="Calibri"/>
                <a:cs typeface="Calibri"/>
                <a:sym typeface="Calibri"/>
              </a:rPr>
              <a:t>a feature.</a:t>
            </a:r>
            <a:endParaRPr lang="en-US" b="0" dirty="0" smtClean="0">
              <a:effectLst/>
            </a:endParaRPr>
          </a:p>
          <a:p>
            <a:pPr marL="0" indent="0" rtl="0">
              <a:buNone/>
            </a:pPr>
            <a:r>
              <a:rPr lang="en-US" sz="1200" b="0" i="0" u="none" strike="noStrike" kern="1200" cap="none" dirty="0" smtClean="0">
                <a:solidFill>
                  <a:schemeClr val="dk1"/>
                </a:solidFill>
                <a:effectLst/>
                <a:latin typeface="Calibri"/>
                <a:ea typeface="Calibri"/>
                <a:cs typeface="Calibri"/>
                <a:sym typeface="Calibri"/>
              </a:rPr>
              <a:t>We propose to use control and data</a:t>
            </a:r>
            <a:r>
              <a:rPr lang="en-US" sz="1200" b="0" i="0" u="none" strike="noStrike" kern="1200" cap="none" baseline="0" dirty="0" smtClean="0">
                <a:solidFill>
                  <a:schemeClr val="dk1"/>
                </a:solidFill>
                <a:effectLst/>
                <a:latin typeface="Calibri"/>
                <a:ea typeface="Calibri"/>
                <a:cs typeface="Calibri"/>
                <a:sym typeface="Calibri"/>
              </a:rPr>
              <a:t> flow analysis to </a:t>
            </a:r>
            <a:r>
              <a:rPr lang="en-US" sz="1200" b="0" i="0" u="none" strike="noStrike" kern="1200" cap="none" dirty="0" smtClean="0">
                <a:solidFill>
                  <a:schemeClr val="dk1"/>
                </a:solidFill>
                <a:effectLst/>
                <a:latin typeface="Calibri"/>
                <a:ea typeface="Calibri"/>
                <a:cs typeface="Calibri"/>
                <a:sym typeface="Calibri"/>
              </a:rPr>
              <a:t>analyze the dependencies across the code base for the code pieces</a:t>
            </a:r>
            <a:r>
              <a:rPr lang="en-US" sz="1200" b="0" i="0" u="none" strike="noStrike" kern="1200" cap="none" baseline="0" dirty="0" smtClean="0">
                <a:solidFill>
                  <a:schemeClr val="dk1"/>
                </a:solidFill>
                <a:effectLst/>
                <a:latin typeface="Calibri"/>
                <a:ea typeface="Calibri"/>
                <a:cs typeface="Calibri"/>
                <a:sym typeface="Calibri"/>
              </a:rPr>
              <a:t> mapped from user-level features</a:t>
            </a:r>
            <a:r>
              <a:rPr lang="en-US" sz="1200" b="0" i="0" u="none" strike="noStrike" kern="1200" cap="none" dirty="0" smtClean="0">
                <a:solidFill>
                  <a:schemeClr val="dk1"/>
                </a:solidFill>
                <a:effectLst/>
                <a:latin typeface="Calibri"/>
                <a:ea typeface="Calibri"/>
                <a:cs typeface="Calibri"/>
                <a:sym typeface="Calibri"/>
              </a:rPr>
              <a:t>, and include all dependent code pieces to form a complete code chunk for a feature.</a:t>
            </a:r>
            <a:endParaRPr lang="en-US" dirty="0"/>
          </a:p>
        </p:txBody>
      </p:sp>
      <p:sp>
        <p:nvSpPr>
          <p:cNvPr id="221" name="Shape 221"/>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224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SzPct val="100000"/>
              <a:buFont typeface="Arial"/>
              <a:buNone/>
              <a:defRPr sz="3200" b="0" i="0" u="none" strike="noStrike" cap="none">
                <a:solidFill>
                  <a:srgbClr val="888888"/>
                </a:solidFill>
                <a:latin typeface="Corbel"/>
                <a:ea typeface="Corbel"/>
                <a:cs typeface="Corbel"/>
                <a:sym typeface="Corbel"/>
              </a:defRPr>
            </a:lvl1pPr>
            <a:lvl2pPr marL="457200" marR="0" lvl="1" indent="0" algn="ctr" rtl="0">
              <a:lnSpc>
                <a:spcPct val="100000"/>
              </a:lnSpc>
              <a:spcBef>
                <a:spcPts val="560"/>
              </a:spcBef>
              <a:spcAft>
                <a:spcPts val="0"/>
              </a:spcAft>
              <a:buClr>
                <a:srgbClr val="888888"/>
              </a:buClr>
              <a:buSzPct val="100000"/>
              <a:buFont typeface="Arial"/>
              <a:buNone/>
              <a:defRPr sz="2800" b="0" i="0" u="none" strike="noStrike" cap="none">
                <a:solidFill>
                  <a:srgbClr val="888888"/>
                </a:solidFill>
                <a:latin typeface="Corbel"/>
                <a:ea typeface="Corbel"/>
                <a:cs typeface="Corbel"/>
                <a:sym typeface="Corbel"/>
              </a:defRPr>
            </a:lvl2pPr>
            <a:lvl3pPr marL="914400" marR="0" lvl="2" indent="0" algn="ctr" rtl="0">
              <a:lnSpc>
                <a:spcPct val="100000"/>
              </a:lnSpc>
              <a:spcBef>
                <a:spcPts val="480"/>
              </a:spcBef>
              <a:spcAft>
                <a:spcPts val="0"/>
              </a:spcAft>
              <a:buClr>
                <a:srgbClr val="888888"/>
              </a:buClr>
              <a:buSzPct val="100000"/>
              <a:buFont typeface="Arial"/>
              <a:buNone/>
              <a:defRPr sz="2400" b="0" i="0" u="none" strike="noStrike" cap="none">
                <a:solidFill>
                  <a:srgbClr val="888888"/>
                </a:solidFill>
                <a:latin typeface="Corbel"/>
                <a:ea typeface="Corbel"/>
                <a:cs typeface="Corbel"/>
                <a:sym typeface="Corbel"/>
              </a:defRPr>
            </a:lvl3pPr>
            <a:lvl4pPr marL="1371600" marR="0" lvl="3"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4pPr>
            <a:lvl5pPr marL="1828800" marR="0" lvl="4"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9" name="Shape 19"/>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0" name="Shape 20"/>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orbel"/>
                <a:ea typeface="Corbel"/>
                <a:cs typeface="Corbel"/>
                <a:sym typeface="Corbe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6" name="Shape 76"/>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7" name="Shape 77"/>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orbel"/>
                <a:ea typeface="Corbel"/>
                <a:cs typeface="Corbel"/>
                <a:sym typeface="Corbe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82" name="Shape 82"/>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83" name="Shape 83"/>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orbel"/>
                <a:ea typeface="Corbel"/>
                <a:cs typeface="Corbel"/>
                <a:sym typeface="Corbe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5" name="Shape 25"/>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6" name="Shape 26"/>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Corbel"/>
              <a:buNone/>
              <a:defRPr sz="4000" b="1"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29" name="Shape 29"/>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orbel"/>
                <a:ea typeface="Corbel"/>
                <a:cs typeface="Corbel"/>
                <a:sym typeface="Corbel"/>
              </a:defRPr>
            </a:lvl1pPr>
            <a:lvl2pPr marL="457200" marR="0" lvl="1" indent="0" algn="l"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0"/>
              </a:spcAft>
              <a:buClr>
                <a:srgbClr val="888888"/>
              </a:buClr>
              <a:buSzPct val="100000"/>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0"/>
              </a:spcAft>
              <a:buClr>
                <a:srgbClr val="888888"/>
              </a:buClr>
              <a:buSzPct val="100000"/>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0"/>
              </a:spcAft>
              <a:buClr>
                <a:srgbClr val="888888"/>
              </a:buClr>
              <a:buSzPct val="100000"/>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0"/>
              </a:spcAft>
              <a:buClr>
                <a:srgbClr val="888888"/>
              </a:buClr>
              <a:buSzPct val="100000"/>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0"/>
              </a:spcAft>
              <a:buClr>
                <a:srgbClr val="888888"/>
              </a:buClr>
              <a:buSzPct val="100000"/>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0"/>
              </a:spcAft>
              <a:buClr>
                <a:srgbClr val="888888"/>
              </a:buClr>
              <a:buSzPct val="100000"/>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0"/>
              </a:spcAft>
              <a:buClr>
                <a:srgbClr val="888888"/>
              </a:buClr>
              <a:buSzPct val="100000"/>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1" name="Shape 31"/>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2" name="Shape 32"/>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35" name="Shape 35"/>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6" name="Shape 36"/>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8" name="Shape 38"/>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9" name="Shape 39"/>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42" name="Shape 42"/>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100000"/>
              <a:buFont typeface="Arial"/>
              <a:buNone/>
              <a:defRPr sz="2400" b="1" i="0" u="none" strike="noStrike" cap="none">
                <a:solidFill>
                  <a:schemeClr val="dk1"/>
                </a:solidFill>
                <a:latin typeface="Corbel"/>
                <a:ea typeface="Corbel"/>
                <a:cs typeface="Corbel"/>
                <a:sym typeface="Corbel"/>
              </a:defRPr>
            </a:lvl1pPr>
            <a:lvl2pPr marL="457200" marR="0" lvl="1" indent="0" algn="l" rtl="0">
              <a:lnSpc>
                <a:spcPct val="100000"/>
              </a:lnSpc>
              <a:spcBef>
                <a:spcPts val="400"/>
              </a:spcBef>
              <a:spcAft>
                <a:spcPts val="0"/>
              </a:spcAft>
              <a:buClr>
                <a:schemeClr val="dk1"/>
              </a:buClr>
              <a:buSzPct val="100000"/>
              <a:buFont typeface="Arial"/>
              <a:buNone/>
              <a:defRPr sz="2000" b="1"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0"/>
              </a:spcAft>
              <a:buClr>
                <a:schemeClr val="dk1"/>
              </a:buClr>
              <a:buSzPct val="100000"/>
              <a:buFont typeface="Arial"/>
              <a:buNone/>
              <a:defRPr sz="1800" b="1"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9pPr>
          </a:lstStyle>
          <a:p>
            <a:endParaRPr/>
          </a:p>
        </p:txBody>
      </p:sp>
      <p:sp>
        <p:nvSpPr>
          <p:cNvPr id="43" name="Shape 43"/>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9pPr>
          </a:lstStyle>
          <a:p>
            <a:endParaRPr/>
          </a:p>
        </p:txBody>
      </p:sp>
      <p:sp>
        <p:nvSpPr>
          <p:cNvPr id="44" name="Shape 44"/>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100000"/>
              <a:buFont typeface="Arial"/>
              <a:buNone/>
              <a:defRPr sz="2400" b="1" i="0" u="none" strike="noStrike" cap="none">
                <a:solidFill>
                  <a:schemeClr val="dk1"/>
                </a:solidFill>
                <a:latin typeface="Corbel"/>
                <a:ea typeface="Corbel"/>
                <a:cs typeface="Corbel"/>
                <a:sym typeface="Corbel"/>
              </a:defRPr>
            </a:lvl1pPr>
            <a:lvl2pPr marL="457200" marR="0" lvl="1" indent="0" algn="l" rtl="0">
              <a:lnSpc>
                <a:spcPct val="100000"/>
              </a:lnSpc>
              <a:spcBef>
                <a:spcPts val="400"/>
              </a:spcBef>
              <a:spcAft>
                <a:spcPts val="0"/>
              </a:spcAft>
              <a:buClr>
                <a:schemeClr val="dk1"/>
              </a:buClr>
              <a:buSzPct val="100000"/>
              <a:buFont typeface="Arial"/>
              <a:buNone/>
              <a:defRPr sz="2000" b="1"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0"/>
              </a:spcAft>
              <a:buClr>
                <a:schemeClr val="dk1"/>
              </a:buClr>
              <a:buSzPct val="100000"/>
              <a:buFont typeface="Arial"/>
              <a:buNone/>
              <a:defRPr sz="1800" b="1"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0"/>
              </a:spcAft>
              <a:buClr>
                <a:schemeClr val="dk1"/>
              </a:buClr>
              <a:buSzPct val="100000"/>
              <a:buFont typeface="Arial"/>
              <a:buNone/>
              <a:defRPr sz="1600" b="1" i="0" u="none" strike="noStrike" cap="none">
                <a:solidFill>
                  <a:schemeClr val="dk1"/>
                </a:solidFill>
                <a:latin typeface="Corbel"/>
                <a:ea typeface="Corbel"/>
                <a:cs typeface="Corbel"/>
                <a:sym typeface="Corbel"/>
              </a:defRPr>
            </a:lvl9pPr>
          </a:lstStyle>
          <a:p>
            <a:endParaRPr/>
          </a:p>
        </p:txBody>
      </p:sp>
      <p:sp>
        <p:nvSpPr>
          <p:cNvPr id="45" name="Shape 45"/>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orbel"/>
                <a:ea typeface="Corbel"/>
                <a:cs typeface="Corbel"/>
                <a:sym typeface="Corbel"/>
              </a:defRPr>
            </a:lvl9pPr>
          </a:lstStyle>
          <a:p>
            <a:endParaRPr/>
          </a:p>
        </p:txBody>
      </p:sp>
      <p:sp>
        <p:nvSpPr>
          <p:cNvPr id="46" name="Shape 4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47" name="Shape 47"/>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48" name="Shape 48"/>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2" name="Shape 52"/>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3" name="Shape 53"/>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Corbel"/>
              <a:buNone/>
              <a:defRPr sz="2000" b="1"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orbel"/>
                <a:ea typeface="Corbel"/>
                <a:cs typeface="Corbel"/>
                <a:sym typeface="Corbe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100000"/>
              <a:buFont typeface="Arial"/>
              <a:buNone/>
              <a:defRPr sz="1400" b="0" i="0" u="none" strike="noStrike" cap="none">
                <a:solidFill>
                  <a:schemeClr val="dk1"/>
                </a:solidFill>
                <a:latin typeface="Corbel"/>
                <a:ea typeface="Corbel"/>
                <a:cs typeface="Corbel"/>
                <a:sym typeface="Corbel"/>
              </a:defRPr>
            </a:lvl1pPr>
            <a:lvl2pPr marL="457200" marR="0" lvl="1" indent="0" algn="l" rtl="0">
              <a:lnSpc>
                <a:spcPct val="100000"/>
              </a:lnSpc>
              <a:spcBef>
                <a:spcPts val="240"/>
              </a:spcBef>
              <a:spcAft>
                <a:spcPts val="0"/>
              </a:spcAft>
              <a:buClr>
                <a:schemeClr val="dk1"/>
              </a:buClr>
              <a:buSzPct val="100000"/>
              <a:buFont typeface="Arial"/>
              <a:buNone/>
              <a:defRPr sz="1200" b="0" i="0" u="none" strike="noStrike" cap="none">
                <a:solidFill>
                  <a:schemeClr val="dk1"/>
                </a:solidFill>
                <a:latin typeface="Corbel"/>
                <a:ea typeface="Corbel"/>
                <a:cs typeface="Corbel"/>
                <a:sym typeface="Corbel"/>
              </a:defRPr>
            </a:lvl2pPr>
            <a:lvl3pPr marL="914400" marR="0" lvl="2" indent="0" algn="l" rtl="0">
              <a:lnSpc>
                <a:spcPct val="100000"/>
              </a:lnSpc>
              <a:spcBef>
                <a:spcPts val="200"/>
              </a:spcBef>
              <a:spcAft>
                <a:spcPts val="0"/>
              </a:spcAft>
              <a:buClr>
                <a:schemeClr val="dk1"/>
              </a:buClr>
              <a:buSzPct val="100000"/>
              <a:buFont typeface="Arial"/>
              <a:buNone/>
              <a:defRPr sz="1000" b="0" i="0" u="none" strike="noStrike" cap="none">
                <a:solidFill>
                  <a:schemeClr val="dk1"/>
                </a:solidFill>
                <a:latin typeface="Corbel"/>
                <a:ea typeface="Corbel"/>
                <a:cs typeface="Corbel"/>
                <a:sym typeface="Corbel"/>
              </a:defRPr>
            </a:lvl3pPr>
            <a:lvl4pPr marL="1371600" marR="0" lvl="3"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4pPr>
            <a:lvl5pPr marL="1828800" marR="0" lvl="4"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5pPr>
            <a:lvl6pPr marL="2286000" marR="0" lvl="5"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6pPr>
            <a:lvl7pPr marL="2743200" marR="0" lvl="6"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7pPr>
            <a:lvl8pPr marL="3200400" marR="0" lvl="7"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8pPr>
            <a:lvl9pPr marL="3657600" marR="0" lvl="8"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63" name="Shape 63"/>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64" name="Shape 64"/>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Corbel"/>
              <a:buNone/>
              <a:defRPr sz="2000" b="1"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SzPct val="100000"/>
              <a:buFont typeface="Arial"/>
              <a:buNone/>
              <a:defRPr sz="3200" b="0" i="0" u="none" strike="noStrike" cap="none">
                <a:solidFill>
                  <a:schemeClr val="dk1"/>
                </a:solidFill>
                <a:latin typeface="Corbel"/>
                <a:ea typeface="Corbel"/>
                <a:cs typeface="Corbel"/>
                <a:sym typeface="Corbel"/>
              </a:defRPr>
            </a:lvl1pPr>
            <a:lvl2pPr marL="457200" marR="0" lvl="1" indent="0" algn="l" rtl="0">
              <a:lnSpc>
                <a:spcPct val="100000"/>
              </a:lnSpc>
              <a:spcBef>
                <a:spcPts val="560"/>
              </a:spcBef>
              <a:spcAft>
                <a:spcPts val="0"/>
              </a:spcAft>
              <a:buClr>
                <a:schemeClr val="dk1"/>
              </a:buClr>
              <a:buSzPct val="100000"/>
              <a:buFont typeface="Arial"/>
              <a:buNone/>
              <a:defRPr sz="2800" b="0" i="0" u="none" strike="noStrike" cap="none">
                <a:solidFill>
                  <a:schemeClr val="dk1"/>
                </a:solidFill>
                <a:latin typeface="Corbel"/>
                <a:ea typeface="Corbel"/>
                <a:cs typeface="Corbel"/>
                <a:sym typeface="Corbel"/>
              </a:defRPr>
            </a:lvl2pPr>
            <a:lvl3pPr marL="914400" marR="0" lvl="2" indent="0" algn="l" rtl="0">
              <a:lnSpc>
                <a:spcPct val="100000"/>
              </a:lnSpc>
              <a:spcBef>
                <a:spcPts val="480"/>
              </a:spcBef>
              <a:spcAft>
                <a:spcPts val="0"/>
              </a:spcAft>
              <a:buClr>
                <a:schemeClr val="dk1"/>
              </a:buClr>
              <a:buSzPct val="100000"/>
              <a:buFont typeface="Arial"/>
              <a:buNone/>
              <a:defRPr sz="2400" b="0" i="0" u="none" strike="noStrike" cap="none">
                <a:solidFill>
                  <a:schemeClr val="dk1"/>
                </a:solidFill>
                <a:latin typeface="Corbel"/>
                <a:ea typeface="Corbel"/>
                <a:cs typeface="Corbel"/>
                <a:sym typeface="Corbel"/>
              </a:defRPr>
            </a:lvl3pPr>
            <a:lvl4pPr marL="1371600" marR="0" lvl="3" indent="0" algn="l" rtl="0">
              <a:lnSpc>
                <a:spcPct val="100000"/>
              </a:lnSpc>
              <a:spcBef>
                <a:spcPts val="400"/>
              </a:spcBef>
              <a:spcAft>
                <a:spcPts val="0"/>
              </a:spcAft>
              <a:buClr>
                <a:schemeClr val="dk1"/>
              </a:buClr>
              <a:buSzPct val="100000"/>
              <a:buFont typeface="Arial"/>
              <a:buNone/>
              <a:defRPr sz="2000" b="0" i="0" u="none" strike="noStrike" cap="none">
                <a:solidFill>
                  <a:schemeClr val="dk1"/>
                </a:solidFill>
                <a:latin typeface="Corbel"/>
                <a:ea typeface="Corbel"/>
                <a:cs typeface="Corbel"/>
                <a:sym typeface="Corbel"/>
              </a:defRPr>
            </a:lvl4pPr>
            <a:lvl5pPr marL="1828800" marR="0" lvl="4" indent="0" algn="l" rtl="0">
              <a:lnSpc>
                <a:spcPct val="100000"/>
              </a:lnSpc>
              <a:spcBef>
                <a:spcPts val="400"/>
              </a:spcBef>
              <a:spcAft>
                <a:spcPts val="0"/>
              </a:spcAft>
              <a:buClr>
                <a:schemeClr val="dk1"/>
              </a:buClr>
              <a:buSzPct val="100000"/>
              <a:buFont typeface="Arial"/>
              <a:buNone/>
              <a:defRPr sz="2000" b="0" i="0" u="none" strike="noStrike" cap="none">
                <a:solidFill>
                  <a:schemeClr val="dk1"/>
                </a:solidFill>
                <a:latin typeface="Corbel"/>
                <a:ea typeface="Corbel"/>
                <a:cs typeface="Corbel"/>
                <a:sym typeface="Corbel"/>
              </a:defRPr>
            </a:lvl5pPr>
            <a:lvl6pPr marL="2286000" marR="0" lvl="5" indent="0" algn="l" rtl="0">
              <a:lnSpc>
                <a:spcPct val="100000"/>
              </a:lnSpc>
              <a:spcBef>
                <a:spcPts val="400"/>
              </a:spcBef>
              <a:spcAft>
                <a:spcPts val="0"/>
              </a:spcAft>
              <a:buClr>
                <a:schemeClr val="dk1"/>
              </a:buClr>
              <a:buSzPct val="100000"/>
              <a:buFont typeface="Arial"/>
              <a:buNone/>
              <a:defRPr sz="2000" b="0" i="0" u="none" strike="noStrike" cap="none">
                <a:solidFill>
                  <a:schemeClr val="dk1"/>
                </a:solidFill>
                <a:latin typeface="Corbel"/>
                <a:ea typeface="Corbel"/>
                <a:cs typeface="Corbel"/>
                <a:sym typeface="Corbel"/>
              </a:defRPr>
            </a:lvl6pPr>
            <a:lvl7pPr marL="2743200" marR="0" lvl="6" indent="0" algn="l" rtl="0">
              <a:lnSpc>
                <a:spcPct val="100000"/>
              </a:lnSpc>
              <a:spcBef>
                <a:spcPts val="400"/>
              </a:spcBef>
              <a:spcAft>
                <a:spcPts val="0"/>
              </a:spcAft>
              <a:buClr>
                <a:schemeClr val="dk1"/>
              </a:buClr>
              <a:buSzPct val="100000"/>
              <a:buFont typeface="Arial"/>
              <a:buNone/>
              <a:defRPr sz="2000" b="0" i="0" u="none" strike="noStrike" cap="none">
                <a:solidFill>
                  <a:schemeClr val="dk1"/>
                </a:solidFill>
                <a:latin typeface="Corbel"/>
                <a:ea typeface="Corbel"/>
                <a:cs typeface="Corbel"/>
                <a:sym typeface="Corbel"/>
              </a:defRPr>
            </a:lvl7pPr>
            <a:lvl8pPr marL="3200400" marR="0" lvl="7" indent="0" algn="l" rtl="0">
              <a:lnSpc>
                <a:spcPct val="100000"/>
              </a:lnSpc>
              <a:spcBef>
                <a:spcPts val="400"/>
              </a:spcBef>
              <a:spcAft>
                <a:spcPts val="0"/>
              </a:spcAft>
              <a:buClr>
                <a:schemeClr val="dk1"/>
              </a:buClr>
              <a:buSzPct val="100000"/>
              <a:buFont typeface="Arial"/>
              <a:buNone/>
              <a:defRPr sz="2000" b="0" i="0" u="none" strike="noStrike" cap="none">
                <a:solidFill>
                  <a:schemeClr val="dk1"/>
                </a:solidFill>
                <a:latin typeface="Corbel"/>
                <a:ea typeface="Corbel"/>
                <a:cs typeface="Corbel"/>
                <a:sym typeface="Corbel"/>
              </a:defRPr>
            </a:lvl8pPr>
            <a:lvl9pPr marL="3657600" marR="0" lvl="8" indent="0" algn="l" rtl="0">
              <a:lnSpc>
                <a:spcPct val="100000"/>
              </a:lnSpc>
              <a:spcBef>
                <a:spcPts val="400"/>
              </a:spcBef>
              <a:spcAft>
                <a:spcPts val="0"/>
              </a:spcAft>
              <a:buClr>
                <a:schemeClr val="dk1"/>
              </a:buClr>
              <a:buSzPct val="100000"/>
              <a:buFont typeface="Arial"/>
              <a:buNone/>
              <a:defRPr sz="2000" b="0" i="0" u="none" strike="noStrike" cap="none">
                <a:solidFill>
                  <a:schemeClr val="dk1"/>
                </a:solidFill>
                <a:latin typeface="Corbel"/>
                <a:ea typeface="Corbel"/>
                <a:cs typeface="Corbel"/>
                <a:sym typeface="Corbel"/>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100000"/>
              <a:buFont typeface="Arial"/>
              <a:buNone/>
              <a:defRPr sz="1400" b="0" i="0" u="none" strike="noStrike" cap="none">
                <a:solidFill>
                  <a:schemeClr val="dk1"/>
                </a:solidFill>
                <a:latin typeface="Corbel"/>
                <a:ea typeface="Corbel"/>
                <a:cs typeface="Corbel"/>
                <a:sym typeface="Corbel"/>
              </a:defRPr>
            </a:lvl1pPr>
            <a:lvl2pPr marL="457200" marR="0" lvl="1" indent="0" algn="l" rtl="0">
              <a:lnSpc>
                <a:spcPct val="100000"/>
              </a:lnSpc>
              <a:spcBef>
                <a:spcPts val="240"/>
              </a:spcBef>
              <a:spcAft>
                <a:spcPts val="0"/>
              </a:spcAft>
              <a:buClr>
                <a:schemeClr val="dk1"/>
              </a:buClr>
              <a:buSzPct val="100000"/>
              <a:buFont typeface="Arial"/>
              <a:buNone/>
              <a:defRPr sz="1200" b="0" i="0" u="none" strike="noStrike" cap="none">
                <a:solidFill>
                  <a:schemeClr val="dk1"/>
                </a:solidFill>
                <a:latin typeface="Corbel"/>
                <a:ea typeface="Corbel"/>
                <a:cs typeface="Corbel"/>
                <a:sym typeface="Corbel"/>
              </a:defRPr>
            </a:lvl2pPr>
            <a:lvl3pPr marL="914400" marR="0" lvl="2" indent="0" algn="l" rtl="0">
              <a:lnSpc>
                <a:spcPct val="100000"/>
              </a:lnSpc>
              <a:spcBef>
                <a:spcPts val="200"/>
              </a:spcBef>
              <a:spcAft>
                <a:spcPts val="0"/>
              </a:spcAft>
              <a:buClr>
                <a:schemeClr val="dk1"/>
              </a:buClr>
              <a:buSzPct val="100000"/>
              <a:buFont typeface="Arial"/>
              <a:buNone/>
              <a:defRPr sz="1000" b="0" i="0" u="none" strike="noStrike" cap="none">
                <a:solidFill>
                  <a:schemeClr val="dk1"/>
                </a:solidFill>
                <a:latin typeface="Corbel"/>
                <a:ea typeface="Corbel"/>
                <a:cs typeface="Corbel"/>
                <a:sym typeface="Corbel"/>
              </a:defRPr>
            </a:lvl3pPr>
            <a:lvl4pPr marL="1371600" marR="0" lvl="3"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4pPr>
            <a:lvl5pPr marL="1828800" marR="0" lvl="4"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5pPr>
            <a:lvl6pPr marL="2286000" marR="0" lvl="5"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6pPr>
            <a:lvl7pPr marL="2743200" marR="0" lvl="6"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7pPr>
            <a:lvl8pPr marL="3200400" marR="0" lvl="7"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8pPr>
            <a:lvl9pPr marL="3657600" marR="0" lvl="8" indent="0" algn="l" rtl="0">
              <a:lnSpc>
                <a:spcPct val="100000"/>
              </a:lnSpc>
              <a:spcBef>
                <a:spcPts val="180"/>
              </a:spcBef>
              <a:spcAft>
                <a:spcPts val="0"/>
              </a:spcAft>
              <a:buClr>
                <a:schemeClr val="dk1"/>
              </a:buClr>
              <a:buSzPct val="100000"/>
              <a:buFont typeface="Arial"/>
              <a:buNone/>
              <a:defRPr sz="900" b="0" i="0" u="none" strike="noStrike" cap="none">
                <a:solidFill>
                  <a:schemeClr val="dk1"/>
                </a:solidFill>
                <a:latin typeface="Corbel"/>
                <a:ea typeface="Corbel"/>
                <a:cs typeface="Corbel"/>
                <a:sym typeface="Corbel"/>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0" name="Shape 70"/>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1" name="Shape 71"/>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ct val="100000"/>
              <a:buFont typeface="Corbel"/>
              <a:buNone/>
              <a:defRPr sz="4400" b="0" i="0" u="none" strike="noStrike" cap="none">
                <a:solidFill>
                  <a:schemeClr val="dk1"/>
                </a:solidFill>
                <a:latin typeface="Corbel"/>
                <a:ea typeface="Corbel"/>
                <a:cs typeface="Corbel"/>
                <a:sym typeface="Corbel"/>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orbel"/>
                <a:ea typeface="Corbel"/>
                <a:cs typeface="Corbel"/>
                <a:sym typeface="Corbel"/>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orbel"/>
                <a:ea typeface="Corbel"/>
                <a:cs typeface="Corbel"/>
                <a:sym typeface="Corbel"/>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orbel"/>
                <a:ea typeface="Corbel"/>
                <a:cs typeface="Corbel"/>
                <a:sym typeface="Corbel"/>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orbel"/>
                <a:ea typeface="Corbel"/>
                <a:cs typeface="Corbel"/>
                <a:sym typeface="Corbel"/>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3" name="Shape 13"/>
          <p:cNvSpPr txBox="1">
            <a:spLocks noGrp="1"/>
          </p:cNvSpPr>
          <p:nvPr>
            <p:ph type="ftr" idx="11"/>
          </p:nvPr>
        </p:nvSpPr>
        <p:spPr>
          <a:xfrm>
            <a:off x="5791200" y="6350169"/>
            <a:ext cx="2895600" cy="365125"/>
          </a:xfrm>
          <a:prstGeom prst="rect">
            <a:avLst/>
          </a:prstGeom>
          <a:noFill/>
          <a:ln>
            <a:noFill/>
          </a:ln>
        </p:spPr>
        <p:txBody>
          <a:bodyPr wrap="square" lIns="91425" tIns="91425" rIns="91425" bIns="91425" anchor="ctr" anchorCtr="0"/>
          <a:lstStyle>
            <a:lvl1pPr marL="0" marR="0" lvl="0" indent="0" algn="r" rtl="0">
              <a:lnSpc>
                <a:spcPct val="100000"/>
              </a:lnSpc>
              <a:spcBef>
                <a:spcPts val="0"/>
              </a:spcBef>
              <a:spcAft>
                <a:spcPts val="0"/>
              </a:spcAft>
              <a:buClr>
                <a:srgbClr val="888888"/>
              </a:buClr>
              <a:buSzPct val="100000"/>
              <a:buFont typeface="Corbel"/>
              <a:buNone/>
              <a:defRPr sz="1200" b="0" i="0" u="none" strike="noStrike" cap="none">
                <a:solidFill>
                  <a:srgbClr val="888888"/>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SzPct val="100000"/>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4" name="Shape 14"/>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a:t>
            </a:fld>
            <a:endParaRPr lang="en-US" sz="1200" b="0" i="0" u="none" strike="noStrike" cap="none">
              <a:solidFill>
                <a:srgbClr val="888888"/>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0" y="1757849"/>
            <a:ext cx="9144000" cy="1683868"/>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1" i="0" u="none" strike="noStrike" cap="none">
                <a:solidFill>
                  <a:schemeClr val="dk1"/>
                </a:solidFill>
                <a:latin typeface="Corbel"/>
                <a:ea typeface="Corbel"/>
                <a:cs typeface="Corbel"/>
                <a:sym typeface="Corbel"/>
              </a:rPr>
              <a:t>An Initial Investigation of Protocol Customization</a:t>
            </a:r>
          </a:p>
        </p:txBody>
      </p:sp>
      <p:sp>
        <p:nvSpPr>
          <p:cNvPr id="90" name="Shape 90"/>
          <p:cNvSpPr txBox="1">
            <a:spLocks noGrp="1"/>
          </p:cNvSpPr>
          <p:nvPr>
            <p:ph type="subTitle" idx="1"/>
          </p:nvPr>
        </p:nvSpPr>
        <p:spPr>
          <a:xfrm>
            <a:off x="0" y="3787368"/>
            <a:ext cx="9144000" cy="1447938"/>
          </a:xfrm>
          <a:prstGeom prst="rect">
            <a:avLst/>
          </a:prstGeom>
          <a:noFill/>
          <a:ln>
            <a:noFill/>
          </a:ln>
        </p:spPr>
        <p:txBody>
          <a:bodyPr wrap="square" lIns="91425" tIns="45700" rIns="91425" bIns="45700" anchor="t" anchorCtr="0">
            <a:noAutofit/>
          </a:bodyPr>
          <a:lstStyle/>
          <a:p>
            <a:pPr marL="0" marR="0" lvl="0" indent="-203200" algn="ctr" rtl="0">
              <a:lnSpc>
                <a:spcPct val="100000"/>
              </a:lnSpc>
              <a:spcBef>
                <a:spcPts val="0"/>
              </a:spcBef>
              <a:spcAft>
                <a:spcPts val="0"/>
              </a:spcAft>
              <a:buClr>
                <a:srgbClr val="7F7F7F"/>
              </a:buClr>
              <a:buSzPct val="100000"/>
              <a:buFont typeface="Arial"/>
              <a:buNone/>
            </a:pPr>
            <a:r>
              <a:rPr lang="en-US" sz="3200" b="1" i="0" u="none" strike="noStrike" cap="none">
                <a:solidFill>
                  <a:srgbClr val="7F7F7F"/>
                </a:solidFill>
                <a:latin typeface="Corbel"/>
                <a:ea typeface="Corbel"/>
                <a:cs typeface="Corbel"/>
                <a:sym typeface="Corbel"/>
              </a:rPr>
              <a:t>David Ke Hong</a:t>
            </a:r>
            <a:r>
              <a:rPr lang="en-US" sz="3200" b="0" i="0" u="none" strike="noStrike" cap="none">
                <a:solidFill>
                  <a:srgbClr val="7F7F7F"/>
                </a:solidFill>
                <a:latin typeface="Corbel"/>
                <a:ea typeface="Corbel"/>
                <a:cs typeface="Corbel"/>
                <a:sym typeface="Corbel"/>
              </a:rPr>
              <a:t>, Qi Alfred Chen, Z. Morley Mao</a:t>
            </a:r>
          </a:p>
          <a:p>
            <a:pPr marL="0" marR="0" lvl="0" indent="-177800" algn="ctr" rtl="0">
              <a:lnSpc>
                <a:spcPct val="100000"/>
              </a:lnSpc>
              <a:spcBef>
                <a:spcPts val="560"/>
              </a:spcBef>
              <a:spcAft>
                <a:spcPts val="0"/>
              </a:spcAft>
              <a:buClr>
                <a:srgbClr val="7F7F7F"/>
              </a:buClr>
              <a:buSzPct val="100000"/>
              <a:buFont typeface="Arial"/>
              <a:buNone/>
            </a:pPr>
            <a:r>
              <a:rPr lang="en-US" sz="2800" b="0" i="1" u="none" strike="noStrike" cap="none">
                <a:solidFill>
                  <a:srgbClr val="7F7F7F"/>
                </a:solidFill>
                <a:latin typeface="Corbel"/>
                <a:ea typeface="Corbel"/>
                <a:cs typeface="Corbel"/>
                <a:sym typeface="Corbel"/>
              </a:rPr>
              <a:t>University of Michigan</a:t>
            </a:r>
          </a:p>
        </p:txBody>
      </p:sp>
      <p:pic>
        <p:nvPicPr>
          <p:cNvPr id="91" name="Shape 91" descr="logo3.jpg"/>
          <p:cNvPicPr preferRelativeResize="0"/>
          <p:nvPr/>
        </p:nvPicPr>
        <p:blipFill rotWithShape="1">
          <a:blip r:embed="rId3">
            <a:alphaModFix/>
          </a:blip>
          <a:srcRect/>
          <a:stretch/>
        </p:blipFill>
        <p:spPr>
          <a:xfrm>
            <a:off x="1928963" y="5307746"/>
            <a:ext cx="5250171" cy="107945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Research challenges</a:t>
            </a:r>
          </a:p>
        </p:txBody>
      </p:sp>
      <p:sp>
        <p:nvSpPr>
          <p:cNvPr id="234" name="Shape 234"/>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dirty="0" smtClean="0">
                <a:solidFill>
                  <a:schemeClr val="dk1"/>
                </a:solidFill>
                <a:latin typeface="Corbel"/>
                <a:ea typeface="Corbel"/>
                <a:cs typeface="Corbel"/>
                <a:sym typeface="Corbel"/>
              </a:rPr>
              <a:t>How </a:t>
            </a:r>
            <a:r>
              <a:rPr lang="en-US" sz="3200" b="0" i="0" u="none" strike="noStrike" cap="none" dirty="0">
                <a:solidFill>
                  <a:schemeClr val="dk1"/>
                </a:solidFill>
                <a:latin typeface="Corbel"/>
                <a:ea typeface="Corbel"/>
                <a:cs typeface="Corbel"/>
                <a:sym typeface="Corbel"/>
              </a:rPr>
              <a:t>to effectively </a:t>
            </a:r>
            <a:r>
              <a:rPr lang="en-US" sz="3200" b="1" i="0" u="none" strike="noStrike" cap="none" dirty="0">
                <a:solidFill>
                  <a:schemeClr val="dk1"/>
                </a:solidFill>
                <a:latin typeface="Corbel"/>
                <a:ea typeface="Corbel"/>
                <a:cs typeface="Corbel"/>
                <a:sym typeface="Corbel"/>
              </a:rPr>
              <a:t>support diverse types of protocol customization</a:t>
            </a:r>
            <a:r>
              <a:rPr lang="en-US" sz="3200" b="0" i="0" u="none" strike="noStrike" cap="none" dirty="0">
                <a:solidFill>
                  <a:schemeClr val="dk1"/>
                </a:solidFill>
                <a:latin typeface="Corbel"/>
                <a:ea typeface="Corbel"/>
                <a:cs typeface="Corbel"/>
                <a:sym typeface="Corbel"/>
              </a:rPr>
              <a:t> with </a:t>
            </a:r>
            <a:r>
              <a:rPr lang="en-US" sz="3200" b="1" i="0" u="none" strike="noStrike" cap="none" dirty="0">
                <a:solidFill>
                  <a:schemeClr val="dk1"/>
                </a:solidFill>
                <a:latin typeface="Corbel"/>
                <a:ea typeface="Corbel"/>
                <a:cs typeface="Corbel"/>
                <a:sym typeface="Corbel"/>
              </a:rPr>
              <a:t>minimized manual efforts</a:t>
            </a:r>
          </a:p>
          <a:p>
            <a:pPr marL="971550" lvl="1" indent="-514350">
              <a:lnSpc>
                <a:spcPct val="90000"/>
              </a:lnSpc>
            </a:pPr>
            <a:r>
              <a:rPr lang="en-US" dirty="0"/>
              <a:t>Enforcing policies without assuming that the code base structure is ready for customization by design  </a:t>
            </a:r>
          </a:p>
          <a:p>
            <a:pPr marL="1371600" lvl="2" indent="-520700">
              <a:lnSpc>
                <a:spcPct val="90000"/>
              </a:lnSpc>
            </a:pPr>
            <a:r>
              <a:rPr lang="en-US" dirty="0"/>
              <a:t>Control and data flow </a:t>
            </a:r>
            <a:r>
              <a:rPr lang="en-US" dirty="0" smtClean="0"/>
              <a:t>analysis</a:t>
            </a:r>
            <a:endParaRPr lang="en-US" dirty="0"/>
          </a:p>
          <a:p>
            <a:pPr marL="971550" lvl="1" indent="-514350">
              <a:lnSpc>
                <a:spcPct val="90000"/>
              </a:lnSpc>
            </a:pPr>
            <a:r>
              <a:rPr lang="en-US" sz="2800" b="0" i="0" u="none" strike="noStrike" cap="none" dirty="0" smtClean="0">
                <a:solidFill>
                  <a:schemeClr val="dk1"/>
                </a:solidFill>
                <a:latin typeface="Corbel"/>
                <a:ea typeface="Corbel"/>
                <a:cs typeface="Corbel"/>
                <a:sym typeface="Corbel"/>
              </a:rPr>
              <a:t>Supporting </a:t>
            </a:r>
            <a:r>
              <a:rPr lang="en-US" sz="2800" b="0" i="0" u="none" strike="noStrike" cap="none" dirty="0">
                <a:solidFill>
                  <a:schemeClr val="dk1"/>
                </a:solidFill>
                <a:latin typeface="Corbel"/>
                <a:ea typeface="Corbel"/>
                <a:cs typeface="Corbel"/>
                <a:sym typeface="Corbel"/>
              </a:rPr>
              <a:t>feature disabling and tuning </a:t>
            </a:r>
            <a:r>
              <a:rPr lang="en-US" dirty="0"/>
              <a:t>policy </a:t>
            </a:r>
            <a:endParaRPr lang="en-US" dirty="0" smtClean="0"/>
          </a:p>
          <a:p>
            <a:pPr marL="1371600" lvl="2" indent="-520700">
              <a:lnSpc>
                <a:spcPct val="90000"/>
              </a:lnSpc>
            </a:pPr>
            <a:r>
              <a:rPr lang="en-US" dirty="0" smtClean="0"/>
              <a:t>Control </a:t>
            </a:r>
            <a:r>
              <a:rPr lang="en-US" dirty="0"/>
              <a:t>and data flow analysis</a:t>
            </a:r>
          </a:p>
          <a:p>
            <a:pPr marL="1371600" lvl="2" indent="-520700">
              <a:lnSpc>
                <a:spcPct val="90000"/>
              </a:lnSpc>
            </a:pPr>
            <a:r>
              <a:rPr lang="en-US" dirty="0" smtClean="0"/>
              <a:t>Symbolic </a:t>
            </a:r>
            <a:r>
              <a:rPr lang="en-US" dirty="0"/>
              <a:t>execution</a:t>
            </a:r>
          </a:p>
          <a:p>
            <a:pPr marL="0" marR="0" lvl="0" indent="-203200" algn="l" rtl="0">
              <a:lnSpc>
                <a:spcPct val="100000"/>
              </a:lnSpc>
              <a:spcBef>
                <a:spcPts val="640"/>
              </a:spcBef>
              <a:spcAft>
                <a:spcPts val="0"/>
              </a:spcAft>
              <a:buClr>
                <a:schemeClr val="dk1"/>
              </a:buClr>
              <a:buSzPct val="100000"/>
              <a:buFont typeface="Arial"/>
              <a:buNone/>
            </a:pPr>
            <a:endParaRPr sz="3200" b="1" i="0" u="none" strike="noStrike" cap="none" dirty="0">
              <a:solidFill>
                <a:schemeClr val="dk1"/>
              </a:solidFill>
              <a:latin typeface="Corbel"/>
              <a:ea typeface="Corbel"/>
              <a:cs typeface="Corbel"/>
              <a:sym typeface="Corbel"/>
            </a:endParaRPr>
          </a:p>
        </p:txBody>
      </p:sp>
      <p:sp>
        <p:nvSpPr>
          <p:cNvPr id="235" name="Shape 235"/>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10</a:t>
            </a:fld>
            <a:endParaRPr lang="en-US" sz="1200" b="0" i="0" u="none" strike="noStrike" cap="none">
              <a:solidFill>
                <a:srgbClr val="888888"/>
              </a:solidFill>
              <a:latin typeface="Corbel"/>
              <a:ea typeface="Corbel"/>
              <a:cs typeface="Corbel"/>
              <a:sym typeface="Corbel"/>
            </a:endParaRPr>
          </a:p>
        </p:txBody>
      </p:sp>
      <p:pic>
        <p:nvPicPr>
          <p:cNvPr id="236" name="Shape 236" descr="pl_icon.jpeg"/>
          <p:cNvPicPr preferRelativeResize="0"/>
          <p:nvPr/>
        </p:nvPicPr>
        <p:blipFill>
          <a:blip r:embed="rId3">
            <a:alphaModFix/>
          </a:blip>
          <a:stretch>
            <a:fillRect/>
          </a:stretch>
        </p:blipFill>
        <p:spPr>
          <a:xfrm>
            <a:off x="7132750" y="5395912"/>
            <a:ext cx="1143000" cy="1143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Preliminary system design</a:t>
            </a:r>
          </a:p>
        </p:txBody>
      </p:sp>
      <p:pic>
        <p:nvPicPr>
          <p:cNvPr id="242" name="Shape 242"/>
          <p:cNvPicPr preferRelativeResize="0"/>
          <p:nvPr/>
        </p:nvPicPr>
        <p:blipFill rotWithShape="1">
          <a:blip r:embed="rId3">
            <a:alphaModFix/>
          </a:blip>
          <a:srcRect/>
          <a:stretch/>
        </p:blipFill>
        <p:spPr>
          <a:xfrm>
            <a:off x="76200" y="2394244"/>
            <a:ext cx="8963005" cy="3889468"/>
          </a:xfrm>
          <a:prstGeom prst="rect">
            <a:avLst/>
          </a:prstGeom>
          <a:noFill/>
          <a:ln>
            <a:noFill/>
          </a:ln>
        </p:spPr>
      </p:pic>
      <p:sp>
        <p:nvSpPr>
          <p:cNvPr id="243" name="Shape 243"/>
          <p:cNvSpPr txBox="1"/>
          <p:nvPr/>
        </p:nvSpPr>
        <p:spPr>
          <a:xfrm>
            <a:off x="627321" y="1780869"/>
            <a:ext cx="7889357" cy="523220"/>
          </a:xfrm>
          <a:prstGeom prst="rect">
            <a:avLst/>
          </a:prstGeom>
          <a:noFill/>
          <a:ln>
            <a:noFill/>
          </a:ln>
        </p:spPr>
        <p:txBody>
          <a:bodyPr wrap="square" lIns="91425" tIns="45700" rIns="91425" bIns="45700" anchor="t" anchorCtr="0">
            <a:noAutofit/>
          </a:bodyPr>
          <a:lstStyle/>
          <a:p>
            <a:pPr lvl="0" indent="-44450">
              <a:buClr>
                <a:schemeClr val="dk1"/>
              </a:buClr>
              <a:buSzPct val="25000"/>
            </a:pPr>
            <a:r>
              <a:rPr lang="en-US" sz="2800" b="0" i="0" u="none" strike="noStrike" cap="none" dirty="0">
                <a:solidFill>
                  <a:schemeClr val="dk1"/>
                </a:solidFill>
                <a:latin typeface="Corbel"/>
                <a:ea typeface="Corbel"/>
                <a:cs typeface="Corbel"/>
                <a:sym typeface="Corbel"/>
              </a:rPr>
              <a:t>Input: </a:t>
            </a:r>
            <a:r>
              <a:rPr lang="en-US" sz="2800" dirty="0">
                <a:solidFill>
                  <a:schemeClr val="dk1"/>
                </a:solidFill>
                <a:latin typeface="Corbel"/>
                <a:ea typeface="Corbel"/>
                <a:cs typeface="Corbel"/>
                <a:sym typeface="Corbel"/>
              </a:rPr>
              <a:t>features to be customized, protocol </a:t>
            </a:r>
            <a:r>
              <a:rPr lang="en-US" sz="2800" b="0" i="0" u="none" strike="noStrike" cap="none" dirty="0" smtClean="0">
                <a:solidFill>
                  <a:schemeClr val="dk1"/>
                </a:solidFill>
                <a:latin typeface="Corbel"/>
                <a:ea typeface="Corbel"/>
                <a:cs typeface="Corbel"/>
                <a:sym typeface="Corbel"/>
              </a:rPr>
              <a:t>software</a:t>
            </a:r>
            <a:endParaRPr lang="en-US" sz="2800" b="0" i="0" u="none" strike="noStrike" cap="none" dirty="0">
              <a:solidFill>
                <a:schemeClr val="dk1"/>
              </a:solidFill>
              <a:latin typeface="Corbel"/>
              <a:ea typeface="Corbel"/>
              <a:cs typeface="Corbel"/>
              <a:sym typeface="Corbel"/>
            </a:endParaRPr>
          </a:p>
        </p:txBody>
      </p:sp>
      <p:sp>
        <p:nvSpPr>
          <p:cNvPr id="244" name="Shape 244"/>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11</a:t>
            </a:fld>
            <a:endParaRPr lang="en-US" sz="1200" b="0" i="0" u="none" strike="noStrike" cap="none">
              <a:solidFill>
                <a:srgbClr val="888888"/>
              </a:solidFill>
              <a:latin typeface="Corbel"/>
              <a:ea typeface="Corbel"/>
              <a:cs typeface="Corbel"/>
              <a:sym typeface="Corbel"/>
            </a:endParaRPr>
          </a:p>
        </p:txBody>
      </p:sp>
      <p:sp>
        <p:nvSpPr>
          <p:cNvPr id="245" name="Shape 245"/>
          <p:cNvSpPr/>
          <p:nvPr/>
        </p:nvSpPr>
        <p:spPr>
          <a:xfrm>
            <a:off x="3053751" y="3450566"/>
            <a:ext cx="5633049" cy="2605177"/>
          </a:xfrm>
          <a:prstGeom prst="rect">
            <a:avLst/>
          </a:prstGeom>
          <a:solidFill>
            <a:schemeClr val="lt1"/>
          </a:solidFill>
          <a:ln>
            <a:noFill/>
          </a:ln>
        </p:spPr>
        <p:txBody>
          <a:bodyPr wrap="square" lIns="91425" tIns="45700" rIns="91425" bIns="45700" anchor="ctr" anchorCtr="0">
            <a:noAutofit/>
          </a:bodyPr>
          <a:lstStyle/>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46" name="Shape 246"/>
          <p:cNvCxnSpPr/>
          <p:nvPr/>
        </p:nvCxnSpPr>
        <p:spPr>
          <a:xfrm>
            <a:off x="1362974" y="5072332"/>
            <a:ext cx="1690777" cy="0"/>
          </a:xfrm>
          <a:prstGeom prst="straightConnector1">
            <a:avLst/>
          </a:prstGeom>
          <a:noFill/>
          <a:ln w="9525" cap="flat" cmpd="sng">
            <a:solidFill>
              <a:schemeClr val="lt1"/>
            </a:solidFill>
            <a:prstDash val="solid"/>
            <a:round/>
            <a:headEnd type="none" w="med" len="med"/>
            <a:tailEnd type="none" w="med" len="med"/>
          </a:ln>
        </p:spPr>
      </p:cxnSp>
      <p:sp>
        <p:nvSpPr>
          <p:cNvPr id="247" name="Shape 247"/>
          <p:cNvSpPr/>
          <p:nvPr/>
        </p:nvSpPr>
        <p:spPr>
          <a:xfrm>
            <a:off x="1380227" y="4796287"/>
            <a:ext cx="1915064" cy="483079"/>
          </a:xfrm>
          <a:prstGeom prst="rect">
            <a:avLst/>
          </a:prstGeom>
          <a:solidFill>
            <a:schemeClr val="lt1"/>
          </a:solidFill>
          <a:ln>
            <a:noFill/>
          </a:ln>
        </p:spPr>
        <p:txBody>
          <a:bodyPr wrap="square" lIns="91425" tIns="45700" rIns="91425" bIns="45700" anchor="ctr" anchorCtr="0">
            <a:noAutofit/>
          </a:bodyPr>
          <a:lstStyle/>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Preliminary system design</a:t>
            </a:r>
          </a:p>
        </p:txBody>
      </p:sp>
      <p:pic>
        <p:nvPicPr>
          <p:cNvPr id="253" name="Shape 253"/>
          <p:cNvPicPr preferRelativeResize="0"/>
          <p:nvPr/>
        </p:nvPicPr>
        <p:blipFill rotWithShape="1">
          <a:blip r:embed="rId3">
            <a:alphaModFix/>
          </a:blip>
          <a:srcRect/>
          <a:stretch/>
        </p:blipFill>
        <p:spPr>
          <a:xfrm>
            <a:off x="76200" y="2394244"/>
            <a:ext cx="8963005" cy="3889468"/>
          </a:xfrm>
          <a:prstGeom prst="rect">
            <a:avLst/>
          </a:prstGeom>
          <a:noFill/>
          <a:ln>
            <a:noFill/>
          </a:ln>
        </p:spPr>
      </p:pic>
      <p:sp>
        <p:nvSpPr>
          <p:cNvPr id="254" name="Shape 254"/>
          <p:cNvSpPr txBox="1"/>
          <p:nvPr/>
        </p:nvSpPr>
        <p:spPr>
          <a:xfrm>
            <a:off x="627321" y="1780869"/>
            <a:ext cx="7889357" cy="523220"/>
          </a:xfrm>
          <a:prstGeom prst="rect">
            <a:avLst/>
          </a:prstGeom>
          <a:noFill/>
          <a:ln>
            <a:noFill/>
          </a:ln>
        </p:spPr>
        <p:txBody>
          <a:bodyPr wrap="square" lIns="91425" tIns="45700" rIns="91425" bIns="45700" anchor="t" anchorCtr="0">
            <a:noAutofit/>
          </a:bodyPr>
          <a:lstStyle/>
          <a:p>
            <a:pPr marL="0" marR="0" lvl="0" indent="-44450" algn="l" rtl="0">
              <a:lnSpc>
                <a:spcPct val="100000"/>
              </a:lnSpc>
              <a:spcBef>
                <a:spcPts val="0"/>
              </a:spcBef>
              <a:spcAft>
                <a:spcPts val="0"/>
              </a:spcAft>
              <a:buClr>
                <a:schemeClr val="dk1"/>
              </a:buClr>
              <a:buSzPct val="25000"/>
              <a:buFont typeface="Corbel"/>
              <a:buNone/>
            </a:pPr>
            <a:r>
              <a:rPr lang="en-US" sz="2800" b="0" i="0" u="none" strike="noStrike" cap="none" dirty="0">
                <a:solidFill>
                  <a:schemeClr val="dk1"/>
                </a:solidFill>
                <a:latin typeface="Corbel"/>
                <a:ea typeface="Corbel"/>
                <a:cs typeface="Corbel"/>
                <a:sym typeface="Corbel"/>
              </a:rPr>
              <a:t>Input: </a:t>
            </a:r>
            <a:r>
              <a:rPr lang="en-US" sz="2800" b="0" i="0" u="none" strike="noStrike" cap="none" dirty="0" smtClean="0">
                <a:solidFill>
                  <a:schemeClr val="dk1"/>
                </a:solidFill>
                <a:latin typeface="Corbel"/>
                <a:ea typeface="Corbel"/>
                <a:cs typeface="Corbel"/>
                <a:sym typeface="Corbel"/>
              </a:rPr>
              <a:t>features to be customized, protocol software </a:t>
            </a:r>
            <a:endParaRPr lang="en-US" sz="2800" b="0" i="0" u="none" strike="noStrike" cap="none" dirty="0">
              <a:solidFill>
                <a:schemeClr val="dk1"/>
              </a:solidFill>
              <a:latin typeface="Corbel"/>
              <a:ea typeface="Corbel"/>
              <a:cs typeface="Corbel"/>
              <a:sym typeface="Corbel"/>
            </a:endParaRPr>
          </a:p>
        </p:txBody>
      </p:sp>
      <p:sp>
        <p:nvSpPr>
          <p:cNvPr id="255" name="Shape 255"/>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12</a:t>
            </a:fld>
            <a:endParaRPr lang="en-US" sz="1200" b="0" i="0" u="none" strike="noStrike" cap="none">
              <a:solidFill>
                <a:srgbClr val="888888"/>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Limitation</a:t>
            </a:r>
          </a:p>
        </p:txBody>
      </p:sp>
      <p:sp>
        <p:nvSpPr>
          <p:cNvPr id="262" name="Shape 262"/>
          <p:cNvSpPr txBox="1">
            <a:spLocks noGrp="1"/>
          </p:cNvSpPr>
          <p:nvPr>
            <p:ph type="body" idx="1"/>
          </p:nvPr>
        </p:nvSpPr>
        <p:spPr>
          <a:xfrm>
            <a:off x="457200" y="1600200"/>
            <a:ext cx="8229600" cy="4526100"/>
          </a:xfrm>
          <a:prstGeom prst="rect">
            <a:avLst/>
          </a:prstGeom>
          <a:noFill/>
          <a:ln>
            <a:noFill/>
          </a:ln>
        </p:spPr>
        <p:txBody>
          <a:bodyPr wrap="square" lIns="91425" tIns="45700" rIns="91425" bIns="45700" anchor="t" anchorCtr="0">
            <a:noAutofit/>
          </a:bodyPr>
          <a:lstStyle/>
          <a:p>
            <a:pPr marL="342900" lvl="1" indent="-342900">
              <a:spcBef>
                <a:spcPts val="0"/>
              </a:spcBef>
              <a:buFont typeface="Arial"/>
              <a:buChar char="•"/>
            </a:pPr>
            <a:r>
              <a:rPr lang="en-US" sz="3200" b="0" i="0" u="none" strike="noStrike" cap="none" dirty="0" smtClean="0">
                <a:solidFill>
                  <a:schemeClr val="dk1"/>
                </a:solidFill>
                <a:sym typeface="Corbel"/>
              </a:rPr>
              <a:t>Protocol </a:t>
            </a:r>
            <a:r>
              <a:rPr lang="en-US" sz="3200" b="0" i="0" u="none" strike="noStrike" cap="none" dirty="0">
                <a:solidFill>
                  <a:schemeClr val="dk1"/>
                </a:solidFill>
                <a:sym typeface="Corbel"/>
              </a:rPr>
              <a:t>customization alone is insufficient in addressing some vulnerability </a:t>
            </a:r>
            <a:r>
              <a:rPr lang="en-US" sz="3200" b="0" i="0" u="none" strike="noStrike" cap="none" dirty="0" smtClean="0">
                <a:solidFill>
                  <a:schemeClr val="dk1"/>
                </a:solidFill>
                <a:sym typeface="Corbel"/>
              </a:rPr>
              <a:t>cases</a:t>
            </a:r>
            <a:endParaRPr lang="en-US" sz="3200" dirty="0"/>
          </a:p>
          <a:p>
            <a:pPr marL="971550" lvl="1" indent="-514350">
              <a:lnSpc>
                <a:spcPct val="90000"/>
              </a:lnSpc>
            </a:pPr>
            <a:r>
              <a:rPr lang="en-US" sz="2800" b="0" i="0" u="none" strike="noStrike" cap="none" dirty="0" smtClean="0">
                <a:solidFill>
                  <a:schemeClr val="dk1"/>
                </a:solidFill>
                <a:latin typeface="Corbel"/>
                <a:ea typeface="Corbel"/>
                <a:cs typeface="Corbel"/>
                <a:sym typeface="Corbel"/>
              </a:rPr>
              <a:t>Vulnerability related to core functionality that requires significant change to the details of a protocol feature</a:t>
            </a:r>
            <a:endParaRPr lang="en-US" dirty="0"/>
          </a:p>
          <a:p>
            <a:pPr marL="1371600" lvl="2" indent="-520700">
              <a:lnSpc>
                <a:spcPct val="90000"/>
              </a:lnSpc>
            </a:pPr>
            <a:r>
              <a:rPr lang="en-US" sz="2400" b="0" i="0" u="none" strike="noStrike" cap="none" dirty="0" smtClean="0">
                <a:solidFill>
                  <a:schemeClr val="dk1"/>
                </a:solidFill>
                <a:latin typeface="Corbel"/>
                <a:ea typeface="Corbel"/>
                <a:cs typeface="Corbel"/>
                <a:sym typeface="Corbel"/>
              </a:rPr>
              <a:t>TLS </a:t>
            </a:r>
            <a:r>
              <a:rPr lang="en-US" sz="2400" b="0" i="0" u="none" strike="noStrike" cap="none" dirty="0">
                <a:solidFill>
                  <a:schemeClr val="dk1"/>
                </a:solidFill>
                <a:latin typeface="Corbel"/>
                <a:ea typeface="Corbel"/>
                <a:cs typeface="Corbel"/>
                <a:sym typeface="Corbel"/>
              </a:rPr>
              <a:t>vulnerability caused by the weakness in key generation </a:t>
            </a:r>
          </a:p>
        </p:txBody>
      </p:sp>
      <p:sp>
        <p:nvSpPr>
          <p:cNvPr id="263" name="Shape 263"/>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13</a:t>
            </a:fld>
            <a:endParaRPr lang="en-US" sz="1200" b="0" i="0" u="none" strike="noStrike" cap="none">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Summary</a:t>
            </a:r>
          </a:p>
        </p:txBody>
      </p:sp>
      <p:sp>
        <p:nvSpPr>
          <p:cNvPr id="269" name="Shape 269"/>
          <p:cNvSpPr txBox="1">
            <a:spLocks noGrp="1"/>
          </p:cNvSpPr>
          <p:nvPr>
            <p:ph type="body" idx="1"/>
          </p:nvPr>
        </p:nvSpPr>
        <p:spPr>
          <a:xfrm>
            <a:off x="457200" y="1600200"/>
            <a:ext cx="8509000" cy="4525963"/>
          </a:xfrm>
          <a:prstGeom prst="rect">
            <a:avLst/>
          </a:prstGeom>
          <a:noFill/>
          <a:ln>
            <a:noFill/>
          </a:ln>
        </p:spPr>
        <p:txBody>
          <a:bodyPr wrap="square" lIns="91425" tIns="45700" rIns="91425" bIns="45700" anchor="t" anchorCtr="0">
            <a:noAutofit/>
          </a:bodyPr>
          <a:lstStyle/>
          <a:p>
            <a:pPr marL="0" marR="0" lvl="1" indent="-203200" algn="l" rtl="0">
              <a:lnSpc>
                <a:spcPct val="90000"/>
              </a:lnSpc>
              <a:spcBef>
                <a:spcPts val="0"/>
              </a:spcBef>
              <a:spcAft>
                <a:spcPts val="0"/>
              </a:spcAft>
              <a:buClr>
                <a:schemeClr val="dk1"/>
              </a:buClr>
              <a:buSzPct val="100000"/>
              <a:buFont typeface="Arial"/>
              <a:buNone/>
            </a:pPr>
            <a:r>
              <a:rPr lang="en-US" sz="3200" b="0" i="0" u="none" strike="noStrike" cap="none" dirty="0">
                <a:solidFill>
                  <a:schemeClr val="dk1"/>
                </a:solidFill>
                <a:latin typeface="Corbel"/>
                <a:ea typeface="Corbel"/>
                <a:cs typeface="Corbel"/>
                <a:sym typeface="Corbel"/>
              </a:rPr>
              <a:t>Perform an initial investigation of protocol customization for reducing attack surface of a standard protocol</a:t>
            </a:r>
          </a:p>
          <a:p>
            <a:pPr marL="342900" marR="0" lvl="1" indent="-342900" algn="l" rtl="0">
              <a:lnSpc>
                <a:spcPct val="90000"/>
              </a:lnSpc>
              <a:spcBef>
                <a:spcPts val="560"/>
              </a:spcBef>
              <a:spcAft>
                <a:spcPts val="0"/>
              </a:spcAft>
              <a:buClr>
                <a:schemeClr val="dk1"/>
              </a:buClr>
              <a:buSzPct val="100000"/>
              <a:buFont typeface="Arial"/>
              <a:buChar char="–"/>
            </a:pPr>
            <a:r>
              <a:rPr lang="en-US" sz="2800" b="0" i="0" u="none" strike="noStrike" cap="none" dirty="0">
                <a:solidFill>
                  <a:schemeClr val="dk1"/>
                </a:solidFill>
                <a:latin typeface="Corbel"/>
                <a:ea typeface="Corbel"/>
                <a:cs typeface="Corbel"/>
                <a:sym typeface="Corbel"/>
              </a:rPr>
              <a:t>Identify key research challenges for </a:t>
            </a:r>
            <a:r>
              <a:rPr lang="en-US" sz="2800" b="0" i="0" u="none" strike="noStrike" cap="none" dirty="0" smtClean="0">
                <a:solidFill>
                  <a:schemeClr val="dk1"/>
                </a:solidFill>
                <a:latin typeface="Corbel"/>
                <a:ea typeface="Corbel"/>
                <a:cs typeface="Corbel"/>
                <a:sym typeface="Corbel"/>
              </a:rPr>
              <a:t>systematic and sufficiently automated protocol </a:t>
            </a:r>
            <a:r>
              <a:rPr lang="en-US" sz="2800" b="0" i="0" u="none" strike="noStrike" cap="none" dirty="0">
                <a:solidFill>
                  <a:schemeClr val="dk1"/>
                </a:solidFill>
                <a:latin typeface="Corbel"/>
                <a:ea typeface="Corbel"/>
                <a:cs typeface="Corbel"/>
                <a:sym typeface="Corbel"/>
              </a:rPr>
              <a:t>customization </a:t>
            </a:r>
          </a:p>
          <a:p>
            <a:pPr marL="342900" marR="0" lvl="1" indent="-342900" algn="l" rtl="0">
              <a:lnSpc>
                <a:spcPct val="90000"/>
              </a:lnSpc>
              <a:spcBef>
                <a:spcPts val="560"/>
              </a:spcBef>
              <a:spcAft>
                <a:spcPts val="0"/>
              </a:spcAft>
              <a:buClr>
                <a:schemeClr val="dk1"/>
              </a:buClr>
              <a:buSzPct val="100000"/>
              <a:buFont typeface="Arial"/>
              <a:buChar char="–"/>
            </a:pPr>
            <a:r>
              <a:rPr lang="en-US" sz="2800" b="0" i="0" u="none" strike="noStrike" cap="none" dirty="0">
                <a:solidFill>
                  <a:schemeClr val="dk1"/>
                </a:solidFill>
                <a:latin typeface="Corbel"/>
                <a:ea typeface="Corbel"/>
                <a:cs typeface="Corbel"/>
                <a:sym typeface="Corbel"/>
              </a:rPr>
              <a:t>Propose an access control mechanism to unify existing protocol customization practices</a:t>
            </a:r>
          </a:p>
          <a:p>
            <a:pPr marL="0" marR="0" lvl="0" indent="0" algn="l" rtl="0">
              <a:lnSpc>
                <a:spcPct val="90000"/>
              </a:lnSpc>
              <a:spcBef>
                <a:spcPts val="560"/>
              </a:spcBef>
              <a:spcAft>
                <a:spcPts val="0"/>
              </a:spcAft>
              <a:buNone/>
            </a:pPr>
            <a:endParaRPr dirty="0"/>
          </a:p>
          <a:p>
            <a:pPr marL="0" lvl="0" indent="0">
              <a:spcBef>
                <a:spcPts val="0"/>
              </a:spcBef>
              <a:buNone/>
            </a:pPr>
            <a:r>
              <a:rPr lang="en-US" dirty="0"/>
              <a:t>Future work</a:t>
            </a:r>
          </a:p>
          <a:p>
            <a:pPr marL="342900" lvl="1" indent="-342900">
              <a:lnSpc>
                <a:spcPct val="90000"/>
              </a:lnSpc>
              <a:spcBef>
                <a:spcPts val="0"/>
              </a:spcBef>
            </a:pPr>
            <a:r>
              <a:rPr lang="en-US" dirty="0"/>
              <a:t>Feature identification using NLP techniques</a:t>
            </a:r>
          </a:p>
          <a:p>
            <a:pPr marL="342900" lvl="1" indent="-342900">
              <a:lnSpc>
                <a:spcPct val="90000"/>
              </a:lnSpc>
              <a:spcBef>
                <a:spcPts val="0"/>
              </a:spcBef>
            </a:pPr>
            <a:r>
              <a:rPr lang="en-US" dirty="0"/>
              <a:t>Feature access control: more detailed design </a:t>
            </a:r>
            <a:r>
              <a:rPr lang="en-US" dirty="0" smtClean="0"/>
              <a:t>and </a:t>
            </a:r>
            <a:r>
              <a:rPr lang="en-US" dirty="0" err="1" smtClean="0"/>
              <a:t>impl</a:t>
            </a:r>
            <a:r>
              <a:rPr lang="en-US" dirty="0" smtClean="0"/>
              <a:t>. </a:t>
            </a:r>
            <a:endParaRPr lang="en-US" dirty="0"/>
          </a:p>
          <a:p>
            <a:pPr marL="0" lvl="0" indent="-69850" rtl="0">
              <a:lnSpc>
                <a:spcPct val="90000"/>
              </a:lnSpc>
              <a:spcBef>
                <a:spcPts val="560"/>
              </a:spcBef>
              <a:buClr>
                <a:schemeClr val="dk1"/>
              </a:buClr>
              <a:buSzPct val="34375"/>
              <a:buFont typeface="Arial"/>
              <a:buNone/>
            </a:pPr>
            <a:endParaRPr dirty="0"/>
          </a:p>
          <a:p>
            <a:pPr marL="0" marR="0" lvl="0" indent="0" algn="l" rtl="0">
              <a:lnSpc>
                <a:spcPct val="90000"/>
              </a:lnSpc>
              <a:spcBef>
                <a:spcPts val="560"/>
              </a:spcBef>
              <a:spcAft>
                <a:spcPts val="0"/>
              </a:spcAft>
              <a:buNone/>
            </a:pPr>
            <a:endParaRPr dirty="0"/>
          </a:p>
          <a:p>
            <a:pPr marL="0" marR="0" lvl="0" indent="0" algn="l" rtl="0">
              <a:lnSpc>
                <a:spcPct val="90000"/>
              </a:lnSpc>
              <a:spcBef>
                <a:spcPts val="560"/>
              </a:spcBef>
              <a:spcAft>
                <a:spcPts val="0"/>
              </a:spcAft>
              <a:buNone/>
            </a:pPr>
            <a:endParaRPr dirty="0"/>
          </a:p>
        </p:txBody>
      </p:sp>
      <p:sp>
        <p:nvSpPr>
          <p:cNvPr id="270" name="Shape 270"/>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14</a:t>
            </a:fld>
            <a:endParaRPr lang="en-US" sz="1200" b="0" i="0" u="none" strike="noStrike" cap="none">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a:t>Thank you!</a:t>
            </a:r>
          </a:p>
        </p:txBody>
      </p:sp>
      <p:sp>
        <p:nvSpPr>
          <p:cNvPr id="284" name="Shape 284"/>
          <p:cNvSpPr txBox="1">
            <a:spLocks noGrp="1"/>
          </p:cNvSpPr>
          <p:nvPr>
            <p:ph type="sldNum" idx="12"/>
          </p:nvPr>
        </p:nvSpPr>
        <p:spPr>
          <a:xfrm>
            <a:off x="457200" y="6356350"/>
            <a:ext cx="8229600" cy="365100"/>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15</a:t>
            </a:fld>
            <a:endParaRPr lang="en-US" sz="1200" b="0" i="0" u="none" strike="noStrike" cap="none">
              <a:solidFill>
                <a:srgbClr val="888888"/>
              </a:solidFill>
              <a:latin typeface="Corbel"/>
              <a:ea typeface="Corbel"/>
              <a:cs typeface="Corbel"/>
              <a:sym typeface="Corbel"/>
            </a:endParaRPr>
          </a:p>
        </p:txBody>
      </p:sp>
      <p:sp>
        <p:nvSpPr>
          <p:cNvPr id="6" name="Shape 262"/>
          <p:cNvSpPr txBox="1">
            <a:spLocks noGrp="1"/>
          </p:cNvSpPr>
          <p:nvPr>
            <p:ph type="body" idx="1"/>
          </p:nvPr>
        </p:nvSpPr>
        <p:spPr>
          <a:xfrm>
            <a:off x="457200" y="1600200"/>
            <a:ext cx="8229600" cy="4526100"/>
          </a:xfrm>
          <a:prstGeom prst="rect">
            <a:avLst/>
          </a:prstGeom>
          <a:noFill/>
          <a:ln>
            <a:noFill/>
          </a:ln>
        </p:spPr>
        <p:txBody>
          <a:bodyPr wrap="square" lIns="91425" tIns="45700" rIns="91425" bIns="45700" anchor="t" anchorCtr="0">
            <a:noAutofit/>
          </a:bodyPr>
          <a:lstStyle/>
          <a:p>
            <a:pPr marL="342900" lvl="1" indent="-342900">
              <a:spcBef>
                <a:spcPts val="0"/>
              </a:spcBef>
              <a:buFont typeface="Arial"/>
              <a:buChar char="•"/>
            </a:pPr>
            <a:r>
              <a:rPr lang="en-US" sz="3200" b="0" i="0" u="none" strike="noStrike" cap="none" dirty="0" smtClean="0">
                <a:solidFill>
                  <a:schemeClr val="dk1"/>
                </a:solidFill>
                <a:sym typeface="Corbel"/>
              </a:rPr>
              <a:t>Questions?</a:t>
            </a:r>
            <a:r>
              <a:rPr lang="en-US" sz="2400" b="0" i="0" u="none" strike="noStrike" cap="none" dirty="0" smtClean="0">
                <a:solidFill>
                  <a:schemeClr val="dk1"/>
                </a:solidFill>
                <a:latin typeface="Corbel"/>
                <a:ea typeface="Corbel"/>
                <a:cs typeface="Corbel"/>
                <a:sym typeface="Corbel"/>
              </a:rPr>
              <a:t> </a:t>
            </a:r>
            <a:endParaRPr lang="en-US" sz="2400" b="0" i="0" u="none" strike="noStrike" cap="none"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dirty="0"/>
              <a:t>Today’s p</a:t>
            </a:r>
            <a:r>
              <a:rPr lang="en-US" sz="4400" b="0" i="0" u="none" strike="noStrike" cap="none" dirty="0">
                <a:solidFill>
                  <a:schemeClr val="dk1"/>
                </a:solidFill>
                <a:latin typeface="Corbel"/>
                <a:ea typeface="Corbel"/>
                <a:cs typeface="Corbel"/>
                <a:sym typeface="Corbel"/>
              </a:rPr>
              <a:t>rotocols </a:t>
            </a:r>
            <a:r>
              <a:rPr lang="en-US" dirty="0"/>
              <a:t>are</a:t>
            </a:r>
            <a:r>
              <a:rPr lang="en-US" sz="4400" b="0" i="0" u="none" strike="noStrike" cap="none" dirty="0">
                <a:solidFill>
                  <a:schemeClr val="dk1"/>
                </a:solidFill>
                <a:latin typeface="Corbel"/>
                <a:ea typeface="Corbel"/>
                <a:cs typeface="Corbel"/>
                <a:sym typeface="Corbel"/>
              </a:rPr>
              <a:t> </a:t>
            </a:r>
            <a:r>
              <a:rPr lang="en-US" sz="4400" b="0" i="0" u="none" strike="noStrike" cap="none" dirty="0" smtClean="0">
                <a:solidFill>
                  <a:schemeClr val="dk1"/>
                </a:solidFill>
                <a:latin typeface="Corbel"/>
                <a:ea typeface="Corbel"/>
                <a:cs typeface="Corbel"/>
                <a:sym typeface="Corbel"/>
              </a:rPr>
              <a:t>feature-rich</a:t>
            </a:r>
            <a:endParaRPr lang="en-US" sz="4400" b="0" i="0" u="none" strike="noStrike" cap="none" dirty="0">
              <a:solidFill>
                <a:schemeClr val="dk1"/>
              </a:solidFill>
              <a:latin typeface="Corbel"/>
              <a:ea typeface="Corbel"/>
              <a:cs typeface="Corbel"/>
              <a:sym typeface="Corbel"/>
            </a:endParaRPr>
          </a:p>
        </p:txBody>
      </p:sp>
      <p:sp>
        <p:nvSpPr>
          <p:cNvPr id="98" name="Shape 98"/>
          <p:cNvSpPr txBox="1">
            <a:spLocks noGrp="1"/>
          </p:cNvSpPr>
          <p:nvPr>
            <p:ph type="body" idx="1"/>
          </p:nvPr>
        </p:nvSpPr>
        <p:spPr>
          <a:xfrm>
            <a:off x="457200" y="1600200"/>
            <a:ext cx="8229600" cy="4526100"/>
          </a:xfrm>
          <a:prstGeom prst="rect">
            <a:avLst/>
          </a:prstGeom>
          <a:noFill/>
          <a:ln>
            <a:noFill/>
          </a:ln>
        </p:spPr>
        <p:txBody>
          <a:bodyPr wrap="square" lIns="91425" tIns="91425" rIns="91425" bIns="91425" anchor="t" anchorCtr="0">
            <a:noAutofit/>
          </a:bodyPr>
          <a:lstStyle/>
          <a:p>
            <a:pPr marL="571500" marR="0" lvl="0" indent="-520700" algn="l" rtl="0">
              <a:lnSpc>
                <a:spcPct val="100000"/>
              </a:lnSpc>
              <a:spcBef>
                <a:spcPts val="0"/>
              </a:spcBef>
              <a:spcAft>
                <a:spcPts val="0"/>
              </a:spcAft>
              <a:buClr>
                <a:schemeClr val="dk1"/>
              </a:buClr>
              <a:buSzPct val="100000"/>
              <a:buFont typeface="Arial"/>
              <a:buChar char="•"/>
            </a:pPr>
            <a:r>
              <a:rPr lang="en-US" sz="3200" b="0" i="0" u="none" strike="noStrike" cap="none" dirty="0">
                <a:solidFill>
                  <a:schemeClr val="dk1"/>
                </a:solidFill>
                <a:latin typeface="Corbel"/>
                <a:ea typeface="Corbel"/>
                <a:cs typeface="Corbel"/>
                <a:sym typeface="Corbel"/>
              </a:rPr>
              <a:t>Widely-used protocols contain a rich set of features and extensions</a:t>
            </a:r>
          </a:p>
          <a:p>
            <a:pPr marL="971550" lvl="1" indent="-527050" rtl="0">
              <a:spcBef>
                <a:spcPts val="0"/>
              </a:spcBef>
              <a:buClr>
                <a:schemeClr val="dk1"/>
              </a:buClr>
              <a:buSzPct val="100000"/>
              <a:buFont typeface="Arial"/>
              <a:buChar char="–"/>
            </a:pPr>
            <a:r>
              <a:rPr lang="en-US" dirty="0" smtClean="0"/>
              <a:t>Around </a:t>
            </a:r>
            <a:r>
              <a:rPr lang="en-US" dirty="0"/>
              <a:t>15 extensions for the functionality provided by the TLS protocol message formats</a:t>
            </a:r>
          </a:p>
          <a:p>
            <a:pPr marL="971550" marR="0" lvl="1" indent="-527050" algn="l" rtl="0">
              <a:lnSpc>
                <a:spcPct val="10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orbel"/>
                <a:ea typeface="Corbel"/>
                <a:cs typeface="Corbel"/>
                <a:sym typeface="Corbel"/>
              </a:rPr>
              <a:t>Different usage scenarios</a:t>
            </a:r>
          </a:p>
          <a:p>
            <a:pPr marL="1371600" marR="0" lvl="2" indent="-520700" algn="l"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orbel"/>
                <a:ea typeface="Corbel"/>
                <a:cs typeface="Corbel"/>
                <a:sym typeface="Corbel"/>
              </a:rPr>
              <a:t>TCP extensions </a:t>
            </a:r>
          </a:p>
          <a:p>
            <a:pPr marL="971550" marR="0" lvl="1" indent="-527050" algn="l" rtl="0">
              <a:lnSpc>
                <a:spcPct val="10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orbel"/>
                <a:ea typeface="Corbel"/>
                <a:cs typeface="Corbel"/>
                <a:sym typeface="Corbel"/>
              </a:rPr>
              <a:t>Performance </a:t>
            </a:r>
            <a:r>
              <a:rPr lang="en-US" sz="2800" b="0" i="0" u="none" strike="noStrike" cap="none" dirty="0" smtClean="0">
                <a:solidFill>
                  <a:schemeClr val="dk1"/>
                </a:solidFill>
                <a:latin typeface="Corbel"/>
                <a:ea typeface="Corbel"/>
                <a:cs typeface="Corbel"/>
                <a:sym typeface="Corbel"/>
              </a:rPr>
              <a:t>consideration</a:t>
            </a:r>
            <a:endParaRPr lang="en-US" sz="2800" b="0" i="0" u="none" strike="noStrike" cap="none" dirty="0">
              <a:solidFill>
                <a:schemeClr val="dk1"/>
              </a:solidFill>
              <a:latin typeface="Corbel"/>
              <a:ea typeface="Corbel"/>
              <a:cs typeface="Corbel"/>
              <a:sym typeface="Corbel"/>
            </a:endParaRPr>
          </a:p>
          <a:p>
            <a:pPr marL="1371600" marR="0" lvl="2" indent="-520700" algn="l" rtl="0">
              <a:lnSpc>
                <a:spcPct val="10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orbel"/>
                <a:ea typeface="Corbel"/>
                <a:cs typeface="Corbel"/>
                <a:sym typeface="Corbel"/>
              </a:rPr>
              <a:t>Various HTTP/2 features </a:t>
            </a:r>
          </a:p>
          <a:p>
            <a:pPr marL="971550" marR="0" lvl="1" indent="-527050" algn="l" rtl="0">
              <a:lnSpc>
                <a:spcPct val="10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orbel"/>
                <a:ea typeface="Corbel"/>
                <a:cs typeface="Corbel"/>
                <a:sym typeface="Corbel"/>
              </a:rPr>
              <a:t>Implemented as a one-size-fits-all library</a:t>
            </a:r>
          </a:p>
        </p:txBody>
      </p:sp>
      <p:sp>
        <p:nvSpPr>
          <p:cNvPr id="99" name="Shape 99"/>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2</a:t>
            </a:fld>
            <a:endParaRPr lang="en-US" sz="1200" b="0" i="0" u="none" strike="noStrike" cap="none">
              <a:solidFill>
                <a:srgbClr val="888888"/>
              </a:solidFill>
              <a:latin typeface="Corbel"/>
              <a:ea typeface="Corbel"/>
              <a:cs typeface="Corbel"/>
              <a:sym typeface="Corbel"/>
            </a:endParaRPr>
          </a:p>
        </p:txBody>
      </p:sp>
      <p:pic>
        <p:nvPicPr>
          <p:cNvPr id="100" name="Shape 100" descr="openssl_icon.png"/>
          <p:cNvPicPr preferRelativeResize="0"/>
          <p:nvPr/>
        </p:nvPicPr>
        <p:blipFill>
          <a:blip r:embed="rId3">
            <a:alphaModFix/>
          </a:blip>
          <a:stretch>
            <a:fillRect/>
          </a:stretch>
        </p:blipFill>
        <p:spPr>
          <a:xfrm>
            <a:off x="3116899" y="5819106"/>
            <a:ext cx="2456560" cy="614387"/>
          </a:xfrm>
          <a:prstGeom prst="rect">
            <a:avLst/>
          </a:prstGeom>
          <a:noFill/>
          <a:ln>
            <a:noFill/>
          </a:ln>
        </p:spPr>
      </p:pic>
      <p:pic>
        <p:nvPicPr>
          <p:cNvPr id="101" name="Shape 101" descr="apache_icon.jpeg"/>
          <p:cNvPicPr preferRelativeResize="0"/>
          <p:nvPr/>
        </p:nvPicPr>
        <p:blipFill>
          <a:blip r:embed="rId4">
            <a:alphaModFix/>
          </a:blip>
          <a:stretch>
            <a:fillRect/>
          </a:stretch>
        </p:blipFill>
        <p:spPr>
          <a:xfrm>
            <a:off x="7365987" y="5657125"/>
            <a:ext cx="1020775" cy="938350"/>
          </a:xfrm>
          <a:prstGeom prst="rect">
            <a:avLst/>
          </a:prstGeom>
          <a:noFill/>
          <a:ln>
            <a:noFill/>
          </a:ln>
        </p:spPr>
      </p:pic>
      <p:pic>
        <p:nvPicPr>
          <p:cNvPr id="102" name="Shape 102" descr="tcp_icon.png"/>
          <p:cNvPicPr preferRelativeResize="0"/>
          <p:nvPr/>
        </p:nvPicPr>
        <p:blipFill>
          <a:blip r:embed="rId5">
            <a:alphaModFix/>
          </a:blip>
          <a:stretch>
            <a:fillRect/>
          </a:stretch>
        </p:blipFill>
        <p:spPr>
          <a:xfrm>
            <a:off x="6009615" y="5660574"/>
            <a:ext cx="927021" cy="9604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Vulnerabilities caused by unnecessary features</a:t>
            </a:r>
          </a:p>
        </p:txBody>
      </p:sp>
      <p:sp>
        <p:nvSpPr>
          <p:cNvPr id="109" name="Shape 109"/>
          <p:cNvSpPr txBox="1">
            <a:spLocks noGrp="1"/>
          </p:cNvSpPr>
          <p:nvPr>
            <p:ph type="body" idx="1"/>
          </p:nvPr>
        </p:nvSpPr>
        <p:spPr>
          <a:xfrm>
            <a:off x="457200" y="1600200"/>
            <a:ext cx="8382250" cy="4525963"/>
          </a:xfrm>
          <a:prstGeom prst="rect">
            <a:avLst/>
          </a:prstGeom>
          <a:noFill/>
          <a:ln>
            <a:noFill/>
          </a:ln>
        </p:spPr>
        <p:txBody>
          <a:bodyPr wrap="square" lIns="91425" tIns="45700" rIns="91425" bIns="45700" anchor="t" anchorCtr="0">
            <a:noAutofit/>
          </a:bodyPr>
          <a:lstStyle/>
          <a:p>
            <a:pPr marL="571500" marR="0" lvl="0" indent="-520700" algn="l" rtl="0">
              <a:lnSpc>
                <a:spcPct val="100000"/>
              </a:lnSpc>
              <a:spcBef>
                <a:spcPts val="0"/>
              </a:spcBef>
              <a:spcAft>
                <a:spcPts val="0"/>
              </a:spcAft>
              <a:buClr>
                <a:schemeClr val="dk1"/>
              </a:buClr>
              <a:buSzPct val="100000"/>
              <a:buFont typeface="Arial"/>
              <a:buChar char="•"/>
            </a:pPr>
            <a:r>
              <a:rPr lang="en-US" sz="3200" b="0" i="0" u="none" strike="noStrike" cap="none" dirty="0">
                <a:solidFill>
                  <a:schemeClr val="dk1"/>
                </a:solidFill>
                <a:latin typeface="Corbel"/>
                <a:ea typeface="Corbel"/>
                <a:cs typeface="Corbel"/>
                <a:sym typeface="Corbel"/>
              </a:rPr>
              <a:t>Not all features are desirable in a particular deployment scenario</a:t>
            </a:r>
            <a:r>
              <a:rPr lang="en-US" dirty="0"/>
              <a:t>, and u</a:t>
            </a:r>
            <a:r>
              <a:rPr lang="en-US" sz="3200" b="0" i="0" u="none" strike="noStrike" cap="none" dirty="0">
                <a:solidFill>
                  <a:schemeClr val="dk1"/>
                </a:solidFill>
                <a:latin typeface="Corbel"/>
                <a:ea typeface="Corbel"/>
                <a:cs typeface="Corbel"/>
                <a:sym typeface="Corbel"/>
              </a:rPr>
              <a:t>nused features enlarge attack surface</a:t>
            </a:r>
          </a:p>
          <a:p>
            <a:pPr marL="971550" marR="0" lvl="1" indent="-514350" algn="l" rtl="0">
              <a:lnSpc>
                <a:spcPct val="90000"/>
              </a:lnSpc>
              <a:spcBef>
                <a:spcPts val="560"/>
              </a:spcBef>
              <a:spcAft>
                <a:spcPts val="0"/>
              </a:spcAft>
              <a:buClr>
                <a:schemeClr val="dk1"/>
              </a:buClr>
              <a:buSzPct val="100000"/>
              <a:buFont typeface="Arial"/>
              <a:buChar char="–"/>
            </a:pPr>
            <a:r>
              <a:rPr lang="en-US" sz="2800" b="1" i="0" u="none" strike="noStrike" cap="none" dirty="0" err="1">
                <a:solidFill>
                  <a:schemeClr val="dk1"/>
                </a:solidFill>
                <a:latin typeface="Corbel"/>
                <a:ea typeface="Corbel"/>
                <a:cs typeface="Corbel"/>
                <a:sym typeface="Corbel"/>
              </a:rPr>
              <a:t>HeartBleed</a:t>
            </a:r>
            <a:r>
              <a:rPr lang="en-US" sz="2800" b="0" i="0" u="none" strike="noStrike" cap="none" dirty="0">
                <a:solidFill>
                  <a:schemeClr val="dk1"/>
                </a:solidFill>
                <a:latin typeface="Corbel"/>
                <a:ea typeface="Corbel"/>
                <a:cs typeface="Corbel"/>
                <a:sym typeface="Corbel"/>
              </a:rPr>
              <a:t> attack caused by </a:t>
            </a:r>
            <a:r>
              <a:rPr lang="en-US" sz="2800" b="0" i="0" u="none" strike="noStrike" cap="none" dirty="0" smtClean="0">
                <a:solidFill>
                  <a:schemeClr val="dk1"/>
                </a:solidFill>
                <a:latin typeface="Corbel"/>
                <a:ea typeface="Corbel"/>
                <a:cs typeface="Corbel"/>
                <a:sym typeface="Corbel"/>
              </a:rPr>
              <a:t>an implementation </a:t>
            </a:r>
            <a:r>
              <a:rPr lang="en-US" sz="2800" b="0" i="0" u="none" strike="noStrike" cap="none" dirty="0">
                <a:solidFill>
                  <a:schemeClr val="dk1"/>
                </a:solidFill>
                <a:latin typeface="Corbel"/>
                <a:ea typeface="Corbel"/>
                <a:cs typeface="Corbel"/>
                <a:sym typeface="Corbel"/>
              </a:rPr>
              <a:t>flaw in </a:t>
            </a:r>
            <a:r>
              <a:rPr lang="en-US" sz="2800" b="1" i="0" u="none" strike="noStrike" cap="none" dirty="0">
                <a:solidFill>
                  <a:schemeClr val="dk1"/>
                </a:solidFill>
                <a:latin typeface="Corbel"/>
                <a:ea typeface="Corbel"/>
                <a:cs typeface="Corbel"/>
                <a:sym typeface="Corbel"/>
              </a:rPr>
              <a:t>TLS/DTLS heartbeat extension</a:t>
            </a:r>
            <a:r>
              <a:rPr lang="en-US" sz="2800" b="0" i="0" u="none" strike="noStrike" cap="none" dirty="0">
                <a:solidFill>
                  <a:schemeClr val="dk1"/>
                </a:solidFill>
                <a:latin typeface="Corbel"/>
                <a:ea typeface="Corbel"/>
                <a:cs typeface="Corbel"/>
                <a:sym typeface="Corbel"/>
              </a:rPr>
              <a:t> </a:t>
            </a:r>
          </a:p>
          <a:p>
            <a:pPr marL="1371600" marR="0" lvl="2" indent="-520700" algn="l" rtl="0">
              <a:lnSpc>
                <a:spcPct val="9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Corbel"/>
                <a:ea typeface="Corbel"/>
                <a:cs typeface="Corbel"/>
                <a:sym typeface="Corbel"/>
              </a:rPr>
              <a:t>Optional in many deployment scenarios</a:t>
            </a:r>
          </a:p>
          <a:p>
            <a:pPr marL="457200" marR="0" lvl="0" indent="0" algn="l" rtl="0">
              <a:lnSpc>
                <a:spcPct val="90000"/>
              </a:lnSpc>
              <a:spcBef>
                <a:spcPts val="560"/>
              </a:spcBef>
              <a:spcAft>
                <a:spcPts val="0"/>
              </a:spcAft>
              <a:buNone/>
            </a:pPr>
            <a:endParaRPr b="1" dirty="0"/>
          </a:p>
          <a:p>
            <a:pPr marL="971550" marR="0" lvl="1" indent="-514350" algn="l" rtl="0">
              <a:lnSpc>
                <a:spcPct val="90000"/>
              </a:lnSpc>
              <a:spcBef>
                <a:spcPts val="560"/>
              </a:spcBef>
              <a:spcAft>
                <a:spcPts val="0"/>
              </a:spcAft>
              <a:buClr>
                <a:schemeClr val="dk1"/>
              </a:buClr>
              <a:buSzPct val="100000"/>
              <a:buFont typeface="Arial"/>
              <a:buChar char="–"/>
            </a:pPr>
            <a:r>
              <a:rPr lang="en-US" b="1" dirty="0"/>
              <a:t>FREAK </a:t>
            </a:r>
            <a:r>
              <a:rPr lang="en-US" dirty="0"/>
              <a:t>attack exploiting weak </a:t>
            </a:r>
            <a:r>
              <a:rPr lang="en-US" b="1" dirty="0"/>
              <a:t>RSA_EXPORT cipher suites</a:t>
            </a:r>
          </a:p>
          <a:p>
            <a:pPr marL="1371600" marR="0" lvl="2" indent="-520700" algn="l" rtl="0">
              <a:lnSpc>
                <a:spcPct val="90000"/>
              </a:lnSpc>
              <a:spcBef>
                <a:spcPts val="480"/>
              </a:spcBef>
              <a:spcAft>
                <a:spcPts val="0"/>
              </a:spcAft>
              <a:buClr>
                <a:schemeClr val="dk1"/>
              </a:buClr>
              <a:buSzPct val="100000"/>
              <a:buFont typeface="Arial"/>
              <a:buChar char="•"/>
            </a:pPr>
            <a:r>
              <a:rPr lang="en-US" dirty="0"/>
              <a:t>Stronger cipher suites </a:t>
            </a:r>
            <a:r>
              <a:rPr lang="en-US" sz="2400" b="0" i="0" u="none" strike="noStrike" cap="none" dirty="0">
                <a:solidFill>
                  <a:schemeClr val="dk1"/>
                </a:solidFill>
                <a:latin typeface="Corbel"/>
                <a:ea typeface="Corbel"/>
                <a:cs typeface="Corbel"/>
                <a:sym typeface="Corbel"/>
              </a:rPr>
              <a:t>already available</a:t>
            </a:r>
          </a:p>
          <a:p>
            <a:pPr marL="971550" marR="0" lvl="1" indent="-692150" algn="l" rtl="0">
              <a:lnSpc>
                <a:spcPct val="100000"/>
              </a:lnSpc>
              <a:spcBef>
                <a:spcPts val="560"/>
              </a:spcBef>
              <a:spcAft>
                <a:spcPts val="0"/>
              </a:spcAft>
              <a:buClr>
                <a:schemeClr val="dk1"/>
              </a:buClr>
              <a:buSzPct val="100000"/>
              <a:buFont typeface="Arial"/>
              <a:buNone/>
            </a:pPr>
            <a:endParaRPr sz="2800" b="0" i="0" u="none" strike="noStrike" cap="none" dirty="0">
              <a:solidFill>
                <a:schemeClr val="dk1"/>
              </a:solidFill>
              <a:latin typeface="Corbel"/>
              <a:ea typeface="Corbel"/>
              <a:cs typeface="Corbel"/>
              <a:sym typeface="Corbel"/>
            </a:endParaRPr>
          </a:p>
        </p:txBody>
      </p:sp>
      <p:sp>
        <p:nvSpPr>
          <p:cNvPr id="110" name="Shape 110"/>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3</a:t>
            </a:fld>
            <a:endParaRPr lang="en-US" sz="1200" b="0" i="0" u="none" strike="noStrike" cap="none">
              <a:solidFill>
                <a:srgbClr val="888888"/>
              </a:solidFill>
              <a:latin typeface="Corbel"/>
              <a:ea typeface="Corbel"/>
              <a:cs typeface="Corbel"/>
              <a:sym typeface="Corbel"/>
            </a:endParaRPr>
          </a:p>
        </p:txBody>
      </p:sp>
      <p:pic>
        <p:nvPicPr>
          <p:cNvPr id="111" name="Shape 111" descr="freak_icon.png"/>
          <p:cNvPicPr preferRelativeResize="0"/>
          <p:nvPr/>
        </p:nvPicPr>
        <p:blipFill>
          <a:blip r:embed="rId3">
            <a:alphaModFix/>
          </a:blip>
          <a:stretch>
            <a:fillRect/>
          </a:stretch>
        </p:blipFill>
        <p:spPr>
          <a:xfrm>
            <a:off x="7045800" y="5627675"/>
            <a:ext cx="1793650" cy="934325"/>
          </a:xfrm>
          <a:prstGeom prst="rect">
            <a:avLst/>
          </a:prstGeom>
          <a:noFill/>
          <a:ln>
            <a:noFill/>
          </a:ln>
        </p:spPr>
      </p:pic>
      <p:pic>
        <p:nvPicPr>
          <p:cNvPr id="112" name="Shape 112" descr="heartbleed_icon.png"/>
          <p:cNvPicPr preferRelativeResize="0"/>
          <p:nvPr/>
        </p:nvPicPr>
        <p:blipFill>
          <a:blip r:embed="rId4">
            <a:alphaModFix/>
          </a:blip>
          <a:stretch>
            <a:fillRect/>
          </a:stretch>
        </p:blipFill>
        <p:spPr>
          <a:xfrm>
            <a:off x="7619125" y="3570566"/>
            <a:ext cx="1066632" cy="12799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21" name="Shape 121" descr="apache_icon.jpeg"/>
          <p:cNvPicPr preferRelativeResize="0"/>
          <p:nvPr/>
        </p:nvPicPr>
        <p:blipFill>
          <a:blip r:embed="rId3">
            <a:alphaModFix/>
          </a:blip>
          <a:stretch>
            <a:fillRect/>
          </a:stretch>
        </p:blipFill>
        <p:spPr>
          <a:xfrm>
            <a:off x="6858000" y="5419725"/>
            <a:ext cx="1488050" cy="1377950"/>
          </a:xfrm>
          <a:prstGeom prst="rect">
            <a:avLst/>
          </a:prstGeom>
          <a:noFill/>
          <a:ln>
            <a:noFill/>
          </a:ln>
        </p:spPr>
      </p:pic>
      <p:sp>
        <p:nvSpPr>
          <p:cNvPr id="118" name="Shape 118"/>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a:t>Protocol Customization</a:t>
            </a:r>
          </a:p>
        </p:txBody>
      </p:sp>
      <p:sp>
        <p:nvSpPr>
          <p:cNvPr id="119" name="Shape 119"/>
          <p:cNvSpPr txBox="1">
            <a:spLocks noGrp="1"/>
          </p:cNvSpPr>
          <p:nvPr>
            <p:ph type="body" idx="1"/>
          </p:nvPr>
        </p:nvSpPr>
        <p:spPr>
          <a:xfrm>
            <a:off x="457200" y="1600200"/>
            <a:ext cx="8229600" cy="4587949"/>
          </a:xfrm>
          <a:prstGeom prst="rect">
            <a:avLst/>
          </a:prstGeom>
          <a:noFill/>
          <a:ln>
            <a:noFill/>
          </a:ln>
        </p:spPr>
        <p:txBody>
          <a:bodyPr wrap="square" lIns="91425" tIns="45700" rIns="91425" bIns="45700" anchor="t" anchorCtr="0">
            <a:noAutofit/>
          </a:bodyPr>
          <a:lstStyle/>
          <a:p>
            <a:pPr marL="571500" marR="0" lvl="0" indent="-520700" algn="l" rtl="0">
              <a:lnSpc>
                <a:spcPct val="90000"/>
              </a:lnSpc>
              <a:spcBef>
                <a:spcPts val="0"/>
              </a:spcBef>
              <a:spcAft>
                <a:spcPts val="0"/>
              </a:spcAft>
              <a:buClr>
                <a:schemeClr val="dk1"/>
              </a:buClr>
              <a:buSzPct val="100000"/>
              <a:buFont typeface="Arial"/>
              <a:buChar char="•"/>
            </a:pPr>
            <a:r>
              <a:rPr lang="en-US" dirty="0"/>
              <a:t>Modify and specialize a standard protocol to enable only desirable features</a:t>
            </a:r>
          </a:p>
          <a:p>
            <a:pPr marL="0" marR="0" lvl="0" indent="0" algn="l" rtl="0">
              <a:lnSpc>
                <a:spcPct val="90000"/>
              </a:lnSpc>
              <a:spcBef>
                <a:spcPts val="0"/>
              </a:spcBef>
              <a:spcAft>
                <a:spcPts val="0"/>
              </a:spcAft>
              <a:buNone/>
            </a:pPr>
            <a:endParaRPr dirty="0"/>
          </a:p>
          <a:p>
            <a:pPr marL="571500" marR="0" lvl="0" indent="-520700" algn="l" rtl="0">
              <a:lnSpc>
                <a:spcPct val="90000"/>
              </a:lnSpc>
              <a:spcBef>
                <a:spcPts val="0"/>
              </a:spcBef>
              <a:spcAft>
                <a:spcPts val="0"/>
              </a:spcAft>
              <a:buClr>
                <a:schemeClr val="dk1"/>
              </a:buClr>
              <a:buSzPct val="100000"/>
              <a:buFont typeface="Arial"/>
              <a:buChar char="•"/>
            </a:pPr>
            <a:r>
              <a:rPr lang="en-US" sz="3200" b="0" i="0" u="none" strike="noStrike" cap="none" dirty="0">
                <a:solidFill>
                  <a:schemeClr val="dk1"/>
                </a:solidFill>
                <a:latin typeface="Corbel"/>
                <a:ea typeface="Corbel"/>
                <a:cs typeface="Corbel"/>
                <a:sym typeface="Corbel"/>
              </a:rPr>
              <a:t>Compile-time disabling</a:t>
            </a:r>
          </a:p>
          <a:p>
            <a:pPr marL="971550" marR="0" lvl="1" indent="-514350" algn="l" rtl="0">
              <a:lnSpc>
                <a:spcPct val="90000"/>
              </a:lnSpc>
              <a:spcBef>
                <a:spcPts val="0"/>
              </a:spcBef>
              <a:spcAft>
                <a:spcPts val="0"/>
              </a:spcAft>
              <a:buClr>
                <a:schemeClr val="dk1"/>
              </a:buClr>
              <a:buSzPct val="100000"/>
              <a:buFont typeface="Arial"/>
              <a:buChar char="–"/>
            </a:pPr>
            <a:r>
              <a:rPr lang="en-US" dirty="0"/>
              <a:t>97 </a:t>
            </a:r>
            <a:r>
              <a:rPr lang="en-US" b="1" dirty="0" err="1"/>
              <a:t>OpenSSL_NO</a:t>
            </a:r>
            <a:r>
              <a:rPr lang="en-US" b="1" dirty="0"/>
              <a:t>* </a:t>
            </a:r>
            <a:r>
              <a:rPr lang="en-US" dirty="0"/>
              <a:t>compiler flags</a:t>
            </a:r>
          </a:p>
          <a:p>
            <a:pPr marL="0" marR="0" lvl="0" indent="0" algn="l" rtl="0">
              <a:lnSpc>
                <a:spcPct val="90000"/>
              </a:lnSpc>
              <a:spcBef>
                <a:spcPts val="0"/>
              </a:spcBef>
              <a:spcAft>
                <a:spcPts val="0"/>
              </a:spcAft>
              <a:buNone/>
            </a:pPr>
            <a:endParaRPr dirty="0"/>
          </a:p>
          <a:p>
            <a:pPr marL="0" lvl="0" indent="0" rtl="0">
              <a:lnSpc>
                <a:spcPct val="90000"/>
              </a:lnSpc>
              <a:spcBef>
                <a:spcPts val="0"/>
              </a:spcBef>
              <a:buNone/>
            </a:pPr>
            <a:endParaRPr dirty="0"/>
          </a:p>
          <a:p>
            <a:pPr marL="571500" lvl="0" indent="-520700" rtl="0">
              <a:lnSpc>
                <a:spcPct val="90000"/>
              </a:lnSpc>
              <a:spcBef>
                <a:spcPts val="0"/>
              </a:spcBef>
              <a:buClr>
                <a:schemeClr val="dk1"/>
              </a:buClr>
              <a:buSzPct val="100000"/>
              <a:buFont typeface="Arial"/>
              <a:buChar char="•"/>
            </a:pPr>
            <a:r>
              <a:rPr lang="en-US" dirty="0"/>
              <a:t>Runtime disabling or parameter tuning</a:t>
            </a:r>
          </a:p>
          <a:p>
            <a:pPr marL="971550" lvl="1" indent="-514350" rtl="0">
              <a:lnSpc>
                <a:spcPct val="90000"/>
              </a:lnSpc>
              <a:spcBef>
                <a:spcPts val="0"/>
              </a:spcBef>
              <a:buClr>
                <a:schemeClr val="dk1"/>
              </a:buClr>
              <a:buSzPct val="100000"/>
              <a:buFont typeface="Arial"/>
              <a:buChar char="–"/>
            </a:pPr>
            <a:r>
              <a:rPr lang="en-US" b="1" dirty="0"/>
              <a:t>mod_*</a:t>
            </a:r>
            <a:r>
              <a:rPr lang="en-US" dirty="0"/>
              <a:t> </a:t>
            </a:r>
            <a:r>
              <a:rPr lang="en-US" dirty="0" smtClean="0"/>
              <a:t>parameters for </a:t>
            </a:r>
            <a:r>
              <a:rPr lang="en-US" dirty="0"/>
              <a:t>module disabling</a:t>
            </a:r>
          </a:p>
          <a:p>
            <a:pPr marL="0" marR="0" lvl="0" indent="0" algn="l" rtl="0">
              <a:lnSpc>
                <a:spcPct val="90000"/>
              </a:lnSpc>
              <a:spcBef>
                <a:spcPts val="560"/>
              </a:spcBef>
              <a:spcAft>
                <a:spcPts val="0"/>
              </a:spcAft>
              <a:buNone/>
            </a:pPr>
            <a:endParaRPr b="1" dirty="0"/>
          </a:p>
          <a:p>
            <a:pPr marL="571500" marR="0" lvl="0" indent="-7239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orbel"/>
              <a:ea typeface="Corbel"/>
              <a:cs typeface="Corbel"/>
              <a:sym typeface="Corbel"/>
            </a:endParaRPr>
          </a:p>
        </p:txBody>
      </p:sp>
      <p:sp>
        <p:nvSpPr>
          <p:cNvPr id="120" name="Shape 120"/>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4</a:t>
            </a:fld>
            <a:endParaRPr lang="en-US" sz="1200" b="0" i="0" u="none" strike="noStrike" cap="none">
              <a:solidFill>
                <a:srgbClr val="888888"/>
              </a:solidFill>
              <a:latin typeface="Corbel"/>
              <a:ea typeface="Corbel"/>
              <a:cs typeface="Corbel"/>
              <a:sym typeface="Corbel"/>
            </a:endParaRPr>
          </a:p>
        </p:txBody>
      </p:sp>
      <p:pic>
        <p:nvPicPr>
          <p:cNvPr id="122" name="Shape 122" descr="openssl_icon.png"/>
          <p:cNvPicPr preferRelativeResize="0"/>
          <p:nvPr/>
        </p:nvPicPr>
        <p:blipFill>
          <a:blip r:embed="rId4">
            <a:alphaModFix/>
          </a:blip>
          <a:stretch>
            <a:fillRect/>
          </a:stretch>
        </p:blipFill>
        <p:spPr>
          <a:xfrm>
            <a:off x="6143625" y="3871913"/>
            <a:ext cx="2216713" cy="7041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990" y="5783201"/>
            <a:ext cx="1889247" cy="889737"/>
          </a:xfrm>
          <a:prstGeom prst="rect">
            <a:avLst/>
          </a:prstGeom>
        </p:spPr>
      </p:pic>
      <p:sp>
        <p:nvSpPr>
          <p:cNvPr id="128" name="Shape 128"/>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a:t>Existing customization practices</a:t>
            </a:r>
          </a:p>
        </p:txBody>
      </p:sp>
      <p:sp>
        <p:nvSpPr>
          <p:cNvPr id="129" name="Shape 129"/>
          <p:cNvSpPr txBox="1">
            <a:spLocks noGrp="1"/>
          </p:cNvSpPr>
          <p:nvPr>
            <p:ph type="body" idx="1"/>
          </p:nvPr>
        </p:nvSpPr>
        <p:spPr>
          <a:xfrm>
            <a:off x="457200" y="1600200"/>
            <a:ext cx="8229600" cy="4587900"/>
          </a:xfrm>
          <a:prstGeom prst="rect">
            <a:avLst/>
          </a:prstGeom>
          <a:noFill/>
          <a:ln>
            <a:noFill/>
          </a:ln>
        </p:spPr>
        <p:txBody>
          <a:bodyPr wrap="square" lIns="91425" tIns="45700" rIns="91425" bIns="45700" anchor="t" anchorCtr="0">
            <a:noAutofit/>
          </a:bodyPr>
          <a:lstStyle/>
          <a:p>
            <a:pPr marL="571500" lvl="0" indent="-520700" rtl="0">
              <a:lnSpc>
                <a:spcPct val="90000"/>
              </a:lnSpc>
              <a:spcBef>
                <a:spcPts val="0"/>
              </a:spcBef>
              <a:buClr>
                <a:schemeClr val="dk1"/>
              </a:buClr>
              <a:buSzPct val="100000"/>
              <a:buFont typeface="Arial"/>
              <a:buChar char="•"/>
            </a:pPr>
            <a:r>
              <a:rPr lang="en-US" dirty="0"/>
              <a:t>Existing customization practices are ad-hoc </a:t>
            </a:r>
          </a:p>
          <a:p>
            <a:pPr marL="971550" lvl="1" indent="-514350" rtl="0">
              <a:lnSpc>
                <a:spcPct val="90000"/>
              </a:lnSpc>
              <a:spcBef>
                <a:spcPts val="0"/>
              </a:spcBef>
              <a:buClr>
                <a:schemeClr val="dk1"/>
              </a:buClr>
              <a:buSzPct val="100000"/>
              <a:buFont typeface="Arial"/>
              <a:buChar char="–"/>
            </a:pPr>
            <a:r>
              <a:rPr lang="en-US" dirty="0"/>
              <a:t>Often relying on configurations offered by the protocol implementation</a:t>
            </a:r>
          </a:p>
          <a:p>
            <a:pPr marL="0" marR="0" lvl="0" indent="0" algn="l" rtl="0">
              <a:lnSpc>
                <a:spcPct val="90000"/>
              </a:lnSpc>
              <a:spcBef>
                <a:spcPts val="0"/>
              </a:spcBef>
              <a:spcAft>
                <a:spcPts val="0"/>
              </a:spcAft>
              <a:buNone/>
            </a:pPr>
            <a:endParaRPr dirty="0"/>
          </a:p>
          <a:p>
            <a:pPr marL="571500" marR="0" lvl="0" indent="-520700" algn="l" rtl="0">
              <a:lnSpc>
                <a:spcPct val="90000"/>
              </a:lnSpc>
              <a:spcBef>
                <a:spcPts val="0"/>
              </a:spcBef>
              <a:spcAft>
                <a:spcPts val="0"/>
              </a:spcAft>
              <a:buClr>
                <a:schemeClr val="dk1"/>
              </a:buClr>
              <a:buSzPct val="100000"/>
              <a:buFont typeface="Arial"/>
              <a:buChar char="•"/>
            </a:pPr>
            <a:r>
              <a:rPr lang="en-US" dirty="0"/>
              <a:t>Case </a:t>
            </a:r>
            <a:r>
              <a:rPr lang="en-US" dirty="0" smtClean="0"/>
              <a:t>study</a:t>
            </a:r>
            <a:endParaRPr lang="en-US" dirty="0"/>
          </a:p>
          <a:p>
            <a:pPr marL="971550" lvl="1" indent="-514350" rtl="0">
              <a:lnSpc>
                <a:spcPct val="90000"/>
              </a:lnSpc>
              <a:spcBef>
                <a:spcPts val="0"/>
              </a:spcBef>
              <a:buClr>
                <a:schemeClr val="dk1"/>
              </a:buClr>
              <a:buSzPct val="100000"/>
              <a:buFont typeface="Arial"/>
              <a:buChar char="–"/>
            </a:pPr>
            <a:r>
              <a:rPr lang="en-US" dirty="0"/>
              <a:t>Per-feature disabling on </a:t>
            </a:r>
            <a:r>
              <a:rPr lang="en-US" b="1" dirty="0"/>
              <a:t>HTTP/2 features</a:t>
            </a:r>
            <a:r>
              <a:rPr lang="en-US" dirty="0"/>
              <a:t> is not supported in Apache HTTP server</a:t>
            </a:r>
          </a:p>
          <a:p>
            <a:pPr marL="971550" lvl="1" indent="-514350">
              <a:lnSpc>
                <a:spcPct val="90000"/>
              </a:lnSpc>
            </a:pPr>
            <a:r>
              <a:rPr lang="en-US" dirty="0"/>
              <a:t>HPACK bomb vulnerability (CVE-2016-1544, CVE-2016-6581</a:t>
            </a:r>
            <a:r>
              <a:rPr lang="en-US" dirty="0" smtClean="0"/>
              <a:t>)</a:t>
            </a:r>
            <a:endParaRPr lang="en-US" dirty="0"/>
          </a:p>
          <a:p>
            <a:pPr marL="1371600" lvl="2" indent="-520700">
              <a:lnSpc>
                <a:spcPct val="90000"/>
              </a:lnSpc>
            </a:pPr>
            <a:r>
              <a:rPr lang="en-US" dirty="0" smtClean="0"/>
              <a:t>Developer </a:t>
            </a:r>
            <a:r>
              <a:rPr lang="en-US" dirty="0"/>
              <a:t>failed to cover this customization option </a:t>
            </a:r>
          </a:p>
          <a:p>
            <a:pPr marL="571500" marR="0" lvl="0" indent="-5207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orbel"/>
              <a:ea typeface="Corbel"/>
              <a:cs typeface="Corbel"/>
              <a:sym typeface="Corbel"/>
            </a:endParaRPr>
          </a:p>
          <a:p>
            <a:pPr marL="571500" marR="0" lvl="0" indent="-7239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orbel"/>
              <a:ea typeface="Corbel"/>
              <a:cs typeface="Corbel"/>
              <a:sym typeface="Corbel"/>
            </a:endParaRPr>
          </a:p>
        </p:txBody>
      </p:sp>
      <p:sp>
        <p:nvSpPr>
          <p:cNvPr id="130" name="Shape 130"/>
          <p:cNvSpPr txBox="1">
            <a:spLocks noGrp="1"/>
          </p:cNvSpPr>
          <p:nvPr>
            <p:ph type="sldNum" idx="12"/>
          </p:nvPr>
        </p:nvSpPr>
        <p:spPr>
          <a:xfrm>
            <a:off x="457200" y="6356350"/>
            <a:ext cx="8229600" cy="365100"/>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5</a:t>
            </a:fld>
            <a:endParaRPr lang="en-US" sz="1200" b="0" i="0" u="none" strike="noStrike" cap="none">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Systematic way of protocol customization is needed</a:t>
            </a:r>
          </a:p>
        </p:txBody>
      </p:sp>
      <p:sp>
        <p:nvSpPr>
          <p:cNvPr id="137" name="Shape 137"/>
          <p:cNvSpPr txBox="1">
            <a:spLocks noGrp="1"/>
          </p:cNvSpPr>
          <p:nvPr>
            <p:ph type="body" idx="1"/>
          </p:nvPr>
        </p:nvSpPr>
        <p:spPr>
          <a:xfrm>
            <a:off x="457200" y="1600200"/>
            <a:ext cx="8229600" cy="4587949"/>
          </a:xfrm>
          <a:prstGeom prst="rect">
            <a:avLst/>
          </a:prstGeom>
          <a:noFill/>
          <a:ln>
            <a:noFill/>
          </a:ln>
        </p:spPr>
        <p:txBody>
          <a:bodyPr wrap="square" lIns="91425" tIns="45700" rIns="91425" bIns="45700" anchor="t" anchorCtr="0">
            <a:noAutofit/>
          </a:bodyPr>
          <a:lstStyle/>
          <a:p>
            <a:pPr marL="571500" marR="0" lvl="0" indent="-520700" algn="l" rtl="0">
              <a:lnSpc>
                <a:spcPct val="90000"/>
              </a:lnSpc>
              <a:spcBef>
                <a:spcPts val="0"/>
              </a:spcBef>
              <a:spcAft>
                <a:spcPts val="0"/>
              </a:spcAft>
              <a:buClr>
                <a:schemeClr val="dk1"/>
              </a:buClr>
              <a:buSzPct val="100000"/>
              <a:buFont typeface="Arial"/>
              <a:buChar char="•"/>
            </a:pPr>
            <a:r>
              <a:rPr lang="en-US" dirty="0" smtClean="0"/>
              <a:t>Call for a </a:t>
            </a:r>
            <a:r>
              <a:rPr lang="en-US" b="1" i="1" dirty="0" smtClean="0"/>
              <a:t>systematic</a:t>
            </a:r>
            <a:r>
              <a:rPr lang="en-US" dirty="0" smtClean="0"/>
              <a:t> approach to </a:t>
            </a:r>
            <a:r>
              <a:rPr lang="en-US" dirty="0"/>
              <a:t>overcome existing </a:t>
            </a:r>
            <a:r>
              <a:rPr lang="en-US" dirty="0" smtClean="0"/>
              <a:t>limitations</a:t>
            </a:r>
            <a:endParaRPr lang="en-US" dirty="0"/>
          </a:p>
          <a:p>
            <a:pPr marL="971550" lvl="1" indent="-514350" rtl="0">
              <a:lnSpc>
                <a:spcPct val="90000"/>
              </a:lnSpc>
              <a:spcBef>
                <a:spcPts val="0"/>
              </a:spcBef>
              <a:buClr>
                <a:schemeClr val="dk1"/>
              </a:buClr>
              <a:buSzPct val="100000"/>
              <a:buFont typeface="Arial"/>
              <a:buChar char="–"/>
            </a:pPr>
            <a:r>
              <a:rPr lang="en-US" dirty="0" smtClean="0"/>
              <a:t>Minimizing </a:t>
            </a:r>
            <a:r>
              <a:rPr lang="en-US" dirty="0"/>
              <a:t>human efforts and errors</a:t>
            </a:r>
          </a:p>
          <a:p>
            <a:pPr marL="971550" marR="0" lvl="1" indent="-514350" algn="l" rtl="0">
              <a:lnSpc>
                <a:spcPct val="90000"/>
              </a:lnSpc>
              <a:spcBef>
                <a:spcPts val="0"/>
              </a:spcBef>
              <a:spcAft>
                <a:spcPts val="0"/>
              </a:spcAft>
              <a:buClr>
                <a:schemeClr val="dk1"/>
              </a:buClr>
              <a:buSzPct val="100000"/>
              <a:buFont typeface="Arial"/>
              <a:buChar char="–"/>
            </a:pPr>
            <a:r>
              <a:rPr lang="en-US" dirty="0" smtClean="0"/>
              <a:t>Covering </a:t>
            </a:r>
            <a:r>
              <a:rPr lang="en-US" dirty="0"/>
              <a:t>customization on important features </a:t>
            </a:r>
          </a:p>
          <a:p>
            <a:pPr marL="971550" marR="0" lvl="1" indent="-514350" algn="l" rtl="0">
              <a:lnSpc>
                <a:spcPct val="90000"/>
              </a:lnSpc>
              <a:spcBef>
                <a:spcPts val="0"/>
              </a:spcBef>
              <a:spcAft>
                <a:spcPts val="0"/>
              </a:spcAft>
              <a:buClr>
                <a:schemeClr val="dk1"/>
              </a:buClr>
              <a:buSzPct val="100000"/>
              <a:buFont typeface="Arial"/>
              <a:buChar char="–"/>
            </a:pPr>
            <a:r>
              <a:rPr lang="en-US" dirty="0" smtClean="0"/>
              <a:t>Supporting </a:t>
            </a:r>
            <a:r>
              <a:rPr lang="en-US" dirty="0"/>
              <a:t>customization of fine-grained features </a:t>
            </a:r>
          </a:p>
          <a:p>
            <a:pPr marL="0" marR="0" lvl="0" indent="0" algn="l" rtl="0">
              <a:lnSpc>
                <a:spcPct val="90000"/>
              </a:lnSpc>
              <a:spcBef>
                <a:spcPts val="0"/>
              </a:spcBef>
              <a:spcAft>
                <a:spcPts val="0"/>
              </a:spcAft>
              <a:buNone/>
            </a:pPr>
            <a:endParaRPr dirty="0"/>
          </a:p>
          <a:p>
            <a:pPr marL="571500" lvl="0" indent="-520700">
              <a:lnSpc>
                <a:spcPct val="90000"/>
              </a:lnSpc>
              <a:spcBef>
                <a:spcPts val="0"/>
              </a:spcBef>
            </a:pPr>
            <a:r>
              <a:rPr lang="en-US" dirty="0" smtClean="0"/>
              <a:t>Question: c</a:t>
            </a:r>
            <a:r>
              <a:rPr lang="en-US" sz="3200" b="0" i="0" u="none" strike="noStrike" cap="none" dirty="0" smtClean="0">
                <a:solidFill>
                  <a:schemeClr val="dk1"/>
                </a:solidFill>
                <a:latin typeface="Corbel"/>
                <a:ea typeface="Corbel"/>
                <a:cs typeface="Corbel"/>
                <a:sym typeface="Corbel"/>
              </a:rPr>
              <a:t>an we </a:t>
            </a:r>
            <a:r>
              <a:rPr lang="en-US" b="1" i="1" dirty="0" smtClean="0"/>
              <a:t>systematically </a:t>
            </a:r>
            <a:r>
              <a:rPr lang="en-US" sz="3200" b="0" i="0" u="none" strike="noStrike" cap="none" dirty="0" smtClean="0">
                <a:solidFill>
                  <a:schemeClr val="dk1"/>
                </a:solidFill>
                <a:latin typeface="Corbel"/>
                <a:ea typeface="Corbel"/>
                <a:cs typeface="Corbel"/>
                <a:sym typeface="Corbel"/>
              </a:rPr>
              <a:t>customize a standard protocol to reduce its attack surface with sufficient automation?</a:t>
            </a:r>
            <a:endParaRPr lang="en-US" sz="3200" b="0" i="0" u="none" strike="noStrike" cap="none" dirty="0">
              <a:solidFill>
                <a:schemeClr val="dk1"/>
              </a:solidFill>
              <a:latin typeface="Corbel"/>
              <a:ea typeface="Corbel"/>
              <a:cs typeface="Corbel"/>
              <a:sym typeface="Corbel"/>
            </a:endParaRPr>
          </a:p>
          <a:p>
            <a:pPr marL="571500" marR="0" lvl="0" indent="-7239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orbel"/>
              <a:ea typeface="Corbel"/>
              <a:cs typeface="Corbel"/>
              <a:sym typeface="Corbel"/>
            </a:endParaRPr>
          </a:p>
        </p:txBody>
      </p:sp>
      <p:sp>
        <p:nvSpPr>
          <p:cNvPr id="138" name="Shape 138"/>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6</a:t>
            </a:fld>
            <a:endParaRPr lang="en-US" sz="1200" b="0" i="0" u="none" strike="noStrike" cap="none">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106" y="1647825"/>
            <a:ext cx="1371600" cy="1371600"/>
          </a:xfrm>
          <a:prstGeom prst="rect">
            <a:avLst/>
          </a:prstGeom>
        </p:spPr>
      </p:pic>
      <p:sp>
        <p:nvSpPr>
          <p:cNvPr id="143" name="Shape 143"/>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Solution direction</a:t>
            </a:r>
          </a:p>
        </p:txBody>
      </p:sp>
      <p:sp>
        <p:nvSpPr>
          <p:cNvPr id="144" name="Shape 144"/>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lvl="1" indent="-342900">
              <a:spcBef>
                <a:spcPts val="0"/>
              </a:spcBef>
              <a:buFont typeface="Arial"/>
              <a:buChar char="•"/>
            </a:pPr>
            <a:r>
              <a:rPr lang="en-US" sz="3200" b="1" dirty="0" smtClean="0"/>
              <a:t>P</a:t>
            </a:r>
            <a:r>
              <a:rPr lang="en-US" sz="3200" b="1" i="0" u="none" strike="noStrike" cap="none" dirty="0" smtClean="0">
                <a:solidFill>
                  <a:schemeClr val="dk1"/>
                </a:solidFill>
                <a:latin typeface="Corbel"/>
                <a:ea typeface="Corbel"/>
                <a:cs typeface="Corbel"/>
                <a:sym typeface="Corbel"/>
              </a:rPr>
              <a:t>rotocol </a:t>
            </a:r>
            <a:r>
              <a:rPr lang="en-US" sz="3200" b="1" i="0" u="none" strike="noStrike" cap="none" dirty="0">
                <a:solidFill>
                  <a:schemeClr val="dk1"/>
                </a:solidFill>
                <a:latin typeface="Corbel"/>
                <a:ea typeface="Corbel"/>
                <a:cs typeface="Corbel"/>
                <a:sym typeface="Corbel"/>
              </a:rPr>
              <a:t>feature access </a:t>
            </a:r>
            <a:r>
              <a:rPr lang="en-US" sz="3200" b="1" i="0" u="none" strike="noStrike" cap="none" dirty="0" smtClean="0">
                <a:solidFill>
                  <a:schemeClr val="dk1"/>
                </a:solidFill>
                <a:latin typeface="Corbel"/>
                <a:ea typeface="Corbel"/>
                <a:cs typeface="Corbel"/>
                <a:sym typeface="Corbel"/>
              </a:rPr>
              <a:t>control</a:t>
            </a:r>
            <a:endParaRPr lang="en-US" sz="3200" dirty="0"/>
          </a:p>
          <a:p>
            <a:pPr marL="971550" lvl="1" indent="-514350">
              <a:lnSpc>
                <a:spcPct val="90000"/>
              </a:lnSpc>
            </a:pPr>
            <a:r>
              <a:rPr lang="en-US" dirty="0" smtClean="0"/>
              <a:t>A </a:t>
            </a:r>
            <a:r>
              <a:rPr lang="en-US" sz="2800" b="0" i="0" u="none" strike="noStrike" cap="none" dirty="0">
                <a:solidFill>
                  <a:schemeClr val="dk1"/>
                </a:solidFill>
                <a:latin typeface="Corbel"/>
                <a:ea typeface="Corbel"/>
                <a:cs typeface="Corbel"/>
                <a:sym typeface="Corbel"/>
              </a:rPr>
              <a:t>systematic framework to unify common protocol customization </a:t>
            </a:r>
            <a:r>
              <a:rPr lang="en-US" sz="2800" b="0" i="0" u="none" strike="noStrike" cap="none" dirty="0" smtClean="0">
                <a:solidFill>
                  <a:schemeClr val="dk1"/>
                </a:solidFill>
                <a:latin typeface="Corbel"/>
                <a:ea typeface="Corbel"/>
                <a:cs typeface="Corbel"/>
                <a:sym typeface="Corbel"/>
              </a:rPr>
              <a:t>practices</a:t>
            </a:r>
          </a:p>
          <a:p>
            <a:pPr marL="971550" lvl="1" indent="-514350">
              <a:lnSpc>
                <a:spcPct val="90000"/>
              </a:lnSpc>
            </a:pPr>
            <a:r>
              <a:rPr lang="en-US" sz="2800" b="0" i="0" u="none" strike="noStrike" cap="none" dirty="0" smtClean="0">
                <a:solidFill>
                  <a:schemeClr val="dk1"/>
                </a:solidFill>
                <a:latin typeface="Corbel"/>
                <a:ea typeface="Corbel"/>
                <a:cs typeface="Corbel"/>
                <a:sym typeface="Corbel"/>
              </a:rPr>
              <a:t>Access control resource: protocol feature</a:t>
            </a:r>
          </a:p>
          <a:p>
            <a:pPr marL="971550" lvl="1" indent="-514350">
              <a:lnSpc>
                <a:spcPct val="90000"/>
              </a:lnSpc>
            </a:pPr>
            <a:r>
              <a:rPr lang="en-US" sz="2800" b="0" i="0" u="none" strike="noStrike" cap="none" dirty="0" smtClean="0">
                <a:solidFill>
                  <a:schemeClr val="dk1"/>
                </a:solidFill>
                <a:latin typeface="Corbel"/>
                <a:ea typeface="Corbel"/>
                <a:cs typeface="Corbel"/>
                <a:sym typeface="Corbel"/>
              </a:rPr>
              <a:t>Two </a:t>
            </a:r>
            <a:r>
              <a:rPr lang="en-US" sz="2800" b="0" i="0" u="none" strike="noStrike" cap="none" dirty="0">
                <a:solidFill>
                  <a:schemeClr val="dk1"/>
                </a:solidFill>
                <a:latin typeface="Corbel"/>
                <a:ea typeface="Corbel"/>
                <a:cs typeface="Corbel"/>
                <a:sym typeface="Corbel"/>
              </a:rPr>
              <a:t>types of access control </a:t>
            </a:r>
            <a:r>
              <a:rPr lang="en-US" sz="2800" b="0" i="0" u="none" strike="noStrike" cap="none" dirty="0" smtClean="0">
                <a:solidFill>
                  <a:schemeClr val="dk1"/>
                </a:solidFill>
                <a:latin typeface="Corbel"/>
                <a:ea typeface="Corbel"/>
                <a:cs typeface="Corbel"/>
                <a:sym typeface="Corbel"/>
              </a:rPr>
              <a:t>policy</a:t>
            </a:r>
            <a:endParaRPr lang="en-US" dirty="0"/>
          </a:p>
          <a:p>
            <a:pPr marL="1371600" lvl="2" indent="-520700">
              <a:lnSpc>
                <a:spcPct val="90000"/>
              </a:lnSpc>
            </a:pPr>
            <a:r>
              <a:rPr lang="en-US" dirty="0" smtClean="0"/>
              <a:t>F</a:t>
            </a:r>
            <a:r>
              <a:rPr lang="en-US" sz="2400" b="0" i="0" u="none" strike="noStrike" cap="none" dirty="0" smtClean="0">
                <a:solidFill>
                  <a:schemeClr val="dk1"/>
                </a:solidFill>
                <a:latin typeface="Corbel"/>
                <a:ea typeface="Corbel"/>
                <a:cs typeface="Corbel"/>
                <a:sym typeface="Corbel"/>
              </a:rPr>
              <a:t>eature </a:t>
            </a:r>
            <a:r>
              <a:rPr lang="en-US" sz="2400" b="0" i="0" u="none" strike="noStrike" cap="none" dirty="0">
                <a:solidFill>
                  <a:schemeClr val="dk1"/>
                </a:solidFill>
                <a:latin typeface="Corbel"/>
                <a:ea typeface="Corbel"/>
                <a:cs typeface="Corbel"/>
                <a:sym typeface="Corbel"/>
              </a:rPr>
              <a:t>disabling </a:t>
            </a:r>
            <a:r>
              <a:rPr lang="en-US" sz="2400" b="0" i="0" u="none" strike="noStrike" cap="none" dirty="0" smtClean="0">
                <a:solidFill>
                  <a:schemeClr val="dk1"/>
                </a:solidFill>
                <a:latin typeface="Corbel"/>
                <a:ea typeface="Corbel"/>
                <a:cs typeface="Corbel"/>
                <a:sym typeface="Corbel"/>
              </a:rPr>
              <a:t>policy</a:t>
            </a:r>
          </a:p>
          <a:p>
            <a:pPr marL="1371600" lvl="2" indent="-520700">
              <a:lnSpc>
                <a:spcPct val="90000"/>
              </a:lnSpc>
            </a:pPr>
            <a:r>
              <a:rPr lang="en-US" sz="2400" b="0" i="0" u="none" strike="noStrike" cap="none" dirty="0" smtClean="0">
                <a:solidFill>
                  <a:schemeClr val="dk1"/>
                </a:solidFill>
                <a:latin typeface="Corbel"/>
                <a:ea typeface="Corbel"/>
                <a:cs typeface="Corbel"/>
                <a:sym typeface="Corbel"/>
              </a:rPr>
              <a:t>Feature </a:t>
            </a:r>
            <a:r>
              <a:rPr lang="en-US" sz="2400" b="0" i="0" u="none" strike="noStrike" cap="none" dirty="0">
                <a:solidFill>
                  <a:schemeClr val="dk1"/>
                </a:solidFill>
                <a:latin typeface="Corbel"/>
                <a:ea typeface="Corbel"/>
                <a:cs typeface="Corbel"/>
                <a:sym typeface="Corbel"/>
              </a:rPr>
              <a:t>tuning </a:t>
            </a:r>
            <a:r>
              <a:rPr lang="en-US" sz="2400" b="0" i="0" u="none" strike="noStrike" cap="none" dirty="0" smtClean="0">
                <a:solidFill>
                  <a:schemeClr val="dk1"/>
                </a:solidFill>
                <a:latin typeface="Corbel"/>
                <a:ea typeface="Corbel"/>
                <a:cs typeface="Corbel"/>
                <a:sym typeface="Corbel"/>
              </a:rPr>
              <a:t>policy</a:t>
            </a:r>
            <a:endParaRPr lang="en-US" sz="3200" dirty="0"/>
          </a:p>
          <a:p>
            <a:pPr marL="971550" lvl="1" indent="-514350">
              <a:lnSpc>
                <a:spcPct val="90000"/>
              </a:lnSpc>
            </a:pPr>
            <a:r>
              <a:rPr lang="en-US" sz="2800" b="1" i="0" u="none" strike="noStrike" cap="none" dirty="0" smtClean="0">
                <a:solidFill>
                  <a:schemeClr val="dk1"/>
                </a:solidFill>
                <a:latin typeface="Corbel"/>
                <a:ea typeface="Corbel"/>
                <a:cs typeface="Corbel"/>
                <a:sym typeface="Corbel"/>
              </a:rPr>
              <a:t>Validation</a:t>
            </a:r>
            <a:r>
              <a:rPr lang="en-US" sz="2800" b="0" i="0" u="none" strike="noStrike" cap="none" dirty="0">
                <a:solidFill>
                  <a:schemeClr val="dk1"/>
                </a:solidFill>
                <a:latin typeface="Corbel"/>
                <a:ea typeface="Corbel"/>
                <a:cs typeface="Corbel"/>
                <a:sym typeface="Corbel"/>
              </a:rPr>
              <a:t>: 17 out of 20 CVE patches can be expressed by feature disabling or tuning policy</a:t>
            </a:r>
          </a:p>
        </p:txBody>
      </p:sp>
      <p:sp>
        <p:nvSpPr>
          <p:cNvPr id="145" name="Shape 145"/>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7</a:t>
            </a:fld>
            <a:endParaRPr lang="en-US" sz="1200" b="0" i="0" u="none" strike="noStrike" cap="none">
              <a:solidFill>
                <a:srgbClr val="888888"/>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398" algn="ctr" rtl="0">
              <a:lnSpc>
                <a:spcPct val="100000"/>
              </a:lnSpc>
              <a:spcBef>
                <a:spcPts val="0"/>
              </a:spcBef>
              <a:spcAft>
                <a:spcPts val="0"/>
              </a:spcAft>
              <a:buClr>
                <a:schemeClr val="dk1"/>
              </a:buClr>
              <a:buSzPct val="102324"/>
              <a:buFont typeface="Corbel"/>
              <a:buNone/>
            </a:pPr>
            <a:r>
              <a:rPr lang="en-US" sz="4300" b="0" i="0" u="none" strike="noStrike" cap="none">
                <a:solidFill>
                  <a:schemeClr val="dk1"/>
                </a:solidFill>
                <a:latin typeface="Corbel"/>
                <a:ea typeface="Corbel"/>
                <a:cs typeface="Corbel"/>
                <a:sym typeface="Corbel"/>
              </a:rPr>
              <a:t>Access control example: HeartBeat</a:t>
            </a:r>
          </a:p>
        </p:txBody>
      </p:sp>
      <p:sp>
        <p:nvSpPr>
          <p:cNvPr id="192" name="Shape 192"/>
          <p:cNvSpPr txBox="1">
            <a:spLocks noGrp="1"/>
          </p:cNvSpPr>
          <p:nvPr>
            <p:ph type="body" idx="1"/>
          </p:nvPr>
        </p:nvSpPr>
        <p:spPr>
          <a:xfrm>
            <a:off x="457200" y="1600200"/>
            <a:ext cx="8387400" cy="45261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1" i="0" u="none" strike="noStrike" cap="none">
                <a:solidFill>
                  <a:schemeClr val="dk1"/>
                </a:solidFill>
                <a:latin typeface="Corbel"/>
                <a:ea typeface="Corbel"/>
                <a:cs typeface="Corbel"/>
                <a:sym typeface="Corbel"/>
              </a:rPr>
              <a:t>To prevent HeartBleed vulnerability</a:t>
            </a:r>
          </a:p>
        </p:txBody>
      </p:sp>
      <p:sp>
        <p:nvSpPr>
          <p:cNvPr id="193" name="Shape 193"/>
          <p:cNvSpPr txBox="1">
            <a:spLocks noGrp="1"/>
          </p:cNvSpPr>
          <p:nvPr>
            <p:ph type="sldNum" idx="12"/>
          </p:nvPr>
        </p:nvSpPr>
        <p:spPr>
          <a:xfrm>
            <a:off x="457200" y="6356350"/>
            <a:ext cx="8229600" cy="365100"/>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8</a:t>
            </a:fld>
            <a:endParaRPr lang="en-US" sz="1200" b="0" i="0" u="none" strike="noStrike" cap="none">
              <a:solidFill>
                <a:srgbClr val="888888"/>
              </a:solidFill>
              <a:latin typeface="Corbel"/>
              <a:ea typeface="Corbel"/>
              <a:cs typeface="Corbel"/>
              <a:sym typeface="Corbel"/>
            </a:endParaRPr>
          </a:p>
        </p:txBody>
      </p:sp>
      <p:sp>
        <p:nvSpPr>
          <p:cNvPr id="194" name="Shape 194"/>
          <p:cNvSpPr/>
          <p:nvPr/>
        </p:nvSpPr>
        <p:spPr>
          <a:xfrm>
            <a:off x="320290" y="2398436"/>
            <a:ext cx="1314600" cy="5205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OpenSSL protocol entry</a:t>
            </a:r>
          </a:p>
        </p:txBody>
      </p:sp>
      <p:sp>
        <p:nvSpPr>
          <p:cNvPr id="195" name="Shape 195"/>
          <p:cNvSpPr/>
          <p:nvPr/>
        </p:nvSpPr>
        <p:spPr>
          <a:xfrm>
            <a:off x="1275594" y="3303933"/>
            <a:ext cx="2126400" cy="425400"/>
          </a:xfrm>
          <a:prstGeom prst="roundRect">
            <a:avLst>
              <a:gd name="adj" fmla="val 16667"/>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101600" algn="ctr" rtl="0">
              <a:lnSpc>
                <a:spcPct val="100000"/>
              </a:lnSpc>
              <a:spcBef>
                <a:spcPts val="0"/>
              </a:spcBef>
              <a:spcAft>
                <a:spcPts val="0"/>
              </a:spcAft>
              <a:buClr>
                <a:schemeClr val="dk1"/>
              </a:buClr>
              <a:buSzPct val="100000"/>
              <a:buFont typeface="Arial"/>
              <a:buNone/>
            </a:pPr>
            <a:r>
              <a:rPr lang="en-US" sz="1600" b="0"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Execution permitted</a:t>
            </a:r>
          </a:p>
        </p:txBody>
      </p:sp>
      <p:sp>
        <p:nvSpPr>
          <p:cNvPr id="196" name="Shape 196"/>
          <p:cNvSpPr/>
          <p:nvPr/>
        </p:nvSpPr>
        <p:spPr>
          <a:xfrm>
            <a:off x="1381919" y="3388993"/>
            <a:ext cx="234000" cy="251700"/>
          </a:xfrm>
          <a:prstGeom prst="rect">
            <a:avLst/>
          </a:prstGeom>
          <a:blipFill rotWithShape="1">
            <a:blip r:embed="rId3">
              <a:alphaModFix/>
            </a:blip>
            <a:stretch>
              <a:fillRect l="-16669" b="-11109"/>
            </a:stretch>
          </a:blip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SzPct val="100000"/>
              <a:buFont typeface="Arial"/>
              <a:buNone/>
            </a:pPr>
            <a:r>
              <a:rPr lang="en-US" sz="1400" b="0" i="0" u="none" strike="noStrike" cap="none">
                <a:latin typeface="Arial"/>
                <a:ea typeface="Arial"/>
                <a:cs typeface="Arial"/>
                <a:sym typeface="Arial"/>
              </a:rPr>
              <a:t> </a:t>
            </a:r>
          </a:p>
        </p:txBody>
      </p:sp>
      <p:sp>
        <p:nvSpPr>
          <p:cNvPr id="197" name="Shape 197"/>
          <p:cNvSpPr/>
          <p:nvPr/>
        </p:nvSpPr>
        <p:spPr>
          <a:xfrm>
            <a:off x="1275594" y="4198671"/>
            <a:ext cx="2743200" cy="686700"/>
          </a:xfrm>
          <a:prstGeom prst="roundRect">
            <a:avLst>
              <a:gd name="adj" fmla="val 16667"/>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101600" algn="ctr" rtl="0">
              <a:lnSpc>
                <a:spcPct val="100000"/>
              </a:lnSpc>
              <a:spcBef>
                <a:spcPts val="0"/>
              </a:spcBef>
              <a:spcAft>
                <a:spcPts val="0"/>
              </a:spcAft>
              <a:buClr>
                <a:schemeClr val="dk1"/>
              </a:buClr>
              <a:buSzPct val="100000"/>
              <a:buFont typeface="Arial"/>
              <a:buNone/>
            </a:pPr>
            <a:r>
              <a:rPr lang="en-US" sz="1600" b="0"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Execution permitted when len(RequestEchoBytes) &lt; 1500</a:t>
            </a:r>
          </a:p>
        </p:txBody>
      </p:sp>
      <p:sp>
        <p:nvSpPr>
          <p:cNvPr id="198" name="Shape 198"/>
          <p:cNvSpPr/>
          <p:nvPr/>
        </p:nvSpPr>
        <p:spPr>
          <a:xfrm>
            <a:off x="1427748" y="4336610"/>
            <a:ext cx="207000" cy="2115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T</a:t>
            </a:r>
          </a:p>
        </p:txBody>
      </p:sp>
      <p:sp>
        <p:nvSpPr>
          <p:cNvPr id="199" name="Shape 199"/>
          <p:cNvSpPr/>
          <p:nvPr/>
        </p:nvSpPr>
        <p:spPr>
          <a:xfrm>
            <a:off x="1244555" y="5411180"/>
            <a:ext cx="1936800" cy="425400"/>
          </a:xfrm>
          <a:prstGeom prst="roundRect">
            <a:avLst>
              <a:gd name="adj" fmla="val 16667"/>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101600" algn="ctr" rtl="0">
              <a:lnSpc>
                <a:spcPct val="100000"/>
              </a:lnSpc>
              <a:spcBef>
                <a:spcPts val="0"/>
              </a:spcBef>
              <a:spcAft>
                <a:spcPts val="0"/>
              </a:spcAft>
              <a:buClr>
                <a:schemeClr val="dk1"/>
              </a:buClr>
              <a:buSzPct val="100000"/>
              <a:buFont typeface="Arial"/>
              <a:buNone/>
            </a:pPr>
            <a:r>
              <a:rPr lang="en-US" sz="1600" b="0" i="0" u="none" strike="noStrike" cap="none">
                <a:solidFill>
                  <a:schemeClr val="dk1"/>
                </a:solidFill>
                <a:latin typeface="Arial"/>
                <a:ea typeface="Arial"/>
                <a:cs typeface="Arial"/>
                <a:sym typeface="Arial"/>
              </a:rPr>
              <a:t>     </a:t>
            </a:r>
            <a:r>
              <a:rPr lang="en-US" sz="1400" b="0" i="0" u="none" strike="noStrike" cap="none">
                <a:solidFill>
                  <a:schemeClr val="dk1"/>
                </a:solidFill>
                <a:latin typeface="Arial"/>
                <a:ea typeface="Arial"/>
                <a:cs typeface="Arial"/>
                <a:sym typeface="Arial"/>
              </a:rPr>
              <a:t>Execution denied</a:t>
            </a:r>
          </a:p>
        </p:txBody>
      </p:sp>
      <p:sp>
        <p:nvSpPr>
          <p:cNvPr id="200" name="Shape 200"/>
          <p:cNvSpPr/>
          <p:nvPr/>
        </p:nvSpPr>
        <p:spPr>
          <a:xfrm>
            <a:off x="1350879" y="5496240"/>
            <a:ext cx="234000" cy="2517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X</a:t>
            </a:r>
          </a:p>
        </p:txBody>
      </p:sp>
      <p:sp>
        <p:nvSpPr>
          <p:cNvPr id="201" name="Shape 201"/>
          <p:cNvSpPr/>
          <p:nvPr/>
        </p:nvSpPr>
        <p:spPr>
          <a:xfrm>
            <a:off x="6055743" y="3009431"/>
            <a:ext cx="2789100" cy="34776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Feature access control policy configuration</a:t>
            </a: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l"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8890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02" name="Shape 202"/>
          <p:cNvSpPr/>
          <p:nvPr/>
        </p:nvSpPr>
        <p:spPr>
          <a:xfrm>
            <a:off x="6201537" y="3785124"/>
            <a:ext cx="2505300" cy="5205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Feature 1</a:t>
            </a:r>
          </a:p>
          <a:p>
            <a:pPr marL="0" marR="0" lvl="0" indent="-88900" algn="l"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Access policy: allowed</a:t>
            </a:r>
          </a:p>
        </p:txBody>
      </p:sp>
      <p:sp>
        <p:nvSpPr>
          <p:cNvPr id="203" name="Shape 203"/>
          <p:cNvSpPr/>
          <p:nvPr/>
        </p:nvSpPr>
        <p:spPr>
          <a:xfrm>
            <a:off x="6176514" y="4590041"/>
            <a:ext cx="2505300" cy="9480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Feature 2</a:t>
            </a:r>
          </a:p>
          <a:p>
            <a:pPr marL="0" marR="0" lvl="0" indent="-88900" algn="l"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Access policy: </a:t>
            </a:r>
            <a:r>
              <a:rPr lang="en-US" sz="1400" b="1" i="0" u="none" strike="noStrike" cap="none">
                <a:solidFill>
                  <a:schemeClr val="dk1"/>
                </a:solidFill>
              </a:rPr>
              <a:t>tuning</a:t>
            </a:r>
          </a:p>
          <a:p>
            <a:pPr marL="0" marR="0" lvl="0" indent="-88900" algn="l"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Tuning policy: Length of requested echo bytes &lt; 1500</a:t>
            </a:r>
          </a:p>
        </p:txBody>
      </p:sp>
      <p:sp>
        <p:nvSpPr>
          <p:cNvPr id="204" name="Shape 204"/>
          <p:cNvSpPr/>
          <p:nvPr/>
        </p:nvSpPr>
        <p:spPr>
          <a:xfrm>
            <a:off x="6176514" y="5745073"/>
            <a:ext cx="2505300" cy="5205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Feature 3</a:t>
            </a:r>
          </a:p>
          <a:p>
            <a:pPr marL="0" marR="0" lvl="0" indent="-88900" algn="l" rtl="0">
              <a:lnSpc>
                <a:spcPct val="100000"/>
              </a:lnSpc>
              <a:spcBef>
                <a:spcPts val="0"/>
              </a:spcBef>
              <a:spcAft>
                <a:spcPts val="0"/>
              </a:spcAft>
              <a:buClr>
                <a:schemeClr val="dk1"/>
              </a:buClr>
              <a:buSzPct val="100000"/>
              <a:buFont typeface="Arial"/>
              <a:buNone/>
            </a:pPr>
            <a:r>
              <a:rPr lang="en-US" sz="1400" b="0" i="0" u="none" strike="noStrike" cap="none">
                <a:solidFill>
                  <a:schemeClr val="dk1"/>
                </a:solidFill>
                <a:latin typeface="Arial"/>
                <a:ea typeface="Arial"/>
                <a:cs typeface="Arial"/>
                <a:sym typeface="Arial"/>
              </a:rPr>
              <a:t>Access policy: </a:t>
            </a:r>
            <a:r>
              <a:rPr lang="en-US" sz="1400" b="1" i="0" u="none" strike="noStrike" cap="none">
                <a:solidFill>
                  <a:schemeClr val="dk1"/>
                </a:solidFill>
              </a:rPr>
              <a:t>disabling</a:t>
            </a:r>
          </a:p>
        </p:txBody>
      </p:sp>
      <p:sp>
        <p:nvSpPr>
          <p:cNvPr id="206" name="Shape 206"/>
          <p:cNvSpPr/>
          <p:nvPr/>
        </p:nvSpPr>
        <p:spPr>
          <a:xfrm>
            <a:off x="4486451" y="5370900"/>
            <a:ext cx="1039500" cy="4944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1" i="0" u="none" strike="noStrike" cap="none">
                <a:solidFill>
                  <a:schemeClr val="dk1"/>
                </a:solidFill>
              </a:rPr>
              <a:t>Feature 3</a:t>
            </a:r>
          </a:p>
        </p:txBody>
      </p:sp>
      <p:cxnSp>
        <p:nvCxnSpPr>
          <p:cNvPr id="207" name="Shape 207"/>
          <p:cNvCxnSpPr/>
          <p:nvPr/>
        </p:nvCxnSpPr>
        <p:spPr>
          <a:xfrm rot="10800000" flipH="1">
            <a:off x="3181285" y="5618131"/>
            <a:ext cx="1305300" cy="5700"/>
          </a:xfrm>
          <a:prstGeom prst="straightConnector1">
            <a:avLst/>
          </a:prstGeom>
          <a:noFill/>
          <a:ln w="9525" cap="flat" cmpd="sng">
            <a:solidFill>
              <a:srgbClr val="4A7DBA"/>
            </a:solidFill>
            <a:prstDash val="solid"/>
            <a:round/>
            <a:headEnd type="none" w="med" len="med"/>
            <a:tailEnd type="triangle" w="lg" len="lg"/>
          </a:ln>
        </p:spPr>
      </p:cxnSp>
      <p:cxnSp>
        <p:nvCxnSpPr>
          <p:cNvPr id="208" name="Shape 208"/>
          <p:cNvCxnSpPr>
            <a:stCxn id="195" idx="2"/>
            <a:endCxn id="202" idx="1"/>
          </p:cNvCxnSpPr>
          <p:nvPr/>
        </p:nvCxnSpPr>
        <p:spPr>
          <a:xfrm rot="-5400000" flipH="1">
            <a:off x="4112244" y="1955883"/>
            <a:ext cx="315900" cy="3862800"/>
          </a:xfrm>
          <a:prstGeom prst="bentConnector2">
            <a:avLst/>
          </a:prstGeom>
          <a:noFill/>
          <a:ln w="9525" cap="flat" cmpd="sng">
            <a:solidFill>
              <a:srgbClr val="4A7DBA"/>
            </a:solidFill>
            <a:prstDash val="dash"/>
            <a:round/>
            <a:headEnd type="none" w="med" len="med"/>
            <a:tailEnd type="none" w="med" len="med"/>
          </a:ln>
        </p:spPr>
      </p:cxnSp>
      <p:sp>
        <p:nvSpPr>
          <p:cNvPr id="209" name="Shape 209"/>
          <p:cNvSpPr/>
          <p:nvPr/>
        </p:nvSpPr>
        <p:spPr>
          <a:xfrm>
            <a:off x="4517478" y="4297761"/>
            <a:ext cx="1039500" cy="4944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1" i="0" u="none" strike="noStrike" cap="none" dirty="0">
                <a:solidFill>
                  <a:schemeClr val="dk1"/>
                </a:solidFill>
              </a:rPr>
              <a:t>Feature 2</a:t>
            </a:r>
          </a:p>
        </p:txBody>
      </p:sp>
      <p:cxnSp>
        <p:nvCxnSpPr>
          <p:cNvPr id="210" name="Shape 210"/>
          <p:cNvCxnSpPr>
            <a:stCxn id="195" idx="3"/>
          </p:cNvCxnSpPr>
          <p:nvPr/>
        </p:nvCxnSpPr>
        <p:spPr>
          <a:xfrm rot="10800000" flipH="1">
            <a:off x="3401994" y="3514833"/>
            <a:ext cx="1115400" cy="1800"/>
          </a:xfrm>
          <a:prstGeom prst="straightConnector1">
            <a:avLst/>
          </a:prstGeom>
          <a:noFill/>
          <a:ln w="9525" cap="flat" cmpd="sng">
            <a:solidFill>
              <a:srgbClr val="4A7DBA"/>
            </a:solidFill>
            <a:prstDash val="solid"/>
            <a:round/>
            <a:headEnd type="none" w="med" len="med"/>
            <a:tailEnd type="triangle" w="lg" len="lg"/>
          </a:ln>
        </p:spPr>
      </p:cxnSp>
      <p:cxnSp>
        <p:nvCxnSpPr>
          <p:cNvPr id="211" name="Shape 211"/>
          <p:cNvCxnSpPr>
            <a:stCxn id="197" idx="3"/>
            <a:endCxn id="209" idx="1"/>
          </p:cNvCxnSpPr>
          <p:nvPr/>
        </p:nvCxnSpPr>
        <p:spPr>
          <a:xfrm>
            <a:off x="4018794" y="4542021"/>
            <a:ext cx="498600" cy="3000"/>
          </a:xfrm>
          <a:prstGeom prst="straightConnector1">
            <a:avLst/>
          </a:prstGeom>
          <a:noFill/>
          <a:ln w="9525" cap="flat" cmpd="sng">
            <a:solidFill>
              <a:srgbClr val="4A7DBA"/>
            </a:solidFill>
            <a:prstDash val="solid"/>
            <a:round/>
            <a:headEnd type="none" w="med" len="med"/>
            <a:tailEnd type="triangle" w="lg" len="lg"/>
          </a:ln>
        </p:spPr>
      </p:cxnSp>
      <p:cxnSp>
        <p:nvCxnSpPr>
          <p:cNvPr id="212" name="Shape 212"/>
          <p:cNvCxnSpPr>
            <a:stCxn id="197" idx="2"/>
            <a:endCxn id="203" idx="1"/>
          </p:cNvCxnSpPr>
          <p:nvPr/>
        </p:nvCxnSpPr>
        <p:spPr>
          <a:xfrm rot="-5400000" flipH="1">
            <a:off x="4322394" y="3210171"/>
            <a:ext cx="178800" cy="3529200"/>
          </a:xfrm>
          <a:prstGeom prst="bentConnector2">
            <a:avLst/>
          </a:prstGeom>
          <a:noFill/>
          <a:ln w="9525" cap="flat" cmpd="sng">
            <a:solidFill>
              <a:srgbClr val="4A7DBA"/>
            </a:solidFill>
            <a:prstDash val="dash"/>
            <a:round/>
            <a:headEnd type="none" w="med" len="med"/>
            <a:tailEnd type="none" w="med" len="med"/>
          </a:ln>
        </p:spPr>
      </p:cxnSp>
      <p:cxnSp>
        <p:nvCxnSpPr>
          <p:cNvPr id="213" name="Shape 213"/>
          <p:cNvCxnSpPr>
            <a:stCxn id="199" idx="2"/>
            <a:endCxn id="204" idx="1"/>
          </p:cNvCxnSpPr>
          <p:nvPr/>
        </p:nvCxnSpPr>
        <p:spPr>
          <a:xfrm rot="-5400000" flipH="1">
            <a:off x="4110455" y="3939080"/>
            <a:ext cx="168600" cy="3963600"/>
          </a:xfrm>
          <a:prstGeom prst="bentConnector2">
            <a:avLst/>
          </a:prstGeom>
          <a:noFill/>
          <a:ln w="9525" cap="flat" cmpd="sng">
            <a:solidFill>
              <a:srgbClr val="4A7DBA"/>
            </a:solidFill>
            <a:prstDash val="dash"/>
            <a:round/>
            <a:headEnd type="none" w="med" len="med"/>
            <a:tailEnd type="none" w="med" len="med"/>
          </a:ln>
        </p:spPr>
      </p:cxnSp>
      <p:cxnSp>
        <p:nvCxnSpPr>
          <p:cNvPr id="214" name="Shape 214"/>
          <p:cNvCxnSpPr>
            <a:endCxn id="195" idx="1"/>
          </p:cNvCxnSpPr>
          <p:nvPr/>
        </p:nvCxnSpPr>
        <p:spPr>
          <a:xfrm rot="-5400000" flipH="1">
            <a:off x="751344" y="2992383"/>
            <a:ext cx="601200" cy="447300"/>
          </a:xfrm>
          <a:prstGeom prst="bentConnector2">
            <a:avLst/>
          </a:prstGeom>
          <a:noFill/>
          <a:ln w="9525" cap="flat" cmpd="sng">
            <a:solidFill>
              <a:srgbClr val="4A7DBA"/>
            </a:solidFill>
            <a:prstDash val="solid"/>
            <a:round/>
            <a:headEnd type="none" w="med" len="med"/>
            <a:tailEnd type="triangle" w="lg" len="lg"/>
          </a:ln>
        </p:spPr>
      </p:cxnSp>
      <p:cxnSp>
        <p:nvCxnSpPr>
          <p:cNvPr id="215" name="Shape 215"/>
          <p:cNvCxnSpPr>
            <a:endCxn id="197" idx="1"/>
          </p:cNvCxnSpPr>
          <p:nvPr/>
        </p:nvCxnSpPr>
        <p:spPr>
          <a:xfrm rot="-5400000" flipH="1">
            <a:off x="499644" y="3766071"/>
            <a:ext cx="1103700" cy="448200"/>
          </a:xfrm>
          <a:prstGeom prst="bentConnector2">
            <a:avLst/>
          </a:prstGeom>
          <a:noFill/>
          <a:ln w="9525" cap="flat" cmpd="sng">
            <a:solidFill>
              <a:srgbClr val="4A7DBA"/>
            </a:solidFill>
            <a:prstDash val="solid"/>
            <a:round/>
            <a:headEnd type="none" w="med" len="med"/>
            <a:tailEnd type="triangle" w="lg" len="lg"/>
          </a:ln>
        </p:spPr>
      </p:cxnSp>
      <p:cxnSp>
        <p:nvCxnSpPr>
          <p:cNvPr id="216" name="Shape 216"/>
          <p:cNvCxnSpPr>
            <a:endCxn id="199" idx="1"/>
          </p:cNvCxnSpPr>
          <p:nvPr/>
        </p:nvCxnSpPr>
        <p:spPr>
          <a:xfrm rot="-5400000" flipH="1">
            <a:off x="480005" y="4859330"/>
            <a:ext cx="1111800" cy="417300"/>
          </a:xfrm>
          <a:prstGeom prst="bentConnector2">
            <a:avLst/>
          </a:prstGeom>
          <a:noFill/>
          <a:ln w="9525" cap="flat" cmpd="sng">
            <a:solidFill>
              <a:srgbClr val="4A7DBA"/>
            </a:solidFill>
            <a:prstDash val="solid"/>
            <a:round/>
            <a:headEnd type="none" w="med" len="med"/>
            <a:tailEnd type="triangle" w="lg" len="lg"/>
          </a:ln>
        </p:spPr>
      </p:cxnSp>
      <p:pic>
        <p:nvPicPr>
          <p:cNvPr id="217" name="Shape 217" descr="heartbleed_icon.png"/>
          <p:cNvPicPr preferRelativeResize="0"/>
          <p:nvPr/>
        </p:nvPicPr>
        <p:blipFill>
          <a:blip r:embed="rId4">
            <a:alphaModFix/>
          </a:blip>
          <a:stretch>
            <a:fillRect/>
          </a:stretch>
        </p:blipFill>
        <p:spPr>
          <a:xfrm>
            <a:off x="7405275" y="1417650"/>
            <a:ext cx="953400" cy="1144097"/>
          </a:xfrm>
          <a:prstGeom prst="rect">
            <a:avLst/>
          </a:prstGeom>
          <a:noFill/>
          <a:ln>
            <a:noFill/>
          </a:ln>
        </p:spPr>
      </p:pic>
      <p:sp>
        <p:nvSpPr>
          <p:cNvPr id="29" name="Shape 178"/>
          <p:cNvSpPr/>
          <p:nvPr/>
        </p:nvSpPr>
        <p:spPr>
          <a:xfrm>
            <a:off x="4517475" y="3267600"/>
            <a:ext cx="1039500" cy="494400"/>
          </a:xfrm>
          <a:prstGeom prst="rect">
            <a:avLst/>
          </a:prstGeom>
          <a:no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88900" algn="ctr" rtl="0">
              <a:lnSpc>
                <a:spcPct val="100000"/>
              </a:lnSpc>
              <a:spcBef>
                <a:spcPts val="0"/>
              </a:spcBef>
              <a:spcAft>
                <a:spcPts val="0"/>
              </a:spcAft>
              <a:buClr>
                <a:schemeClr val="dk1"/>
              </a:buClr>
              <a:buSzPct val="100000"/>
              <a:buFont typeface="Arial"/>
              <a:buNone/>
            </a:pPr>
            <a:r>
              <a:rPr lang="en-US" sz="1400" b="1" i="0" u="none" strike="noStrike" cap="none" dirty="0">
                <a:solidFill>
                  <a:schemeClr val="dk1"/>
                </a:solidFill>
              </a:rPr>
              <a:t>Feature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6" grpId="0" animBg="1"/>
      <p:bldP spid="209"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lnSpc>
                <a:spcPct val="100000"/>
              </a:lnSpc>
              <a:spcBef>
                <a:spcPts val="0"/>
              </a:spcBef>
              <a:spcAft>
                <a:spcPts val="0"/>
              </a:spcAft>
              <a:buClr>
                <a:schemeClr val="dk1"/>
              </a:buClr>
              <a:buSzPct val="100000"/>
              <a:buFont typeface="Corbel"/>
              <a:buNone/>
            </a:pPr>
            <a:r>
              <a:rPr lang="en-US" sz="4400" b="0" i="0" u="none" strike="noStrike" cap="none">
                <a:solidFill>
                  <a:schemeClr val="dk1"/>
                </a:solidFill>
                <a:latin typeface="Corbel"/>
                <a:ea typeface="Corbel"/>
                <a:cs typeface="Corbel"/>
                <a:sym typeface="Corbel"/>
              </a:rPr>
              <a:t>Research challenges</a:t>
            </a:r>
          </a:p>
        </p:txBody>
      </p:sp>
      <p:sp>
        <p:nvSpPr>
          <p:cNvPr id="224" name="Shape 224"/>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marR="0" lvl="1" indent="-342900" algn="l" rtl="0">
              <a:lnSpc>
                <a:spcPct val="100000"/>
              </a:lnSpc>
              <a:spcBef>
                <a:spcPts val="0"/>
              </a:spcBef>
              <a:spcAft>
                <a:spcPts val="0"/>
              </a:spcAft>
              <a:buClr>
                <a:schemeClr val="dk1"/>
              </a:buClr>
              <a:buSzPct val="100000"/>
              <a:buFont typeface="Arial"/>
              <a:buChar char="•"/>
            </a:pPr>
            <a:r>
              <a:rPr lang="en-US" sz="3200" b="0" i="0" u="none" strike="noStrike" cap="none" dirty="0" smtClean="0">
                <a:solidFill>
                  <a:schemeClr val="dk1"/>
                </a:solidFill>
                <a:latin typeface="Corbel"/>
                <a:ea typeface="Corbel"/>
                <a:cs typeface="Corbel"/>
                <a:sym typeface="Corbel"/>
              </a:rPr>
              <a:t>How to systematically </a:t>
            </a:r>
            <a:r>
              <a:rPr lang="en-US" sz="3200" b="1" dirty="0" smtClean="0"/>
              <a:t>identify features and</a:t>
            </a:r>
            <a:r>
              <a:rPr lang="en-US" sz="3200" b="1" i="0" u="none" strike="noStrike" cap="none" dirty="0" smtClean="0">
                <a:solidFill>
                  <a:schemeClr val="dk1"/>
                </a:solidFill>
                <a:latin typeface="Corbel"/>
                <a:ea typeface="Corbel"/>
                <a:cs typeface="Corbel"/>
                <a:sym typeface="Corbel"/>
              </a:rPr>
              <a:t> </a:t>
            </a:r>
            <a:r>
              <a:rPr lang="en-US" sz="3200" b="1" i="0" u="none" strike="noStrike" cap="none" dirty="0">
                <a:solidFill>
                  <a:schemeClr val="dk1"/>
                </a:solidFill>
                <a:latin typeface="Corbel"/>
                <a:ea typeface="Corbel"/>
                <a:cs typeface="Corbel"/>
                <a:sym typeface="Corbel"/>
              </a:rPr>
              <a:t>locate </a:t>
            </a:r>
            <a:r>
              <a:rPr lang="en-US" sz="3200" b="1" i="0" u="none" strike="noStrike" cap="none" dirty="0" smtClean="0">
                <a:solidFill>
                  <a:schemeClr val="dk1"/>
                </a:solidFill>
                <a:latin typeface="Corbel"/>
                <a:ea typeface="Corbel"/>
                <a:cs typeface="Corbel"/>
                <a:sym typeface="Corbel"/>
              </a:rPr>
              <a:t>its code-level implementation</a:t>
            </a:r>
            <a:endParaRPr lang="en-US" sz="3200" b="0" i="0" u="none" strike="noStrike" cap="none" dirty="0">
              <a:solidFill>
                <a:schemeClr val="dk1"/>
              </a:solidFill>
              <a:latin typeface="Corbel"/>
              <a:ea typeface="Corbel"/>
              <a:cs typeface="Corbel"/>
              <a:sym typeface="Corbel"/>
            </a:endParaRPr>
          </a:p>
          <a:p>
            <a:pPr marL="971550" lvl="1" indent="-514350">
              <a:lnSpc>
                <a:spcPct val="90000"/>
              </a:lnSpc>
            </a:pPr>
            <a:r>
              <a:rPr lang="en-US" sz="2800" b="0" i="0" u="none" strike="noStrike" cap="none" dirty="0" smtClean="0">
                <a:solidFill>
                  <a:schemeClr val="dk1"/>
                </a:solidFill>
                <a:latin typeface="Corbel"/>
                <a:ea typeface="Corbel"/>
                <a:cs typeface="Corbel"/>
                <a:sym typeface="Corbel"/>
              </a:rPr>
              <a:t>Bridging the gap between user-level and code-level features</a:t>
            </a:r>
            <a:endParaRPr lang="en-US" dirty="0"/>
          </a:p>
          <a:p>
            <a:pPr marL="1371600" lvl="2" indent="-520700">
              <a:lnSpc>
                <a:spcPct val="90000"/>
              </a:lnSpc>
            </a:pPr>
            <a:r>
              <a:rPr lang="en-US" dirty="0" smtClean="0"/>
              <a:t>Natural </a:t>
            </a:r>
            <a:r>
              <a:rPr lang="en-US" dirty="0"/>
              <a:t>language processing</a:t>
            </a:r>
            <a:r>
              <a:rPr lang="en-US" sz="2800" b="0" i="0" u="none" strike="noStrike" cap="none" dirty="0">
                <a:solidFill>
                  <a:schemeClr val="dk1"/>
                </a:solidFill>
                <a:latin typeface="Corbel"/>
                <a:ea typeface="Corbel"/>
                <a:cs typeface="Corbel"/>
                <a:sym typeface="Corbel"/>
              </a:rPr>
              <a:t> </a:t>
            </a:r>
            <a:endParaRPr lang="en-US" sz="2800" b="0" i="0" u="none" strike="noStrike" cap="none" dirty="0" smtClean="0">
              <a:solidFill>
                <a:schemeClr val="dk1"/>
              </a:solidFill>
              <a:latin typeface="Corbel"/>
              <a:ea typeface="Corbel"/>
              <a:cs typeface="Corbel"/>
              <a:sym typeface="Corbel"/>
            </a:endParaRPr>
          </a:p>
          <a:p>
            <a:pPr marL="1371600" lvl="2" indent="-520700">
              <a:lnSpc>
                <a:spcPct val="90000"/>
              </a:lnSpc>
            </a:pPr>
            <a:r>
              <a:rPr lang="en-US" dirty="0" smtClean="0"/>
              <a:t>Deep neural networks</a:t>
            </a:r>
            <a:endParaRPr dirty="0"/>
          </a:p>
          <a:p>
            <a:pPr marL="971550" lvl="1" indent="-514350">
              <a:lnSpc>
                <a:spcPct val="90000"/>
              </a:lnSpc>
            </a:pPr>
            <a:endParaRPr lang="en-US" sz="2800" b="0" i="0" u="none" strike="noStrike" cap="none" dirty="0" smtClean="0">
              <a:solidFill>
                <a:schemeClr val="dk1"/>
              </a:solidFill>
              <a:latin typeface="Corbel"/>
              <a:ea typeface="Corbel"/>
              <a:cs typeface="Corbel"/>
              <a:sym typeface="Corbel"/>
            </a:endParaRPr>
          </a:p>
          <a:p>
            <a:pPr marL="971550" lvl="1" indent="-514350">
              <a:lnSpc>
                <a:spcPct val="90000"/>
              </a:lnSpc>
            </a:pPr>
            <a:r>
              <a:rPr lang="en-US" sz="2800" b="0" i="0" u="none" strike="noStrike" cap="none" dirty="0" smtClean="0">
                <a:solidFill>
                  <a:schemeClr val="dk1"/>
                </a:solidFill>
                <a:latin typeface="Corbel"/>
                <a:ea typeface="Corbel"/>
                <a:cs typeface="Corbel"/>
                <a:sym typeface="Corbel"/>
              </a:rPr>
              <a:t>Systematically </a:t>
            </a:r>
            <a:r>
              <a:rPr lang="en-US" sz="2800" b="0" i="0" u="none" strike="noStrike" cap="none" dirty="0">
                <a:solidFill>
                  <a:schemeClr val="dk1"/>
                </a:solidFill>
                <a:latin typeface="Corbel"/>
                <a:ea typeface="Corbel"/>
                <a:cs typeface="Corbel"/>
                <a:sym typeface="Corbel"/>
              </a:rPr>
              <a:t>locating </a:t>
            </a:r>
            <a:r>
              <a:rPr lang="en-US" dirty="0" smtClean="0"/>
              <a:t>code-level</a:t>
            </a:r>
            <a:r>
              <a:rPr lang="en-US" sz="2800" b="0" i="0" u="none" strike="noStrike" cap="none" dirty="0" smtClean="0">
                <a:solidFill>
                  <a:schemeClr val="dk1"/>
                </a:solidFill>
                <a:latin typeface="Corbel"/>
                <a:ea typeface="Corbel"/>
                <a:cs typeface="Corbel"/>
                <a:sym typeface="Corbel"/>
              </a:rPr>
              <a:t> feature-related </a:t>
            </a:r>
            <a:r>
              <a:rPr lang="en-US" dirty="0"/>
              <a:t>implementation</a:t>
            </a:r>
          </a:p>
          <a:p>
            <a:pPr marL="1371600" lvl="2" indent="-520700">
              <a:lnSpc>
                <a:spcPct val="90000"/>
              </a:lnSpc>
            </a:pPr>
            <a:r>
              <a:rPr lang="en-US" dirty="0" smtClean="0"/>
              <a:t>Control </a:t>
            </a:r>
            <a:r>
              <a:rPr lang="en-US" dirty="0"/>
              <a:t>and data flow analysis</a:t>
            </a:r>
          </a:p>
          <a:p>
            <a:pPr marL="742950" marR="0" lvl="1" indent="-463550" algn="l" rtl="0">
              <a:lnSpc>
                <a:spcPct val="100000"/>
              </a:lnSpc>
              <a:spcBef>
                <a:spcPts val="560"/>
              </a:spcBef>
              <a:spcAft>
                <a:spcPts val="0"/>
              </a:spcAft>
              <a:buClr>
                <a:schemeClr val="dk1"/>
              </a:buClr>
              <a:buSzPct val="100000"/>
              <a:buFont typeface="Arial"/>
              <a:buNone/>
            </a:pPr>
            <a:endParaRPr sz="2800" b="1" i="0" u="none" strike="noStrike" cap="none" dirty="0">
              <a:solidFill>
                <a:schemeClr val="dk1"/>
              </a:solidFill>
              <a:latin typeface="Corbel"/>
              <a:ea typeface="Corbel"/>
              <a:cs typeface="Corbel"/>
              <a:sym typeface="Corbel"/>
            </a:endParaRPr>
          </a:p>
        </p:txBody>
      </p:sp>
      <p:sp>
        <p:nvSpPr>
          <p:cNvPr id="225" name="Shape 225"/>
          <p:cNvSpPr txBox="1">
            <a:spLocks noGrp="1"/>
          </p:cNvSpPr>
          <p:nvPr>
            <p:ph type="sldNum" idx="12"/>
          </p:nvPr>
        </p:nvSpPr>
        <p:spPr>
          <a:xfrm>
            <a:off x="457200" y="6356350"/>
            <a:ext cx="8229600" cy="365125"/>
          </a:xfrm>
          <a:prstGeom prst="rect">
            <a:avLst/>
          </a:prstGeom>
          <a:noFill/>
          <a:ln>
            <a:noFill/>
          </a:ln>
        </p:spPr>
        <p:txBody>
          <a:bodyPr wrap="square" lIns="91425" tIns="45700" rIns="91425" bIns="45700" anchor="ctr" anchorCtr="0">
            <a:noAutofit/>
          </a:bodyPr>
          <a:lstStyle/>
          <a:p>
            <a:pPr marL="0" marR="0" lvl="0" indent="-19050" algn="ctr" rtl="0">
              <a:lnSpc>
                <a:spcPct val="100000"/>
              </a:lnSpc>
              <a:spcBef>
                <a:spcPts val="0"/>
              </a:spcBef>
              <a:spcAft>
                <a:spcPts val="0"/>
              </a:spcAft>
              <a:buClr>
                <a:srgbClr val="888888"/>
              </a:buClr>
              <a:buSzPct val="25000"/>
              <a:buFont typeface="Corbel"/>
              <a:buNone/>
            </a:pPr>
            <a:fld id="{00000000-1234-1234-1234-123412341234}" type="slidenum">
              <a:rPr lang="en-US" sz="1200" b="0" i="0" u="none" strike="noStrike" cap="none">
                <a:solidFill>
                  <a:srgbClr val="888888"/>
                </a:solidFill>
                <a:latin typeface="Corbel"/>
                <a:ea typeface="Corbel"/>
                <a:cs typeface="Corbel"/>
                <a:sym typeface="Corbel"/>
              </a:rPr>
              <a:t>9</a:t>
            </a:fld>
            <a:endParaRPr lang="en-US" sz="1200" b="0" i="0" u="none" strike="noStrike" cap="none">
              <a:solidFill>
                <a:srgbClr val="888888"/>
              </a:solidFill>
              <a:latin typeface="Corbel"/>
              <a:ea typeface="Corbel"/>
              <a:cs typeface="Corbel"/>
              <a:sym typeface="Corbel"/>
            </a:endParaRPr>
          </a:p>
        </p:txBody>
      </p:sp>
      <p:pic>
        <p:nvPicPr>
          <p:cNvPr id="226" name="Shape 226" descr="pl_icon.jpeg"/>
          <p:cNvPicPr preferRelativeResize="0"/>
          <p:nvPr/>
        </p:nvPicPr>
        <p:blipFill>
          <a:blip r:embed="rId3">
            <a:alphaModFix/>
          </a:blip>
          <a:stretch>
            <a:fillRect/>
          </a:stretch>
        </p:blipFill>
        <p:spPr>
          <a:xfrm>
            <a:off x="7221125" y="5388800"/>
            <a:ext cx="1143000" cy="114300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017" y="3340360"/>
            <a:ext cx="2098546" cy="11751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2567</Words>
  <Application>Microsoft Macintosh PowerPoint</Application>
  <PresentationFormat>On-screen Show (4:3)</PresentationFormat>
  <Paragraphs>225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Corbel</vt:lpstr>
      <vt:lpstr>Arial</vt:lpstr>
      <vt:lpstr>Office Theme</vt:lpstr>
      <vt:lpstr>An Initial Investigation of Protocol Customization</vt:lpstr>
      <vt:lpstr>Today’s protocols are feature-rich</vt:lpstr>
      <vt:lpstr>Vulnerabilities caused by unnecessary features</vt:lpstr>
      <vt:lpstr>Protocol Customization</vt:lpstr>
      <vt:lpstr>Existing customization practices</vt:lpstr>
      <vt:lpstr>Systematic way of protocol customization is needed</vt:lpstr>
      <vt:lpstr>Solution direction</vt:lpstr>
      <vt:lpstr>Access control example: HeartBeat</vt:lpstr>
      <vt:lpstr>Research challenges</vt:lpstr>
      <vt:lpstr>Research challenges</vt:lpstr>
      <vt:lpstr>Preliminary system design</vt:lpstr>
      <vt:lpstr>Preliminary system design</vt:lpstr>
      <vt:lpstr>Limitation</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Initial Investigation of Protocol Customization</dc:title>
  <cp:lastModifiedBy>Ke Hong</cp:lastModifiedBy>
  <cp:revision>101</cp:revision>
  <dcterms:modified xsi:type="dcterms:W3CDTF">2017-11-03T20:06:21Z</dcterms:modified>
</cp:coreProperties>
</file>