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4"/>
  </p:notesMasterIdLst>
  <p:handoutMasterIdLst>
    <p:handoutMasterId r:id="rId25"/>
  </p:handoutMasterIdLst>
  <p:sldIdLst>
    <p:sldId id="306" r:id="rId2"/>
    <p:sldId id="374" r:id="rId3"/>
    <p:sldId id="396" r:id="rId4"/>
    <p:sldId id="387" r:id="rId5"/>
    <p:sldId id="398" r:id="rId6"/>
    <p:sldId id="399" r:id="rId7"/>
    <p:sldId id="400" r:id="rId8"/>
    <p:sldId id="401" r:id="rId9"/>
    <p:sldId id="376" r:id="rId10"/>
    <p:sldId id="377" r:id="rId11"/>
    <p:sldId id="388" r:id="rId12"/>
    <p:sldId id="397" r:id="rId13"/>
    <p:sldId id="390" r:id="rId14"/>
    <p:sldId id="391" r:id="rId15"/>
    <p:sldId id="392" r:id="rId16"/>
    <p:sldId id="393" r:id="rId17"/>
    <p:sldId id="379" r:id="rId18"/>
    <p:sldId id="380" r:id="rId19"/>
    <p:sldId id="381" r:id="rId20"/>
    <p:sldId id="384" r:id="rId21"/>
    <p:sldId id="385" r:id="rId22"/>
    <p:sldId id="386" r:id="rId23"/>
  </p:sldIdLst>
  <p:sldSz cx="12192000" cy="6858000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9" autoAdjust="0"/>
    <p:restoredTop sz="94673" autoAdjust="0"/>
  </p:normalViewPr>
  <p:slideViewPr>
    <p:cSldViewPr>
      <p:cViewPr varScale="1">
        <p:scale>
          <a:sx n="110" d="100"/>
          <a:sy n="110" d="100"/>
        </p:scale>
        <p:origin x="132" y="108"/>
      </p:cViewPr>
      <p:guideLst>
        <p:guide orient="horz" pos="36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74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57269A-F8B7-45EC-B51C-14E9A9F64E6F}" type="datetimeFigureOut">
              <a:rPr lang="en-US"/>
              <a:pPr>
                <a:defRPr/>
              </a:pPr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9FB770-6897-4520-ADC0-A014A7BBC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83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4FDFC3-EA4C-44E9-9C58-1ED607B07DE9}" type="datetimeFigureOut">
              <a:rPr lang="en-US"/>
              <a:pPr>
                <a:defRPr/>
              </a:pPr>
              <a:t>11/3/2017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3863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575DC8-9415-4DE9-93B1-61AAD9175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56A6F-DB6B-4627-B460-17E39D2630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2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20979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4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8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\\files\gt\marketing\Logo\grammatech_logo_l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600" y="674008"/>
            <a:ext cx="9550400" cy="34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673600" y="63632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564820-A596-B44C-B050-3CB8CE5BADA6}" type="slidenum">
              <a:rPr lang="en-US" sz="1100" smtClean="0">
                <a:solidFill>
                  <a:srgbClr val="000000"/>
                </a:solidFill>
              </a:rPr>
              <a:pPr/>
              <a:t>‹#›</a:t>
            </a:fld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00302"/>
            <a:ext cx="12192000" cy="1680883"/>
          </a:xfrm>
          <a:prstGeom prst="rect">
            <a:avLst/>
          </a:prstGeom>
          <a:solidFill>
            <a:srgbClr val="D81E05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9176" y="2362202"/>
            <a:ext cx="11779624" cy="1757083"/>
          </a:xfrm>
        </p:spPr>
        <p:txBody>
          <a:bodyPr anchor="ctr">
            <a:normAutofit/>
          </a:bodyPr>
          <a:lstStyle>
            <a:lvl1pPr marL="0" indent="0" algn="l">
              <a:buNone/>
              <a:defRPr sz="4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7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6318504"/>
            <a:ext cx="1524000" cy="4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21600" y="6289359"/>
            <a:ext cx="406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aseline="24000" dirty="0" smtClean="0"/>
              <a:t>©</a:t>
            </a:r>
            <a:r>
              <a:rPr lang="en-US" sz="900" dirty="0" smtClean="0"/>
              <a:t> </a:t>
            </a:r>
            <a:r>
              <a:rPr lang="en-US" sz="900" dirty="0" err="1" smtClean="0"/>
              <a:t>GrammaTech</a:t>
            </a:r>
            <a:r>
              <a:rPr lang="en-US" sz="900" dirty="0" smtClean="0"/>
              <a:t>, </a:t>
            </a:r>
            <a:r>
              <a:rPr lang="en-US" sz="900" dirty="0"/>
              <a:t>Inc. All rights reserved</a:t>
            </a:r>
            <a:r>
              <a:rPr lang="en-US" sz="900" dirty="0" smtClean="0"/>
              <a:t>.</a:t>
            </a:r>
          </a:p>
          <a:p>
            <a:pPr algn="r"/>
            <a:r>
              <a:rPr lang="en-US" sz="800" dirty="0" smtClean="0"/>
              <a:t>GrammaTech, Inc. Confidential Information (For Internal Use Only)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3695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9087" y="1092200"/>
            <a:ext cx="721360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4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1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7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76201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GrammaTech</a:t>
            </a:r>
            <a:r>
              <a:rPr lang="en-US" sz="3200" baseline="0" dirty="0" smtClean="0">
                <a:solidFill>
                  <a:schemeClr val="bg1"/>
                </a:solidFill>
              </a:rPr>
              <a:t> C</a:t>
            </a:r>
            <a:r>
              <a:rPr lang="en-US" sz="3200" dirty="0" smtClean="0">
                <a:solidFill>
                  <a:schemeClr val="bg1"/>
                </a:solidFill>
              </a:rPr>
              <a:t>onfidential Information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" y="1701800"/>
            <a:ext cx="1076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685406">
              <a:spcBef>
                <a:spcPts val="1800"/>
              </a:spcBef>
              <a:buNone/>
            </a:pPr>
            <a:r>
              <a:rPr lang="en-US" sz="2400" dirty="0" smtClean="0">
                <a:solidFill>
                  <a:srgbClr val="2E3844"/>
                </a:solidFill>
                <a:latin typeface="Arial"/>
                <a:cs typeface="Arial"/>
              </a:rPr>
              <a:t>This presentation contains </a:t>
            </a:r>
            <a:r>
              <a:rPr lang="en-US" sz="2400" dirty="0" err="1" smtClean="0">
                <a:solidFill>
                  <a:srgbClr val="2E3844"/>
                </a:solidFill>
                <a:latin typeface="Arial"/>
                <a:cs typeface="Arial"/>
              </a:rPr>
              <a:t>GrammaTech</a:t>
            </a:r>
            <a:r>
              <a:rPr lang="en-US" sz="2400" dirty="0" smtClean="0">
                <a:solidFill>
                  <a:srgbClr val="2E3844"/>
                </a:solidFill>
                <a:latin typeface="Arial"/>
                <a:cs typeface="Arial"/>
              </a:rPr>
              <a:t>, Inc. Confidential and/or Proprietary Information, including but not limited to information about GrammaTech’s products, those under development, business plans, research programs, and financial information.  Distribution</a:t>
            </a:r>
            <a:r>
              <a:rPr lang="en-US" sz="2400" baseline="0" dirty="0" smtClean="0">
                <a:solidFill>
                  <a:srgbClr val="2E3844"/>
                </a:solidFill>
                <a:latin typeface="Arial"/>
                <a:cs typeface="Arial"/>
              </a:rPr>
              <a:t> and reproduction are prohibited without the express written consent of an authorized representative of GrammaTech</a:t>
            </a:r>
            <a:r>
              <a:rPr lang="en-US" sz="2400" dirty="0" smtClean="0">
                <a:solidFill>
                  <a:srgbClr val="2E3844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srgbClr val="2E384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3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D81E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2"/>
            <a:ext cx="10972800" cy="4906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7"/>
          <p:cNvPicPr preferRelativeResize="0"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8000" y="6318504"/>
            <a:ext cx="1524000" cy="46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4673600" y="64166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724A31C-5A9E-4120-A9BF-D1A9A5059D3D}" type="slidenum">
              <a:rPr lang="en-US" sz="1000" smtClean="0">
                <a:solidFill>
                  <a:srgbClr val="000000"/>
                </a:solidFill>
              </a:r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3600" y="6400800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aseline="24000" dirty="0" smtClean="0"/>
              <a:t>©</a:t>
            </a:r>
            <a:r>
              <a:rPr lang="en-US" sz="800" dirty="0" smtClean="0"/>
              <a:t> GrammaTech, </a:t>
            </a:r>
            <a:r>
              <a:rPr lang="en-US" sz="800" dirty="0"/>
              <a:t>Inc. </a:t>
            </a:r>
            <a:r>
              <a:rPr lang="en-US" sz="800" dirty="0" smtClean="0"/>
              <a:t>2017. All </a:t>
            </a:r>
            <a:r>
              <a:rPr lang="en-US" sz="800" dirty="0"/>
              <a:t>rights reserved</a:t>
            </a:r>
            <a:r>
              <a:rPr lang="en-US" sz="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25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03800"/>
        </a:buClr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03800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03800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03800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03800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areers.grammatech.com" TargetMode="External"/><Relationship Id="rId2" Type="http://schemas.openxmlformats.org/officeDocument/2006/relationships/hyperlink" Target="http://www.grammate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cruiting@grammatech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00400"/>
            <a:ext cx="10363200" cy="23622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Vertx</a:t>
            </a:r>
            <a:r>
              <a:rPr lang="en-US" sz="3600" b="1" dirty="0" smtClean="0">
                <a:solidFill>
                  <a:schemeClr val="tx1"/>
                </a:solidFill>
              </a:rPr>
              <a:t>: Automated Validation of Binary Transformations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029200"/>
            <a:ext cx="3886200" cy="9906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+mj-lt"/>
              </a:rPr>
              <a:t>Denis Gopan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, David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Melski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GrammaTech, Inc.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5295901"/>
            <a:ext cx="10363200" cy="11811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0" y="5025851"/>
            <a:ext cx="3886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303800"/>
              </a:buClr>
              <a:buFont typeface="Wingdings" charset="2"/>
              <a:buNone/>
              <a:defRPr sz="3200" kern="1200">
                <a:solidFill>
                  <a:srgbClr val="3038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303800"/>
              </a:buClr>
              <a:buFont typeface="Wingdings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303800"/>
              </a:buClr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303800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303800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Peter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Ohmann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Xavier University</a:t>
            </a:r>
          </a:p>
        </p:txBody>
      </p:sp>
    </p:spTree>
    <p:extLst>
      <p:ext uri="{BB962C8B-B14F-4D97-AF65-F5344CB8AC3E}">
        <p14:creationId xmlns:p14="http://schemas.microsoft.com/office/powerpoint/2010/main" val="9437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Focus: Local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2"/>
            <a:ext cx="10972800" cy="16763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validation for a limited class of transformations </a:t>
            </a:r>
          </a:p>
          <a:p>
            <a:pPr lvl="1"/>
            <a:r>
              <a:rPr lang="en-US" sz="2400" dirty="0" smtClean="0"/>
              <a:t>No “global” changes to program semantics; </a:t>
            </a:r>
            <a:r>
              <a:rPr lang="en-US" sz="2400" dirty="0"/>
              <a:t>D</a:t>
            </a:r>
            <a:r>
              <a:rPr lang="en-US" sz="2400" dirty="0" smtClean="0"/>
              <a:t>ata is preserved intact</a:t>
            </a:r>
          </a:p>
          <a:p>
            <a:pPr lvl="1"/>
            <a:r>
              <a:rPr lang="en-US" sz="2400" dirty="0" smtClean="0"/>
              <a:t>But scale validation to real-world software (e.g. Apache </a:t>
            </a:r>
            <a:r>
              <a:rPr lang="en-US" sz="2400" dirty="0" err="1" smtClean="0"/>
              <a:t>httpd</a:t>
            </a:r>
            <a:r>
              <a:rPr lang="en-US" sz="2400" dirty="0" smtClean="0"/>
              <a:t>)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2895600"/>
                <a:ext cx="5539017" cy="3393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u="sng" dirty="0" smtClean="0"/>
                  <a:t>Transform Spec:</a:t>
                </a:r>
                <a:endParaRPr lang="en-US" u="sng" dirty="0" smtClean="0"/>
              </a:p>
              <a:p>
                <a:endParaRPr lang="en-US" sz="1050" dirty="0"/>
              </a:p>
              <a:p>
                <a:r>
                  <a:rPr lang="en-US" sz="2000" dirty="0" smtClean="0"/>
                  <a:t>A (partial) map: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program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000" dirty="0" smtClean="0"/>
                  <a:t> enforced local property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u="sng" dirty="0" smtClean="0"/>
                  <a:t>Example: Control Flow Integrity</a:t>
                </a:r>
              </a:p>
              <a:p>
                <a:r>
                  <a:rPr lang="en-US" sz="2000" dirty="0" smtClean="0"/>
                  <a:t>...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40054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𝑗𝑚𝑝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𝑟𝑐𝑥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𝑟𝑐𝑥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4005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𝑗𝑚𝑝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4006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...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95600"/>
                <a:ext cx="5539017" cy="3393237"/>
              </a:xfrm>
              <a:prstGeom prst="rect">
                <a:avLst/>
              </a:prstGeom>
              <a:blipFill rotWithShape="0">
                <a:blip r:embed="rId2"/>
                <a:stretch>
                  <a:fillRect l="-1211" t="-1257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06577" y="2895600"/>
                <a:ext cx="4527458" cy="3393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u="sng" dirty="0" smtClean="0"/>
                  <a:t>Transform Hints:</a:t>
                </a:r>
                <a:endParaRPr lang="en-US" u="sng" dirty="0" smtClean="0"/>
              </a:p>
              <a:p>
                <a:endParaRPr lang="en-US" sz="1050" dirty="0"/>
              </a:p>
              <a:p>
                <a:r>
                  <a:rPr lang="en-US" sz="2000" dirty="0" smtClean="0"/>
                  <a:t>A (partial) code correspondence map: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program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000" dirty="0" smtClean="0"/>
                  <a:t> program point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u="sng" dirty="0" smtClean="0"/>
                  <a:t>Original</a:t>
                </a:r>
                <a:r>
                  <a:rPr lang="en-US" sz="2000" dirty="0" smtClean="0"/>
                  <a:t>            </a:t>
                </a:r>
                <a:r>
                  <a:rPr lang="en-US" sz="2000" u="sng" dirty="0" smtClean="0"/>
                  <a:t>Transformed</a:t>
                </a:r>
              </a:p>
              <a:p>
                <a:r>
                  <a:rPr lang="en-US" sz="2000" dirty="0" smtClean="0"/>
                  <a:t>...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40054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↦  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41032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40056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↦  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410354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4005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  ↦  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4103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...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577" y="2895600"/>
                <a:ext cx="4527458" cy="3393237"/>
              </a:xfrm>
              <a:prstGeom prst="rect">
                <a:avLst/>
              </a:prstGeom>
              <a:blipFill rotWithShape="0">
                <a:blip r:embed="rId3"/>
                <a:stretch>
                  <a:fillRect l="-1480" t="-1257" r="-269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428839" y="2971800"/>
            <a:ext cx="0" cy="3429000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Validation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Partition both binaries into sets of acyclic </a:t>
            </a:r>
            <a:r>
              <a:rPr lang="en-US" sz="2800" i="1" dirty="0" smtClean="0"/>
              <a:t>transformation regions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ingle entry, multiple exit; control flow may split and rejoin</a:t>
            </a:r>
          </a:p>
          <a:p>
            <a:pPr lvl="1"/>
            <a:r>
              <a:rPr lang="en-US" sz="2400" dirty="0" smtClean="0"/>
              <a:t>Transform Hints: specify correspondence between </a:t>
            </a:r>
            <a:r>
              <a:rPr lang="en-US" sz="2400" dirty="0" err="1" smtClean="0"/>
              <a:t>orig</a:t>
            </a:r>
            <a:r>
              <a:rPr lang="en-US" sz="2400" dirty="0" smtClean="0"/>
              <a:t>/</a:t>
            </a:r>
            <a:r>
              <a:rPr lang="en-US" sz="2400" dirty="0" err="1" smtClean="0"/>
              <a:t>trx-ed</a:t>
            </a:r>
            <a:r>
              <a:rPr lang="en-US" sz="2400" dirty="0" smtClean="0"/>
              <a:t> regions</a:t>
            </a:r>
          </a:p>
          <a:p>
            <a:pPr lvl="5"/>
            <a:endParaRPr lang="en-US" sz="1600" dirty="0"/>
          </a:p>
          <a:p>
            <a:r>
              <a:rPr lang="en-US" sz="2800" dirty="0" smtClean="0"/>
              <a:t>Validate transformation of each region independently</a:t>
            </a:r>
          </a:p>
          <a:p>
            <a:pPr lvl="1"/>
            <a:r>
              <a:rPr lang="en-US" sz="2400" dirty="0" smtClean="0"/>
              <a:t>Transformed region must adhere to the Transform Spec</a:t>
            </a:r>
          </a:p>
          <a:p>
            <a:pPr lvl="2"/>
            <a:r>
              <a:rPr lang="en-US" sz="2000" dirty="0" smtClean="0"/>
              <a:t>Violations are redirected to a designated error handler</a:t>
            </a:r>
          </a:p>
          <a:p>
            <a:pPr lvl="1"/>
            <a:r>
              <a:rPr lang="en-US" sz="2400" dirty="0" smtClean="0"/>
              <a:t>Behaviors of </a:t>
            </a:r>
            <a:r>
              <a:rPr lang="en-US" sz="2400" dirty="0" err="1" smtClean="0"/>
              <a:t>orig</a:t>
            </a:r>
            <a:r>
              <a:rPr lang="en-US" sz="2400" dirty="0" smtClean="0"/>
              <a:t>/</a:t>
            </a:r>
            <a:r>
              <a:rPr lang="en-US" sz="2400" dirty="0" err="1" smtClean="0"/>
              <a:t>trx-ed</a:t>
            </a:r>
            <a:r>
              <a:rPr lang="en-US" sz="2400" dirty="0" smtClean="0"/>
              <a:t> regions must be equivalent modulo the transformation</a:t>
            </a:r>
            <a:endParaRPr lang="en-US" sz="1600" dirty="0"/>
          </a:p>
          <a:p>
            <a:pPr lvl="2"/>
            <a:r>
              <a:rPr lang="en-US" sz="2000" dirty="0" smtClean="0"/>
              <a:t>Inductive correctness argument: program states are comparable at region boundaries</a:t>
            </a:r>
          </a:p>
          <a:p>
            <a:pPr lvl="2"/>
            <a:r>
              <a:rPr lang="en-US" sz="2000" dirty="0" smtClean="0"/>
              <a:t>Observable events (e.g., </a:t>
            </a:r>
            <a:r>
              <a:rPr lang="en-US" sz="2000" dirty="0" err="1" smtClean="0"/>
              <a:t>syscalls</a:t>
            </a:r>
            <a:r>
              <a:rPr lang="en-US" sz="2000" dirty="0" smtClean="0"/>
              <a:t>, shared-lib calls) must appear on region boundaries</a:t>
            </a:r>
          </a:p>
          <a:p>
            <a:pPr lvl="1"/>
            <a:r>
              <a:rPr lang="en-US" sz="2400" dirty="0" smtClean="0"/>
              <a:t>Local analysis – key to scalability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Region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Extract from “raw” binary (no IR)</a:t>
            </a:r>
          </a:p>
          <a:p>
            <a:pPr lvl="1"/>
            <a:r>
              <a:rPr lang="en-US" sz="2400" dirty="0" smtClean="0"/>
              <a:t>Independently for original and transformed binaries</a:t>
            </a:r>
          </a:p>
          <a:p>
            <a:pPr lvl="1"/>
            <a:r>
              <a:rPr lang="en-US" sz="2400" dirty="0" smtClean="0"/>
              <a:t>Start from the entry point (EA)</a:t>
            </a:r>
          </a:p>
          <a:p>
            <a:pPr lvl="1"/>
            <a:r>
              <a:rPr lang="en-US" sz="2400" dirty="0" smtClean="0"/>
              <a:t>Decode and symbolically execute instructions along all paths</a:t>
            </a:r>
          </a:p>
          <a:p>
            <a:pPr lvl="1"/>
            <a:r>
              <a:rPr lang="en-US" sz="2400" dirty="0" smtClean="0"/>
              <a:t>Stop when entry points of other regions are reached</a:t>
            </a:r>
          </a:p>
          <a:p>
            <a:pPr lvl="2"/>
            <a:r>
              <a:rPr lang="en-US" sz="2000" dirty="0" smtClean="0"/>
              <a:t>Loops: cannot handle – report and stop</a:t>
            </a:r>
          </a:p>
          <a:p>
            <a:pPr lvl="2"/>
            <a:r>
              <a:rPr lang="en-US" sz="2000" dirty="0" smtClean="0"/>
              <a:t>Indirect control-flow transfers: </a:t>
            </a:r>
            <a:r>
              <a:rPr lang="en-US" sz="2000" dirty="0"/>
              <a:t>e</a:t>
            </a:r>
            <a:r>
              <a:rPr lang="en-US" sz="2000" dirty="0" smtClean="0"/>
              <a:t>numerate targets (up to a limit)</a:t>
            </a:r>
          </a:p>
          <a:p>
            <a:pPr lvl="7"/>
            <a:endParaRPr lang="en-US" sz="1600" dirty="0"/>
          </a:p>
          <a:p>
            <a:r>
              <a:rPr lang="en-US" sz="2800" dirty="0" smtClean="0"/>
              <a:t>End result: logical characterization of </a:t>
            </a:r>
            <a:r>
              <a:rPr lang="en-US" sz="2800" dirty="0" err="1" smtClean="0"/>
              <a:t>orig</a:t>
            </a:r>
            <a:r>
              <a:rPr lang="en-US" sz="2800" dirty="0" smtClean="0"/>
              <a:t> / </a:t>
            </a:r>
            <a:r>
              <a:rPr lang="en-US" sz="2800" dirty="0" err="1" smtClean="0"/>
              <a:t>trx-ed</a:t>
            </a:r>
            <a:r>
              <a:rPr lang="en-US" sz="2800" dirty="0" smtClean="0"/>
              <a:t> region behaviors</a:t>
            </a:r>
          </a:p>
          <a:p>
            <a:pPr lvl="1"/>
            <a:r>
              <a:rPr lang="en-US" sz="2400" dirty="0" smtClean="0"/>
              <a:t>Bit-level precise (use QF_ABV logic)</a:t>
            </a:r>
          </a:p>
          <a:p>
            <a:pPr lvl="1"/>
            <a:r>
              <a:rPr lang="en-US" sz="2400" dirty="0" smtClean="0"/>
              <a:t>Memory: flat byte-addressable 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7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Region Validation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1742100"/>
            <a:ext cx="3124200" cy="2819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1676400"/>
            <a:ext cx="3124200" cy="2819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 flipV="1">
            <a:off x="2438400" y="22755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3095625" y="2542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 flipV="1">
            <a:off x="2362200" y="3189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 flipV="1">
            <a:off x="2895600" y="3570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 flipV="1">
            <a:off x="2362200" y="39328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 flipV="1">
            <a:off x="9216166" y="19707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 flipV="1">
            <a:off x="8458200" y="2618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 flipV="1">
            <a:off x="9026562" y="3075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 flipV="1">
            <a:off x="9307606" y="403863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 flipV="1">
            <a:off x="8829675" y="38566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495774" y="1566514"/>
            <a:ext cx="6777318" cy="748431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7318" h="748431">
                <a:moveTo>
                  <a:pt x="0" y="748431"/>
                </a:moveTo>
                <a:cubicBezTo>
                  <a:pt x="378310" y="546725"/>
                  <a:pt x="756621" y="345019"/>
                  <a:pt x="1484555" y="221306"/>
                </a:cubicBezTo>
                <a:cubicBezTo>
                  <a:pt x="2212489" y="97593"/>
                  <a:pt x="3485478" y="-29706"/>
                  <a:pt x="4367605" y="6153"/>
                </a:cubicBezTo>
                <a:cubicBezTo>
                  <a:pt x="5249732" y="42012"/>
                  <a:pt x="6013525" y="239235"/>
                  <a:pt x="6777318" y="43645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153783" y="2054550"/>
            <a:ext cx="5335794" cy="606433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  <a:gd name="connsiteX0" fmla="*/ 0 w 6271709"/>
              <a:gd name="connsiteY0" fmla="*/ 856725 h 856725"/>
              <a:gd name="connsiteX1" fmla="*/ 978946 w 6271709"/>
              <a:gd name="connsiteY1" fmla="*/ 222023 h 856725"/>
              <a:gd name="connsiteX2" fmla="*/ 3861996 w 6271709"/>
              <a:gd name="connsiteY2" fmla="*/ 6870 h 856725"/>
              <a:gd name="connsiteX3" fmla="*/ 6271709 w 6271709"/>
              <a:gd name="connsiteY3" fmla="*/ 437176 h 856725"/>
              <a:gd name="connsiteX0" fmla="*/ 0 w 6271709"/>
              <a:gd name="connsiteY0" fmla="*/ 851607 h 851607"/>
              <a:gd name="connsiteX1" fmla="*/ 1398494 w 6271709"/>
              <a:gd name="connsiteY1" fmla="*/ 302967 h 851607"/>
              <a:gd name="connsiteX2" fmla="*/ 3861996 w 6271709"/>
              <a:gd name="connsiteY2" fmla="*/ 1752 h 851607"/>
              <a:gd name="connsiteX3" fmla="*/ 6271709 w 6271709"/>
              <a:gd name="connsiteY3" fmla="*/ 432058 h 851607"/>
              <a:gd name="connsiteX0" fmla="*/ 0 w 5378824"/>
              <a:gd name="connsiteY0" fmla="*/ 872949 h 937494"/>
              <a:gd name="connsiteX1" fmla="*/ 1398494 w 5378824"/>
              <a:gd name="connsiteY1" fmla="*/ 324309 h 937494"/>
              <a:gd name="connsiteX2" fmla="*/ 3861996 w 5378824"/>
              <a:gd name="connsiteY2" fmla="*/ 23094 h 937494"/>
              <a:gd name="connsiteX3" fmla="*/ 5378824 w 5378824"/>
              <a:gd name="connsiteY3" fmla="*/ 937494 h 937494"/>
              <a:gd name="connsiteX0" fmla="*/ 0 w 5378824"/>
              <a:gd name="connsiteY0" fmla="*/ 583427 h 647972"/>
              <a:gd name="connsiteX1" fmla="*/ 1398494 w 5378824"/>
              <a:gd name="connsiteY1" fmla="*/ 34787 h 647972"/>
              <a:gd name="connsiteX2" fmla="*/ 3861996 w 5378824"/>
              <a:gd name="connsiteY2" fmla="*/ 120848 h 647972"/>
              <a:gd name="connsiteX3" fmla="*/ 5378824 w 5378824"/>
              <a:gd name="connsiteY3" fmla="*/ 647972 h 647972"/>
              <a:gd name="connsiteX0" fmla="*/ 0 w 5378824"/>
              <a:gd name="connsiteY0" fmla="*/ 518914 h 583459"/>
              <a:gd name="connsiteX1" fmla="*/ 1452282 w 5378824"/>
              <a:gd name="connsiteY1" fmla="*/ 67092 h 583459"/>
              <a:gd name="connsiteX2" fmla="*/ 3861996 w 5378824"/>
              <a:gd name="connsiteY2" fmla="*/ 56335 h 583459"/>
              <a:gd name="connsiteX3" fmla="*/ 5378824 w 5378824"/>
              <a:gd name="connsiteY3" fmla="*/ 583459 h 583459"/>
              <a:gd name="connsiteX0" fmla="*/ 0 w 5335794"/>
              <a:gd name="connsiteY0" fmla="*/ 520373 h 606433"/>
              <a:gd name="connsiteX1" fmla="*/ 1452282 w 5335794"/>
              <a:gd name="connsiteY1" fmla="*/ 68551 h 606433"/>
              <a:gd name="connsiteX2" fmla="*/ 3861996 w 5335794"/>
              <a:gd name="connsiteY2" fmla="*/ 57794 h 606433"/>
              <a:gd name="connsiteX3" fmla="*/ 5335794 w 5335794"/>
              <a:gd name="connsiteY3" fmla="*/ 606433 h 606433"/>
              <a:gd name="connsiteX0" fmla="*/ 0 w 5335794"/>
              <a:gd name="connsiteY0" fmla="*/ 520373 h 606433"/>
              <a:gd name="connsiteX1" fmla="*/ 1452282 w 5335794"/>
              <a:gd name="connsiteY1" fmla="*/ 68551 h 606433"/>
              <a:gd name="connsiteX2" fmla="*/ 3861996 w 5335794"/>
              <a:gd name="connsiteY2" fmla="*/ 57794 h 606433"/>
              <a:gd name="connsiteX3" fmla="*/ 5335794 w 5335794"/>
              <a:gd name="connsiteY3" fmla="*/ 606433 h 60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5794" h="606433">
                <a:moveTo>
                  <a:pt x="0" y="520373"/>
                </a:moveTo>
                <a:cubicBezTo>
                  <a:pt x="378310" y="318667"/>
                  <a:pt x="808616" y="145647"/>
                  <a:pt x="1452282" y="68551"/>
                </a:cubicBezTo>
                <a:cubicBezTo>
                  <a:pt x="2095948" y="-8545"/>
                  <a:pt x="3214744" y="-31853"/>
                  <a:pt x="3861996" y="57794"/>
                </a:cubicBezTo>
                <a:cubicBezTo>
                  <a:pt x="4509248" y="147441"/>
                  <a:pt x="4615032" y="258602"/>
                  <a:pt x="5335794" y="606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422262" y="2528470"/>
            <a:ext cx="6658984" cy="702669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  <a:gd name="connsiteX0" fmla="*/ 0 w 7013987"/>
              <a:gd name="connsiteY0" fmla="*/ 1139176 h 1139176"/>
              <a:gd name="connsiteX1" fmla="*/ 1721224 w 7013987"/>
              <a:gd name="connsiteY1" fmla="*/ 224776 h 1139176"/>
              <a:gd name="connsiteX2" fmla="*/ 4604274 w 7013987"/>
              <a:gd name="connsiteY2" fmla="*/ 9623 h 1139176"/>
              <a:gd name="connsiteX3" fmla="*/ 7013987 w 7013987"/>
              <a:gd name="connsiteY3" fmla="*/ 439929 h 1139176"/>
              <a:gd name="connsiteX0" fmla="*/ 0 w 7013987"/>
              <a:gd name="connsiteY0" fmla="*/ 1140260 h 1140260"/>
              <a:gd name="connsiteX1" fmla="*/ 2022438 w 7013987"/>
              <a:gd name="connsiteY1" fmla="*/ 871319 h 1140260"/>
              <a:gd name="connsiteX2" fmla="*/ 4604274 w 7013987"/>
              <a:gd name="connsiteY2" fmla="*/ 10707 h 1140260"/>
              <a:gd name="connsiteX3" fmla="*/ 7013987 w 7013987"/>
              <a:gd name="connsiteY3" fmla="*/ 441013 h 1140260"/>
              <a:gd name="connsiteX0" fmla="*/ 0 w 7013987"/>
              <a:gd name="connsiteY0" fmla="*/ 742680 h 742680"/>
              <a:gd name="connsiteX1" fmla="*/ 2022438 w 7013987"/>
              <a:gd name="connsiteY1" fmla="*/ 473739 h 742680"/>
              <a:gd name="connsiteX2" fmla="*/ 4507455 w 7013987"/>
              <a:gd name="connsiteY2" fmla="*/ 452223 h 742680"/>
              <a:gd name="connsiteX3" fmla="*/ 7013987 w 7013987"/>
              <a:gd name="connsiteY3" fmla="*/ 43433 h 742680"/>
              <a:gd name="connsiteX0" fmla="*/ 0 w 6669742"/>
              <a:gd name="connsiteY0" fmla="*/ 337403 h 627860"/>
              <a:gd name="connsiteX1" fmla="*/ 2022438 w 6669742"/>
              <a:gd name="connsiteY1" fmla="*/ 68462 h 627860"/>
              <a:gd name="connsiteX2" fmla="*/ 4507455 w 6669742"/>
              <a:gd name="connsiteY2" fmla="*/ 46946 h 627860"/>
              <a:gd name="connsiteX3" fmla="*/ 6669742 w 6669742"/>
              <a:gd name="connsiteY3" fmla="*/ 627860 h 627860"/>
              <a:gd name="connsiteX0" fmla="*/ 0 w 6669742"/>
              <a:gd name="connsiteY0" fmla="*/ 316372 h 606829"/>
              <a:gd name="connsiteX1" fmla="*/ 1775012 w 6669742"/>
              <a:gd name="connsiteY1" fmla="*/ 122734 h 606829"/>
              <a:gd name="connsiteX2" fmla="*/ 4507455 w 6669742"/>
              <a:gd name="connsiteY2" fmla="*/ 25915 h 606829"/>
              <a:gd name="connsiteX3" fmla="*/ 6669742 w 6669742"/>
              <a:gd name="connsiteY3" fmla="*/ 606829 h 606829"/>
              <a:gd name="connsiteX0" fmla="*/ 0 w 6658984"/>
              <a:gd name="connsiteY0" fmla="*/ 702669 h 702669"/>
              <a:gd name="connsiteX1" fmla="*/ 1764254 w 6658984"/>
              <a:gd name="connsiteY1" fmla="*/ 132514 h 702669"/>
              <a:gd name="connsiteX2" fmla="*/ 4496697 w 6658984"/>
              <a:gd name="connsiteY2" fmla="*/ 35695 h 702669"/>
              <a:gd name="connsiteX3" fmla="*/ 6658984 w 6658984"/>
              <a:gd name="connsiteY3" fmla="*/ 616609 h 7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984" h="702669">
                <a:moveTo>
                  <a:pt x="0" y="702669"/>
                </a:moveTo>
                <a:cubicBezTo>
                  <a:pt x="378310" y="500963"/>
                  <a:pt x="1014804" y="243676"/>
                  <a:pt x="1764254" y="132514"/>
                </a:cubicBezTo>
                <a:cubicBezTo>
                  <a:pt x="2513704" y="21352"/>
                  <a:pt x="3680909" y="-44988"/>
                  <a:pt x="4496697" y="35695"/>
                </a:cubicBezTo>
                <a:cubicBezTo>
                  <a:pt x="5312485" y="116378"/>
                  <a:pt x="5895191" y="419385"/>
                  <a:pt x="6658984" y="6166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926080" y="3627378"/>
            <a:ext cx="5948979" cy="613297"/>
          </a:xfrm>
          <a:custGeom>
            <a:avLst/>
            <a:gdLst>
              <a:gd name="connsiteX0" fmla="*/ 0 w 5948979"/>
              <a:gd name="connsiteY0" fmla="*/ 0 h 613297"/>
              <a:gd name="connsiteX1" fmla="*/ 1893346 w 5948979"/>
              <a:gd name="connsiteY1" fmla="*/ 537882 h 613297"/>
              <a:gd name="connsiteX2" fmla="*/ 4012602 w 5948979"/>
              <a:gd name="connsiteY2" fmla="*/ 580913 h 613297"/>
              <a:gd name="connsiteX3" fmla="*/ 5948979 w 5948979"/>
              <a:gd name="connsiteY3" fmla="*/ 268941 h 61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8979" h="613297">
                <a:moveTo>
                  <a:pt x="0" y="0"/>
                </a:moveTo>
                <a:cubicBezTo>
                  <a:pt x="612289" y="220531"/>
                  <a:pt x="1224579" y="441063"/>
                  <a:pt x="1893346" y="537882"/>
                </a:cubicBezTo>
                <a:cubicBezTo>
                  <a:pt x="2562113" y="634701"/>
                  <a:pt x="3336663" y="625736"/>
                  <a:pt x="4012602" y="580913"/>
                </a:cubicBezTo>
                <a:cubicBezTo>
                  <a:pt x="4688541" y="536090"/>
                  <a:pt x="5318760" y="402515"/>
                  <a:pt x="5948979" y="26894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20471" y="3982380"/>
            <a:ext cx="6895651" cy="970620"/>
          </a:xfrm>
          <a:custGeom>
            <a:avLst/>
            <a:gdLst>
              <a:gd name="connsiteX0" fmla="*/ 0 w 6895651"/>
              <a:gd name="connsiteY0" fmla="*/ 0 h 1203741"/>
              <a:gd name="connsiteX1" fmla="*/ 2635623 w 6895651"/>
              <a:gd name="connsiteY1" fmla="*/ 1161826 h 1203741"/>
              <a:gd name="connsiteX2" fmla="*/ 5830644 w 6895651"/>
              <a:gd name="connsiteY2" fmla="*/ 871369 h 1203741"/>
              <a:gd name="connsiteX3" fmla="*/ 6895651 w 6895651"/>
              <a:gd name="connsiteY3" fmla="*/ 139849 h 1203741"/>
              <a:gd name="connsiteX0" fmla="*/ 0 w 6895651"/>
              <a:gd name="connsiteY0" fmla="*/ 0 h 1014314"/>
              <a:gd name="connsiteX1" fmla="*/ 2667896 w 6895651"/>
              <a:gd name="connsiteY1" fmla="*/ 935915 h 1014314"/>
              <a:gd name="connsiteX2" fmla="*/ 5830644 w 6895651"/>
              <a:gd name="connsiteY2" fmla="*/ 871369 h 1014314"/>
              <a:gd name="connsiteX3" fmla="*/ 6895651 w 6895651"/>
              <a:gd name="connsiteY3" fmla="*/ 139849 h 1014314"/>
              <a:gd name="connsiteX0" fmla="*/ 0 w 6895651"/>
              <a:gd name="connsiteY0" fmla="*/ 0 h 970620"/>
              <a:gd name="connsiteX1" fmla="*/ 2667896 w 6895651"/>
              <a:gd name="connsiteY1" fmla="*/ 935915 h 970620"/>
              <a:gd name="connsiteX2" fmla="*/ 5615491 w 6895651"/>
              <a:gd name="connsiteY2" fmla="*/ 710004 h 970620"/>
              <a:gd name="connsiteX3" fmla="*/ 6895651 w 6895651"/>
              <a:gd name="connsiteY3" fmla="*/ 139849 h 97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651" h="970620">
                <a:moveTo>
                  <a:pt x="0" y="0"/>
                </a:moveTo>
                <a:cubicBezTo>
                  <a:pt x="831924" y="508299"/>
                  <a:pt x="1731981" y="817581"/>
                  <a:pt x="2667896" y="935915"/>
                </a:cubicBezTo>
                <a:cubicBezTo>
                  <a:pt x="3603811" y="1054249"/>
                  <a:pt x="4910865" y="842682"/>
                  <a:pt x="5615491" y="710004"/>
                </a:cubicBezTo>
                <a:cubicBezTo>
                  <a:pt x="6320117" y="577326"/>
                  <a:pt x="6718150" y="420444"/>
                  <a:pt x="6895651" y="1398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52600" y="110626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 States</a:t>
            </a:r>
          </a:p>
          <a:p>
            <a:pPr algn="ctr"/>
            <a:r>
              <a:rPr lang="en-US" dirty="0" smtClean="0"/>
              <a:t>Region </a:t>
            </a:r>
            <a:r>
              <a:rPr lang="en-US" dirty="0"/>
              <a:t>E</a:t>
            </a:r>
            <a:r>
              <a:rPr lang="en-US" dirty="0" smtClean="0"/>
              <a:t>ntry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53400" y="103006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 States </a:t>
            </a:r>
          </a:p>
          <a:p>
            <a:pPr algn="ctr"/>
            <a:r>
              <a:rPr lang="en-US" dirty="0" smtClean="0"/>
              <a:t>Region Exit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5142130"/>
            <a:ext cx="10972800" cy="1478305"/>
          </a:xfrm>
        </p:spPr>
        <p:txBody>
          <a:bodyPr>
            <a:norm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ogical characterization of region’s behavior:</a:t>
            </a:r>
          </a:p>
          <a:p>
            <a:pPr lvl="1"/>
            <a:r>
              <a:rPr lang="en-US" sz="2400" dirty="0" smtClean="0"/>
              <a:t>Maps program states at region entry to program states at region exit</a:t>
            </a:r>
          </a:p>
          <a:p>
            <a:pPr lvl="1"/>
            <a:r>
              <a:rPr lang="en-US" sz="2400" dirty="0" smtClean="0"/>
              <a:t>Solid arrows: original region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4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Region Validation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1742100"/>
            <a:ext cx="3124200" cy="2819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1676400"/>
            <a:ext cx="3124200" cy="2819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835075" y="1981200"/>
            <a:ext cx="1670125" cy="1486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926080" y="3627378"/>
            <a:ext cx="5948979" cy="613297"/>
          </a:xfrm>
          <a:custGeom>
            <a:avLst/>
            <a:gdLst>
              <a:gd name="connsiteX0" fmla="*/ 0 w 5948979"/>
              <a:gd name="connsiteY0" fmla="*/ 0 h 613297"/>
              <a:gd name="connsiteX1" fmla="*/ 1893346 w 5948979"/>
              <a:gd name="connsiteY1" fmla="*/ 537882 h 613297"/>
              <a:gd name="connsiteX2" fmla="*/ 4012602 w 5948979"/>
              <a:gd name="connsiteY2" fmla="*/ 580913 h 613297"/>
              <a:gd name="connsiteX3" fmla="*/ 5948979 w 5948979"/>
              <a:gd name="connsiteY3" fmla="*/ 268941 h 61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8979" h="613297">
                <a:moveTo>
                  <a:pt x="0" y="0"/>
                </a:moveTo>
                <a:cubicBezTo>
                  <a:pt x="612289" y="220531"/>
                  <a:pt x="1224579" y="441063"/>
                  <a:pt x="1893346" y="537882"/>
                </a:cubicBezTo>
                <a:cubicBezTo>
                  <a:pt x="2562113" y="634701"/>
                  <a:pt x="3336663" y="625736"/>
                  <a:pt x="4012602" y="580913"/>
                </a:cubicBezTo>
                <a:cubicBezTo>
                  <a:pt x="4688541" y="536090"/>
                  <a:pt x="5318760" y="402515"/>
                  <a:pt x="5948979" y="26894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20471" y="3982380"/>
            <a:ext cx="6895651" cy="970620"/>
          </a:xfrm>
          <a:custGeom>
            <a:avLst/>
            <a:gdLst>
              <a:gd name="connsiteX0" fmla="*/ 0 w 6895651"/>
              <a:gd name="connsiteY0" fmla="*/ 0 h 1203741"/>
              <a:gd name="connsiteX1" fmla="*/ 2635623 w 6895651"/>
              <a:gd name="connsiteY1" fmla="*/ 1161826 h 1203741"/>
              <a:gd name="connsiteX2" fmla="*/ 5830644 w 6895651"/>
              <a:gd name="connsiteY2" fmla="*/ 871369 h 1203741"/>
              <a:gd name="connsiteX3" fmla="*/ 6895651 w 6895651"/>
              <a:gd name="connsiteY3" fmla="*/ 139849 h 1203741"/>
              <a:gd name="connsiteX0" fmla="*/ 0 w 6895651"/>
              <a:gd name="connsiteY0" fmla="*/ 0 h 1014314"/>
              <a:gd name="connsiteX1" fmla="*/ 2667896 w 6895651"/>
              <a:gd name="connsiteY1" fmla="*/ 935915 h 1014314"/>
              <a:gd name="connsiteX2" fmla="*/ 5830644 w 6895651"/>
              <a:gd name="connsiteY2" fmla="*/ 871369 h 1014314"/>
              <a:gd name="connsiteX3" fmla="*/ 6895651 w 6895651"/>
              <a:gd name="connsiteY3" fmla="*/ 139849 h 1014314"/>
              <a:gd name="connsiteX0" fmla="*/ 0 w 6895651"/>
              <a:gd name="connsiteY0" fmla="*/ 0 h 970620"/>
              <a:gd name="connsiteX1" fmla="*/ 2667896 w 6895651"/>
              <a:gd name="connsiteY1" fmla="*/ 935915 h 970620"/>
              <a:gd name="connsiteX2" fmla="*/ 5615491 w 6895651"/>
              <a:gd name="connsiteY2" fmla="*/ 710004 h 970620"/>
              <a:gd name="connsiteX3" fmla="*/ 6895651 w 6895651"/>
              <a:gd name="connsiteY3" fmla="*/ 139849 h 97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651" h="970620">
                <a:moveTo>
                  <a:pt x="0" y="0"/>
                </a:moveTo>
                <a:cubicBezTo>
                  <a:pt x="831924" y="508299"/>
                  <a:pt x="1731981" y="817581"/>
                  <a:pt x="2667896" y="935915"/>
                </a:cubicBezTo>
                <a:cubicBezTo>
                  <a:pt x="3603811" y="1054249"/>
                  <a:pt x="4910865" y="842682"/>
                  <a:pt x="5615491" y="710004"/>
                </a:cubicBezTo>
                <a:cubicBezTo>
                  <a:pt x="6320117" y="577326"/>
                  <a:pt x="6718150" y="420444"/>
                  <a:pt x="6895651" y="1398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52600" y="110626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 States</a:t>
            </a:r>
          </a:p>
          <a:p>
            <a:pPr algn="ctr"/>
            <a:r>
              <a:rPr lang="en-US" dirty="0" smtClean="0"/>
              <a:t>Region </a:t>
            </a:r>
            <a:r>
              <a:rPr lang="en-US" dirty="0"/>
              <a:t>E</a:t>
            </a:r>
            <a:r>
              <a:rPr lang="en-US" dirty="0" smtClean="0"/>
              <a:t>ntry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53400" y="103006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 States </a:t>
            </a:r>
          </a:p>
          <a:p>
            <a:pPr algn="ctr"/>
            <a:r>
              <a:rPr lang="en-US" dirty="0" smtClean="0"/>
              <a:t>Region Exit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5142130"/>
            <a:ext cx="10972800" cy="9840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Transform Spec: </a:t>
            </a:r>
            <a:r>
              <a:rPr lang="en-US" sz="2800" dirty="0"/>
              <a:t>s</a:t>
            </a:r>
            <a:r>
              <a:rPr lang="en-US" sz="2800" dirty="0" smtClean="0"/>
              <a:t>eparates desired and unwanted behaviors</a:t>
            </a:r>
          </a:p>
          <a:p>
            <a:pPr lvl="1"/>
            <a:r>
              <a:rPr lang="en-US" sz="2400" dirty="0" smtClean="0"/>
              <a:t>Formally states properties of desired behaviors at block level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8260976" y="1827823"/>
            <a:ext cx="1670125" cy="1486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 flipV="1">
            <a:off x="2438400" y="22755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3095625" y="2542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 flipV="1">
            <a:off x="2362200" y="3189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 flipV="1">
            <a:off x="2895600" y="3570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 flipV="1">
            <a:off x="2362200" y="39328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 flipV="1">
            <a:off x="9216166" y="19707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 flipV="1">
            <a:off x="8458200" y="2618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 flipV="1">
            <a:off x="9026562" y="3075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 flipV="1">
            <a:off x="9307606" y="403863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 flipV="1">
            <a:off x="8829675" y="38566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422262" y="2528470"/>
            <a:ext cx="6658984" cy="702669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  <a:gd name="connsiteX0" fmla="*/ 0 w 7013987"/>
              <a:gd name="connsiteY0" fmla="*/ 1139176 h 1139176"/>
              <a:gd name="connsiteX1" fmla="*/ 1721224 w 7013987"/>
              <a:gd name="connsiteY1" fmla="*/ 224776 h 1139176"/>
              <a:gd name="connsiteX2" fmla="*/ 4604274 w 7013987"/>
              <a:gd name="connsiteY2" fmla="*/ 9623 h 1139176"/>
              <a:gd name="connsiteX3" fmla="*/ 7013987 w 7013987"/>
              <a:gd name="connsiteY3" fmla="*/ 439929 h 1139176"/>
              <a:gd name="connsiteX0" fmla="*/ 0 w 7013987"/>
              <a:gd name="connsiteY0" fmla="*/ 1140260 h 1140260"/>
              <a:gd name="connsiteX1" fmla="*/ 2022438 w 7013987"/>
              <a:gd name="connsiteY1" fmla="*/ 871319 h 1140260"/>
              <a:gd name="connsiteX2" fmla="*/ 4604274 w 7013987"/>
              <a:gd name="connsiteY2" fmla="*/ 10707 h 1140260"/>
              <a:gd name="connsiteX3" fmla="*/ 7013987 w 7013987"/>
              <a:gd name="connsiteY3" fmla="*/ 441013 h 1140260"/>
              <a:gd name="connsiteX0" fmla="*/ 0 w 7013987"/>
              <a:gd name="connsiteY0" fmla="*/ 742680 h 742680"/>
              <a:gd name="connsiteX1" fmla="*/ 2022438 w 7013987"/>
              <a:gd name="connsiteY1" fmla="*/ 473739 h 742680"/>
              <a:gd name="connsiteX2" fmla="*/ 4507455 w 7013987"/>
              <a:gd name="connsiteY2" fmla="*/ 452223 h 742680"/>
              <a:gd name="connsiteX3" fmla="*/ 7013987 w 7013987"/>
              <a:gd name="connsiteY3" fmla="*/ 43433 h 742680"/>
              <a:gd name="connsiteX0" fmla="*/ 0 w 6669742"/>
              <a:gd name="connsiteY0" fmla="*/ 337403 h 627860"/>
              <a:gd name="connsiteX1" fmla="*/ 2022438 w 6669742"/>
              <a:gd name="connsiteY1" fmla="*/ 68462 h 627860"/>
              <a:gd name="connsiteX2" fmla="*/ 4507455 w 6669742"/>
              <a:gd name="connsiteY2" fmla="*/ 46946 h 627860"/>
              <a:gd name="connsiteX3" fmla="*/ 6669742 w 6669742"/>
              <a:gd name="connsiteY3" fmla="*/ 627860 h 627860"/>
              <a:gd name="connsiteX0" fmla="*/ 0 w 6669742"/>
              <a:gd name="connsiteY0" fmla="*/ 316372 h 606829"/>
              <a:gd name="connsiteX1" fmla="*/ 1775012 w 6669742"/>
              <a:gd name="connsiteY1" fmla="*/ 122734 h 606829"/>
              <a:gd name="connsiteX2" fmla="*/ 4507455 w 6669742"/>
              <a:gd name="connsiteY2" fmla="*/ 25915 h 606829"/>
              <a:gd name="connsiteX3" fmla="*/ 6669742 w 6669742"/>
              <a:gd name="connsiteY3" fmla="*/ 606829 h 606829"/>
              <a:gd name="connsiteX0" fmla="*/ 0 w 6658984"/>
              <a:gd name="connsiteY0" fmla="*/ 702669 h 702669"/>
              <a:gd name="connsiteX1" fmla="*/ 1764254 w 6658984"/>
              <a:gd name="connsiteY1" fmla="*/ 132514 h 702669"/>
              <a:gd name="connsiteX2" fmla="*/ 4496697 w 6658984"/>
              <a:gd name="connsiteY2" fmla="*/ 35695 h 702669"/>
              <a:gd name="connsiteX3" fmla="*/ 6658984 w 6658984"/>
              <a:gd name="connsiteY3" fmla="*/ 616609 h 7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984" h="702669">
                <a:moveTo>
                  <a:pt x="0" y="702669"/>
                </a:moveTo>
                <a:cubicBezTo>
                  <a:pt x="378310" y="500963"/>
                  <a:pt x="1014804" y="243676"/>
                  <a:pt x="1764254" y="132514"/>
                </a:cubicBezTo>
                <a:cubicBezTo>
                  <a:pt x="2513704" y="21352"/>
                  <a:pt x="3680909" y="-44988"/>
                  <a:pt x="4496697" y="35695"/>
                </a:cubicBezTo>
                <a:cubicBezTo>
                  <a:pt x="5312485" y="116378"/>
                  <a:pt x="5895191" y="419385"/>
                  <a:pt x="6658984" y="6166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153783" y="2054550"/>
            <a:ext cx="5335794" cy="606433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  <a:gd name="connsiteX0" fmla="*/ 0 w 6271709"/>
              <a:gd name="connsiteY0" fmla="*/ 856725 h 856725"/>
              <a:gd name="connsiteX1" fmla="*/ 978946 w 6271709"/>
              <a:gd name="connsiteY1" fmla="*/ 222023 h 856725"/>
              <a:gd name="connsiteX2" fmla="*/ 3861996 w 6271709"/>
              <a:gd name="connsiteY2" fmla="*/ 6870 h 856725"/>
              <a:gd name="connsiteX3" fmla="*/ 6271709 w 6271709"/>
              <a:gd name="connsiteY3" fmla="*/ 437176 h 856725"/>
              <a:gd name="connsiteX0" fmla="*/ 0 w 6271709"/>
              <a:gd name="connsiteY0" fmla="*/ 851607 h 851607"/>
              <a:gd name="connsiteX1" fmla="*/ 1398494 w 6271709"/>
              <a:gd name="connsiteY1" fmla="*/ 302967 h 851607"/>
              <a:gd name="connsiteX2" fmla="*/ 3861996 w 6271709"/>
              <a:gd name="connsiteY2" fmla="*/ 1752 h 851607"/>
              <a:gd name="connsiteX3" fmla="*/ 6271709 w 6271709"/>
              <a:gd name="connsiteY3" fmla="*/ 432058 h 851607"/>
              <a:gd name="connsiteX0" fmla="*/ 0 w 5378824"/>
              <a:gd name="connsiteY0" fmla="*/ 872949 h 937494"/>
              <a:gd name="connsiteX1" fmla="*/ 1398494 w 5378824"/>
              <a:gd name="connsiteY1" fmla="*/ 324309 h 937494"/>
              <a:gd name="connsiteX2" fmla="*/ 3861996 w 5378824"/>
              <a:gd name="connsiteY2" fmla="*/ 23094 h 937494"/>
              <a:gd name="connsiteX3" fmla="*/ 5378824 w 5378824"/>
              <a:gd name="connsiteY3" fmla="*/ 937494 h 937494"/>
              <a:gd name="connsiteX0" fmla="*/ 0 w 5378824"/>
              <a:gd name="connsiteY0" fmla="*/ 583427 h 647972"/>
              <a:gd name="connsiteX1" fmla="*/ 1398494 w 5378824"/>
              <a:gd name="connsiteY1" fmla="*/ 34787 h 647972"/>
              <a:gd name="connsiteX2" fmla="*/ 3861996 w 5378824"/>
              <a:gd name="connsiteY2" fmla="*/ 120848 h 647972"/>
              <a:gd name="connsiteX3" fmla="*/ 5378824 w 5378824"/>
              <a:gd name="connsiteY3" fmla="*/ 647972 h 647972"/>
              <a:gd name="connsiteX0" fmla="*/ 0 w 5378824"/>
              <a:gd name="connsiteY0" fmla="*/ 518914 h 583459"/>
              <a:gd name="connsiteX1" fmla="*/ 1452282 w 5378824"/>
              <a:gd name="connsiteY1" fmla="*/ 67092 h 583459"/>
              <a:gd name="connsiteX2" fmla="*/ 3861996 w 5378824"/>
              <a:gd name="connsiteY2" fmla="*/ 56335 h 583459"/>
              <a:gd name="connsiteX3" fmla="*/ 5378824 w 5378824"/>
              <a:gd name="connsiteY3" fmla="*/ 583459 h 583459"/>
              <a:gd name="connsiteX0" fmla="*/ 0 w 5335794"/>
              <a:gd name="connsiteY0" fmla="*/ 520373 h 606433"/>
              <a:gd name="connsiteX1" fmla="*/ 1452282 w 5335794"/>
              <a:gd name="connsiteY1" fmla="*/ 68551 h 606433"/>
              <a:gd name="connsiteX2" fmla="*/ 3861996 w 5335794"/>
              <a:gd name="connsiteY2" fmla="*/ 57794 h 606433"/>
              <a:gd name="connsiteX3" fmla="*/ 5335794 w 5335794"/>
              <a:gd name="connsiteY3" fmla="*/ 606433 h 606433"/>
              <a:gd name="connsiteX0" fmla="*/ 0 w 5335794"/>
              <a:gd name="connsiteY0" fmla="*/ 520373 h 606433"/>
              <a:gd name="connsiteX1" fmla="*/ 1452282 w 5335794"/>
              <a:gd name="connsiteY1" fmla="*/ 68551 h 606433"/>
              <a:gd name="connsiteX2" fmla="*/ 3861996 w 5335794"/>
              <a:gd name="connsiteY2" fmla="*/ 57794 h 606433"/>
              <a:gd name="connsiteX3" fmla="*/ 5335794 w 5335794"/>
              <a:gd name="connsiteY3" fmla="*/ 606433 h 60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5794" h="606433">
                <a:moveTo>
                  <a:pt x="0" y="520373"/>
                </a:moveTo>
                <a:cubicBezTo>
                  <a:pt x="378310" y="318667"/>
                  <a:pt x="808616" y="145647"/>
                  <a:pt x="1452282" y="68551"/>
                </a:cubicBezTo>
                <a:cubicBezTo>
                  <a:pt x="2095948" y="-8545"/>
                  <a:pt x="3214744" y="-31853"/>
                  <a:pt x="3861996" y="57794"/>
                </a:cubicBezTo>
                <a:cubicBezTo>
                  <a:pt x="4509248" y="147441"/>
                  <a:pt x="4615032" y="258602"/>
                  <a:pt x="5335794" y="606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495774" y="1566514"/>
            <a:ext cx="6777318" cy="748431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7318" h="748431">
                <a:moveTo>
                  <a:pt x="0" y="748431"/>
                </a:moveTo>
                <a:cubicBezTo>
                  <a:pt x="378310" y="546725"/>
                  <a:pt x="756621" y="345019"/>
                  <a:pt x="1484555" y="221306"/>
                </a:cubicBezTo>
                <a:cubicBezTo>
                  <a:pt x="2212489" y="97593"/>
                  <a:pt x="3485478" y="-29706"/>
                  <a:pt x="4367605" y="6153"/>
                </a:cubicBezTo>
                <a:cubicBezTo>
                  <a:pt x="5249732" y="42012"/>
                  <a:pt x="6013525" y="239235"/>
                  <a:pt x="6777318" y="43645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Region Validation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1742100"/>
            <a:ext cx="3124200" cy="2819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1676400"/>
            <a:ext cx="3124200" cy="2819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835075" y="1981200"/>
            <a:ext cx="1670125" cy="1486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926080" y="3627378"/>
            <a:ext cx="5948979" cy="613297"/>
          </a:xfrm>
          <a:custGeom>
            <a:avLst/>
            <a:gdLst>
              <a:gd name="connsiteX0" fmla="*/ 0 w 5948979"/>
              <a:gd name="connsiteY0" fmla="*/ 0 h 613297"/>
              <a:gd name="connsiteX1" fmla="*/ 1893346 w 5948979"/>
              <a:gd name="connsiteY1" fmla="*/ 537882 h 613297"/>
              <a:gd name="connsiteX2" fmla="*/ 4012602 w 5948979"/>
              <a:gd name="connsiteY2" fmla="*/ 580913 h 613297"/>
              <a:gd name="connsiteX3" fmla="*/ 5948979 w 5948979"/>
              <a:gd name="connsiteY3" fmla="*/ 268941 h 61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8979" h="613297">
                <a:moveTo>
                  <a:pt x="0" y="0"/>
                </a:moveTo>
                <a:cubicBezTo>
                  <a:pt x="612289" y="220531"/>
                  <a:pt x="1224579" y="441063"/>
                  <a:pt x="1893346" y="537882"/>
                </a:cubicBezTo>
                <a:cubicBezTo>
                  <a:pt x="2562113" y="634701"/>
                  <a:pt x="3336663" y="625736"/>
                  <a:pt x="4012602" y="580913"/>
                </a:cubicBezTo>
                <a:cubicBezTo>
                  <a:pt x="4688541" y="536090"/>
                  <a:pt x="5318760" y="402515"/>
                  <a:pt x="5948979" y="26894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20471" y="3982380"/>
            <a:ext cx="6895651" cy="970620"/>
          </a:xfrm>
          <a:custGeom>
            <a:avLst/>
            <a:gdLst>
              <a:gd name="connsiteX0" fmla="*/ 0 w 6895651"/>
              <a:gd name="connsiteY0" fmla="*/ 0 h 1203741"/>
              <a:gd name="connsiteX1" fmla="*/ 2635623 w 6895651"/>
              <a:gd name="connsiteY1" fmla="*/ 1161826 h 1203741"/>
              <a:gd name="connsiteX2" fmla="*/ 5830644 w 6895651"/>
              <a:gd name="connsiteY2" fmla="*/ 871369 h 1203741"/>
              <a:gd name="connsiteX3" fmla="*/ 6895651 w 6895651"/>
              <a:gd name="connsiteY3" fmla="*/ 139849 h 1203741"/>
              <a:gd name="connsiteX0" fmla="*/ 0 w 6895651"/>
              <a:gd name="connsiteY0" fmla="*/ 0 h 1014314"/>
              <a:gd name="connsiteX1" fmla="*/ 2667896 w 6895651"/>
              <a:gd name="connsiteY1" fmla="*/ 935915 h 1014314"/>
              <a:gd name="connsiteX2" fmla="*/ 5830644 w 6895651"/>
              <a:gd name="connsiteY2" fmla="*/ 871369 h 1014314"/>
              <a:gd name="connsiteX3" fmla="*/ 6895651 w 6895651"/>
              <a:gd name="connsiteY3" fmla="*/ 139849 h 1014314"/>
              <a:gd name="connsiteX0" fmla="*/ 0 w 6895651"/>
              <a:gd name="connsiteY0" fmla="*/ 0 h 970620"/>
              <a:gd name="connsiteX1" fmla="*/ 2667896 w 6895651"/>
              <a:gd name="connsiteY1" fmla="*/ 935915 h 970620"/>
              <a:gd name="connsiteX2" fmla="*/ 5615491 w 6895651"/>
              <a:gd name="connsiteY2" fmla="*/ 710004 h 970620"/>
              <a:gd name="connsiteX3" fmla="*/ 6895651 w 6895651"/>
              <a:gd name="connsiteY3" fmla="*/ 139849 h 97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651" h="970620">
                <a:moveTo>
                  <a:pt x="0" y="0"/>
                </a:moveTo>
                <a:cubicBezTo>
                  <a:pt x="831924" y="508299"/>
                  <a:pt x="1731981" y="817581"/>
                  <a:pt x="2667896" y="935915"/>
                </a:cubicBezTo>
                <a:cubicBezTo>
                  <a:pt x="3603811" y="1054249"/>
                  <a:pt x="4910865" y="842682"/>
                  <a:pt x="5615491" y="710004"/>
                </a:cubicBezTo>
                <a:cubicBezTo>
                  <a:pt x="6320117" y="577326"/>
                  <a:pt x="6718150" y="420444"/>
                  <a:pt x="6895651" y="1398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52600" y="110626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 States</a:t>
            </a:r>
          </a:p>
          <a:p>
            <a:pPr algn="ctr"/>
            <a:r>
              <a:rPr lang="en-US" dirty="0" smtClean="0"/>
              <a:t>Region </a:t>
            </a:r>
            <a:r>
              <a:rPr lang="en-US" dirty="0"/>
              <a:t>E</a:t>
            </a:r>
            <a:r>
              <a:rPr lang="en-US" dirty="0" smtClean="0"/>
              <a:t>ntry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53400" y="103006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 States </a:t>
            </a:r>
          </a:p>
          <a:p>
            <a:pPr algn="ctr"/>
            <a:r>
              <a:rPr lang="en-US" dirty="0" smtClean="0"/>
              <a:t>Region Exit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5142130"/>
            <a:ext cx="10972800" cy="133487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Spec adherence check:</a:t>
            </a:r>
          </a:p>
          <a:p>
            <a:pPr lvl="1"/>
            <a:r>
              <a:rPr lang="en-US" sz="2400" dirty="0" smtClean="0"/>
              <a:t>Use SMT to check that unwanted behaviors end up at an error handler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ashed arrows: transformed region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8260976" y="1827823"/>
            <a:ext cx="1670125" cy="1486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 flipV="1">
            <a:off x="2438400" y="22755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3095625" y="2542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 flipV="1">
            <a:off x="2362200" y="3189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 flipV="1">
            <a:off x="2895600" y="3570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 flipV="1">
            <a:off x="2362200" y="39328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 flipV="1">
            <a:off x="9216166" y="19707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 flipV="1">
            <a:off x="8458200" y="2618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 flipV="1">
            <a:off x="9026562" y="3075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 flipV="1">
            <a:off x="9307606" y="403863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 flipV="1">
            <a:off x="8829675" y="38566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422262" y="2528470"/>
            <a:ext cx="6658984" cy="702669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  <a:gd name="connsiteX0" fmla="*/ 0 w 7013987"/>
              <a:gd name="connsiteY0" fmla="*/ 1139176 h 1139176"/>
              <a:gd name="connsiteX1" fmla="*/ 1721224 w 7013987"/>
              <a:gd name="connsiteY1" fmla="*/ 224776 h 1139176"/>
              <a:gd name="connsiteX2" fmla="*/ 4604274 w 7013987"/>
              <a:gd name="connsiteY2" fmla="*/ 9623 h 1139176"/>
              <a:gd name="connsiteX3" fmla="*/ 7013987 w 7013987"/>
              <a:gd name="connsiteY3" fmla="*/ 439929 h 1139176"/>
              <a:gd name="connsiteX0" fmla="*/ 0 w 7013987"/>
              <a:gd name="connsiteY0" fmla="*/ 1140260 h 1140260"/>
              <a:gd name="connsiteX1" fmla="*/ 2022438 w 7013987"/>
              <a:gd name="connsiteY1" fmla="*/ 871319 h 1140260"/>
              <a:gd name="connsiteX2" fmla="*/ 4604274 w 7013987"/>
              <a:gd name="connsiteY2" fmla="*/ 10707 h 1140260"/>
              <a:gd name="connsiteX3" fmla="*/ 7013987 w 7013987"/>
              <a:gd name="connsiteY3" fmla="*/ 441013 h 1140260"/>
              <a:gd name="connsiteX0" fmla="*/ 0 w 7013987"/>
              <a:gd name="connsiteY0" fmla="*/ 742680 h 742680"/>
              <a:gd name="connsiteX1" fmla="*/ 2022438 w 7013987"/>
              <a:gd name="connsiteY1" fmla="*/ 473739 h 742680"/>
              <a:gd name="connsiteX2" fmla="*/ 4507455 w 7013987"/>
              <a:gd name="connsiteY2" fmla="*/ 452223 h 742680"/>
              <a:gd name="connsiteX3" fmla="*/ 7013987 w 7013987"/>
              <a:gd name="connsiteY3" fmla="*/ 43433 h 742680"/>
              <a:gd name="connsiteX0" fmla="*/ 0 w 6669742"/>
              <a:gd name="connsiteY0" fmla="*/ 337403 h 627860"/>
              <a:gd name="connsiteX1" fmla="*/ 2022438 w 6669742"/>
              <a:gd name="connsiteY1" fmla="*/ 68462 h 627860"/>
              <a:gd name="connsiteX2" fmla="*/ 4507455 w 6669742"/>
              <a:gd name="connsiteY2" fmla="*/ 46946 h 627860"/>
              <a:gd name="connsiteX3" fmla="*/ 6669742 w 6669742"/>
              <a:gd name="connsiteY3" fmla="*/ 627860 h 627860"/>
              <a:gd name="connsiteX0" fmla="*/ 0 w 6669742"/>
              <a:gd name="connsiteY0" fmla="*/ 316372 h 606829"/>
              <a:gd name="connsiteX1" fmla="*/ 1775012 w 6669742"/>
              <a:gd name="connsiteY1" fmla="*/ 122734 h 606829"/>
              <a:gd name="connsiteX2" fmla="*/ 4507455 w 6669742"/>
              <a:gd name="connsiteY2" fmla="*/ 25915 h 606829"/>
              <a:gd name="connsiteX3" fmla="*/ 6669742 w 6669742"/>
              <a:gd name="connsiteY3" fmla="*/ 606829 h 606829"/>
              <a:gd name="connsiteX0" fmla="*/ 0 w 6658984"/>
              <a:gd name="connsiteY0" fmla="*/ 702669 h 702669"/>
              <a:gd name="connsiteX1" fmla="*/ 1764254 w 6658984"/>
              <a:gd name="connsiteY1" fmla="*/ 132514 h 702669"/>
              <a:gd name="connsiteX2" fmla="*/ 4496697 w 6658984"/>
              <a:gd name="connsiteY2" fmla="*/ 35695 h 702669"/>
              <a:gd name="connsiteX3" fmla="*/ 6658984 w 6658984"/>
              <a:gd name="connsiteY3" fmla="*/ 616609 h 7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984" h="702669">
                <a:moveTo>
                  <a:pt x="0" y="702669"/>
                </a:moveTo>
                <a:cubicBezTo>
                  <a:pt x="378310" y="500963"/>
                  <a:pt x="1014804" y="243676"/>
                  <a:pt x="1764254" y="132514"/>
                </a:cubicBezTo>
                <a:cubicBezTo>
                  <a:pt x="2513704" y="21352"/>
                  <a:pt x="3680909" y="-44988"/>
                  <a:pt x="4496697" y="35695"/>
                </a:cubicBezTo>
                <a:cubicBezTo>
                  <a:pt x="5312485" y="116378"/>
                  <a:pt x="5895191" y="419385"/>
                  <a:pt x="6658984" y="6166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153783" y="2054550"/>
            <a:ext cx="5335794" cy="606433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  <a:gd name="connsiteX0" fmla="*/ 0 w 6271709"/>
              <a:gd name="connsiteY0" fmla="*/ 856725 h 856725"/>
              <a:gd name="connsiteX1" fmla="*/ 978946 w 6271709"/>
              <a:gd name="connsiteY1" fmla="*/ 222023 h 856725"/>
              <a:gd name="connsiteX2" fmla="*/ 3861996 w 6271709"/>
              <a:gd name="connsiteY2" fmla="*/ 6870 h 856725"/>
              <a:gd name="connsiteX3" fmla="*/ 6271709 w 6271709"/>
              <a:gd name="connsiteY3" fmla="*/ 437176 h 856725"/>
              <a:gd name="connsiteX0" fmla="*/ 0 w 6271709"/>
              <a:gd name="connsiteY0" fmla="*/ 851607 h 851607"/>
              <a:gd name="connsiteX1" fmla="*/ 1398494 w 6271709"/>
              <a:gd name="connsiteY1" fmla="*/ 302967 h 851607"/>
              <a:gd name="connsiteX2" fmla="*/ 3861996 w 6271709"/>
              <a:gd name="connsiteY2" fmla="*/ 1752 h 851607"/>
              <a:gd name="connsiteX3" fmla="*/ 6271709 w 6271709"/>
              <a:gd name="connsiteY3" fmla="*/ 432058 h 851607"/>
              <a:gd name="connsiteX0" fmla="*/ 0 w 5378824"/>
              <a:gd name="connsiteY0" fmla="*/ 872949 h 937494"/>
              <a:gd name="connsiteX1" fmla="*/ 1398494 w 5378824"/>
              <a:gd name="connsiteY1" fmla="*/ 324309 h 937494"/>
              <a:gd name="connsiteX2" fmla="*/ 3861996 w 5378824"/>
              <a:gd name="connsiteY2" fmla="*/ 23094 h 937494"/>
              <a:gd name="connsiteX3" fmla="*/ 5378824 w 5378824"/>
              <a:gd name="connsiteY3" fmla="*/ 937494 h 937494"/>
              <a:gd name="connsiteX0" fmla="*/ 0 w 5378824"/>
              <a:gd name="connsiteY0" fmla="*/ 583427 h 647972"/>
              <a:gd name="connsiteX1" fmla="*/ 1398494 w 5378824"/>
              <a:gd name="connsiteY1" fmla="*/ 34787 h 647972"/>
              <a:gd name="connsiteX2" fmla="*/ 3861996 w 5378824"/>
              <a:gd name="connsiteY2" fmla="*/ 120848 h 647972"/>
              <a:gd name="connsiteX3" fmla="*/ 5378824 w 5378824"/>
              <a:gd name="connsiteY3" fmla="*/ 647972 h 647972"/>
              <a:gd name="connsiteX0" fmla="*/ 0 w 5378824"/>
              <a:gd name="connsiteY0" fmla="*/ 518914 h 583459"/>
              <a:gd name="connsiteX1" fmla="*/ 1452282 w 5378824"/>
              <a:gd name="connsiteY1" fmla="*/ 67092 h 583459"/>
              <a:gd name="connsiteX2" fmla="*/ 3861996 w 5378824"/>
              <a:gd name="connsiteY2" fmla="*/ 56335 h 583459"/>
              <a:gd name="connsiteX3" fmla="*/ 5378824 w 5378824"/>
              <a:gd name="connsiteY3" fmla="*/ 583459 h 583459"/>
              <a:gd name="connsiteX0" fmla="*/ 0 w 5335794"/>
              <a:gd name="connsiteY0" fmla="*/ 520373 h 606433"/>
              <a:gd name="connsiteX1" fmla="*/ 1452282 w 5335794"/>
              <a:gd name="connsiteY1" fmla="*/ 68551 h 606433"/>
              <a:gd name="connsiteX2" fmla="*/ 3861996 w 5335794"/>
              <a:gd name="connsiteY2" fmla="*/ 57794 h 606433"/>
              <a:gd name="connsiteX3" fmla="*/ 5335794 w 5335794"/>
              <a:gd name="connsiteY3" fmla="*/ 606433 h 606433"/>
              <a:gd name="connsiteX0" fmla="*/ 0 w 5335794"/>
              <a:gd name="connsiteY0" fmla="*/ 520373 h 606433"/>
              <a:gd name="connsiteX1" fmla="*/ 1452282 w 5335794"/>
              <a:gd name="connsiteY1" fmla="*/ 68551 h 606433"/>
              <a:gd name="connsiteX2" fmla="*/ 3861996 w 5335794"/>
              <a:gd name="connsiteY2" fmla="*/ 57794 h 606433"/>
              <a:gd name="connsiteX3" fmla="*/ 5335794 w 5335794"/>
              <a:gd name="connsiteY3" fmla="*/ 606433 h 60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5794" h="606433">
                <a:moveTo>
                  <a:pt x="0" y="520373"/>
                </a:moveTo>
                <a:cubicBezTo>
                  <a:pt x="378310" y="318667"/>
                  <a:pt x="808616" y="145647"/>
                  <a:pt x="1452282" y="68551"/>
                </a:cubicBezTo>
                <a:cubicBezTo>
                  <a:pt x="2095948" y="-8545"/>
                  <a:pt x="3214744" y="-31853"/>
                  <a:pt x="3861996" y="57794"/>
                </a:cubicBezTo>
                <a:cubicBezTo>
                  <a:pt x="4509248" y="147441"/>
                  <a:pt x="4615032" y="258602"/>
                  <a:pt x="5335794" y="606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495774" y="1566514"/>
            <a:ext cx="6777318" cy="748431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7318" h="748431">
                <a:moveTo>
                  <a:pt x="0" y="748431"/>
                </a:moveTo>
                <a:cubicBezTo>
                  <a:pt x="378310" y="546725"/>
                  <a:pt x="756621" y="345019"/>
                  <a:pt x="1484555" y="221306"/>
                </a:cubicBezTo>
                <a:cubicBezTo>
                  <a:pt x="2212489" y="97593"/>
                  <a:pt x="3485478" y="-29706"/>
                  <a:pt x="4367605" y="6153"/>
                </a:cubicBezTo>
                <a:cubicBezTo>
                  <a:pt x="5249732" y="42012"/>
                  <a:pt x="6013525" y="239235"/>
                  <a:pt x="6777318" y="43645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86" y="3068753"/>
            <a:ext cx="502147" cy="5021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94294" y="3533484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Designated</a:t>
            </a:r>
          </a:p>
          <a:p>
            <a:pPr algn="ctr"/>
            <a:r>
              <a:rPr lang="en-US" dirty="0" smtClean="0"/>
              <a:t>Error Handler </a:t>
            </a:r>
          </a:p>
        </p:txBody>
      </p:sp>
      <p:cxnSp>
        <p:nvCxnSpPr>
          <p:cNvPr id="20" name="Straight Arrow Connector 19"/>
          <p:cNvCxnSpPr>
            <a:stCxn id="10" idx="4"/>
          </p:cNvCxnSpPr>
          <p:nvPr/>
        </p:nvCxnSpPr>
        <p:spPr>
          <a:xfrm flipV="1">
            <a:off x="2933700" y="3347679"/>
            <a:ext cx="3086100" cy="2232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 flipV="1">
            <a:off x="2438400" y="3444664"/>
            <a:ext cx="3611880" cy="52628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Region Validation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1742100"/>
            <a:ext cx="3124200" cy="2819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1676400"/>
            <a:ext cx="3124200" cy="2819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835075" y="1981200"/>
            <a:ext cx="1670125" cy="1486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926080" y="3627378"/>
            <a:ext cx="5948979" cy="613297"/>
          </a:xfrm>
          <a:custGeom>
            <a:avLst/>
            <a:gdLst>
              <a:gd name="connsiteX0" fmla="*/ 0 w 5948979"/>
              <a:gd name="connsiteY0" fmla="*/ 0 h 613297"/>
              <a:gd name="connsiteX1" fmla="*/ 1893346 w 5948979"/>
              <a:gd name="connsiteY1" fmla="*/ 537882 h 613297"/>
              <a:gd name="connsiteX2" fmla="*/ 4012602 w 5948979"/>
              <a:gd name="connsiteY2" fmla="*/ 580913 h 613297"/>
              <a:gd name="connsiteX3" fmla="*/ 5948979 w 5948979"/>
              <a:gd name="connsiteY3" fmla="*/ 268941 h 61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8979" h="613297">
                <a:moveTo>
                  <a:pt x="0" y="0"/>
                </a:moveTo>
                <a:cubicBezTo>
                  <a:pt x="612289" y="220531"/>
                  <a:pt x="1224579" y="441063"/>
                  <a:pt x="1893346" y="537882"/>
                </a:cubicBezTo>
                <a:cubicBezTo>
                  <a:pt x="2562113" y="634701"/>
                  <a:pt x="3336663" y="625736"/>
                  <a:pt x="4012602" y="580913"/>
                </a:cubicBezTo>
                <a:cubicBezTo>
                  <a:pt x="4688541" y="536090"/>
                  <a:pt x="5318760" y="402515"/>
                  <a:pt x="5948979" y="26894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20471" y="3982380"/>
            <a:ext cx="6895651" cy="970620"/>
          </a:xfrm>
          <a:custGeom>
            <a:avLst/>
            <a:gdLst>
              <a:gd name="connsiteX0" fmla="*/ 0 w 6895651"/>
              <a:gd name="connsiteY0" fmla="*/ 0 h 1203741"/>
              <a:gd name="connsiteX1" fmla="*/ 2635623 w 6895651"/>
              <a:gd name="connsiteY1" fmla="*/ 1161826 h 1203741"/>
              <a:gd name="connsiteX2" fmla="*/ 5830644 w 6895651"/>
              <a:gd name="connsiteY2" fmla="*/ 871369 h 1203741"/>
              <a:gd name="connsiteX3" fmla="*/ 6895651 w 6895651"/>
              <a:gd name="connsiteY3" fmla="*/ 139849 h 1203741"/>
              <a:gd name="connsiteX0" fmla="*/ 0 w 6895651"/>
              <a:gd name="connsiteY0" fmla="*/ 0 h 1014314"/>
              <a:gd name="connsiteX1" fmla="*/ 2667896 w 6895651"/>
              <a:gd name="connsiteY1" fmla="*/ 935915 h 1014314"/>
              <a:gd name="connsiteX2" fmla="*/ 5830644 w 6895651"/>
              <a:gd name="connsiteY2" fmla="*/ 871369 h 1014314"/>
              <a:gd name="connsiteX3" fmla="*/ 6895651 w 6895651"/>
              <a:gd name="connsiteY3" fmla="*/ 139849 h 1014314"/>
              <a:gd name="connsiteX0" fmla="*/ 0 w 6895651"/>
              <a:gd name="connsiteY0" fmla="*/ 0 h 970620"/>
              <a:gd name="connsiteX1" fmla="*/ 2667896 w 6895651"/>
              <a:gd name="connsiteY1" fmla="*/ 935915 h 970620"/>
              <a:gd name="connsiteX2" fmla="*/ 5615491 w 6895651"/>
              <a:gd name="connsiteY2" fmla="*/ 710004 h 970620"/>
              <a:gd name="connsiteX3" fmla="*/ 6895651 w 6895651"/>
              <a:gd name="connsiteY3" fmla="*/ 139849 h 97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651" h="970620">
                <a:moveTo>
                  <a:pt x="0" y="0"/>
                </a:moveTo>
                <a:cubicBezTo>
                  <a:pt x="831924" y="508299"/>
                  <a:pt x="1731981" y="817581"/>
                  <a:pt x="2667896" y="935915"/>
                </a:cubicBezTo>
                <a:cubicBezTo>
                  <a:pt x="3603811" y="1054249"/>
                  <a:pt x="4910865" y="842682"/>
                  <a:pt x="5615491" y="710004"/>
                </a:cubicBezTo>
                <a:cubicBezTo>
                  <a:pt x="6320117" y="577326"/>
                  <a:pt x="6718150" y="420444"/>
                  <a:pt x="6895651" y="1398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52600" y="110626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 States</a:t>
            </a:r>
          </a:p>
          <a:p>
            <a:pPr algn="ctr"/>
            <a:r>
              <a:rPr lang="en-US" dirty="0" smtClean="0"/>
              <a:t>Region </a:t>
            </a:r>
            <a:r>
              <a:rPr lang="en-US" dirty="0"/>
              <a:t>E</a:t>
            </a:r>
            <a:r>
              <a:rPr lang="en-US" dirty="0" smtClean="0"/>
              <a:t>ntry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53400" y="1030069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 States </a:t>
            </a:r>
          </a:p>
          <a:p>
            <a:pPr algn="ctr"/>
            <a:r>
              <a:rPr lang="en-US" dirty="0" smtClean="0"/>
              <a:t>Region Exit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5142130"/>
            <a:ext cx="10972800" cy="14110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Desired behavior equivalence check:</a:t>
            </a:r>
          </a:p>
          <a:p>
            <a:pPr lvl="1"/>
            <a:r>
              <a:rPr lang="en-US" sz="2400" dirty="0" smtClean="0"/>
              <a:t>Separate SMT queries for each register, flag, memory</a:t>
            </a:r>
          </a:p>
        </p:txBody>
      </p:sp>
      <p:sp>
        <p:nvSpPr>
          <p:cNvPr id="27" name="Oval 26"/>
          <p:cNvSpPr/>
          <p:nvPr/>
        </p:nvSpPr>
        <p:spPr>
          <a:xfrm>
            <a:off x="8260976" y="1827823"/>
            <a:ext cx="1670125" cy="1486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 flipV="1">
            <a:off x="2438400" y="22755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3095625" y="2542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 flipV="1">
            <a:off x="2362200" y="3189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 flipV="1">
            <a:off x="2895600" y="3570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 flipV="1">
            <a:off x="2362200" y="39328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 flipV="1">
            <a:off x="9216166" y="19707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 flipV="1">
            <a:off x="8458200" y="2618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 flipV="1">
            <a:off x="9026562" y="3075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 flipV="1">
            <a:off x="9307606" y="403863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 flipV="1">
            <a:off x="8829675" y="38566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422262" y="2528470"/>
            <a:ext cx="6658984" cy="702669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  <a:gd name="connsiteX0" fmla="*/ 0 w 7013987"/>
              <a:gd name="connsiteY0" fmla="*/ 1139176 h 1139176"/>
              <a:gd name="connsiteX1" fmla="*/ 1721224 w 7013987"/>
              <a:gd name="connsiteY1" fmla="*/ 224776 h 1139176"/>
              <a:gd name="connsiteX2" fmla="*/ 4604274 w 7013987"/>
              <a:gd name="connsiteY2" fmla="*/ 9623 h 1139176"/>
              <a:gd name="connsiteX3" fmla="*/ 7013987 w 7013987"/>
              <a:gd name="connsiteY3" fmla="*/ 439929 h 1139176"/>
              <a:gd name="connsiteX0" fmla="*/ 0 w 7013987"/>
              <a:gd name="connsiteY0" fmla="*/ 1140260 h 1140260"/>
              <a:gd name="connsiteX1" fmla="*/ 2022438 w 7013987"/>
              <a:gd name="connsiteY1" fmla="*/ 871319 h 1140260"/>
              <a:gd name="connsiteX2" fmla="*/ 4604274 w 7013987"/>
              <a:gd name="connsiteY2" fmla="*/ 10707 h 1140260"/>
              <a:gd name="connsiteX3" fmla="*/ 7013987 w 7013987"/>
              <a:gd name="connsiteY3" fmla="*/ 441013 h 1140260"/>
              <a:gd name="connsiteX0" fmla="*/ 0 w 7013987"/>
              <a:gd name="connsiteY0" fmla="*/ 742680 h 742680"/>
              <a:gd name="connsiteX1" fmla="*/ 2022438 w 7013987"/>
              <a:gd name="connsiteY1" fmla="*/ 473739 h 742680"/>
              <a:gd name="connsiteX2" fmla="*/ 4507455 w 7013987"/>
              <a:gd name="connsiteY2" fmla="*/ 452223 h 742680"/>
              <a:gd name="connsiteX3" fmla="*/ 7013987 w 7013987"/>
              <a:gd name="connsiteY3" fmla="*/ 43433 h 742680"/>
              <a:gd name="connsiteX0" fmla="*/ 0 w 6669742"/>
              <a:gd name="connsiteY0" fmla="*/ 337403 h 627860"/>
              <a:gd name="connsiteX1" fmla="*/ 2022438 w 6669742"/>
              <a:gd name="connsiteY1" fmla="*/ 68462 h 627860"/>
              <a:gd name="connsiteX2" fmla="*/ 4507455 w 6669742"/>
              <a:gd name="connsiteY2" fmla="*/ 46946 h 627860"/>
              <a:gd name="connsiteX3" fmla="*/ 6669742 w 6669742"/>
              <a:gd name="connsiteY3" fmla="*/ 627860 h 627860"/>
              <a:gd name="connsiteX0" fmla="*/ 0 w 6669742"/>
              <a:gd name="connsiteY0" fmla="*/ 316372 h 606829"/>
              <a:gd name="connsiteX1" fmla="*/ 1775012 w 6669742"/>
              <a:gd name="connsiteY1" fmla="*/ 122734 h 606829"/>
              <a:gd name="connsiteX2" fmla="*/ 4507455 w 6669742"/>
              <a:gd name="connsiteY2" fmla="*/ 25915 h 606829"/>
              <a:gd name="connsiteX3" fmla="*/ 6669742 w 6669742"/>
              <a:gd name="connsiteY3" fmla="*/ 606829 h 606829"/>
              <a:gd name="connsiteX0" fmla="*/ 0 w 6658984"/>
              <a:gd name="connsiteY0" fmla="*/ 702669 h 702669"/>
              <a:gd name="connsiteX1" fmla="*/ 1764254 w 6658984"/>
              <a:gd name="connsiteY1" fmla="*/ 132514 h 702669"/>
              <a:gd name="connsiteX2" fmla="*/ 4496697 w 6658984"/>
              <a:gd name="connsiteY2" fmla="*/ 35695 h 702669"/>
              <a:gd name="connsiteX3" fmla="*/ 6658984 w 6658984"/>
              <a:gd name="connsiteY3" fmla="*/ 616609 h 7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984" h="702669">
                <a:moveTo>
                  <a:pt x="0" y="702669"/>
                </a:moveTo>
                <a:cubicBezTo>
                  <a:pt x="378310" y="500963"/>
                  <a:pt x="1014804" y="243676"/>
                  <a:pt x="1764254" y="132514"/>
                </a:cubicBezTo>
                <a:cubicBezTo>
                  <a:pt x="2513704" y="21352"/>
                  <a:pt x="3680909" y="-44988"/>
                  <a:pt x="4496697" y="35695"/>
                </a:cubicBezTo>
                <a:cubicBezTo>
                  <a:pt x="5312485" y="116378"/>
                  <a:pt x="5895191" y="419385"/>
                  <a:pt x="6658984" y="6166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153783" y="2054550"/>
            <a:ext cx="5335794" cy="606433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  <a:gd name="connsiteX0" fmla="*/ 0 w 6271709"/>
              <a:gd name="connsiteY0" fmla="*/ 856725 h 856725"/>
              <a:gd name="connsiteX1" fmla="*/ 978946 w 6271709"/>
              <a:gd name="connsiteY1" fmla="*/ 222023 h 856725"/>
              <a:gd name="connsiteX2" fmla="*/ 3861996 w 6271709"/>
              <a:gd name="connsiteY2" fmla="*/ 6870 h 856725"/>
              <a:gd name="connsiteX3" fmla="*/ 6271709 w 6271709"/>
              <a:gd name="connsiteY3" fmla="*/ 437176 h 856725"/>
              <a:gd name="connsiteX0" fmla="*/ 0 w 6271709"/>
              <a:gd name="connsiteY0" fmla="*/ 851607 h 851607"/>
              <a:gd name="connsiteX1" fmla="*/ 1398494 w 6271709"/>
              <a:gd name="connsiteY1" fmla="*/ 302967 h 851607"/>
              <a:gd name="connsiteX2" fmla="*/ 3861996 w 6271709"/>
              <a:gd name="connsiteY2" fmla="*/ 1752 h 851607"/>
              <a:gd name="connsiteX3" fmla="*/ 6271709 w 6271709"/>
              <a:gd name="connsiteY3" fmla="*/ 432058 h 851607"/>
              <a:gd name="connsiteX0" fmla="*/ 0 w 5378824"/>
              <a:gd name="connsiteY0" fmla="*/ 872949 h 937494"/>
              <a:gd name="connsiteX1" fmla="*/ 1398494 w 5378824"/>
              <a:gd name="connsiteY1" fmla="*/ 324309 h 937494"/>
              <a:gd name="connsiteX2" fmla="*/ 3861996 w 5378824"/>
              <a:gd name="connsiteY2" fmla="*/ 23094 h 937494"/>
              <a:gd name="connsiteX3" fmla="*/ 5378824 w 5378824"/>
              <a:gd name="connsiteY3" fmla="*/ 937494 h 937494"/>
              <a:gd name="connsiteX0" fmla="*/ 0 w 5378824"/>
              <a:gd name="connsiteY0" fmla="*/ 583427 h 647972"/>
              <a:gd name="connsiteX1" fmla="*/ 1398494 w 5378824"/>
              <a:gd name="connsiteY1" fmla="*/ 34787 h 647972"/>
              <a:gd name="connsiteX2" fmla="*/ 3861996 w 5378824"/>
              <a:gd name="connsiteY2" fmla="*/ 120848 h 647972"/>
              <a:gd name="connsiteX3" fmla="*/ 5378824 w 5378824"/>
              <a:gd name="connsiteY3" fmla="*/ 647972 h 647972"/>
              <a:gd name="connsiteX0" fmla="*/ 0 w 5378824"/>
              <a:gd name="connsiteY0" fmla="*/ 518914 h 583459"/>
              <a:gd name="connsiteX1" fmla="*/ 1452282 w 5378824"/>
              <a:gd name="connsiteY1" fmla="*/ 67092 h 583459"/>
              <a:gd name="connsiteX2" fmla="*/ 3861996 w 5378824"/>
              <a:gd name="connsiteY2" fmla="*/ 56335 h 583459"/>
              <a:gd name="connsiteX3" fmla="*/ 5378824 w 5378824"/>
              <a:gd name="connsiteY3" fmla="*/ 583459 h 583459"/>
              <a:gd name="connsiteX0" fmla="*/ 0 w 5335794"/>
              <a:gd name="connsiteY0" fmla="*/ 520373 h 606433"/>
              <a:gd name="connsiteX1" fmla="*/ 1452282 w 5335794"/>
              <a:gd name="connsiteY1" fmla="*/ 68551 h 606433"/>
              <a:gd name="connsiteX2" fmla="*/ 3861996 w 5335794"/>
              <a:gd name="connsiteY2" fmla="*/ 57794 h 606433"/>
              <a:gd name="connsiteX3" fmla="*/ 5335794 w 5335794"/>
              <a:gd name="connsiteY3" fmla="*/ 606433 h 606433"/>
              <a:gd name="connsiteX0" fmla="*/ 0 w 5335794"/>
              <a:gd name="connsiteY0" fmla="*/ 520373 h 606433"/>
              <a:gd name="connsiteX1" fmla="*/ 1452282 w 5335794"/>
              <a:gd name="connsiteY1" fmla="*/ 68551 h 606433"/>
              <a:gd name="connsiteX2" fmla="*/ 3861996 w 5335794"/>
              <a:gd name="connsiteY2" fmla="*/ 57794 h 606433"/>
              <a:gd name="connsiteX3" fmla="*/ 5335794 w 5335794"/>
              <a:gd name="connsiteY3" fmla="*/ 606433 h 60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5794" h="606433">
                <a:moveTo>
                  <a:pt x="0" y="520373"/>
                </a:moveTo>
                <a:cubicBezTo>
                  <a:pt x="378310" y="318667"/>
                  <a:pt x="808616" y="145647"/>
                  <a:pt x="1452282" y="68551"/>
                </a:cubicBezTo>
                <a:cubicBezTo>
                  <a:pt x="2095948" y="-8545"/>
                  <a:pt x="3214744" y="-31853"/>
                  <a:pt x="3861996" y="57794"/>
                </a:cubicBezTo>
                <a:cubicBezTo>
                  <a:pt x="4509248" y="147441"/>
                  <a:pt x="4615032" y="258602"/>
                  <a:pt x="5335794" y="606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495774" y="1566514"/>
            <a:ext cx="6777318" cy="748431"/>
          </a:xfrm>
          <a:custGeom>
            <a:avLst/>
            <a:gdLst>
              <a:gd name="connsiteX0" fmla="*/ 0 w 6777318"/>
              <a:gd name="connsiteY0" fmla="*/ 748431 h 748431"/>
              <a:gd name="connsiteX1" fmla="*/ 1484555 w 6777318"/>
              <a:gd name="connsiteY1" fmla="*/ 221306 h 748431"/>
              <a:gd name="connsiteX2" fmla="*/ 4367605 w 6777318"/>
              <a:gd name="connsiteY2" fmla="*/ 6153 h 748431"/>
              <a:gd name="connsiteX3" fmla="*/ 6777318 w 6777318"/>
              <a:gd name="connsiteY3" fmla="*/ 436459 h 74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7318" h="748431">
                <a:moveTo>
                  <a:pt x="0" y="748431"/>
                </a:moveTo>
                <a:cubicBezTo>
                  <a:pt x="378310" y="546725"/>
                  <a:pt x="756621" y="345019"/>
                  <a:pt x="1484555" y="221306"/>
                </a:cubicBezTo>
                <a:cubicBezTo>
                  <a:pt x="2212489" y="97593"/>
                  <a:pt x="3485478" y="-29706"/>
                  <a:pt x="4367605" y="6153"/>
                </a:cubicBezTo>
                <a:cubicBezTo>
                  <a:pt x="5249732" y="42012"/>
                  <a:pt x="6013525" y="239235"/>
                  <a:pt x="6777318" y="43645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86" y="3068753"/>
            <a:ext cx="502147" cy="5021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94294" y="3533484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Designated</a:t>
            </a:r>
          </a:p>
          <a:p>
            <a:pPr algn="ctr"/>
            <a:r>
              <a:rPr lang="en-US" dirty="0" smtClean="0"/>
              <a:t>Error Handler </a:t>
            </a:r>
          </a:p>
        </p:txBody>
      </p:sp>
      <p:cxnSp>
        <p:nvCxnSpPr>
          <p:cNvPr id="20" name="Straight Arrow Connector 19"/>
          <p:cNvCxnSpPr>
            <a:stCxn id="10" idx="4"/>
          </p:cNvCxnSpPr>
          <p:nvPr/>
        </p:nvCxnSpPr>
        <p:spPr>
          <a:xfrm flipV="1">
            <a:off x="2933700" y="3347679"/>
            <a:ext cx="3086100" cy="2232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 flipV="1">
            <a:off x="2438400" y="3444664"/>
            <a:ext cx="3611880" cy="52628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517289" y="1773568"/>
            <a:ext cx="6723530" cy="550084"/>
          </a:xfrm>
          <a:custGeom>
            <a:avLst/>
            <a:gdLst>
              <a:gd name="connsiteX0" fmla="*/ 0 w 6723530"/>
              <a:gd name="connsiteY0" fmla="*/ 550084 h 550084"/>
              <a:gd name="connsiteX1" fmla="*/ 1559859 w 6723530"/>
              <a:gd name="connsiteY1" fmla="*/ 173566 h 550084"/>
              <a:gd name="connsiteX2" fmla="*/ 3808207 w 6723530"/>
              <a:gd name="connsiteY2" fmla="*/ 1444 h 550084"/>
              <a:gd name="connsiteX3" fmla="*/ 6723530 w 6723530"/>
              <a:gd name="connsiteY3" fmla="*/ 259627 h 5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3530" h="550084">
                <a:moveTo>
                  <a:pt x="0" y="550084"/>
                </a:moveTo>
                <a:cubicBezTo>
                  <a:pt x="462579" y="407545"/>
                  <a:pt x="925158" y="265006"/>
                  <a:pt x="1559859" y="173566"/>
                </a:cubicBezTo>
                <a:cubicBezTo>
                  <a:pt x="2194560" y="82126"/>
                  <a:pt x="2947595" y="-12899"/>
                  <a:pt x="3808207" y="1444"/>
                </a:cubicBezTo>
                <a:cubicBezTo>
                  <a:pt x="4668819" y="15787"/>
                  <a:pt x="5696174" y="137707"/>
                  <a:pt x="6723530" y="25962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141233" y="2260594"/>
            <a:ext cx="5314278" cy="396545"/>
          </a:xfrm>
          <a:custGeom>
            <a:avLst/>
            <a:gdLst>
              <a:gd name="connsiteX0" fmla="*/ 0 w 5314278"/>
              <a:gd name="connsiteY0" fmla="*/ 342757 h 396545"/>
              <a:gd name="connsiteX1" fmla="*/ 2076226 w 5314278"/>
              <a:gd name="connsiteY1" fmla="*/ 20027 h 396545"/>
              <a:gd name="connsiteX2" fmla="*/ 4152452 w 5314278"/>
              <a:gd name="connsiteY2" fmla="*/ 73815 h 396545"/>
              <a:gd name="connsiteX3" fmla="*/ 5314278 w 5314278"/>
              <a:gd name="connsiteY3" fmla="*/ 396545 h 3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278" h="396545">
                <a:moveTo>
                  <a:pt x="0" y="342757"/>
                </a:moveTo>
                <a:cubicBezTo>
                  <a:pt x="692075" y="203804"/>
                  <a:pt x="1384151" y="64851"/>
                  <a:pt x="2076226" y="20027"/>
                </a:cubicBezTo>
                <a:cubicBezTo>
                  <a:pt x="2768301" y="-24797"/>
                  <a:pt x="3612777" y="11062"/>
                  <a:pt x="4152452" y="73815"/>
                </a:cubicBezTo>
                <a:cubicBezTo>
                  <a:pt x="4692127" y="136568"/>
                  <a:pt x="5003202" y="266556"/>
                  <a:pt x="5314278" y="39654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431228" y="2698674"/>
            <a:ext cx="6594438" cy="560893"/>
          </a:xfrm>
          <a:custGeom>
            <a:avLst/>
            <a:gdLst>
              <a:gd name="connsiteX0" fmla="*/ 0 w 6594438"/>
              <a:gd name="connsiteY0" fmla="*/ 560893 h 560893"/>
              <a:gd name="connsiteX1" fmla="*/ 2054711 w 6594438"/>
              <a:gd name="connsiteY1" fmla="*/ 152102 h 560893"/>
              <a:gd name="connsiteX2" fmla="*/ 4098664 w 6594438"/>
              <a:gd name="connsiteY2" fmla="*/ 12253 h 560893"/>
              <a:gd name="connsiteX3" fmla="*/ 6594438 w 6594438"/>
              <a:gd name="connsiteY3" fmla="*/ 431801 h 56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4438" h="560893">
                <a:moveTo>
                  <a:pt x="0" y="560893"/>
                </a:moveTo>
                <a:cubicBezTo>
                  <a:pt x="685800" y="402217"/>
                  <a:pt x="1371600" y="243542"/>
                  <a:pt x="2054711" y="152102"/>
                </a:cubicBezTo>
                <a:cubicBezTo>
                  <a:pt x="2737822" y="60662"/>
                  <a:pt x="3342043" y="-34364"/>
                  <a:pt x="4098664" y="12253"/>
                </a:cubicBezTo>
                <a:cubicBezTo>
                  <a:pt x="4855285" y="58869"/>
                  <a:pt x="5724861" y="245335"/>
                  <a:pt x="6594438" y="431801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Explicit Code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Transformations perturb code layout</a:t>
            </a:r>
          </a:p>
          <a:p>
            <a:pPr lvl="1"/>
            <a:r>
              <a:rPr lang="en-US" sz="2400" dirty="0"/>
              <a:t>Code addresses are stored in </a:t>
            </a:r>
            <a:r>
              <a:rPr lang="en-US" sz="2400" dirty="0" smtClean="0"/>
              <a:t>registers, </a:t>
            </a:r>
            <a:r>
              <a:rPr lang="en-US" sz="2400" dirty="0"/>
              <a:t>memory</a:t>
            </a:r>
          </a:p>
          <a:p>
            <a:pPr lvl="1"/>
            <a:r>
              <a:rPr lang="en-US" sz="2400" dirty="0" smtClean="0"/>
              <a:t>Equivalence check detects/reports address changes</a:t>
            </a:r>
          </a:p>
          <a:p>
            <a:pPr lvl="1"/>
            <a:r>
              <a:rPr lang="en-US" sz="2400" dirty="0" smtClean="0"/>
              <a:t>Extreme case: same instruction at different locations</a:t>
            </a:r>
          </a:p>
          <a:p>
            <a:pPr lvl="2"/>
            <a:r>
              <a:rPr lang="en-US" sz="2000" dirty="0" smtClean="0"/>
              <a:t>Return addresses on TOS will differ</a:t>
            </a:r>
          </a:p>
          <a:p>
            <a:pPr lvl="1"/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Our approach: symbolize transformation region entry addresses</a:t>
            </a:r>
          </a:p>
          <a:p>
            <a:pPr lvl="1"/>
            <a:r>
              <a:rPr lang="en-US" sz="2400" dirty="0" smtClean="0"/>
              <a:t>Encode 0x40054E and 0x4005D9 as free </a:t>
            </a:r>
            <a:r>
              <a:rPr lang="en-US" sz="2400" dirty="0" err="1" smtClean="0"/>
              <a:t>vars</a:t>
            </a:r>
            <a:r>
              <a:rPr lang="en-US" sz="2400" dirty="0" smtClean="0"/>
              <a:t> “</a:t>
            </a:r>
            <a:r>
              <a:rPr lang="en-US" sz="2400" i="1" dirty="0" smtClean="0"/>
              <a:t>orig_40054E”</a:t>
            </a:r>
            <a:r>
              <a:rPr lang="en-US" sz="2400" dirty="0" smtClean="0"/>
              <a:t> and “</a:t>
            </a:r>
            <a:r>
              <a:rPr lang="en-US" sz="2400" i="1" dirty="0" smtClean="0"/>
              <a:t>tx_4005D9”</a:t>
            </a:r>
          </a:p>
          <a:p>
            <a:pPr lvl="1"/>
            <a:r>
              <a:rPr lang="en-US" sz="2400" dirty="0" smtClean="0"/>
              <a:t>Assume constraint: “</a:t>
            </a:r>
            <a:r>
              <a:rPr lang="en-US" sz="2400" i="1" dirty="0" smtClean="0"/>
              <a:t>orig_40054E == tx_4005D9</a:t>
            </a:r>
            <a:r>
              <a:rPr lang="en-US" sz="2400" dirty="0" smtClean="0"/>
              <a:t>” for SMT queries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468469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0x400549:       </a:t>
            </a:r>
            <a:r>
              <a:rPr lang="en-US" dirty="0" err="1">
                <a:latin typeface="Consolas" panose="020B0609020204030204" pitchFamily="49" charset="0"/>
              </a:rPr>
              <a:t>callq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400526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0x40054E:       ...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3468469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0x4005D4:       </a:t>
            </a:r>
            <a:r>
              <a:rPr lang="en-US" dirty="0" err="1">
                <a:latin typeface="Consolas" panose="020B0609020204030204" pitchFamily="49" charset="0"/>
              </a:rPr>
              <a:t>callq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400526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0x4005D9:       ...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00473" y="3549318"/>
            <a:ext cx="2286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Validation must check all reachable code</a:t>
            </a:r>
          </a:p>
          <a:p>
            <a:pPr lvl="1"/>
            <a:r>
              <a:rPr lang="en-US" sz="2400" dirty="0" smtClean="0"/>
              <a:t>No easy way to ensure coverage due to indirect control-flow transfers</a:t>
            </a:r>
          </a:p>
          <a:p>
            <a:pPr lvl="1"/>
            <a:r>
              <a:rPr lang="en-US" sz="2400" dirty="0" smtClean="0"/>
              <a:t>Hard to disambiguate at region level</a:t>
            </a:r>
          </a:p>
          <a:p>
            <a:pPr lvl="5"/>
            <a:endParaRPr lang="en-US" sz="1600" dirty="0"/>
          </a:p>
          <a:p>
            <a:r>
              <a:rPr lang="en-US" sz="2800" dirty="0" smtClean="0"/>
              <a:t>Ideal Solution: Enforce CFI as part of transformation</a:t>
            </a:r>
          </a:p>
          <a:p>
            <a:pPr lvl="1"/>
            <a:r>
              <a:rPr lang="en-US" sz="2400" dirty="0" smtClean="0"/>
              <a:t>Ensure that all legal targets are specified as region entry points</a:t>
            </a:r>
          </a:p>
          <a:p>
            <a:pPr lvl="1"/>
            <a:r>
              <a:rPr lang="en-US" sz="2400" dirty="0" smtClean="0"/>
              <a:t>Additional level of protection</a:t>
            </a:r>
          </a:p>
          <a:p>
            <a:pPr lvl="6"/>
            <a:endParaRPr lang="en-US" sz="1600" dirty="0"/>
          </a:p>
          <a:p>
            <a:r>
              <a:rPr lang="en-US" sz="2800" dirty="0" smtClean="0"/>
              <a:t>No CFI -&gt; Weaker guarantees</a:t>
            </a:r>
          </a:p>
          <a:p>
            <a:pPr lvl="1"/>
            <a:r>
              <a:rPr lang="en-US" sz="2400" dirty="0" smtClean="0"/>
              <a:t>Proper validation only for explicitly specified regions</a:t>
            </a:r>
          </a:p>
          <a:p>
            <a:pPr lvl="1"/>
            <a:r>
              <a:rPr lang="en-US" sz="2400" dirty="0" smtClean="0"/>
              <a:t>May still be ok if the user is confident about coverage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7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Dynamic Translation of Code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Sieve: explicitly translate control-flow targets</a:t>
            </a:r>
          </a:p>
          <a:p>
            <a:pPr lvl="1"/>
            <a:r>
              <a:rPr lang="en-US" sz="2400" dirty="0" smtClean="0"/>
              <a:t>Borrowed from dynamic translation community</a:t>
            </a:r>
          </a:p>
          <a:p>
            <a:pPr lvl="1"/>
            <a:r>
              <a:rPr lang="en-US" sz="2400" dirty="0" smtClean="0"/>
              <a:t>Two benefits:</a:t>
            </a:r>
          </a:p>
          <a:p>
            <a:pPr lvl="2"/>
            <a:r>
              <a:rPr lang="en-US" sz="2000" dirty="0"/>
              <a:t>N</a:t>
            </a:r>
            <a:r>
              <a:rPr lang="en-US" sz="2000" dirty="0" smtClean="0"/>
              <a:t>o need to transform code-address computations</a:t>
            </a:r>
          </a:p>
          <a:p>
            <a:pPr lvl="2"/>
            <a:r>
              <a:rPr lang="en-US" sz="2000" dirty="0" smtClean="0"/>
              <a:t>CFI enforcement</a:t>
            </a:r>
          </a:p>
          <a:p>
            <a:pPr lvl="6"/>
            <a:endParaRPr lang="en-US" sz="1100" dirty="0"/>
          </a:p>
          <a:p>
            <a:r>
              <a:rPr lang="en-US" sz="2800" dirty="0" smtClean="0"/>
              <a:t>Benchmarks:</a:t>
            </a:r>
          </a:p>
          <a:p>
            <a:pPr lvl="1"/>
            <a:r>
              <a:rPr lang="en-US" sz="2400" dirty="0" smtClean="0"/>
              <a:t>CGC challenge binaries, Apache </a:t>
            </a:r>
            <a:r>
              <a:rPr lang="en-US" sz="2400" dirty="0" err="1" smtClean="0"/>
              <a:t>httpd</a:t>
            </a:r>
            <a:endParaRPr lang="en-US" sz="2400" dirty="0" smtClean="0"/>
          </a:p>
          <a:p>
            <a:pPr lvl="1"/>
            <a:r>
              <a:rPr lang="en-US" sz="2400" dirty="0" err="1" smtClean="0"/>
              <a:t>Vertx</a:t>
            </a:r>
            <a:r>
              <a:rPr lang="en-US" sz="2400" dirty="0" smtClean="0"/>
              <a:t> successfully validates correct implementation</a:t>
            </a:r>
          </a:p>
          <a:p>
            <a:pPr lvl="2"/>
            <a:r>
              <a:rPr lang="en-US" sz="2000" dirty="0" smtClean="0"/>
              <a:t>Caught bugs in x86 -&gt; x64 transform port</a:t>
            </a:r>
          </a:p>
          <a:p>
            <a:pPr lvl="1"/>
            <a:r>
              <a:rPr lang="en-US" sz="2400" dirty="0" smtClean="0"/>
              <a:t>Validation time: minutes (small) to hours (large)</a:t>
            </a:r>
          </a:p>
          <a:p>
            <a:pPr lvl="2"/>
            <a:r>
              <a:rPr lang="en-US" sz="2000" dirty="0" smtClean="0"/>
              <a:t>Linear in the # of regions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1143000"/>
            <a:ext cx="37338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jmp</a:t>
            </a:r>
            <a:r>
              <a:rPr lang="en-US" sz="1400" dirty="0" smtClean="0">
                <a:latin typeface="Consolas" panose="020B0609020204030204" pitchFamily="49" charset="0"/>
              </a:rPr>
              <a:t> [</a:t>
            </a:r>
            <a:r>
              <a:rPr lang="en-US" sz="1400" dirty="0" err="1" smtClean="0">
                <a:latin typeface="Consolas" panose="020B0609020204030204" pitchFamily="49" charset="0"/>
              </a:rPr>
              <a:t>rcx</a:t>
            </a:r>
            <a:r>
              <a:rPr lang="en-US" sz="1400" dirty="0" smtClean="0">
                <a:latin typeface="Consolas" panose="020B0609020204030204" pitchFamily="49" charset="0"/>
              </a:rPr>
              <a:t>]  ;; can go to { A, B, C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... 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0" y="3279100"/>
            <a:ext cx="37338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sz="1400" i="1" dirty="0">
                <a:latin typeface="Consolas" panose="020B0609020204030204" pitchFamily="49" charset="0"/>
              </a:rPr>
              <a:t>i</a:t>
            </a:r>
            <a:r>
              <a:rPr lang="en-US" sz="1400" i="1" dirty="0" smtClean="0">
                <a:latin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rcx</a:t>
            </a:r>
            <a:r>
              <a:rPr lang="en-US" sz="1400" dirty="0" smtClean="0">
                <a:latin typeface="Consolas" panose="020B0609020204030204" pitchFamily="49" charset="0"/>
              </a:rPr>
              <a:t> == A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jmp</a:t>
            </a:r>
            <a:r>
              <a:rPr lang="en-US" sz="1400" dirty="0" smtClean="0">
                <a:latin typeface="Consolas" panose="020B0609020204030204" pitchFamily="49" charset="0"/>
              </a:rPr>
              <a:t> A’</a:t>
            </a:r>
          </a:p>
          <a:p>
            <a:r>
              <a:rPr lang="en-US" sz="1400" i="1" dirty="0" err="1">
                <a:latin typeface="Consolas" panose="020B0609020204030204" pitchFamily="49" charset="0"/>
              </a:rPr>
              <a:t>e</a:t>
            </a:r>
            <a:r>
              <a:rPr lang="en-US" sz="1400" i="1" dirty="0" err="1" smtClean="0">
                <a:latin typeface="Consolas" panose="020B0609020204030204" pitchFamily="49" charset="0"/>
              </a:rPr>
              <a:t>lseif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rcx</a:t>
            </a:r>
            <a:r>
              <a:rPr lang="en-US" sz="1400" dirty="0" smtClean="0">
                <a:latin typeface="Consolas" panose="020B0609020204030204" pitchFamily="49" charset="0"/>
              </a:rPr>
              <a:t> == B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jmp</a:t>
            </a:r>
            <a:r>
              <a:rPr lang="en-US" sz="1400" dirty="0" smtClean="0">
                <a:latin typeface="Consolas" panose="020B0609020204030204" pitchFamily="49" charset="0"/>
              </a:rPr>
              <a:t> B’</a:t>
            </a:r>
          </a:p>
          <a:p>
            <a:r>
              <a:rPr lang="en-US" sz="1400" i="1" dirty="0" err="1">
                <a:latin typeface="Consolas" panose="020B0609020204030204" pitchFamily="49" charset="0"/>
              </a:rPr>
              <a:t>e</a:t>
            </a:r>
            <a:r>
              <a:rPr lang="en-US" sz="1400" i="1" dirty="0" err="1" smtClean="0">
                <a:latin typeface="Consolas" panose="020B0609020204030204" pitchFamily="49" charset="0"/>
              </a:rPr>
              <a:t>lseif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rcx</a:t>
            </a:r>
            <a:r>
              <a:rPr lang="en-US" sz="1400" dirty="0" smtClean="0">
                <a:latin typeface="Consolas" panose="020B0609020204030204" pitchFamily="49" charset="0"/>
              </a:rPr>
              <a:t> == 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jmp</a:t>
            </a:r>
            <a:r>
              <a:rPr lang="en-US" sz="1400" dirty="0" smtClean="0">
                <a:latin typeface="Consolas" panose="020B0609020204030204" pitchFamily="49" charset="0"/>
              </a:rPr>
              <a:t> C’</a:t>
            </a:r>
          </a:p>
          <a:p>
            <a:r>
              <a:rPr lang="en-US" sz="1400" i="1" dirty="0">
                <a:latin typeface="Consolas" panose="020B0609020204030204" pitchFamily="49" charset="0"/>
              </a:rPr>
              <a:t>e</a:t>
            </a:r>
            <a:r>
              <a:rPr lang="en-US" sz="1400" i="1" dirty="0" smtClean="0">
                <a:latin typeface="Consolas" panose="020B0609020204030204" pitchFamily="49" charset="0"/>
              </a:rPr>
              <a:t>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jmp</a:t>
            </a:r>
            <a:r>
              <a:rPr lang="en-US" sz="1400" dirty="0" smtClean="0">
                <a:latin typeface="Consolas" panose="020B0609020204030204" pitchFamily="49" charset="0"/>
              </a:rPr>
              <a:t> error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e</a:t>
            </a:r>
            <a:r>
              <a:rPr lang="en-US" sz="1400" dirty="0" smtClean="0">
                <a:latin typeface="Consolas" panose="020B0609020204030204" pitchFamily="49" charset="0"/>
              </a:rPr>
              <a:t>rror:      ;; designated handler</a:t>
            </a:r>
          </a:p>
          <a:p>
            <a:r>
              <a:rPr lang="en-US" sz="1400" i="1" dirty="0">
                <a:latin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</a:rPr>
              <a:t>   report</a:t>
            </a:r>
          </a:p>
          <a:p>
            <a:r>
              <a:rPr lang="en-US" sz="1400" i="1" dirty="0">
                <a:latin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</a:rPr>
              <a:t>   abort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1981200"/>
            <a:ext cx="3733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Code Layout Changes: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[..., A → A’, B </a:t>
            </a:r>
            <a:r>
              <a:rPr lang="en-US" sz="1400" dirty="0">
                <a:latin typeface="Consolas" panose="020B0609020204030204" pitchFamily="49" charset="0"/>
              </a:rPr>
              <a:t>→ </a:t>
            </a:r>
            <a:r>
              <a:rPr lang="en-US" sz="1400" dirty="0" smtClean="0">
                <a:latin typeface="Consolas" panose="020B0609020204030204" pitchFamily="49" charset="0"/>
              </a:rPr>
              <a:t>B’, C </a:t>
            </a:r>
            <a:r>
              <a:rPr lang="en-US" sz="1400" dirty="0">
                <a:latin typeface="Consolas" panose="020B0609020204030204" pitchFamily="49" charset="0"/>
              </a:rPr>
              <a:t>→ </a:t>
            </a:r>
            <a:r>
              <a:rPr lang="en-US" sz="1400" dirty="0" smtClean="0">
                <a:latin typeface="Consolas" panose="020B0609020204030204" pitchFamily="49" charset="0"/>
              </a:rPr>
              <a:t>C’, ...] 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525000" y="2743200"/>
            <a:ext cx="685800" cy="33746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 about validation?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Transformation of binaries provides many benefits</a:t>
            </a:r>
          </a:p>
          <a:p>
            <a:pPr lvl="1"/>
            <a:r>
              <a:rPr lang="en-US" sz="2400" dirty="0" smtClean="0"/>
              <a:t>Adapt COTS and legacy software </a:t>
            </a:r>
          </a:p>
          <a:p>
            <a:pPr lvl="2"/>
            <a:r>
              <a:rPr lang="en-US" sz="2000" dirty="0" smtClean="0"/>
              <a:t>Patch, harden, optimize, de-bloat, ...</a:t>
            </a:r>
          </a:p>
          <a:p>
            <a:pPr lvl="1"/>
            <a:r>
              <a:rPr lang="en-US" sz="2400" dirty="0" smtClean="0"/>
              <a:t>Often preferable to source-level or compile-time transformation</a:t>
            </a:r>
          </a:p>
          <a:p>
            <a:pPr lvl="2"/>
            <a:r>
              <a:rPr lang="en-US" sz="2000" dirty="0" smtClean="0"/>
              <a:t>Support many compilers/languages</a:t>
            </a:r>
          </a:p>
          <a:p>
            <a:pPr lvl="2"/>
            <a:r>
              <a:rPr lang="en-US" sz="2000" dirty="0" smtClean="0"/>
              <a:t>Prevent compiler from removing or messing up instrumentation</a:t>
            </a:r>
          </a:p>
          <a:p>
            <a:pPr lvl="6"/>
            <a:endParaRPr lang="en-US" sz="1600" dirty="0"/>
          </a:p>
          <a:p>
            <a:r>
              <a:rPr lang="en-US" sz="2800" dirty="0" smtClean="0"/>
              <a:t>Yet many users are cautious to adopt</a:t>
            </a:r>
          </a:p>
          <a:p>
            <a:pPr lvl="1"/>
            <a:r>
              <a:rPr lang="en-US" sz="2400" dirty="0" smtClean="0"/>
              <a:t>Transformations may break software, introduce vulnerabilities</a:t>
            </a:r>
          </a:p>
          <a:p>
            <a:pPr lvl="1"/>
            <a:r>
              <a:rPr lang="en-US" sz="2400" dirty="0" smtClean="0"/>
              <a:t>Critical software needs to be recertified (significant effort)</a:t>
            </a:r>
          </a:p>
          <a:p>
            <a:pPr lvl="1"/>
            <a:r>
              <a:rPr lang="en-US" sz="2400" dirty="0" smtClean="0"/>
              <a:t>Many users opt to stick with the “original” binaries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70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wider range of transformations:</a:t>
            </a:r>
          </a:p>
          <a:p>
            <a:pPr lvl="1"/>
            <a:r>
              <a:rPr lang="en-US" sz="2400" dirty="0" smtClean="0"/>
              <a:t>Transforms that impose global semantics changes, perturb data</a:t>
            </a:r>
          </a:p>
          <a:p>
            <a:pPr lvl="1"/>
            <a:r>
              <a:rPr lang="en-US" sz="2400" dirty="0" smtClean="0"/>
              <a:t>Emit more sophisticated hints from transformation tools (</a:t>
            </a:r>
            <a:r>
              <a:rPr lang="en-US" sz="2400" smtClean="0"/>
              <a:t>e.g., invariants</a:t>
            </a:r>
            <a:r>
              <a:rPr lang="en-US" sz="2400" dirty="0" smtClean="0"/>
              <a:t>)</a:t>
            </a:r>
          </a:p>
          <a:p>
            <a:pPr lvl="3"/>
            <a:endParaRPr lang="en-US" sz="1200" dirty="0" smtClean="0"/>
          </a:p>
          <a:p>
            <a:r>
              <a:rPr lang="en-US" sz="2800" dirty="0" smtClean="0"/>
              <a:t>Improve validation performance:</a:t>
            </a:r>
          </a:p>
          <a:p>
            <a:pPr lvl="1"/>
            <a:r>
              <a:rPr lang="en-US" sz="2400" dirty="0" smtClean="0"/>
              <a:t>More efficient logical encoding, SMT solver use</a:t>
            </a:r>
          </a:p>
          <a:p>
            <a:pPr lvl="1"/>
            <a:r>
              <a:rPr lang="en-US" sz="2400" dirty="0" smtClean="0"/>
              <a:t>Parallelization</a:t>
            </a:r>
          </a:p>
          <a:p>
            <a:pPr lvl="4"/>
            <a:endParaRPr lang="en-US" sz="1600" dirty="0" smtClean="0"/>
          </a:p>
          <a:p>
            <a:r>
              <a:rPr lang="en-US" sz="2800" dirty="0" smtClean="0"/>
              <a:t>Further reduce TCB:</a:t>
            </a:r>
          </a:p>
          <a:p>
            <a:pPr lvl="1"/>
            <a:r>
              <a:rPr lang="en-US" sz="2400" dirty="0" err="1" smtClean="0"/>
              <a:t>Vertx</a:t>
            </a:r>
            <a:r>
              <a:rPr lang="en-US" sz="2400" dirty="0" smtClean="0"/>
              <a:t> relies on decoding, ISA semantics spec, SMT solver, etc.</a:t>
            </a:r>
          </a:p>
          <a:p>
            <a:pPr lvl="1"/>
            <a:r>
              <a:rPr lang="en-US" sz="2400" dirty="0" smtClean="0"/>
              <a:t>Ongoing work with CVC4 team: use proof checkers to move SMT out of TCB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00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Vertx</a:t>
            </a:r>
            <a:r>
              <a:rPr lang="en-US" sz="2800" dirty="0" smtClean="0"/>
              <a:t>: a stand-alone tool for validation of binary transformations</a:t>
            </a:r>
          </a:p>
          <a:p>
            <a:pPr lvl="1"/>
            <a:r>
              <a:rPr lang="en-US" sz="2400" dirty="0" smtClean="0"/>
              <a:t>Successfully validates </a:t>
            </a:r>
            <a:r>
              <a:rPr lang="en-US" sz="2400" dirty="0"/>
              <a:t>a</a:t>
            </a:r>
            <a:r>
              <a:rPr lang="en-US" sz="2400" dirty="0" smtClean="0"/>
              <a:t> class of hardening transforms</a:t>
            </a:r>
          </a:p>
          <a:p>
            <a:pPr lvl="1"/>
            <a:r>
              <a:rPr lang="en-US" sz="2400" dirty="0" smtClean="0"/>
              <a:t>Scales to real-world software</a:t>
            </a:r>
          </a:p>
          <a:p>
            <a:pPr lvl="1"/>
            <a:r>
              <a:rPr lang="en-US" sz="2400" dirty="0" smtClean="0"/>
              <a:t>Increases users’ trust in binary transformation tools</a:t>
            </a:r>
          </a:p>
          <a:p>
            <a:pPr lvl="1"/>
            <a:r>
              <a:rPr lang="en-US" sz="2400" dirty="0" smtClean="0"/>
              <a:t>Helps with debugging / diagnosing bugs in transforms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Lays groundwork for validation of more general transformations</a:t>
            </a:r>
          </a:p>
          <a:p>
            <a:pPr lvl="1"/>
            <a:r>
              <a:rPr lang="en-US" sz="2400" dirty="0" smtClean="0"/>
              <a:t>E.g., memory safety, policy monitoring, de-bloating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8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10134600" cy="4267200"/>
          </a:xfrm>
        </p:spPr>
        <p:txBody>
          <a:bodyPr/>
          <a:lstStyle/>
          <a:p>
            <a:r>
              <a:rPr lang="en-US" dirty="0" err="1" smtClean="0"/>
              <a:t>GrammaTech</a:t>
            </a:r>
            <a:r>
              <a:rPr lang="en-US" dirty="0" smtClean="0"/>
              <a:t>, Inc.: </a:t>
            </a:r>
          </a:p>
          <a:p>
            <a:pPr lvl="1"/>
            <a:r>
              <a:rPr lang="en-US" dirty="0" smtClean="0"/>
              <a:t>Cutting edge research in software analysis and transformation</a:t>
            </a:r>
          </a:p>
          <a:p>
            <a:pPr lvl="1"/>
            <a:r>
              <a:rPr lang="en-US" dirty="0" smtClean="0"/>
              <a:t>Binaries and source</a:t>
            </a:r>
          </a:p>
          <a:p>
            <a:pPr lvl="1"/>
            <a:endParaRPr lang="en-US" dirty="0"/>
          </a:p>
          <a:p>
            <a:r>
              <a:rPr lang="en-US" dirty="0" smtClean="0"/>
              <a:t>We are hiring!</a:t>
            </a:r>
          </a:p>
          <a:p>
            <a:pPr lvl="1"/>
            <a:r>
              <a:rPr lang="en-US" dirty="0" smtClean="0"/>
              <a:t>Check us out:		</a:t>
            </a:r>
            <a:r>
              <a:rPr lang="en-US" dirty="0" smtClean="0">
                <a:hlinkClick r:id="rId2"/>
              </a:rPr>
              <a:t>www.grammatech.com</a:t>
            </a:r>
            <a:endParaRPr lang="en-US" dirty="0" smtClean="0"/>
          </a:p>
          <a:p>
            <a:pPr lvl="1"/>
            <a:r>
              <a:rPr lang="en-US" dirty="0" smtClean="0"/>
              <a:t>Apply: 				</a:t>
            </a:r>
            <a:r>
              <a:rPr lang="en-US" dirty="0" smtClean="0">
                <a:hlinkClick r:id="rId3" action="ppaction://hlinkfile"/>
              </a:rPr>
              <a:t>careers.grammatech.com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smtClean="0">
                <a:hlinkClick r:id="rId4"/>
              </a:rPr>
              <a:t>recruiting@grammatech.com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Vertx</a:t>
            </a:r>
            <a:r>
              <a:rPr lang="en-US" dirty="0" smtClean="0"/>
              <a:t>: Tool for Validating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Small, stand-alone tool</a:t>
            </a:r>
          </a:p>
          <a:p>
            <a:pPr lvl="1"/>
            <a:r>
              <a:rPr lang="en-US" sz="2400" dirty="0" smtClean="0"/>
              <a:t>Compares transformed binary to the original</a:t>
            </a:r>
          </a:p>
          <a:p>
            <a:pPr lvl="1"/>
            <a:r>
              <a:rPr lang="en-US" sz="2400" dirty="0" smtClean="0"/>
              <a:t>Rigorously checks whether the transformation succeeded</a:t>
            </a:r>
            <a:endParaRPr lang="en-US" dirty="0" smtClean="0"/>
          </a:p>
          <a:p>
            <a:pPr lvl="6"/>
            <a:endParaRPr lang="en-US" sz="1600" dirty="0"/>
          </a:p>
          <a:p>
            <a:r>
              <a:rPr lang="en-US" sz="2800" dirty="0" err="1" smtClean="0"/>
              <a:t>Vertx</a:t>
            </a:r>
            <a:r>
              <a:rPr lang="en-US" sz="2800" dirty="0" smtClean="0"/>
              <a:t> can be deployed: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s TCB for binary transformation framework</a:t>
            </a:r>
          </a:p>
          <a:p>
            <a:pPr lvl="1"/>
            <a:r>
              <a:rPr lang="en-US" sz="2400" dirty="0" smtClean="0"/>
              <a:t>During transformation tool development: </a:t>
            </a:r>
          </a:p>
          <a:p>
            <a:pPr lvl="2"/>
            <a:r>
              <a:rPr lang="en-US" sz="2000" dirty="0" smtClean="0"/>
              <a:t>Continuous integration: daily / weekly runs to detect regressions</a:t>
            </a:r>
          </a:p>
          <a:p>
            <a:pPr lvl="2"/>
            <a:r>
              <a:rPr lang="en-US" sz="2000" dirty="0" smtClean="0"/>
              <a:t>Debugging: help diagnose bugs in transform implementations</a:t>
            </a:r>
          </a:p>
          <a:p>
            <a:pPr lvl="7"/>
            <a:endParaRPr lang="en-US" sz="1600" dirty="0"/>
          </a:p>
          <a:p>
            <a:r>
              <a:rPr lang="en-US" sz="2800" dirty="0" smtClean="0"/>
              <a:t>Catch: comparing arbitrary binaries is non-trivial</a:t>
            </a:r>
          </a:p>
          <a:p>
            <a:pPr lvl="1"/>
            <a:r>
              <a:rPr lang="en-US" sz="2400" dirty="0" err="1" smtClean="0"/>
              <a:t>Vertx</a:t>
            </a:r>
            <a:r>
              <a:rPr lang="en-US" sz="2400" dirty="0" smtClean="0"/>
              <a:t> leans on transformation tool to provide necessary insights </a:t>
            </a:r>
          </a:p>
        </p:txBody>
      </p:sp>
    </p:spTree>
    <p:extLst>
      <p:ext uri="{BB962C8B-B14F-4D97-AF65-F5344CB8AC3E}">
        <p14:creationId xmlns:p14="http://schemas.microsoft.com/office/powerpoint/2010/main" val="13164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Vertx</a:t>
            </a:r>
            <a:r>
              <a:rPr lang="en-US" dirty="0" smtClean="0"/>
              <a:t>: Concept of Operations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3673032" y="1181100"/>
            <a:ext cx="1371599" cy="10287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673032" y="2584076"/>
            <a:ext cx="1371600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7044" y="1758781"/>
            <a:ext cx="1766817" cy="1238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Vertx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31998" y="1758781"/>
            <a:ext cx="985351" cy="393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02140" y="2362200"/>
            <a:ext cx="915209" cy="538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52400" y="1181100"/>
            <a:ext cx="3380064" cy="2393576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 Translation 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Check transform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Easier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Tolerate latent bugs in transformation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Allow changes in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Work on binaries, rather than IR</a:t>
            </a:r>
          </a:p>
        </p:txBody>
      </p:sp>
    </p:spTree>
    <p:extLst>
      <p:ext uri="{BB962C8B-B14F-4D97-AF65-F5344CB8AC3E}">
        <p14:creationId xmlns:p14="http://schemas.microsoft.com/office/powerpoint/2010/main" val="36292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Vertx</a:t>
            </a:r>
            <a:r>
              <a:rPr lang="en-US" dirty="0" smtClean="0"/>
              <a:t>: Concept of Operations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3673032" y="1181100"/>
            <a:ext cx="1371599" cy="10287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3671496" y="3944280"/>
            <a:ext cx="1373135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673032" y="2584076"/>
            <a:ext cx="1371600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7044" y="1758781"/>
            <a:ext cx="1766817" cy="1238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Vertx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31998" y="1758781"/>
            <a:ext cx="985351" cy="393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02140" y="2362200"/>
            <a:ext cx="915209" cy="538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148112" y="2691683"/>
            <a:ext cx="1005451" cy="125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52400" y="1181100"/>
            <a:ext cx="3380064" cy="2393576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 Translation 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Check transform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Easier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Tolerate latent bugs in transformation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Allow changes in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Work on binaries, rather than IR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52399" y="3944280"/>
            <a:ext cx="3353587" cy="990600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did the transform change?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Currently: binary hardening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Elimination of “bad” behaviors</a:t>
            </a:r>
          </a:p>
        </p:txBody>
      </p:sp>
    </p:spTree>
    <p:extLst>
      <p:ext uri="{BB962C8B-B14F-4D97-AF65-F5344CB8AC3E}">
        <p14:creationId xmlns:p14="http://schemas.microsoft.com/office/powerpoint/2010/main" val="7283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Vertx</a:t>
            </a:r>
            <a:r>
              <a:rPr lang="en-US" dirty="0" smtClean="0"/>
              <a:t>: Concept of Operations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3673032" y="1181100"/>
            <a:ext cx="1371599" cy="10287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3671496" y="3944280"/>
            <a:ext cx="1373135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673032" y="2584076"/>
            <a:ext cx="1371600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3671496" y="5304484"/>
            <a:ext cx="1460502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7044" y="1758781"/>
            <a:ext cx="1766817" cy="1238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Vertx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31998" y="1758781"/>
            <a:ext cx="985351" cy="393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02140" y="2362200"/>
            <a:ext cx="915209" cy="538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148112" y="2691683"/>
            <a:ext cx="1005451" cy="125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210140" y="3109690"/>
            <a:ext cx="1046904" cy="2085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52400" y="1181100"/>
            <a:ext cx="3380064" cy="2393576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 Translation 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Check transform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Easier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Tolerate latent bugs in transformation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Allow changes in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Work on binaries, rather than IR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52399" y="3944280"/>
            <a:ext cx="3353587" cy="990600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did the transform change?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Currently: binary hardening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Elimination of “bad” behaviors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52400" y="5334000"/>
            <a:ext cx="3353587" cy="990600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was the transform applied?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Generated by the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Conveys global, hard-to-infer info</a:t>
            </a:r>
          </a:p>
        </p:txBody>
      </p:sp>
    </p:spTree>
    <p:extLst>
      <p:ext uri="{BB962C8B-B14F-4D97-AF65-F5344CB8AC3E}">
        <p14:creationId xmlns:p14="http://schemas.microsoft.com/office/powerpoint/2010/main" val="25289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Vertx</a:t>
            </a:r>
            <a:r>
              <a:rPr lang="en-US" dirty="0" smtClean="0"/>
              <a:t>: Concept of Operations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3673032" y="1181100"/>
            <a:ext cx="1371599" cy="10287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3671496" y="3944280"/>
            <a:ext cx="1373135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673032" y="2584076"/>
            <a:ext cx="1371600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3671496" y="5304484"/>
            <a:ext cx="1460502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7044" y="1758781"/>
            <a:ext cx="1766817" cy="1238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Vertx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31998" y="1758781"/>
            <a:ext cx="985351" cy="393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02140" y="2362200"/>
            <a:ext cx="915209" cy="538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148112" y="2691683"/>
            <a:ext cx="1005451" cy="125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210140" y="3109690"/>
            <a:ext cx="1046904" cy="2085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52400" y="1181100"/>
            <a:ext cx="3380064" cy="2393576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 Translation 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Check transform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Easier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Tolerate latent bugs in transformation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Allow changes in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Work on binaries, rather than IR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52399" y="3944280"/>
            <a:ext cx="3353587" cy="990600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did the transform change?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Currently: binary hardening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Elimination of “bad” behaviors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52400" y="5334000"/>
            <a:ext cx="3353587" cy="990600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was the transform applied?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Generated by the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Conveys global, hard-to-infer info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943739" y="4267200"/>
            <a:ext cx="4648200" cy="1676400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Check that all desired functionality is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Check that all “bad” behaviors are eliminated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I.e., control is redirected to a designated error handler</a:t>
            </a:r>
          </a:p>
        </p:txBody>
      </p:sp>
    </p:spTree>
    <p:extLst>
      <p:ext uri="{BB962C8B-B14F-4D97-AF65-F5344CB8AC3E}">
        <p14:creationId xmlns:p14="http://schemas.microsoft.com/office/powerpoint/2010/main" val="18777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Vertx</a:t>
            </a:r>
            <a:r>
              <a:rPr lang="en-US" dirty="0" smtClean="0"/>
              <a:t>: Concept of Operations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3673032" y="1181100"/>
            <a:ext cx="1371599" cy="10287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3671496" y="3944280"/>
            <a:ext cx="1373135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673032" y="2584076"/>
            <a:ext cx="1371600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3671496" y="5304484"/>
            <a:ext cx="1460502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7044" y="1758781"/>
            <a:ext cx="1766817" cy="1238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Vertx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31998" y="1758781"/>
            <a:ext cx="985351" cy="393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02140" y="2362200"/>
            <a:ext cx="915209" cy="538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222356" y="1692637"/>
            <a:ext cx="780898" cy="384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11148" y="2482153"/>
            <a:ext cx="781950" cy="26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53400" y="152400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67839" y="269168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148112" y="2691683"/>
            <a:ext cx="1005451" cy="125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210140" y="3109690"/>
            <a:ext cx="1046904" cy="2085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32793" y="1181100"/>
            <a:ext cx="2678205" cy="712232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 is correct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132793" y="2133600"/>
            <a:ext cx="2678205" cy="1915436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go: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Transformation is buggy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Hints are insufficient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Timeout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n w="0">
                <a:noFill/>
              </a:ln>
              <a:solidFill>
                <a:schemeClr val="tx1"/>
              </a:solidFill>
            </a:endParaRP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Detailed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Help users diagnose</a:t>
            </a:r>
            <a:endParaRPr lang="en-US" sz="1600" dirty="0">
              <a:ln w="0">
                <a:noFill/>
              </a:ln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52400" y="1181100"/>
            <a:ext cx="3380064" cy="2393576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 Translation 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Check transform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Easier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Tolerate latent bugs in transformation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Allow changes in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Work on binaries, rather than IR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52399" y="3944280"/>
            <a:ext cx="3353587" cy="990600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did the transform change?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Currently: binary hardening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Elimination of “bad” behaviors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52400" y="5334000"/>
            <a:ext cx="3353587" cy="990600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was the transform applied?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Generated by the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Conveys global, hard-to-infer info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943739" y="4267200"/>
            <a:ext cx="4648200" cy="1676400"/>
          </a:xfrm>
          <a:prstGeom prst="roundRect">
            <a:avLst/>
          </a:prstGeom>
          <a:noFill/>
          <a:ln w="158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Check that all desired functionality is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Check that all “bad” behaviors are eliminated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</a:rPr>
              <a:t>I.e., control is redirected to a designated error handler</a:t>
            </a:r>
          </a:p>
        </p:txBody>
      </p:sp>
    </p:spTree>
    <p:extLst>
      <p:ext uri="{BB962C8B-B14F-4D97-AF65-F5344CB8AC3E}">
        <p14:creationId xmlns:p14="http://schemas.microsoft.com/office/powerpoint/2010/main" val="41905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Vertx</a:t>
            </a:r>
            <a:r>
              <a:rPr lang="en-US" dirty="0" smtClean="0"/>
              <a:t>: TCB for Binary Transformation Ecosystem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600200" y="1143000"/>
            <a:ext cx="914400" cy="1295400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599" y="1143000"/>
            <a:ext cx="3581401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Transformation Tool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5139146" y="2590800"/>
            <a:ext cx="1676400" cy="9906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276600" y="2590800"/>
            <a:ext cx="1371600" cy="9906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7306491" y="2590800"/>
            <a:ext cx="1676400" cy="99060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6897" y="4302035"/>
            <a:ext cx="1404257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Vertx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9601200" y="3543300"/>
            <a:ext cx="1380309" cy="1174569"/>
          </a:xfrm>
          <a:prstGeom prst="flowChart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9" y="4984253"/>
            <a:ext cx="802277" cy="80227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590800" y="16764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2860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9800" y="22860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43400" y="3581400"/>
            <a:ext cx="27432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24600" y="3581400"/>
            <a:ext cx="962297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924800" y="3657600"/>
            <a:ext cx="152400" cy="472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763000" y="4229100"/>
            <a:ext cx="7620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763000" y="4757602"/>
            <a:ext cx="1066800" cy="42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108474" y="2485016"/>
            <a:ext cx="4948542" cy="2216076"/>
          </a:xfrm>
          <a:custGeom>
            <a:avLst/>
            <a:gdLst>
              <a:gd name="connsiteX0" fmla="*/ 10782 w 4948542"/>
              <a:gd name="connsiteY0" fmla="*/ 0 h 2216076"/>
              <a:gd name="connsiteX1" fmla="*/ 376542 w 4948542"/>
              <a:gd name="connsiteY1" fmla="*/ 1129553 h 2216076"/>
              <a:gd name="connsiteX2" fmla="*/ 2485041 w 4948542"/>
              <a:gd name="connsiteY2" fmla="*/ 1871831 h 2216076"/>
              <a:gd name="connsiteX3" fmla="*/ 4948542 w 4948542"/>
              <a:gd name="connsiteY3" fmla="*/ 2216076 h 221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542" h="2216076">
                <a:moveTo>
                  <a:pt x="10782" y="0"/>
                </a:moveTo>
                <a:cubicBezTo>
                  <a:pt x="-12527" y="408790"/>
                  <a:pt x="-35835" y="817581"/>
                  <a:pt x="376542" y="1129553"/>
                </a:cubicBezTo>
                <a:cubicBezTo>
                  <a:pt x="788919" y="1441525"/>
                  <a:pt x="1723041" y="1690744"/>
                  <a:pt x="2485041" y="1871831"/>
                </a:cubicBezTo>
                <a:cubicBezTo>
                  <a:pt x="3247041" y="2052918"/>
                  <a:pt x="4097791" y="2134497"/>
                  <a:pt x="4948542" y="221607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787274" y="396240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978895" y="49001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9600" y="5105400"/>
            <a:ext cx="9144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9600" y="5638800"/>
            <a:ext cx="9144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00742" y="5117068"/>
            <a:ext cx="605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Untrusted:</a:t>
            </a:r>
            <a:r>
              <a:rPr lang="en-US" dirty="0" smtClean="0"/>
              <a:t> buggy, unknown provenance, malicious intent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650468"/>
            <a:ext cx="725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rusted:</a:t>
            </a:r>
            <a:r>
              <a:rPr lang="en-US" dirty="0" smtClean="0"/>
              <a:t> must be correct to ensure overall transformation 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mmaTech (Confidential Material) Templat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GrammaTech (Confidential Material) Template 2015v2</Template>
  <TotalTime>18775</TotalTime>
  <Words>1486</Words>
  <Application>Microsoft Office PowerPoint</Application>
  <PresentationFormat>Widescreen</PresentationFormat>
  <Paragraphs>345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Wingdings</vt:lpstr>
      <vt:lpstr>GrammaTech (Confidential Material) Template 2015</vt:lpstr>
      <vt:lpstr>Vertx: Automated Validation of Binary Transformations</vt:lpstr>
      <vt:lpstr>Why do we care about validation?</vt:lpstr>
      <vt:lpstr>Vertx: Tool for Validating Transformations</vt:lpstr>
      <vt:lpstr>Vertx: Concept of Operations</vt:lpstr>
      <vt:lpstr>Vertx: Concept of Operations</vt:lpstr>
      <vt:lpstr>Vertx: Concept of Operations</vt:lpstr>
      <vt:lpstr>Vertx: Concept of Operations</vt:lpstr>
      <vt:lpstr>Vertx: Concept of Operations</vt:lpstr>
      <vt:lpstr>Vertx: TCB for Binary Transformation Ecosystem</vt:lpstr>
      <vt:lpstr>Initial Focus: Local Transformations</vt:lpstr>
      <vt:lpstr>Transformation Validation Mechanism</vt:lpstr>
      <vt:lpstr>Transformation Region Extraction</vt:lpstr>
      <vt:lpstr>Transformation Region Validation</vt:lpstr>
      <vt:lpstr>Transformation Region Validation</vt:lpstr>
      <vt:lpstr>Transformation Region Validation</vt:lpstr>
      <vt:lpstr>Transformation Region Validation</vt:lpstr>
      <vt:lpstr>Challenges: Explicit Code Addresses</vt:lpstr>
      <vt:lpstr>Challenges: Code Coverage</vt:lpstr>
      <vt:lpstr>Case Study: Dynamic Translation of Code Addresses</vt:lpstr>
      <vt:lpstr>Going Forward</vt:lpstr>
      <vt:lpstr>Conclusions</vt:lpstr>
      <vt:lpstr>Questions?</vt:lpstr>
    </vt:vector>
  </TitlesOfParts>
  <Company>GrammaTech,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Internal Kick-Off Meeting Agenda</dc:title>
  <dc:creator>R. Hardaway</dc:creator>
  <cp:lastModifiedBy>Denis Gopan</cp:lastModifiedBy>
  <cp:revision>374</cp:revision>
  <cp:lastPrinted>2013-10-07T16:02:51Z</cp:lastPrinted>
  <dcterms:created xsi:type="dcterms:W3CDTF">2009-12-07T21:39:40Z</dcterms:created>
  <dcterms:modified xsi:type="dcterms:W3CDTF">2017-11-03T15:21:24Z</dcterms:modified>
</cp:coreProperties>
</file>