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315" r:id="rId2"/>
    <p:sldId id="356" r:id="rId3"/>
    <p:sldId id="394" r:id="rId4"/>
    <p:sldId id="395" r:id="rId5"/>
    <p:sldId id="387" r:id="rId6"/>
    <p:sldId id="388" r:id="rId7"/>
    <p:sldId id="392" r:id="rId8"/>
    <p:sldId id="391" r:id="rId9"/>
    <p:sldId id="390" r:id="rId10"/>
    <p:sldId id="393" r:id="rId11"/>
    <p:sldId id="399" r:id="rId12"/>
    <p:sldId id="396" r:id="rId13"/>
    <p:sldId id="397" r:id="rId14"/>
    <p:sldId id="4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ho Kim" initials="JK" lastIdx="1" clrIdx="0">
    <p:extLst>
      <p:ext uri="{19B8F6BF-5375-455C-9EA6-DF929625EA0E}">
        <p15:presenceInfo xmlns:p15="http://schemas.microsoft.com/office/powerpoint/2012/main" userId="S-1-5-21-43633741-1925225323-2162017944-2874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68863" autoAdjust="0"/>
  </p:normalViewPr>
  <p:slideViewPr>
    <p:cSldViewPr snapToGrid="0">
      <p:cViewPr varScale="1">
        <p:scale>
          <a:sx n="118" d="100"/>
          <a:sy n="118" d="100"/>
        </p:scale>
        <p:origin x="22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3743F-4D72-4ED2-AD5B-7762789656C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95937-FAFD-4E0F-92FA-764EE48D0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594BDD04-E1DA-4C4A-A986-7CFD510FE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2CD3204-B7C3-B049-BF10-404E435C9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46281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D421380-ACD6-2049-A927-288C8172B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685800" y="2778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CUNY Central  PowerPoint Template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4ABB-2669-2D4C-95BB-A33D354E6C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746ED-0B0A-5349-853A-1084E70136A0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2/6/2023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C9B8A-E054-3841-8FED-2D874C595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8D5650-CB9B-2F44-BD9D-5A88196FD0C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1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7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4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7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9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POWERPOINT LAYOUT: </a:t>
            </a:r>
            <a:r>
              <a:rPr lang="en-US" sz="1100" b="0" dirty="0"/>
              <a:t>CONTENT WITH CAPTION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1" dirty="0"/>
              <a:t>Headline/Caption – Plus Text to Right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EA15FE91-8875-7445-943A-C02A7750A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685800" y="2778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CC7B1-0744-FD4C-ABFA-93917C9B43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84F22B-CC4D-CE49-8A0F-83B77B271FAA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62633-1E74-0D4B-B60F-7D581D229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6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4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1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0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POWERPOINT LAYOUT: </a:t>
            </a:r>
            <a:r>
              <a:rPr lang="en-US" sz="1100" b="0" dirty="0"/>
              <a:t>TITLE AND CONTENT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685800" y="298450"/>
            <a:ext cx="3848100" cy="4587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CUNY Central  PowerPoint Template 02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52611A-2A93-B34D-8036-09C6EDC82B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5650-CB9B-2F44-BD9D-5A88196FD0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9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173D7-5EEB-EE41-A125-7D5C5025C02B}"/>
              </a:ext>
            </a:extLst>
          </p:cNvPr>
          <p:cNvSpPr/>
          <p:nvPr userDrawn="1"/>
        </p:nvSpPr>
        <p:spPr>
          <a:xfrm>
            <a:off x="0" y="1385888"/>
            <a:ext cx="12198350" cy="182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04A059FA-90F7-1F45-B26E-62AB133A2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375317"/>
            <a:ext cx="11801764" cy="1034405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rgbClr val="1C3A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2412546"/>
            <a:ext cx="9144000" cy="442515"/>
          </a:xfrm>
        </p:spPr>
        <p:txBody>
          <a:bodyPr/>
          <a:lstStyle>
            <a:lvl1pPr marL="0" indent="0" algn="l">
              <a:buNone/>
              <a:defRPr sz="25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646B-DE9D-7642-A0B4-C2DFA6779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C82A67-2169-C641-BD49-15863C21B4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578734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2E4A5-9180-D040-BB2E-260A69ED4025}"/>
              </a:ext>
            </a:extLst>
          </p:cNvPr>
          <p:cNvSpPr/>
          <p:nvPr userDrawn="1"/>
        </p:nvSpPr>
        <p:spPr>
          <a:xfrm>
            <a:off x="-1" y="0"/>
            <a:ext cx="5336375" cy="6858000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65651D46-DFF8-904D-93F5-1A3F777B4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0524"/>
            <a:ext cx="4253322" cy="1068388"/>
          </a:xfrm>
          <a:prstGeom prst="rect">
            <a:avLst/>
          </a:prstGeom>
        </p:spPr>
        <p:txBody>
          <a:bodyPr anchor="t" anchorCtr="0"/>
          <a:lstStyle>
            <a:lvl1pPr>
              <a:defRPr sz="3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1" y="0"/>
            <a:ext cx="6858000" cy="6858000"/>
          </a:xfrm>
        </p:spPr>
        <p:txBody>
          <a:bodyPr anchor="ctr" anchorCtr="0"/>
          <a:lstStyle>
            <a:lvl1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2258"/>
            <a:ext cx="3932237" cy="342673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C00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B502A7-59DA-1C43-AEB0-E66C20B07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57FF2-C9B1-064D-BF58-3A638CE816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4550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0133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3043B-FB08-5B46-88A5-9E98AEF508A8}"/>
              </a:ext>
            </a:extLst>
          </p:cNvPr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rgbClr val="1B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2891A-FA77-FD4E-AA1F-B9104C0821CA}"/>
              </a:ext>
            </a:extLst>
          </p:cNvPr>
          <p:cNvSpPr/>
          <p:nvPr userDrawn="1"/>
        </p:nvSpPr>
        <p:spPr>
          <a:xfrm>
            <a:off x="0" y="1385888"/>
            <a:ext cx="12198350" cy="182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9C28DE-F8D1-C348-AC04-CFAD5C0B68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298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375317"/>
            <a:ext cx="11801764" cy="1034405"/>
          </a:xfrm>
          <a:prstGeom prst="rect">
            <a:avLst/>
          </a:prstGeom>
        </p:spPr>
        <p:txBody>
          <a:bodyPr anchor="b"/>
          <a:lstStyle>
            <a:lvl1pPr algn="l">
              <a:defRPr sz="4000" b="1" i="0">
                <a:solidFill>
                  <a:srgbClr val="1C3A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2412546"/>
            <a:ext cx="9144000" cy="442515"/>
          </a:xfrm>
        </p:spPr>
        <p:txBody>
          <a:bodyPr/>
          <a:lstStyle>
            <a:lvl1pPr marL="0" indent="0" algn="l">
              <a:buNone/>
              <a:defRPr sz="25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77546-58DF-B649-BE41-81240102F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D39C9E-819F-C64E-B0C2-B0A54340C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86041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5EB8B-98E8-A244-A900-BCBB91C418E5}"/>
              </a:ext>
            </a:extLst>
          </p:cNvPr>
          <p:cNvSpPr/>
          <p:nvPr userDrawn="1"/>
        </p:nvSpPr>
        <p:spPr>
          <a:xfrm>
            <a:off x="0" y="4335463"/>
            <a:ext cx="12192000" cy="1604962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59131EF-F372-6A48-AA7F-9C0D6E0C1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75" y="4627710"/>
            <a:ext cx="10515600" cy="1169830"/>
          </a:xfrm>
          <a:prstGeom prst="rect">
            <a:avLst/>
          </a:prstGeom>
        </p:spPr>
        <p:txBody>
          <a:bodyPr anchor="t" anchorCtr="0"/>
          <a:lstStyle>
            <a:lvl1pPr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475" y="5324303"/>
            <a:ext cx="10515600" cy="615580"/>
          </a:xfrm>
        </p:spPr>
        <p:txBody>
          <a:bodyPr/>
          <a:lstStyle>
            <a:lvl1pPr marL="0" indent="0">
              <a:buNone/>
              <a:defRPr sz="2500" b="0" i="0">
                <a:solidFill>
                  <a:srgbClr val="FFC000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321E-26CA-BF43-BEBF-E40A5F323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E77412-5ED7-454C-A51D-A99841326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21418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7B8BAB-33F4-C741-932E-DEEF8BC1218E}"/>
              </a:ext>
            </a:extLst>
          </p:cNvPr>
          <p:cNvSpPr/>
          <p:nvPr userDrawn="1"/>
        </p:nvSpPr>
        <p:spPr>
          <a:xfrm>
            <a:off x="0" y="4338638"/>
            <a:ext cx="12192000" cy="16017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0ED84FD-9683-A14B-A479-0279CDD901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605145"/>
            <a:ext cx="10515600" cy="692171"/>
          </a:xfrm>
          <a:prstGeom prst="rect">
            <a:avLst/>
          </a:prstGeom>
        </p:spPr>
        <p:txBody>
          <a:bodyPr anchor="t" anchorCtr="0"/>
          <a:lstStyle>
            <a:lvl1pPr>
              <a:defRPr sz="4000" b="1" i="0">
                <a:solidFill>
                  <a:srgbClr val="1C3A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97316"/>
            <a:ext cx="10515600" cy="642567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7F0B-35AB-4A44-BF67-E931A42A6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2385AD-9ECB-6B4E-B9DC-94209A880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471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9FDE5-7AC9-3A46-A36D-9FD358E7C2CF}"/>
              </a:ext>
            </a:extLst>
          </p:cNvPr>
          <p:cNvSpPr/>
          <p:nvPr userDrawn="1"/>
        </p:nvSpPr>
        <p:spPr>
          <a:xfrm>
            <a:off x="0" y="17463"/>
            <a:ext cx="12192000" cy="1825625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675"/>
            <a:ext cx="10515600" cy="4121150"/>
          </a:xfrm>
        </p:spPr>
        <p:txBody>
          <a:bodyPr anchor="ctr" anchorCtr="0"/>
          <a:lstStyle>
            <a:lvl1pPr>
              <a:defRPr sz="3200" b="0" i="0">
                <a:latin typeface="+mn-lt"/>
              </a:defRPr>
            </a:lvl1pPr>
            <a:lvl2pPr>
              <a:defRPr sz="3200" b="0" i="0">
                <a:latin typeface="+mn-lt"/>
              </a:defRPr>
            </a:lvl2pPr>
            <a:lvl3pPr>
              <a:defRPr sz="3200" b="0" i="0">
                <a:latin typeface="+mn-lt"/>
              </a:defRPr>
            </a:lvl3pPr>
            <a:lvl4pPr>
              <a:defRPr sz="3200" b="0" i="0">
                <a:latin typeface="+mn-lt"/>
              </a:defRPr>
            </a:lvl4pPr>
            <a:lvl5pPr>
              <a:defRPr sz="3200" b="0" i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9C66AA-27E0-6E4F-9EF8-CB17AD02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824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7CAF21-FB0B-8342-A769-74FF8CDC3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7D8433-8F90-F545-AF3B-ABFC1BEC8C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26070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C079C6-F645-AE4D-A7E1-2DF58BF8318F}"/>
              </a:ext>
            </a:extLst>
          </p:cNvPr>
          <p:cNvSpPr/>
          <p:nvPr userDrawn="1"/>
        </p:nvSpPr>
        <p:spPr>
          <a:xfrm>
            <a:off x="0" y="17463"/>
            <a:ext cx="12192000" cy="1825625"/>
          </a:xfrm>
          <a:prstGeom prst="rect">
            <a:avLst/>
          </a:prstGeom>
          <a:solidFill>
            <a:srgbClr val="1C3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07163"/>
            <a:ext cx="5181600" cy="4114800"/>
          </a:xfrm>
        </p:spPr>
        <p:txBody>
          <a:bodyPr/>
          <a:lstStyle>
            <a:lvl1pPr>
              <a:defRPr sz="2600" b="0" i="0">
                <a:latin typeface="+mn-lt"/>
              </a:defRPr>
            </a:lvl1pPr>
            <a:lvl2pPr>
              <a:defRPr sz="2400" b="0" i="0">
                <a:latin typeface="+mn-lt"/>
              </a:defRPr>
            </a:lvl2pPr>
            <a:lvl3pPr>
              <a:defRPr sz="2400" b="0" i="0">
                <a:latin typeface="+mn-lt"/>
              </a:defRPr>
            </a:lvl3pPr>
            <a:lvl4pPr>
              <a:defRPr sz="2400" b="0" i="0">
                <a:latin typeface="+mn-lt"/>
              </a:defRPr>
            </a:lvl4pPr>
            <a:lvl5pPr>
              <a:defRPr sz="2400" b="0" i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07163"/>
            <a:ext cx="5257800" cy="4114800"/>
          </a:xfrm>
          <a:ln>
            <a:noFill/>
          </a:ln>
        </p:spPr>
        <p:txBody>
          <a:bodyPr/>
          <a:lstStyle>
            <a:lvl1pPr>
              <a:defRPr sz="2600" b="0" i="0">
                <a:latin typeface="+mn-lt"/>
              </a:defRPr>
            </a:lvl1pPr>
            <a:lvl2pPr>
              <a:defRPr sz="2400" b="0" i="0">
                <a:latin typeface="+mn-lt"/>
              </a:defRPr>
            </a:lvl2pPr>
            <a:lvl3pPr>
              <a:defRPr sz="2400" b="0" i="0">
                <a:latin typeface="+mn-lt"/>
              </a:defRPr>
            </a:lvl3pPr>
            <a:lvl4pPr>
              <a:defRPr sz="2400" b="0" i="0">
                <a:latin typeface="+mn-lt"/>
              </a:defRPr>
            </a:lvl4pPr>
            <a:lvl5pPr>
              <a:defRPr sz="2400" b="0" i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D402896-0B8B-4B4D-89BB-06572E9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824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69FF-B77C-5445-B8BB-CCC20F54F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755E85-3BF3-1943-824C-D4EB350E9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39226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514EC4-2EFE-6845-AD50-144FBFBBA1C8}"/>
              </a:ext>
            </a:extLst>
          </p:cNvPr>
          <p:cNvSpPr/>
          <p:nvPr userDrawn="1"/>
        </p:nvSpPr>
        <p:spPr>
          <a:xfrm>
            <a:off x="0" y="17463"/>
            <a:ext cx="12192000" cy="1825625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96321"/>
            <a:ext cx="5157787" cy="823912"/>
          </a:xfrm>
        </p:spPr>
        <p:txBody>
          <a:bodyPr anchor="b"/>
          <a:lstStyle>
            <a:lvl1pPr marL="0" indent="0">
              <a:buNone/>
              <a:defRPr sz="2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9133"/>
            <a:ext cx="5157787" cy="331017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96321"/>
            <a:ext cx="5183188" cy="823912"/>
          </a:xfrm>
        </p:spPr>
        <p:txBody>
          <a:bodyPr anchor="b"/>
          <a:lstStyle>
            <a:lvl1pPr marL="0" indent="0">
              <a:buNone/>
              <a:defRPr sz="2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9133"/>
            <a:ext cx="5183188" cy="331017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3F49AB-8D03-1C4F-970C-1D3FFDB9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824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DC4B64-9BE8-FF4D-8B32-D2F8995F1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A56A7-C9DF-444B-BFA9-16905C560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35253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ABD3DD-4EE1-344D-B982-AE7C9EC734C0}"/>
              </a:ext>
            </a:extLst>
          </p:cNvPr>
          <p:cNvSpPr/>
          <p:nvPr userDrawn="1"/>
        </p:nvSpPr>
        <p:spPr>
          <a:xfrm>
            <a:off x="0" y="0"/>
            <a:ext cx="12192000" cy="1843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B36C18-3194-5D48-BBB1-BB14A1D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824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1C3A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D7292E-C61C-DF48-B3DD-157020844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851720-FDD9-284B-9D6B-64137EF16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5313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2E4A5-9180-D040-BB2E-260A69ED4025}"/>
              </a:ext>
            </a:extLst>
          </p:cNvPr>
          <p:cNvSpPr/>
          <p:nvPr userDrawn="1"/>
        </p:nvSpPr>
        <p:spPr>
          <a:xfrm>
            <a:off x="-1" y="0"/>
            <a:ext cx="5022851" cy="6858000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65651D46-DFF8-904D-93F5-1A3F777B4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0524"/>
            <a:ext cx="3932237" cy="1068388"/>
          </a:xfrm>
          <a:prstGeom prst="rect">
            <a:avLst/>
          </a:prstGeom>
        </p:spPr>
        <p:txBody>
          <a:bodyPr anchor="t" anchorCtr="0"/>
          <a:lstStyle>
            <a:lvl1pPr>
              <a:defRPr sz="3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18572"/>
            <a:ext cx="6172200" cy="4729190"/>
          </a:xfrm>
        </p:spPr>
        <p:txBody>
          <a:bodyPr anchor="ctr" anchorCtr="0"/>
          <a:lstStyle>
            <a:lvl1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2258"/>
            <a:ext cx="3932237" cy="342673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C000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B502A7-59DA-1C43-AEB0-E66C20B07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57FF2-C9B1-064D-BF58-3A638CE816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554638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42869E4-D388-1644-9F5C-457E79FB3DC8}"/>
              </a:ext>
            </a:extLst>
          </p:cNvPr>
          <p:cNvSpPr/>
          <p:nvPr userDrawn="1"/>
        </p:nvSpPr>
        <p:spPr>
          <a:xfrm>
            <a:off x="0" y="0"/>
            <a:ext cx="12192000" cy="1843088"/>
          </a:xfrm>
          <a:prstGeom prst="rect">
            <a:avLst/>
          </a:prstGeom>
          <a:solidFill>
            <a:srgbClr val="1C3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D3A6CDB-F21F-2041-B814-6A5B1D84F9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9224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0829-9DFE-E049-A081-C30DDD434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53388" y="628808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400B30CE-BCC1-D640-9A53-A87837ABD0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AAB551-5747-8043-8C8C-BAAC80675E26}"/>
              </a:ext>
            </a:extLst>
          </p:cNvPr>
          <p:cNvSpPr txBox="1">
            <a:spLocks/>
          </p:cNvSpPr>
          <p:nvPr userDrawn="1"/>
        </p:nvSpPr>
        <p:spPr>
          <a:xfrm>
            <a:off x="839788" y="317500"/>
            <a:ext cx="10515600" cy="132556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bg1"/>
                </a:solidFill>
                <a:latin typeface="Trade Gothic Next LT Pro" panose="020B0503040303020004" pitchFamily="34" charset="77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pic>
        <p:nvPicPr>
          <p:cNvPr id="1030" name="Picture 8">
            <a:extLst>
              <a:ext uri="{FF2B5EF4-FFF2-40B4-BE49-F238E27FC236}">
                <a16:creationId xmlns:a16="http://schemas.microsoft.com/office/drawing/2014/main" id="{0E0D3AAB-FD6D-4B46-B085-4CDFA808F1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6167438"/>
            <a:ext cx="10414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79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wip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Trade Gothic Next LT Pro" panose="020B0503040303020004" pitchFamily="34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ade Gothic Next LT Pro" panose="020B0503040303020004" pitchFamily="34" charset="77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ade Gothic Next LT Pro" panose="020B0503040303020004" pitchFamily="34" charset="77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ade Gothic Next LT Pro" panose="020B0503040303020004" pitchFamily="34" charset="77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ade Gothic Next LT Pro" panose="020B0503040303020004" pitchFamily="34" charset="77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opendata.a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2104.0979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AACA-CF6C-9748-941D-27560D03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1450818"/>
            <a:ext cx="11801764" cy="1034405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Natural Language Processing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 4120 (Spring 2023)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9DEF7D-26E3-DE45-8345-F44B9FD4C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Matplotlib, Accessing Different Text Corpus (Week 2)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Jooho Kim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05619-63BA-439D-8EAE-652E0C35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714" y="0"/>
            <a:ext cx="900528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7CCC4-998E-454F-BB3D-725E9B98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7" y="1924398"/>
            <a:ext cx="24479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4813D-4AF5-4791-A5B1-9B1DDF5C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66" y="3305523"/>
            <a:ext cx="2257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921-368E-BC49-86F6-B2D6B36C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675"/>
            <a:ext cx="10926337" cy="4614964"/>
          </a:xfrm>
        </p:spPr>
        <p:txBody>
          <a:bodyPr anchor="t" anchorCtr="0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Business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city, state, zip code,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is_open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attributes, categories, hours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Reviews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ID, user ID, rating, comments, …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Tip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text, date,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compliment_count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User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Check-in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these data sets.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in a way to leverage them.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Analysis: at a business level? at a review level?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you want to include user data (characteristics) in your analysis…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Academic Data Sets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7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Airbnb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8DBA1-F1F6-417B-87ED-8B9DAFBD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9" y="1483112"/>
            <a:ext cx="11612941" cy="53748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3FC51D-1FD2-4B01-8B37-EC8FFECFCB8C}"/>
              </a:ext>
            </a:extLst>
          </p:cNvPr>
          <p:cNvSpPr/>
          <p:nvPr/>
        </p:nvSpPr>
        <p:spPr>
          <a:xfrm>
            <a:off x="1706135" y="1483112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41A29-7672-47FE-B081-A2B0DA92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77" y="401444"/>
            <a:ext cx="11913623" cy="64565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3FC51D-1FD2-4B01-8B37-EC8FFECFCB8C}"/>
              </a:ext>
            </a:extLst>
          </p:cNvPr>
          <p:cNvSpPr/>
          <p:nvPr/>
        </p:nvSpPr>
        <p:spPr>
          <a:xfrm>
            <a:off x="1527712" y="2063905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37C662-A498-4F52-93AE-5F7BB606A5CC}"/>
              </a:ext>
            </a:extLst>
          </p:cNvPr>
          <p:cNvSpPr/>
          <p:nvPr/>
        </p:nvSpPr>
        <p:spPr>
          <a:xfrm>
            <a:off x="1527713" y="5120268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2D628AC-021B-4520-9339-2F0F7C30C3FE}"/>
              </a:ext>
            </a:extLst>
          </p:cNvPr>
          <p:cNvSpPr/>
          <p:nvPr/>
        </p:nvSpPr>
        <p:spPr>
          <a:xfrm>
            <a:off x="6547422" y="2609385"/>
            <a:ext cx="455544" cy="265399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921-368E-BC49-86F6-B2D6B36C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675"/>
            <a:ext cx="10926337" cy="4614964"/>
          </a:xfrm>
        </p:spPr>
        <p:txBody>
          <a:bodyPr anchor="t" anchorCtr="0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(review) id, date,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comments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date, available, price,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adjusted_price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min_nights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max_nights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descriptions, …, some host characteristics, …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Analysis: at a listing level? at a review level?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you want to include host data (characteristics) in your analysis…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Airbnb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2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1D2C41AA-398C-F341-B9BA-AE0C9B8A0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F3BA2F2-239C-F746-8DE6-7D1B70FC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class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Matplotlib </a:t>
            </a:r>
          </a:p>
          <a:p>
            <a:pPr lvl="1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Different Text Corpus (from the textbook)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tutorial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about data sources if we have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01A5-94F3-7743-916C-05C31431E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1690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Data Repository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62507-5092-426C-A979-95FB9B362CE4}"/>
              </a:ext>
            </a:extLst>
          </p:cNvPr>
          <p:cNvSpPr/>
          <p:nvPr/>
        </p:nvSpPr>
        <p:spPr>
          <a:xfrm>
            <a:off x="139501" y="1872734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https://archive.ics.uci.edu/ml/index.php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F14AF-991D-41A1-8BF8-4059C7E9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83" y="2349447"/>
            <a:ext cx="9303834" cy="450855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993A3D-1C19-40B5-99EE-A15E979E9553}"/>
              </a:ext>
            </a:extLst>
          </p:cNvPr>
          <p:cNvSpPr/>
          <p:nvPr/>
        </p:nvSpPr>
        <p:spPr>
          <a:xfrm>
            <a:off x="9311267" y="2667433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Data Repository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62507-5092-426C-A979-95FB9B362CE4}"/>
              </a:ext>
            </a:extLst>
          </p:cNvPr>
          <p:cNvSpPr/>
          <p:nvPr/>
        </p:nvSpPr>
        <p:spPr>
          <a:xfrm>
            <a:off x="139501" y="1872734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https://archive.ics.uci.edu/ml/datasets.php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0B37-FB1A-41B3-BC42-A0BBD7E4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76" y="2242066"/>
            <a:ext cx="9399824" cy="4637777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535BE664-7883-4B5F-B2CE-FEBA592C3DEB}"/>
              </a:ext>
            </a:extLst>
          </p:cNvPr>
          <p:cNvSpPr/>
          <p:nvPr/>
        </p:nvSpPr>
        <p:spPr>
          <a:xfrm>
            <a:off x="2546854" y="3196923"/>
            <a:ext cx="1289171" cy="3661077"/>
          </a:xfrm>
          <a:prstGeom prst="donut">
            <a:avLst>
              <a:gd name="adj" fmla="val 3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Data on AWS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3591A-9C89-4D65-BCB0-19CFC612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95" y="1502013"/>
            <a:ext cx="7325009" cy="535598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0618E33-D88A-476B-9156-C00FE8069EDE}"/>
              </a:ext>
            </a:extLst>
          </p:cNvPr>
          <p:cNvSpPr/>
          <p:nvPr/>
        </p:nvSpPr>
        <p:spPr>
          <a:xfrm>
            <a:off x="1694984" y="3548379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921-368E-BC49-86F6-B2D6B36C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675"/>
            <a:ext cx="9185031" cy="4121150"/>
          </a:xfrm>
        </p:spPr>
        <p:txBody>
          <a:bodyPr anchor="t" anchorCtr="0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for the main page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https://registry.opendata.aws/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for this data set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https://registry.opendata.aws/helpful-sentences-from-reviews/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for the publication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https://arxiv.org/abs/2104.09792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more data sets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Data on AWS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A2529-18B5-4CE3-957A-D3251A825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17" y="1795346"/>
            <a:ext cx="7167683" cy="506265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8E0F892-3233-4317-859F-7D061EE51EEE}"/>
              </a:ext>
            </a:extLst>
          </p:cNvPr>
          <p:cNvSpPr/>
          <p:nvPr/>
        </p:nvSpPr>
        <p:spPr>
          <a:xfrm>
            <a:off x="8452623" y="4496233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921-368E-BC49-86F6-B2D6B36C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675"/>
            <a:ext cx="9185031" cy="4121150"/>
          </a:xfrm>
        </p:spPr>
        <p:txBody>
          <a:bodyPr anchor="t" anchorCtr="0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https://www.yelp.com/dataset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Academic Data Sets</a:t>
            </a:r>
            <a:endParaRPr lang="en-US" alt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35F00-4BA1-4C47-98F2-C470B3FE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92" y="0"/>
            <a:ext cx="6384508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6F28A38-85B6-487E-90D0-EA8804A69744}"/>
              </a:ext>
            </a:extLst>
          </p:cNvPr>
          <p:cNvSpPr/>
          <p:nvPr/>
        </p:nvSpPr>
        <p:spPr>
          <a:xfrm>
            <a:off x="7627432" y="6029649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Academic Data Sets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A820B-9683-440D-B201-4D6AD5C9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14" y="1862253"/>
            <a:ext cx="9868371" cy="49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81CD2A0-0704-5741-9382-1ED97F37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Yelp Academic Data Sets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4D0FF-B610-4118-9BDC-8870BA0B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24000"/>
            <a:ext cx="9963150" cy="5334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3FC51D-1FD2-4B01-8B37-EC8FFECFCB8C}"/>
              </a:ext>
            </a:extLst>
          </p:cNvPr>
          <p:cNvSpPr/>
          <p:nvPr/>
        </p:nvSpPr>
        <p:spPr>
          <a:xfrm>
            <a:off x="1639227" y="3429000"/>
            <a:ext cx="624469" cy="4683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CUNY GRAPHIC STANDARDS">
      <a:dk1>
        <a:srgbClr val="000000"/>
      </a:dk1>
      <a:lt1>
        <a:srgbClr val="FFFFFF"/>
      </a:lt1>
      <a:dk2>
        <a:srgbClr val="44546A"/>
      </a:dk2>
      <a:lt2>
        <a:srgbClr val="1C3C8B"/>
      </a:lt2>
      <a:accent1>
        <a:srgbClr val="1C3A83"/>
      </a:accent1>
      <a:accent2>
        <a:srgbClr val="FEB71A"/>
      </a:accent2>
      <a:accent3>
        <a:srgbClr val="C1D500"/>
      </a:accent3>
      <a:accent4>
        <a:srgbClr val="5BCAE7"/>
      </a:accent4>
      <a:accent5>
        <a:srgbClr val="E40346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NY_PPT_Template_051120" id="{94EFB6E9-0DD4-D347-A0C8-3C7302A25E09}" vid="{33FE6D55-B0F7-7C4A-BE5F-8B1E8087EF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601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Trade Gothic Next LT Pro</vt:lpstr>
      <vt:lpstr>Arial</vt:lpstr>
      <vt:lpstr>Calibri</vt:lpstr>
      <vt:lpstr>Calibri Light</vt:lpstr>
      <vt:lpstr>Times New Roman</vt:lpstr>
      <vt:lpstr>1_Office Theme</vt:lpstr>
      <vt:lpstr>Applied Natural Language Processing CIS 4120 (Spring 2023)</vt:lpstr>
      <vt:lpstr>Topics</vt:lpstr>
      <vt:lpstr>Data Source: UCI Data Repository</vt:lpstr>
      <vt:lpstr>Data Source: UCI Data Repository</vt:lpstr>
      <vt:lpstr>Data Source: Open Data on AWS</vt:lpstr>
      <vt:lpstr>Data Source: Open Data on AWS</vt:lpstr>
      <vt:lpstr>Data Source: Yelp Academic Data Sets</vt:lpstr>
      <vt:lpstr>Data Source: Yelp Academic Data Sets</vt:lpstr>
      <vt:lpstr>Data Source: Yelp Academic Data Sets</vt:lpstr>
      <vt:lpstr>PowerPoint Presentation</vt:lpstr>
      <vt:lpstr>Data Source: Yelp Academic Data Sets</vt:lpstr>
      <vt:lpstr>Data Source: Inside Airbnb</vt:lpstr>
      <vt:lpstr>PowerPoint Presentation</vt:lpstr>
      <vt:lpstr>Data Source: Inside Airbnb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Your Presentation</dc:title>
  <dc:creator>Jooho Kim</dc:creator>
  <cp:lastModifiedBy>Jooho Kim</cp:lastModifiedBy>
  <cp:revision>77</cp:revision>
  <dcterms:created xsi:type="dcterms:W3CDTF">2021-08-26T22:23:33Z</dcterms:created>
  <dcterms:modified xsi:type="dcterms:W3CDTF">2023-02-06T18:43:32Z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2023-02-01T16:08:03Z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f205091d-b4a5-4bf3-b57c-031887441e8e</vt:lpwstr>
  </property>
  <property fmtid="{D5CDD505-2E9C-101B-9397-08002B2CF9AE}" pid="8" name="MSIP_Label_fa1855b2-0a05-4494-a903-f3f23f3f98e0_ContentBits">
    <vt:lpwstr>0</vt:lpwstr>
  </property>
</Properties>
</file>