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3" r:id="rId3"/>
    <p:sldId id="261" r:id="rId4"/>
    <p:sldId id="262" r:id="rId5"/>
    <p:sldId id="260" r:id="rId6"/>
    <p:sldId id="257" r:id="rId7"/>
    <p:sldId id="258" r:id="rId8"/>
    <p:sldId id="259"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0FF"/>
    <a:srgbClr val="A2152E"/>
    <a:srgbClr val="77AC2F"/>
    <a:srgbClr val="2F72BD"/>
    <a:srgbClr val="50BEEF"/>
    <a:srgbClr val="EEB21E"/>
    <a:srgbClr val="7E2F8E"/>
    <a:srgbClr val="FF2600"/>
    <a:srgbClr val="0432FF"/>
    <a:srgbClr val="DA52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2"/>
    <p:restoredTop sz="66939"/>
  </p:normalViewPr>
  <p:slideViewPr>
    <p:cSldViewPr snapToGrid="0" snapToObjects="1">
      <p:cViewPr varScale="1">
        <p:scale>
          <a:sx n="83" d="100"/>
          <a:sy n="83" d="100"/>
        </p:scale>
        <p:origin x="12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4A9AC-4C67-1347-BD09-84B3CF51A2AF}" type="datetimeFigureOut">
              <a:rPr lang="en-US" smtClean="0"/>
              <a:t>8/13/19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FB338-AA71-E242-81DB-25C5CFFAE99F}" type="slidenum">
              <a:rPr lang="en-US" smtClean="0"/>
              <a:t>‹#›</a:t>
            </a:fld>
            <a:endParaRPr lang="en-US"/>
          </a:p>
        </p:txBody>
      </p:sp>
    </p:spTree>
    <p:extLst>
      <p:ext uri="{BB962C8B-B14F-4D97-AF65-F5344CB8AC3E}">
        <p14:creationId xmlns:p14="http://schemas.microsoft.com/office/powerpoint/2010/main" val="2554436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taken from a line longitudinally across the full cell length.</a:t>
            </a:r>
          </a:p>
          <a:p>
            <a:endParaRPr lang="en-US" dirty="0"/>
          </a:p>
          <a:p>
            <a:r>
              <a:rPr lang="en-US" dirty="0"/>
              <a:t>This is a full pre-ISO cell transient.  Each line represents the average of a 25 </a:t>
            </a:r>
            <a:r>
              <a:rPr lang="en-US" dirty="0" err="1"/>
              <a:t>μm</a:t>
            </a:r>
            <a:r>
              <a:rPr lang="en-US" dirty="0"/>
              <a:t> band.  The analysis averaged the fluoresce in a band near the ISO end of the cell, then moved 1 pixel over and averaged another 25 </a:t>
            </a:r>
            <a:r>
              <a:rPr lang="en-US" dirty="0" err="1"/>
              <a:t>μm</a:t>
            </a:r>
            <a:r>
              <a:rPr lang="en-US" dirty="0"/>
              <a:t> band.  So the analysis is really more of a moving average (box car filter), pixel by pixel, across the line.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one of our best cells (i.e. the one I’d currently put on a poster as being “typical”).</a:t>
            </a:r>
          </a:p>
        </p:txBody>
      </p:sp>
      <p:sp>
        <p:nvSpPr>
          <p:cNvPr id="4" name="Slide Number Placeholder 3"/>
          <p:cNvSpPr>
            <a:spLocks noGrp="1"/>
          </p:cNvSpPr>
          <p:nvPr>
            <p:ph type="sldNum" sz="quarter" idx="5"/>
          </p:nvPr>
        </p:nvSpPr>
        <p:spPr/>
        <p:txBody>
          <a:bodyPr/>
          <a:lstStyle/>
          <a:p>
            <a:fld id="{A7BFB338-AA71-E242-81DB-25C5CFFAE99F}" type="slidenum">
              <a:rPr lang="en-US" smtClean="0"/>
              <a:t>3</a:t>
            </a:fld>
            <a:endParaRPr lang="en-US"/>
          </a:p>
        </p:txBody>
      </p:sp>
    </p:spTree>
    <p:extLst>
      <p:ext uri="{BB962C8B-B14F-4D97-AF65-F5344CB8AC3E}">
        <p14:creationId xmlns:p14="http://schemas.microsoft.com/office/powerpoint/2010/main" val="270245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same cell as the previous slide after ISO administration.  Note the increased peak [Ca] and accelerated decline in the part of the cell closest to the ISO pipette.  The end farthest away from the pipette has barely changed.</a:t>
            </a:r>
          </a:p>
          <a:p>
            <a:endParaRPr lang="en-US" dirty="0"/>
          </a:p>
        </p:txBody>
      </p:sp>
      <p:sp>
        <p:nvSpPr>
          <p:cNvPr id="4" name="Slide Number Placeholder 3"/>
          <p:cNvSpPr>
            <a:spLocks noGrp="1"/>
          </p:cNvSpPr>
          <p:nvPr>
            <p:ph type="sldNum" sz="quarter" idx="5"/>
          </p:nvPr>
        </p:nvSpPr>
        <p:spPr/>
        <p:txBody>
          <a:bodyPr/>
          <a:lstStyle/>
          <a:p>
            <a:fld id="{A7BFB338-AA71-E242-81DB-25C5CFFAE99F}" type="slidenum">
              <a:rPr lang="en-US" smtClean="0"/>
              <a:t>4</a:t>
            </a:fld>
            <a:endParaRPr lang="en-US"/>
          </a:p>
        </p:txBody>
      </p:sp>
    </p:spTree>
    <p:extLst>
      <p:ext uri="{BB962C8B-B14F-4D97-AF65-F5344CB8AC3E}">
        <p14:creationId xmlns:p14="http://schemas.microsoft.com/office/powerpoint/2010/main" val="180868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cell.  Ca transients on the top, normalized to peak [Ca] on the bottom.  Note the increased spread in the declines 14 seconds after ISO in the normalized transient.</a:t>
            </a:r>
          </a:p>
        </p:txBody>
      </p:sp>
      <p:sp>
        <p:nvSpPr>
          <p:cNvPr id="4" name="Slide Number Placeholder 3"/>
          <p:cNvSpPr>
            <a:spLocks noGrp="1"/>
          </p:cNvSpPr>
          <p:nvPr>
            <p:ph type="sldNum" sz="quarter" idx="5"/>
          </p:nvPr>
        </p:nvSpPr>
        <p:spPr/>
        <p:txBody>
          <a:bodyPr/>
          <a:lstStyle/>
          <a:p>
            <a:fld id="{A7BFB338-AA71-E242-81DB-25C5CFFAE99F}" type="slidenum">
              <a:rPr lang="en-US" smtClean="0"/>
              <a:t>5</a:t>
            </a:fld>
            <a:endParaRPr lang="en-US"/>
          </a:p>
        </p:txBody>
      </p:sp>
    </p:spTree>
    <p:extLst>
      <p:ext uri="{BB962C8B-B14F-4D97-AF65-F5344CB8AC3E}">
        <p14:creationId xmlns:p14="http://schemas.microsoft.com/office/powerpoint/2010/main" val="2659693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line on this plot represents a 25 </a:t>
            </a:r>
            <a:r>
              <a:rPr lang="en-US" dirty="0" err="1"/>
              <a:t>μm</a:t>
            </a:r>
            <a:r>
              <a:rPr lang="en-US" dirty="0"/>
              <a:t> band that is the indicated distance from the ISO end of the cell.  The increased transient on the ISO end is relatively rapid and robust.  You get a gradual delay in the response and it seems to be slower the farther you get away from this end.  There is basically no response 100 </a:t>
            </a:r>
            <a:r>
              <a:rPr lang="en-US" dirty="0" err="1"/>
              <a:t>μm</a:t>
            </a:r>
            <a:r>
              <a:rPr lang="en-US" dirty="0"/>
              <a:t> from the ISO end.</a:t>
            </a:r>
          </a:p>
          <a:p>
            <a:endParaRPr lang="en-US" dirty="0"/>
          </a:p>
          <a:p>
            <a:r>
              <a:rPr lang="en-US" dirty="0"/>
              <a:t>We are very puzzled as to why the non-ISO end doesn’t eventually respond.  We expected it to be delayed but we also expected equilibration of Ca to take place to at least some extent.  The peak [Ca] on the ISO end does eventually decrease with time and this is commonly seen. This could be part of diffusion into the more distant parts of the cell but its very limited and there appears to be a permanent standing gradient.</a:t>
            </a:r>
          </a:p>
        </p:txBody>
      </p:sp>
      <p:sp>
        <p:nvSpPr>
          <p:cNvPr id="4" name="Slide Number Placeholder 3"/>
          <p:cNvSpPr>
            <a:spLocks noGrp="1"/>
          </p:cNvSpPr>
          <p:nvPr>
            <p:ph type="sldNum" sz="quarter" idx="5"/>
          </p:nvPr>
        </p:nvSpPr>
        <p:spPr/>
        <p:txBody>
          <a:bodyPr/>
          <a:lstStyle/>
          <a:p>
            <a:fld id="{A7BFB338-AA71-E242-81DB-25C5CFFAE99F}" type="slidenum">
              <a:rPr lang="en-US" smtClean="0"/>
              <a:t>6</a:t>
            </a:fld>
            <a:endParaRPr lang="en-US"/>
          </a:p>
        </p:txBody>
      </p:sp>
    </p:spTree>
    <p:extLst>
      <p:ext uri="{BB962C8B-B14F-4D97-AF65-F5344CB8AC3E}">
        <p14:creationId xmlns:p14="http://schemas.microsoft.com/office/powerpoint/2010/main" val="393858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the previous slide, each line on this plot represents a band that is the indicated distance from the ISO end of the cell.  </a:t>
            </a:r>
          </a:p>
          <a:p>
            <a:endParaRPr lang="en-US" dirty="0"/>
          </a:p>
          <a:p>
            <a:r>
              <a:rPr lang="en-US" dirty="0"/>
              <a:t>This data is a bit noisy but its obvious that the reduction in time to 90% decline is far more rapid and robust on the ISO end of the cell.</a:t>
            </a:r>
          </a:p>
          <a:p>
            <a:endParaRPr lang="en-US" dirty="0"/>
          </a:p>
          <a:p>
            <a:r>
              <a:rPr lang="en-US" dirty="0"/>
              <a:t>Again, there is is basically no response a little over 100 </a:t>
            </a:r>
            <a:r>
              <a:rPr lang="en-US" dirty="0" err="1"/>
              <a:t>μm</a:t>
            </a:r>
            <a:r>
              <a:rPr lang="en-US" dirty="0"/>
              <a:t> from the end.  I thought that even if Ca diffusion was limiting, the time of decline would still be reduced if the AKAP (or whatever) was traveling all the way up the cell.  Its obvious that at least part of what is limiting is in the second messenger system.</a:t>
            </a:r>
          </a:p>
          <a:p>
            <a:endParaRPr lang="en-US" dirty="0"/>
          </a:p>
        </p:txBody>
      </p:sp>
      <p:sp>
        <p:nvSpPr>
          <p:cNvPr id="4" name="Slide Number Placeholder 3"/>
          <p:cNvSpPr>
            <a:spLocks noGrp="1"/>
          </p:cNvSpPr>
          <p:nvPr>
            <p:ph type="sldNum" sz="quarter" idx="5"/>
          </p:nvPr>
        </p:nvSpPr>
        <p:spPr/>
        <p:txBody>
          <a:bodyPr/>
          <a:lstStyle/>
          <a:p>
            <a:fld id="{A7BFB338-AA71-E242-81DB-25C5CFFAE99F}" type="slidenum">
              <a:rPr lang="en-US" smtClean="0"/>
              <a:t>7</a:t>
            </a:fld>
            <a:endParaRPr lang="en-US"/>
          </a:p>
        </p:txBody>
      </p:sp>
    </p:spTree>
    <p:extLst>
      <p:ext uri="{BB962C8B-B14F-4D97-AF65-F5344CB8AC3E}">
        <p14:creationId xmlns:p14="http://schemas.microsoft.com/office/powerpoint/2010/main" val="2885001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previous slide but we’re measuring time to half decline.  There seems to be more of a response here on the non-ISO end of the cell but there’s still a standing gradient rather than eventual complete equilibration of the response.</a:t>
            </a:r>
          </a:p>
          <a:p>
            <a:endParaRPr lang="en-US" dirty="0"/>
          </a:p>
          <a:p>
            <a:r>
              <a:rPr lang="en-US" dirty="0"/>
              <a:t>Note that we reliably see the difference in time to 90% decline in good experiments but we see the difference in time to 50% decline only in the “best” cells.</a:t>
            </a:r>
          </a:p>
        </p:txBody>
      </p:sp>
      <p:sp>
        <p:nvSpPr>
          <p:cNvPr id="4" name="Slide Number Placeholder 3"/>
          <p:cNvSpPr>
            <a:spLocks noGrp="1"/>
          </p:cNvSpPr>
          <p:nvPr>
            <p:ph type="sldNum" sz="quarter" idx="5"/>
          </p:nvPr>
        </p:nvSpPr>
        <p:spPr/>
        <p:txBody>
          <a:bodyPr/>
          <a:lstStyle/>
          <a:p>
            <a:fld id="{A7BFB338-AA71-E242-81DB-25C5CFFAE99F}" type="slidenum">
              <a:rPr lang="en-US" smtClean="0"/>
              <a:t>8</a:t>
            </a:fld>
            <a:endParaRPr lang="en-US"/>
          </a:p>
        </p:txBody>
      </p:sp>
    </p:spTree>
    <p:extLst>
      <p:ext uri="{BB962C8B-B14F-4D97-AF65-F5344CB8AC3E}">
        <p14:creationId xmlns:p14="http://schemas.microsoft.com/office/powerpoint/2010/main" val="307576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cell.  Each line represents a different time after ISO and the X axis is distance from the ISO end in pixels.  Each pixel is a little less than a half a micron.</a:t>
            </a:r>
          </a:p>
          <a:p>
            <a:endParaRPr lang="en-US" dirty="0"/>
          </a:p>
          <a:p>
            <a:r>
              <a:rPr lang="en-US" dirty="0"/>
              <a:t>Note the early increase in the transient peak on the ISO end, then the peaks gradually increase on down the line in the direction of the non-ISO end over time.  The non-ISO end never increases at all.</a:t>
            </a:r>
          </a:p>
        </p:txBody>
      </p:sp>
      <p:sp>
        <p:nvSpPr>
          <p:cNvPr id="4" name="Slide Number Placeholder 3"/>
          <p:cNvSpPr>
            <a:spLocks noGrp="1"/>
          </p:cNvSpPr>
          <p:nvPr>
            <p:ph type="sldNum" sz="quarter" idx="5"/>
          </p:nvPr>
        </p:nvSpPr>
        <p:spPr/>
        <p:txBody>
          <a:bodyPr/>
          <a:lstStyle/>
          <a:p>
            <a:fld id="{A7BFB338-AA71-E242-81DB-25C5CFFAE99F}" type="slidenum">
              <a:rPr lang="en-US" smtClean="0"/>
              <a:t>9</a:t>
            </a:fld>
            <a:endParaRPr lang="en-US"/>
          </a:p>
        </p:txBody>
      </p:sp>
    </p:spTree>
    <p:extLst>
      <p:ext uri="{BB962C8B-B14F-4D97-AF65-F5344CB8AC3E}">
        <p14:creationId xmlns:p14="http://schemas.microsoft.com/office/powerpoint/2010/main" val="3165000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the previous slide but now we’re doing time to 90% decline.  Same result.  There is a early and deep decrease in the parameter on the ISO side (6 s. in red) that gradually travels across the cell.  Again there is a standing gradient rather than equilibration of the response.</a:t>
            </a:r>
          </a:p>
        </p:txBody>
      </p:sp>
      <p:sp>
        <p:nvSpPr>
          <p:cNvPr id="4" name="Slide Number Placeholder 3"/>
          <p:cNvSpPr>
            <a:spLocks noGrp="1"/>
          </p:cNvSpPr>
          <p:nvPr>
            <p:ph type="sldNum" sz="quarter" idx="5"/>
          </p:nvPr>
        </p:nvSpPr>
        <p:spPr/>
        <p:txBody>
          <a:bodyPr/>
          <a:lstStyle/>
          <a:p>
            <a:fld id="{A7BFB338-AA71-E242-81DB-25C5CFFAE99F}" type="slidenum">
              <a:rPr lang="en-US" smtClean="0"/>
              <a:t>10</a:t>
            </a:fld>
            <a:endParaRPr lang="en-US"/>
          </a:p>
        </p:txBody>
      </p:sp>
    </p:spTree>
    <p:extLst>
      <p:ext uri="{BB962C8B-B14F-4D97-AF65-F5344CB8AC3E}">
        <p14:creationId xmlns:p14="http://schemas.microsoft.com/office/powerpoint/2010/main" val="3610094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Normalized transient peak over time. Same protocol with 4 mM Ca and no ISO in the pipette and 1 mM Ca outside the cell.  I don’t know why the baseline declines on this one but its not a consistent feature.  Note that, unlike the ISO data, these bands all rise at the same time with no delay.  Only the new steady-state peak appears to vary with distance.</a:t>
            </a:r>
          </a:p>
          <a:p>
            <a:endParaRPr lang="en-US" dirty="0"/>
          </a:p>
          <a:p>
            <a:r>
              <a:rPr lang="en-US" dirty="0"/>
              <a:t>Need to figure out how much of this is due to the box car smooth.</a:t>
            </a:r>
          </a:p>
        </p:txBody>
      </p:sp>
      <p:sp>
        <p:nvSpPr>
          <p:cNvPr id="4" name="Slide Number Placeholder 3"/>
          <p:cNvSpPr>
            <a:spLocks noGrp="1"/>
          </p:cNvSpPr>
          <p:nvPr>
            <p:ph type="sldNum" sz="quarter" idx="5"/>
          </p:nvPr>
        </p:nvSpPr>
        <p:spPr/>
        <p:txBody>
          <a:bodyPr/>
          <a:lstStyle/>
          <a:p>
            <a:fld id="{A7BFB338-AA71-E242-81DB-25C5CFFAE99F}" type="slidenum">
              <a:rPr lang="en-US" smtClean="0"/>
              <a:t>11</a:t>
            </a:fld>
            <a:endParaRPr lang="en-US"/>
          </a:p>
        </p:txBody>
      </p:sp>
    </p:spTree>
    <p:extLst>
      <p:ext uri="{BB962C8B-B14F-4D97-AF65-F5344CB8AC3E}">
        <p14:creationId xmlns:p14="http://schemas.microsoft.com/office/powerpoint/2010/main" val="3760164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6489-FA0A-AC45-A9A7-264AA2D325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4B1275-FF31-5A4F-9136-6DE754116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BA1B81-A2CA-E749-9A9E-B2D2CDCC5B28}"/>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5" name="Footer Placeholder 4">
            <a:extLst>
              <a:ext uri="{FF2B5EF4-FFF2-40B4-BE49-F238E27FC236}">
                <a16:creationId xmlns:a16="http://schemas.microsoft.com/office/drawing/2014/main" id="{8FB7F454-206E-5B4A-821C-F8236D140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CB221-7D20-9841-A6A7-F169833DA743}"/>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375945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3033-FDD5-4B44-AC46-2BAEDE244B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B63A8-C35B-F247-B774-56CCBD5BE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B2C74-0F3D-4645-B03E-195EB0709E79}"/>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5" name="Footer Placeholder 4">
            <a:extLst>
              <a:ext uri="{FF2B5EF4-FFF2-40B4-BE49-F238E27FC236}">
                <a16:creationId xmlns:a16="http://schemas.microsoft.com/office/drawing/2014/main" id="{C01EA87C-6228-A045-82B9-2BEF7A2F4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41B5E-8406-B447-B7B8-69A379AD1FC1}"/>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429004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FFE42-CC0D-D049-8EE0-859E63D3E6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BCA7EF-B3C5-7440-9436-C0A20E5A2C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85FD3-3866-3E48-B25D-8744680D4CF8}"/>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5" name="Footer Placeholder 4">
            <a:extLst>
              <a:ext uri="{FF2B5EF4-FFF2-40B4-BE49-F238E27FC236}">
                <a16:creationId xmlns:a16="http://schemas.microsoft.com/office/drawing/2014/main" id="{273D6509-7620-AB4B-8E34-8BCEA7A28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57C75-1BCD-2748-859D-55974B71531D}"/>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74734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DD7E-F8FD-9D43-BC46-2620CF173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B2D34-1A86-2C4C-BE37-7F47F0269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4B8CD-474D-8544-88AD-180DF76220C3}"/>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5" name="Footer Placeholder 4">
            <a:extLst>
              <a:ext uri="{FF2B5EF4-FFF2-40B4-BE49-F238E27FC236}">
                <a16:creationId xmlns:a16="http://schemas.microsoft.com/office/drawing/2014/main" id="{370BC0F9-558C-CD43-AB5F-E6F72E6B2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1396C-1A56-6140-AC73-6BC24DD36FC5}"/>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34292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0BF1-495C-5140-8B6B-560D396E5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08CBD2-D2E5-774B-96D5-A3F6AD805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DA400-5126-1741-93DF-5CB065697849}"/>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5" name="Footer Placeholder 4">
            <a:extLst>
              <a:ext uri="{FF2B5EF4-FFF2-40B4-BE49-F238E27FC236}">
                <a16:creationId xmlns:a16="http://schemas.microsoft.com/office/drawing/2014/main" id="{35FE781C-59CD-0D4D-BCCC-BA158D046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47FD6-E18B-074E-AA9B-5D7F0368091F}"/>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387980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D0FC-4D9A-C84D-9A08-BBBCEBFFA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4F13A5-EB07-614F-9EE2-FF30FE6A66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DE34A-ABE7-FE46-9E59-BB550DBF8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86E258-B054-C640-8992-4637AC4FDB5D}"/>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6" name="Footer Placeholder 5">
            <a:extLst>
              <a:ext uri="{FF2B5EF4-FFF2-40B4-BE49-F238E27FC236}">
                <a16:creationId xmlns:a16="http://schemas.microsoft.com/office/drawing/2014/main" id="{934E8426-F2A0-0246-81FA-3F5DBD9F0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6F9E6-B2C8-CE4F-A98F-6E5195D4BD58}"/>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286215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4354-1C4D-A741-A1DC-062176C5A7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AD720D-8219-BF4D-9BD7-FDD7900D24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79096-15AB-C44B-8B68-4714551249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FFA88-6FFE-8649-9F65-387D36DB9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312BBD-D436-C644-9E3D-8BC39A242B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074DE-6A49-2A44-AEDA-A39F259ACD94}"/>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8" name="Footer Placeholder 7">
            <a:extLst>
              <a:ext uri="{FF2B5EF4-FFF2-40B4-BE49-F238E27FC236}">
                <a16:creationId xmlns:a16="http://schemas.microsoft.com/office/drawing/2014/main" id="{A416ECAC-DB38-6B4E-993D-04C9609E8A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789C29-1DC5-8C4D-B150-7ED676B9EE81}"/>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416535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5A03-9FF7-154B-8749-6829BCFCEA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D1A209-2F2E-E240-A3B7-EE55E5151FAA}"/>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4" name="Footer Placeholder 3">
            <a:extLst>
              <a:ext uri="{FF2B5EF4-FFF2-40B4-BE49-F238E27FC236}">
                <a16:creationId xmlns:a16="http://schemas.microsoft.com/office/drawing/2014/main" id="{A343A633-EA3A-3442-A1B6-B8AC78269F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666B9-6DFD-E048-8006-FFB45D7B937F}"/>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15300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E32C8-5DC7-FA43-857F-AE1D001DA5FE}"/>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3" name="Footer Placeholder 2">
            <a:extLst>
              <a:ext uri="{FF2B5EF4-FFF2-40B4-BE49-F238E27FC236}">
                <a16:creationId xmlns:a16="http://schemas.microsoft.com/office/drawing/2014/main" id="{2E562375-0C86-224F-973E-68830E1924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4139A1-BAD4-0244-A3F5-9A85A3AF291A}"/>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421680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D56A-93E4-BA46-8824-9471DCD9F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59BA29-9DD1-5441-80C9-147A5894D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785C0-C707-6540-96B6-557B36AE6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B75DE-3FEA-DB41-8DC6-E34BD90B0DD5}"/>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6" name="Footer Placeholder 5">
            <a:extLst>
              <a:ext uri="{FF2B5EF4-FFF2-40B4-BE49-F238E27FC236}">
                <a16:creationId xmlns:a16="http://schemas.microsoft.com/office/drawing/2014/main" id="{27AAA6B2-81DC-8646-A252-927ED255F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0A083-09EB-9D47-A4B2-80093F1FB11D}"/>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2961150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53EB-D31C-9B4A-B4F9-1C8A10E17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D8CDC7-F4BA-EA45-B7C8-48F8FACAA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7E0A7-6C67-4145-A534-C178BCA1F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DAD37F-CF91-5446-922F-68D56696532F}"/>
              </a:ext>
            </a:extLst>
          </p:cNvPr>
          <p:cNvSpPr>
            <a:spLocks noGrp="1"/>
          </p:cNvSpPr>
          <p:nvPr>
            <p:ph type="dt" sz="half" idx="10"/>
          </p:nvPr>
        </p:nvSpPr>
        <p:spPr/>
        <p:txBody>
          <a:bodyPr/>
          <a:lstStyle/>
          <a:p>
            <a:fld id="{7305D21B-52C5-5A41-ABB0-C4DD990B0993}" type="datetimeFigureOut">
              <a:rPr lang="en-US" smtClean="0"/>
              <a:t>8/13/19</a:t>
            </a:fld>
            <a:endParaRPr lang="en-US"/>
          </a:p>
        </p:txBody>
      </p:sp>
      <p:sp>
        <p:nvSpPr>
          <p:cNvPr id="6" name="Footer Placeholder 5">
            <a:extLst>
              <a:ext uri="{FF2B5EF4-FFF2-40B4-BE49-F238E27FC236}">
                <a16:creationId xmlns:a16="http://schemas.microsoft.com/office/drawing/2014/main" id="{D5AE759B-4E9B-4540-AE64-EF68CAB2E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3C06B-400B-1946-9600-77A76D2E8232}"/>
              </a:ext>
            </a:extLst>
          </p:cNvPr>
          <p:cNvSpPr>
            <a:spLocks noGrp="1"/>
          </p:cNvSpPr>
          <p:nvPr>
            <p:ph type="sldNum" sz="quarter" idx="12"/>
          </p:nvPr>
        </p:nvSpPr>
        <p:spPr/>
        <p:txBody>
          <a:bodyPr/>
          <a:lstStyle/>
          <a:p>
            <a:fld id="{F47D2290-0FAC-BB4F-8A32-A6976A5602FA}" type="slidenum">
              <a:rPr lang="en-US" smtClean="0"/>
              <a:t>‹#›</a:t>
            </a:fld>
            <a:endParaRPr lang="en-US"/>
          </a:p>
        </p:txBody>
      </p:sp>
    </p:spTree>
    <p:extLst>
      <p:ext uri="{BB962C8B-B14F-4D97-AF65-F5344CB8AC3E}">
        <p14:creationId xmlns:p14="http://schemas.microsoft.com/office/powerpoint/2010/main" val="257025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23D009-4865-B846-B45B-3B6BE0FD0D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7D6CD1-41DD-AC4E-B188-6234D04A3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20D70-8690-E740-A426-98A6A896F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5D21B-52C5-5A41-ABB0-C4DD990B0993}" type="datetimeFigureOut">
              <a:rPr lang="en-US" smtClean="0"/>
              <a:t>8/13/19</a:t>
            </a:fld>
            <a:endParaRPr lang="en-US"/>
          </a:p>
        </p:txBody>
      </p:sp>
      <p:sp>
        <p:nvSpPr>
          <p:cNvPr id="5" name="Footer Placeholder 4">
            <a:extLst>
              <a:ext uri="{FF2B5EF4-FFF2-40B4-BE49-F238E27FC236}">
                <a16:creationId xmlns:a16="http://schemas.microsoft.com/office/drawing/2014/main" id="{E9E42DD5-5A55-254E-B868-040DD8552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D404B1-B463-A94B-AF75-60BAEEFD1B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D2290-0FAC-BB4F-8A32-A6976A5602FA}" type="slidenum">
              <a:rPr lang="en-US" smtClean="0"/>
              <a:t>‹#›</a:t>
            </a:fld>
            <a:endParaRPr lang="en-US"/>
          </a:p>
        </p:txBody>
      </p:sp>
    </p:spTree>
    <p:extLst>
      <p:ext uri="{BB962C8B-B14F-4D97-AF65-F5344CB8AC3E}">
        <p14:creationId xmlns:p14="http://schemas.microsoft.com/office/powerpoint/2010/main" val="2235672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DEDD-95E3-854C-83CD-3027DAA6AB21}"/>
              </a:ext>
            </a:extLst>
          </p:cNvPr>
          <p:cNvSpPr>
            <a:spLocks noGrp="1"/>
          </p:cNvSpPr>
          <p:nvPr>
            <p:ph type="ctrTitle"/>
          </p:nvPr>
        </p:nvSpPr>
        <p:spPr/>
        <p:txBody>
          <a:bodyPr/>
          <a:lstStyle/>
          <a:p>
            <a:r>
              <a:rPr lang="en-US" dirty="0"/>
              <a:t>Shannon Data</a:t>
            </a:r>
          </a:p>
        </p:txBody>
      </p:sp>
      <p:sp>
        <p:nvSpPr>
          <p:cNvPr id="3" name="Subtitle 2">
            <a:extLst>
              <a:ext uri="{FF2B5EF4-FFF2-40B4-BE49-F238E27FC236}">
                <a16:creationId xmlns:a16="http://schemas.microsoft.com/office/drawing/2014/main" id="{E46C8A96-14D0-4244-AB53-CB83722E4350}"/>
              </a:ext>
            </a:extLst>
          </p:cNvPr>
          <p:cNvSpPr>
            <a:spLocks noGrp="1"/>
          </p:cNvSpPr>
          <p:nvPr>
            <p:ph type="subTitle" idx="1"/>
          </p:nvPr>
        </p:nvSpPr>
        <p:spPr/>
        <p:txBody>
          <a:bodyPr/>
          <a:lstStyle/>
          <a:p>
            <a:r>
              <a:rPr lang="en-US" dirty="0"/>
              <a:t>2019-06-25</a:t>
            </a:r>
          </a:p>
          <a:p>
            <a:r>
              <a:rPr lang="en-US" dirty="0"/>
              <a:t>Data from Cell 2019-06-19-21 and cell 2019-07-11-14</a:t>
            </a:r>
          </a:p>
        </p:txBody>
      </p:sp>
    </p:spTree>
    <p:extLst>
      <p:ext uri="{BB962C8B-B14F-4D97-AF65-F5344CB8AC3E}">
        <p14:creationId xmlns:p14="http://schemas.microsoft.com/office/powerpoint/2010/main" val="132698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17B6813E-802E-E64B-8379-1D7429C0E016}"/>
              </a:ext>
            </a:extLst>
          </p:cNvPr>
          <p:cNvPicPr>
            <a:picLocks noChangeAspect="1"/>
          </p:cNvPicPr>
          <p:nvPr/>
        </p:nvPicPr>
        <p:blipFill>
          <a:blip r:embed="rId3"/>
          <a:stretch>
            <a:fillRect/>
          </a:stretch>
        </p:blipFill>
        <p:spPr>
          <a:xfrm>
            <a:off x="516610" y="0"/>
            <a:ext cx="11158780" cy="6858000"/>
          </a:xfrm>
          <a:prstGeom prst="rect">
            <a:avLst/>
          </a:prstGeom>
        </p:spPr>
      </p:pic>
      <p:sp>
        <p:nvSpPr>
          <p:cNvPr id="6" name="TextBox 5">
            <a:extLst>
              <a:ext uri="{FF2B5EF4-FFF2-40B4-BE49-F238E27FC236}">
                <a16:creationId xmlns:a16="http://schemas.microsoft.com/office/drawing/2014/main" id="{8660F290-1BF8-FD48-9AB2-FB774E12D6E6}"/>
              </a:ext>
            </a:extLst>
          </p:cNvPr>
          <p:cNvSpPr txBox="1"/>
          <p:nvPr/>
        </p:nvSpPr>
        <p:spPr>
          <a:xfrm>
            <a:off x="4012192" y="13066"/>
            <a:ext cx="4582858" cy="461665"/>
          </a:xfrm>
          <a:prstGeom prst="rect">
            <a:avLst/>
          </a:prstGeom>
          <a:solidFill>
            <a:schemeClr val="bg1"/>
          </a:solidFill>
        </p:spPr>
        <p:txBody>
          <a:bodyPr wrap="none" rtlCol="0">
            <a:spAutoFit/>
          </a:bodyPr>
          <a:lstStyle/>
          <a:p>
            <a:r>
              <a:rPr lang="en-US" sz="2400" b="1" dirty="0"/>
              <a:t>Time to 90% Decline over Distance</a:t>
            </a:r>
          </a:p>
        </p:txBody>
      </p:sp>
      <p:sp>
        <p:nvSpPr>
          <p:cNvPr id="7" name="TextBox 6">
            <a:extLst>
              <a:ext uri="{FF2B5EF4-FFF2-40B4-BE49-F238E27FC236}">
                <a16:creationId xmlns:a16="http://schemas.microsoft.com/office/drawing/2014/main" id="{64289FC0-CE16-E843-8AA7-89B7D557CB1A}"/>
              </a:ext>
            </a:extLst>
          </p:cNvPr>
          <p:cNvSpPr txBox="1"/>
          <p:nvPr/>
        </p:nvSpPr>
        <p:spPr>
          <a:xfrm rot="16200000">
            <a:off x="77406" y="3144153"/>
            <a:ext cx="3230949" cy="369332"/>
          </a:xfrm>
          <a:prstGeom prst="rect">
            <a:avLst/>
          </a:prstGeom>
          <a:solidFill>
            <a:schemeClr val="bg1"/>
          </a:solidFill>
        </p:spPr>
        <p:txBody>
          <a:bodyPr wrap="none" rtlCol="0">
            <a:spAutoFit/>
          </a:bodyPr>
          <a:lstStyle/>
          <a:p>
            <a:r>
              <a:rPr lang="en-US" dirty="0"/>
              <a:t>Normalized Time to 90% Decline</a:t>
            </a:r>
          </a:p>
        </p:txBody>
      </p:sp>
      <p:sp>
        <p:nvSpPr>
          <p:cNvPr id="8" name="TextBox 7">
            <a:extLst>
              <a:ext uri="{FF2B5EF4-FFF2-40B4-BE49-F238E27FC236}">
                <a16:creationId xmlns:a16="http://schemas.microsoft.com/office/drawing/2014/main" id="{6F8F761E-31D4-214F-A7CD-7C6A970718A2}"/>
              </a:ext>
            </a:extLst>
          </p:cNvPr>
          <p:cNvSpPr txBox="1"/>
          <p:nvPr/>
        </p:nvSpPr>
        <p:spPr>
          <a:xfrm>
            <a:off x="3768437" y="6239402"/>
            <a:ext cx="4202544" cy="369332"/>
          </a:xfrm>
          <a:prstGeom prst="rect">
            <a:avLst/>
          </a:prstGeom>
          <a:solidFill>
            <a:schemeClr val="bg1"/>
          </a:solidFill>
        </p:spPr>
        <p:txBody>
          <a:bodyPr wrap="square" rtlCol="0">
            <a:spAutoFit/>
          </a:bodyPr>
          <a:lstStyle/>
          <a:p>
            <a:pPr algn="ctr"/>
            <a:r>
              <a:rPr lang="en-US" dirty="0"/>
              <a:t>Distance from ISO End of the Cell (pixels)</a:t>
            </a:r>
          </a:p>
        </p:txBody>
      </p:sp>
      <p:sp>
        <p:nvSpPr>
          <p:cNvPr id="9" name="TextBox 8">
            <a:extLst>
              <a:ext uri="{FF2B5EF4-FFF2-40B4-BE49-F238E27FC236}">
                <a16:creationId xmlns:a16="http://schemas.microsoft.com/office/drawing/2014/main" id="{DCCCF5B5-FA96-8648-841F-137052B283B4}"/>
              </a:ext>
            </a:extLst>
          </p:cNvPr>
          <p:cNvSpPr txBox="1"/>
          <p:nvPr/>
        </p:nvSpPr>
        <p:spPr>
          <a:xfrm>
            <a:off x="1218339" y="6387183"/>
            <a:ext cx="1700594" cy="369332"/>
          </a:xfrm>
          <a:prstGeom prst="rect">
            <a:avLst/>
          </a:prstGeom>
          <a:noFill/>
        </p:spPr>
        <p:txBody>
          <a:bodyPr wrap="none" rtlCol="0">
            <a:spAutoFit/>
          </a:bodyPr>
          <a:lstStyle/>
          <a:p>
            <a:r>
              <a:rPr lang="en-US" dirty="0">
                <a:solidFill>
                  <a:srgbClr val="1400FF"/>
                </a:solidFill>
              </a:rPr>
              <a:t>13 </a:t>
            </a:r>
            <a:r>
              <a:rPr lang="en-US" dirty="0" err="1">
                <a:solidFill>
                  <a:srgbClr val="1400FF"/>
                </a:solidFill>
              </a:rPr>
              <a:t>μm</a:t>
            </a:r>
            <a:r>
              <a:rPr lang="en-US" dirty="0">
                <a:solidFill>
                  <a:srgbClr val="1400FF"/>
                </a:solidFill>
              </a:rPr>
              <a:t> from end</a:t>
            </a:r>
          </a:p>
        </p:txBody>
      </p:sp>
      <p:cxnSp>
        <p:nvCxnSpPr>
          <p:cNvPr id="10" name="Straight Arrow Connector 9">
            <a:extLst>
              <a:ext uri="{FF2B5EF4-FFF2-40B4-BE49-F238E27FC236}">
                <a16:creationId xmlns:a16="http://schemas.microsoft.com/office/drawing/2014/main" id="{54B96062-DEB4-0D40-81FE-D883E5A35904}"/>
              </a:ext>
            </a:extLst>
          </p:cNvPr>
          <p:cNvCxnSpPr>
            <a:cxnSpLocks/>
          </p:cNvCxnSpPr>
          <p:nvPr/>
        </p:nvCxnSpPr>
        <p:spPr>
          <a:xfrm flipV="1">
            <a:off x="1962418" y="6215351"/>
            <a:ext cx="1" cy="194685"/>
          </a:xfrm>
          <a:prstGeom prst="straightConnector1">
            <a:avLst/>
          </a:prstGeom>
          <a:ln w="25400">
            <a:solidFill>
              <a:srgbClr val="1400FF"/>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8BF376-C8CC-4C42-9A97-D471C244AFE2}"/>
              </a:ext>
            </a:extLst>
          </p:cNvPr>
          <p:cNvSpPr txBox="1"/>
          <p:nvPr/>
        </p:nvSpPr>
        <p:spPr>
          <a:xfrm>
            <a:off x="7956337" y="6425265"/>
            <a:ext cx="1817613" cy="369332"/>
          </a:xfrm>
          <a:prstGeom prst="rect">
            <a:avLst/>
          </a:prstGeom>
          <a:noFill/>
        </p:spPr>
        <p:txBody>
          <a:bodyPr wrap="none" rtlCol="0">
            <a:spAutoFit/>
          </a:bodyPr>
          <a:lstStyle/>
          <a:p>
            <a:r>
              <a:rPr lang="en-US" dirty="0">
                <a:solidFill>
                  <a:srgbClr val="1400FF"/>
                </a:solidFill>
              </a:rPr>
              <a:t>113 </a:t>
            </a:r>
            <a:r>
              <a:rPr lang="en-US" dirty="0" err="1">
                <a:solidFill>
                  <a:srgbClr val="1400FF"/>
                </a:solidFill>
              </a:rPr>
              <a:t>μm</a:t>
            </a:r>
            <a:r>
              <a:rPr lang="en-US" dirty="0">
                <a:solidFill>
                  <a:srgbClr val="1400FF"/>
                </a:solidFill>
              </a:rPr>
              <a:t> from end</a:t>
            </a:r>
          </a:p>
        </p:txBody>
      </p:sp>
      <p:cxnSp>
        <p:nvCxnSpPr>
          <p:cNvPr id="12" name="Straight Arrow Connector 11">
            <a:extLst>
              <a:ext uri="{FF2B5EF4-FFF2-40B4-BE49-F238E27FC236}">
                <a16:creationId xmlns:a16="http://schemas.microsoft.com/office/drawing/2014/main" id="{22BA916B-DB90-814B-8C1F-6182119AFD63}"/>
              </a:ext>
            </a:extLst>
          </p:cNvPr>
          <p:cNvCxnSpPr>
            <a:cxnSpLocks/>
          </p:cNvCxnSpPr>
          <p:nvPr/>
        </p:nvCxnSpPr>
        <p:spPr>
          <a:xfrm flipV="1">
            <a:off x="8866670" y="6253433"/>
            <a:ext cx="1" cy="194685"/>
          </a:xfrm>
          <a:prstGeom prst="straightConnector1">
            <a:avLst/>
          </a:prstGeom>
          <a:ln w="25400">
            <a:solidFill>
              <a:srgbClr val="1400F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438B255-DFD3-7746-8F77-2A19F44AACFC}"/>
              </a:ext>
            </a:extLst>
          </p:cNvPr>
          <p:cNvSpPr txBox="1"/>
          <p:nvPr/>
        </p:nvSpPr>
        <p:spPr>
          <a:xfrm>
            <a:off x="3167791" y="936027"/>
            <a:ext cx="882165" cy="369332"/>
          </a:xfrm>
          <a:prstGeom prst="rect">
            <a:avLst/>
          </a:prstGeom>
          <a:noFill/>
        </p:spPr>
        <p:txBody>
          <a:bodyPr wrap="none" rtlCol="0">
            <a:spAutoFit/>
          </a:bodyPr>
          <a:lstStyle/>
          <a:p>
            <a:r>
              <a:rPr lang="en-US" dirty="0">
                <a:solidFill>
                  <a:srgbClr val="2F72BD"/>
                </a:solidFill>
              </a:rPr>
              <a:t>Pre-ISO</a:t>
            </a:r>
          </a:p>
        </p:txBody>
      </p:sp>
      <p:sp>
        <p:nvSpPr>
          <p:cNvPr id="14" name="TextBox 13">
            <a:extLst>
              <a:ext uri="{FF2B5EF4-FFF2-40B4-BE49-F238E27FC236}">
                <a16:creationId xmlns:a16="http://schemas.microsoft.com/office/drawing/2014/main" id="{4C5C2E2B-42C8-7A47-83B5-26E3286CDAE7}"/>
              </a:ext>
            </a:extLst>
          </p:cNvPr>
          <p:cNvSpPr txBox="1"/>
          <p:nvPr/>
        </p:nvSpPr>
        <p:spPr>
          <a:xfrm>
            <a:off x="3959374" y="800506"/>
            <a:ext cx="1315745" cy="369332"/>
          </a:xfrm>
          <a:prstGeom prst="rect">
            <a:avLst/>
          </a:prstGeom>
          <a:noFill/>
        </p:spPr>
        <p:txBody>
          <a:bodyPr wrap="none" rtlCol="0">
            <a:spAutoFit/>
          </a:bodyPr>
          <a:lstStyle/>
          <a:p>
            <a:r>
              <a:rPr lang="en-US" dirty="0">
                <a:solidFill>
                  <a:srgbClr val="A2152E"/>
                </a:solidFill>
              </a:rPr>
              <a:t>6 s after ISO</a:t>
            </a:r>
          </a:p>
        </p:txBody>
      </p:sp>
      <p:cxnSp>
        <p:nvCxnSpPr>
          <p:cNvPr id="15" name="Straight Arrow Connector 14">
            <a:extLst>
              <a:ext uri="{FF2B5EF4-FFF2-40B4-BE49-F238E27FC236}">
                <a16:creationId xmlns:a16="http://schemas.microsoft.com/office/drawing/2014/main" id="{D4942B46-B9E7-8D4B-B140-3C0BB7C095DF}"/>
              </a:ext>
            </a:extLst>
          </p:cNvPr>
          <p:cNvCxnSpPr>
            <a:cxnSpLocks/>
          </p:cNvCxnSpPr>
          <p:nvPr/>
        </p:nvCxnSpPr>
        <p:spPr>
          <a:xfrm flipH="1">
            <a:off x="4450208" y="1169838"/>
            <a:ext cx="1" cy="936027"/>
          </a:xfrm>
          <a:prstGeom prst="straightConnector1">
            <a:avLst/>
          </a:prstGeom>
          <a:ln w="25400">
            <a:solidFill>
              <a:srgbClr val="A2152E"/>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6CD61CE-A7CF-564E-BA4F-B55F3B79E7C6}"/>
              </a:ext>
            </a:extLst>
          </p:cNvPr>
          <p:cNvSpPr txBox="1"/>
          <p:nvPr/>
        </p:nvSpPr>
        <p:spPr>
          <a:xfrm>
            <a:off x="4617246" y="513997"/>
            <a:ext cx="1432765" cy="369332"/>
          </a:xfrm>
          <a:prstGeom prst="rect">
            <a:avLst/>
          </a:prstGeom>
          <a:noFill/>
        </p:spPr>
        <p:txBody>
          <a:bodyPr wrap="none" rtlCol="0">
            <a:spAutoFit/>
          </a:bodyPr>
          <a:lstStyle/>
          <a:p>
            <a:r>
              <a:rPr lang="en-US" dirty="0">
                <a:solidFill>
                  <a:srgbClr val="7E2F8E"/>
                </a:solidFill>
              </a:rPr>
              <a:t>14 s after ISO</a:t>
            </a:r>
          </a:p>
        </p:txBody>
      </p:sp>
      <p:cxnSp>
        <p:nvCxnSpPr>
          <p:cNvPr id="17" name="Straight Arrow Connector 16">
            <a:extLst>
              <a:ext uri="{FF2B5EF4-FFF2-40B4-BE49-F238E27FC236}">
                <a16:creationId xmlns:a16="http://schemas.microsoft.com/office/drawing/2014/main" id="{0DF4E206-55BA-FD48-9C47-062FE8EFE072}"/>
              </a:ext>
            </a:extLst>
          </p:cNvPr>
          <p:cNvCxnSpPr>
            <a:cxnSpLocks/>
          </p:cNvCxnSpPr>
          <p:nvPr/>
        </p:nvCxnSpPr>
        <p:spPr>
          <a:xfrm flipH="1">
            <a:off x="5223799" y="936027"/>
            <a:ext cx="51320" cy="1322482"/>
          </a:xfrm>
          <a:prstGeom prst="straightConnector1">
            <a:avLst/>
          </a:prstGeom>
          <a:ln w="25400">
            <a:solidFill>
              <a:srgbClr val="7E2F8E"/>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2056C3-1248-1D43-98C0-5B290388C7DF}"/>
              </a:ext>
            </a:extLst>
          </p:cNvPr>
          <p:cNvSpPr txBox="1"/>
          <p:nvPr/>
        </p:nvSpPr>
        <p:spPr>
          <a:xfrm>
            <a:off x="1942315" y="5587874"/>
            <a:ext cx="1432765" cy="369332"/>
          </a:xfrm>
          <a:prstGeom prst="rect">
            <a:avLst/>
          </a:prstGeom>
          <a:noFill/>
        </p:spPr>
        <p:txBody>
          <a:bodyPr wrap="none" rtlCol="0">
            <a:spAutoFit/>
          </a:bodyPr>
          <a:lstStyle/>
          <a:p>
            <a:r>
              <a:rPr lang="en-US" dirty="0">
                <a:solidFill>
                  <a:srgbClr val="77AC2F"/>
                </a:solidFill>
              </a:rPr>
              <a:t>30 s after ISO</a:t>
            </a:r>
          </a:p>
        </p:txBody>
      </p:sp>
      <p:cxnSp>
        <p:nvCxnSpPr>
          <p:cNvPr id="19" name="Straight Arrow Connector 18">
            <a:extLst>
              <a:ext uri="{FF2B5EF4-FFF2-40B4-BE49-F238E27FC236}">
                <a16:creationId xmlns:a16="http://schemas.microsoft.com/office/drawing/2014/main" id="{AD88C3D3-1E34-124A-BFCA-A2706BBF134F}"/>
              </a:ext>
            </a:extLst>
          </p:cNvPr>
          <p:cNvCxnSpPr>
            <a:cxnSpLocks/>
          </p:cNvCxnSpPr>
          <p:nvPr/>
        </p:nvCxnSpPr>
        <p:spPr>
          <a:xfrm flipV="1">
            <a:off x="2852652" y="4784436"/>
            <a:ext cx="0" cy="803439"/>
          </a:xfrm>
          <a:prstGeom prst="straightConnector1">
            <a:avLst/>
          </a:prstGeom>
          <a:ln w="25400">
            <a:solidFill>
              <a:srgbClr val="77AC2F"/>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C1C1849-45ED-AA41-B06E-350412F176A5}"/>
              </a:ext>
            </a:extLst>
          </p:cNvPr>
          <p:cNvSpPr txBox="1"/>
          <p:nvPr/>
        </p:nvSpPr>
        <p:spPr>
          <a:xfrm>
            <a:off x="4800785" y="5381830"/>
            <a:ext cx="1432765" cy="369332"/>
          </a:xfrm>
          <a:prstGeom prst="rect">
            <a:avLst/>
          </a:prstGeom>
          <a:noFill/>
        </p:spPr>
        <p:txBody>
          <a:bodyPr wrap="square" rtlCol="0">
            <a:spAutoFit/>
          </a:bodyPr>
          <a:lstStyle/>
          <a:p>
            <a:r>
              <a:rPr lang="en-US" dirty="0">
                <a:solidFill>
                  <a:srgbClr val="50BEEF"/>
                </a:solidFill>
              </a:rPr>
              <a:t>60 s after ISO</a:t>
            </a:r>
          </a:p>
        </p:txBody>
      </p:sp>
      <p:cxnSp>
        <p:nvCxnSpPr>
          <p:cNvPr id="21" name="Straight Arrow Connector 20">
            <a:extLst>
              <a:ext uri="{FF2B5EF4-FFF2-40B4-BE49-F238E27FC236}">
                <a16:creationId xmlns:a16="http://schemas.microsoft.com/office/drawing/2014/main" id="{8FA102BD-2428-D64D-9078-2A7567733214}"/>
              </a:ext>
            </a:extLst>
          </p:cNvPr>
          <p:cNvCxnSpPr>
            <a:cxnSpLocks/>
          </p:cNvCxnSpPr>
          <p:nvPr/>
        </p:nvCxnSpPr>
        <p:spPr>
          <a:xfrm flipV="1">
            <a:off x="5517168" y="4864222"/>
            <a:ext cx="0" cy="446687"/>
          </a:xfrm>
          <a:prstGeom prst="straightConnector1">
            <a:avLst/>
          </a:prstGeom>
          <a:ln w="25400">
            <a:solidFill>
              <a:srgbClr val="50BEEF"/>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AFB109E-7405-034F-8777-7D0A5B67D333}"/>
              </a:ext>
            </a:extLst>
          </p:cNvPr>
          <p:cNvSpPr txBox="1"/>
          <p:nvPr/>
        </p:nvSpPr>
        <p:spPr>
          <a:xfrm>
            <a:off x="3276059" y="5521993"/>
            <a:ext cx="1432765" cy="369332"/>
          </a:xfrm>
          <a:prstGeom prst="rect">
            <a:avLst/>
          </a:prstGeom>
          <a:noFill/>
        </p:spPr>
        <p:txBody>
          <a:bodyPr wrap="square" rtlCol="0">
            <a:spAutoFit/>
          </a:bodyPr>
          <a:lstStyle/>
          <a:p>
            <a:r>
              <a:rPr lang="en-US" dirty="0">
                <a:solidFill>
                  <a:srgbClr val="A2152E"/>
                </a:solidFill>
              </a:rPr>
              <a:t>48 s after ISO</a:t>
            </a:r>
          </a:p>
        </p:txBody>
      </p:sp>
      <p:cxnSp>
        <p:nvCxnSpPr>
          <p:cNvPr id="38" name="Straight Arrow Connector 37">
            <a:extLst>
              <a:ext uri="{FF2B5EF4-FFF2-40B4-BE49-F238E27FC236}">
                <a16:creationId xmlns:a16="http://schemas.microsoft.com/office/drawing/2014/main" id="{B5E71697-B5FA-904E-8720-FB744AC428DB}"/>
              </a:ext>
            </a:extLst>
          </p:cNvPr>
          <p:cNvCxnSpPr>
            <a:cxnSpLocks/>
          </p:cNvCxnSpPr>
          <p:nvPr/>
        </p:nvCxnSpPr>
        <p:spPr>
          <a:xfrm flipV="1">
            <a:off x="3961807" y="5163931"/>
            <a:ext cx="0" cy="348827"/>
          </a:xfrm>
          <a:prstGeom prst="straightConnector1">
            <a:avLst/>
          </a:prstGeom>
          <a:ln w="25400">
            <a:solidFill>
              <a:srgbClr val="A2152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72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0F78A2-8EB5-ED4D-BB3B-595FF172E4C5}"/>
              </a:ext>
            </a:extLst>
          </p:cNvPr>
          <p:cNvPicPr>
            <a:picLocks noChangeAspect="1"/>
          </p:cNvPicPr>
          <p:nvPr/>
        </p:nvPicPr>
        <p:blipFill>
          <a:blip r:embed="rId3"/>
          <a:stretch>
            <a:fillRect/>
          </a:stretch>
        </p:blipFill>
        <p:spPr>
          <a:xfrm>
            <a:off x="479248" y="0"/>
            <a:ext cx="11233504" cy="6858000"/>
          </a:xfrm>
          <a:prstGeom prst="rect">
            <a:avLst/>
          </a:prstGeom>
        </p:spPr>
      </p:pic>
    </p:spTree>
    <p:extLst>
      <p:ext uri="{BB962C8B-B14F-4D97-AF65-F5344CB8AC3E}">
        <p14:creationId xmlns:p14="http://schemas.microsoft.com/office/powerpoint/2010/main" val="60900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4D0DBF-D402-484B-85BC-9E15DC0BB9A6}"/>
              </a:ext>
            </a:extLst>
          </p:cNvPr>
          <p:cNvSpPr txBox="1"/>
          <p:nvPr/>
        </p:nvSpPr>
        <p:spPr>
          <a:xfrm>
            <a:off x="1356731" y="1594625"/>
            <a:ext cx="9478537" cy="2031325"/>
          </a:xfrm>
          <a:prstGeom prst="rect">
            <a:avLst/>
          </a:prstGeom>
          <a:noFill/>
        </p:spPr>
        <p:txBody>
          <a:bodyPr wrap="square" rtlCol="0">
            <a:spAutoFit/>
          </a:bodyPr>
          <a:lstStyle/>
          <a:p>
            <a:r>
              <a:rPr lang="en-US" dirty="0"/>
              <a:t>Questions to consider:</a:t>
            </a:r>
          </a:p>
          <a:p>
            <a:pPr marL="342900" indent="-342900">
              <a:buFont typeface="+mj-lt"/>
              <a:buAutoNum type="arabicPeriod"/>
            </a:pPr>
            <a:r>
              <a:rPr lang="en-US" dirty="0"/>
              <a:t>Why doesn’t the response equilibrate?  Is there an immobilized part of the second messenger system that is limiting transfer of the response over distance?</a:t>
            </a:r>
          </a:p>
          <a:p>
            <a:pPr marL="342900" indent="-342900">
              <a:buFont typeface="+mj-lt"/>
              <a:buAutoNum type="arabicPeriod"/>
            </a:pPr>
            <a:r>
              <a:rPr lang="en-US" dirty="0"/>
              <a:t>Even if the second messenger response isn’t traveling, why doesn’t the Ca equilibrate more?  You would think you would get more of a transient increase in the non-ISO part of the cell, especially if diffusion in the SR is faster than the cytosol, don’t you think?</a:t>
            </a:r>
          </a:p>
          <a:p>
            <a:pPr marL="342900" indent="-342900">
              <a:buFont typeface="+mj-lt"/>
              <a:buAutoNum type="arabicPeriod"/>
            </a:pPr>
            <a:r>
              <a:rPr lang="en-US" dirty="0"/>
              <a:t>Next steps with fresh cells?</a:t>
            </a:r>
          </a:p>
        </p:txBody>
      </p:sp>
    </p:spTree>
    <p:extLst>
      <p:ext uri="{BB962C8B-B14F-4D97-AF65-F5344CB8AC3E}">
        <p14:creationId xmlns:p14="http://schemas.microsoft.com/office/powerpoint/2010/main" val="224823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rack&#10;&#10;Description automatically generated">
            <a:extLst>
              <a:ext uri="{FF2B5EF4-FFF2-40B4-BE49-F238E27FC236}">
                <a16:creationId xmlns:a16="http://schemas.microsoft.com/office/drawing/2014/main" id="{B242B519-A947-4B47-A5A0-8F9D9C194AE2}"/>
              </a:ext>
            </a:extLst>
          </p:cNvPr>
          <p:cNvPicPr>
            <a:picLocks noChangeAspect="1"/>
          </p:cNvPicPr>
          <p:nvPr/>
        </p:nvPicPr>
        <p:blipFill rotWithShape="1">
          <a:blip r:embed="rId2"/>
          <a:srcRect l="10530" t="5583" r="8939" b="2295"/>
          <a:stretch/>
        </p:blipFill>
        <p:spPr>
          <a:xfrm>
            <a:off x="176536" y="2004292"/>
            <a:ext cx="11885249" cy="2974108"/>
          </a:xfrm>
          <a:prstGeom prst="rect">
            <a:avLst/>
          </a:prstGeom>
        </p:spPr>
      </p:pic>
      <p:sp>
        <p:nvSpPr>
          <p:cNvPr id="6" name="TextBox 5">
            <a:extLst>
              <a:ext uri="{FF2B5EF4-FFF2-40B4-BE49-F238E27FC236}">
                <a16:creationId xmlns:a16="http://schemas.microsoft.com/office/drawing/2014/main" id="{ED913976-EB3A-1346-86BB-13B2B998D638}"/>
              </a:ext>
            </a:extLst>
          </p:cNvPr>
          <p:cNvSpPr txBox="1"/>
          <p:nvPr/>
        </p:nvSpPr>
        <p:spPr>
          <a:xfrm>
            <a:off x="1036701" y="4978400"/>
            <a:ext cx="1047082" cy="369332"/>
          </a:xfrm>
          <a:prstGeom prst="rect">
            <a:avLst/>
          </a:prstGeom>
          <a:noFill/>
        </p:spPr>
        <p:txBody>
          <a:bodyPr wrap="none" rtlCol="0">
            <a:spAutoFit/>
          </a:bodyPr>
          <a:lstStyle/>
          <a:p>
            <a:r>
              <a:rPr lang="en-US" dirty="0">
                <a:solidFill>
                  <a:srgbClr val="FF0000"/>
                </a:solidFill>
              </a:rPr>
              <a:t>2 </a:t>
            </a:r>
            <a:r>
              <a:rPr lang="en-US" dirty="0" err="1">
                <a:solidFill>
                  <a:srgbClr val="FF0000"/>
                </a:solidFill>
              </a:rPr>
              <a:t>μM</a:t>
            </a:r>
            <a:r>
              <a:rPr lang="en-US" dirty="0">
                <a:solidFill>
                  <a:srgbClr val="FF0000"/>
                </a:solidFill>
              </a:rPr>
              <a:t> ISO</a:t>
            </a:r>
          </a:p>
        </p:txBody>
      </p:sp>
      <p:cxnSp>
        <p:nvCxnSpPr>
          <p:cNvPr id="7" name="Straight Arrow Connector 6">
            <a:extLst>
              <a:ext uri="{FF2B5EF4-FFF2-40B4-BE49-F238E27FC236}">
                <a16:creationId xmlns:a16="http://schemas.microsoft.com/office/drawing/2014/main" id="{EA87CFD5-2242-4242-A8A9-BF28C80C1B36}"/>
              </a:ext>
            </a:extLst>
          </p:cNvPr>
          <p:cNvCxnSpPr>
            <a:cxnSpLocks/>
          </p:cNvCxnSpPr>
          <p:nvPr/>
        </p:nvCxnSpPr>
        <p:spPr>
          <a:xfrm flipV="1">
            <a:off x="1551006" y="4714674"/>
            <a:ext cx="0" cy="26372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4D9018-4DF1-5947-9C9E-E5A190619663}"/>
              </a:ext>
            </a:extLst>
          </p:cNvPr>
          <p:cNvSpPr txBox="1"/>
          <p:nvPr/>
        </p:nvSpPr>
        <p:spPr>
          <a:xfrm>
            <a:off x="2083783" y="434632"/>
            <a:ext cx="7756004" cy="1569660"/>
          </a:xfrm>
          <a:prstGeom prst="rect">
            <a:avLst/>
          </a:prstGeom>
          <a:solidFill>
            <a:schemeClr val="bg1"/>
          </a:solidFill>
        </p:spPr>
        <p:txBody>
          <a:bodyPr wrap="square" rtlCol="0">
            <a:spAutoFit/>
          </a:bodyPr>
          <a:lstStyle/>
          <a:p>
            <a:r>
              <a:rPr lang="en-US" sz="2400" b="1" dirty="0"/>
              <a:t>Whole cell Ca transients (F/F0) from the analyzed cell in this PowerPoint (i.e. the fluorescence is the average of a line which is the full cell length).  All data here came from this image.</a:t>
            </a:r>
          </a:p>
        </p:txBody>
      </p:sp>
    </p:spTree>
    <p:extLst>
      <p:ext uri="{BB962C8B-B14F-4D97-AF65-F5344CB8AC3E}">
        <p14:creationId xmlns:p14="http://schemas.microsoft.com/office/powerpoint/2010/main" val="3376164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lose up of a map&#10;&#10;Description automatically generated">
            <a:extLst>
              <a:ext uri="{FF2B5EF4-FFF2-40B4-BE49-F238E27FC236}">
                <a16:creationId xmlns:a16="http://schemas.microsoft.com/office/drawing/2014/main" id="{9A9E2E19-6034-E141-93D0-A60FC6D0152D}"/>
              </a:ext>
            </a:extLst>
          </p:cNvPr>
          <p:cNvPicPr>
            <a:picLocks noChangeAspect="1"/>
          </p:cNvPicPr>
          <p:nvPr/>
        </p:nvPicPr>
        <p:blipFill>
          <a:blip r:embed="rId3"/>
          <a:stretch>
            <a:fillRect/>
          </a:stretch>
        </p:blipFill>
        <p:spPr>
          <a:xfrm>
            <a:off x="516610" y="0"/>
            <a:ext cx="11158780" cy="6858000"/>
          </a:xfrm>
          <a:prstGeom prst="rect">
            <a:avLst/>
          </a:prstGeom>
        </p:spPr>
      </p:pic>
      <p:sp>
        <p:nvSpPr>
          <p:cNvPr id="6" name="TextBox 5">
            <a:extLst>
              <a:ext uri="{FF2B5EF4-FFF2-40B4-BE49-F238E27FC236}">
                <a16:creationId xmlns:a16="http://schemas.microsoft.com/office/drawing/2014/main" id="{47D3FA41-F353-B145-9DB1-E2F2E2421B2F}"/>
              </a:ext>
            </a:extLst>
          </p:cNvPr>
          <p:cNvSpPr txBox="1"/>
          <p:nvPr/>
        </p:nvSpPr>
        <p:spPr>
          <a:xfrm>
            <a:off x="5126358" y="0"/>
            <a:ext cx="2744406" cy="461665"/>
          </a:xfrm>
          <a:prstGeom prst="rect">
            <a:avLst/>
          </a:prstGeom>
          <a:solidFill>
            <a:schemeClr val="bg1"/>
          </a:solidFill>
        </p:spPr>
        <p:txBody>
          <a:bodyPr wrap="none" rtlCol="0">
            <a:spAutoFit/>
          </a:bodyPr>
          <a:lstStyle/>
          <a:p>
            <a:r>
              <a:rPr lang="en-US" sz="2400" b="1" dirty="0"/>
              <a:t>Pre-ISO Ca transient</a:t>
            </a:r>
          </a:p>
        </p:txBody>
      </p:sp>
      <p:sp>
        <p:nvSpPr>
          <p:cNvPr id="7" name="TextBox 6">
            <a:extLst>
              <a:ext uri="{FF2B5EF4-FFF2-40B4-BE49-F238E27FC236}">
                <a16:creationId xmlns:a16="http://schemas.microsoft.com/office/drawing/2014/main" id="{193CFA85-0CC9-0F4F-9943-840CD23DD9D3}"/>
              </a:ext>
            </a:extLst>
          </p:cNvPr>
          <p:cNvSpPr txBox="1"/>
          <p:nvPr/>
        </p:nvSpPr>
        <p:spPr>
          <a:xfrm rot="16200000">
            <a:off x="1110465" y="3144153"/>
            <a:ext cx="1164806" cy="369332"/>
          </a:xfrm>
          <a:prstGeom prst="rect">
            <a:avLst/>
          </a:prstGeom>
          <a:solidFill>
            <a:schemeClr val="bg1"/>
          </a:solidFill>
        </p:spPr>
        <p:txBody>
          <a:bodyPr wrap="none" rtlCol="0">
            <a:spAutoFit/>
          </a:bodyPr>
          <a:lstStyle/>
          <a:p>
            <a:r>
              <a:rPr lang="en-US" dirty="0"/>
              <a:t>[Ca] (F/F0)</a:t>
            </a:r>
          </a:p>
        </p:txBody>
      </p:sp>
      <p:sp>
        <p:nvSpPr>
          <p:cNvPr id="8" name="TextBox 7">
            <a:extLst>
              <a:ext uri="{FF2B5EF4-FFF2-40B4-BE49-F238E27FC236}">
                <a16:creationId xmlns:a16="http://schemas.microsoft.com/office/drawing/2014/main" id="{66DDC49C-FE6C-C84A-8D1E-1F7C01E1BFBB}"/>
              </a:ext>
            </a:extLst>
          </p:cNvPr>
          <p:cNvSpPr txBox="1"/>
          <p:nvPr/>
        </p:nvSpPr>
        <p:spPr>
          <a:xfrm>
            <a:off x="5532583" y="6257875"/>
            <a:ext cx="1524000" cy="369332"/>
          </a:xfrm>
          <a:prstGeom prst="rect">
            <a:avLst/>
          </a:prstGeom>
          <a:solidFill>
            <a:schemeClr val="bg1"/>
          </a:solidFill>
        </p:spPr>
        <p:txBody>
          <a:bodyPr wrap="square" rtlCol="0">
            <a:spAutoFit/>
          </a:bodyPr>
          <a:lstStyle/>
          <a:p>
            <a:pPr algn="ctr"/>
            <a:r>
              <a:rPr lang="en-US" dirty="0"/>
              <a:t>Time (</a:t>
            </a:r>
            <a:r>
              <a:rPr lang="en-US" dirty="0" err="1"/>
              <a:t>ms</a:t>
            </a:r>
            <a:r>
              <a:rPr lang="en-US" dirty="0"/>
              <a:t>)</a:t>
            </a:r>
          </a:p>
        </p:txBody>
      </p:sp>
    </p:spTree>
    <p:extLst>
      <p:ext uri="{BB962C8B-B14F-4D97-AF65-F5344CB8AC3E}">
        <p14:creationId xmlns:p14="http://schemas.microsoft.com/office/powerpoint/2010/main" val="398215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close up of a map&#10;&#10;Description automatically generated">
            <a:extLst>
              <a:ext uri="{FF2B5EF4-FFF2-40B4-BE49-F238E27FC236}">
                <a16:creationId xmlns:a16="http://schemas.microsoft.com/office/drawing/2014/main" id="{269B92F2-0FF5-E34B-B2E3-D8B28731866D}"/>
              </a:ext>
            </a:extLst>
          </p:cNvPr>
          <p:cNvPicPr>
            <a:picLocks noChangeAspect="1"/>
          </p:cNvPicPr>
          <p:nvPr/>
        </p:nvPicPr>
        <p:blipFill>
          <a:blip r:embed="rId3"/>
          <a:stretch>
            <a:fillRect/>
          </a:stretch>
        </p:blipFill>
        <p:spPr>
          <a:xfrm>
            <a:off x="516610" y="0"/>
            <a:ext cx="11158780" cy="6858000"/>
          </a:xfrm>
          <a:prstGeom prst="rect">
            <a:avLst/>
          </a:prstGeom>
        </p:spPr>
      </p:pic>
      <p:sp>
        <p:nvSpPr>
          <p:cNvPr id="12" name="TextBox 11">
            <a:extLst>
              <a:ext uri="{FF2B5EF4-FFF2-40B4-BE49-F238E27FC236}">
                <a16:creationId xmlns:a16="http://schemas.microsoft.com/office/drawing/2014/main" id="{6B2FCA85-6E18-0142-83AE-31293EF78C5F}"/>
              </a:ext>
            </a:extLst>
          </p:cNvPr>
          <p:cNvSpPr txBox="1"/>
          <p:nvPr/>
        </p:nvSpPr>
        <p:spPr>
          <a:xfrm>
            <a:off x="4135305" y="-9236"/>
            <a:ext cx="4318555" cy="461665"/>
          </a:xfrm>
          <a:prstGeom prst="rect">
            <a:avLst/>
          </a:prstGeom>
          <a:solidFill>
            <a:schemeClr val="bg1"/>
          </a:solidFill>
        </p:spPr>
        <p:txBody>
          <a:bodyPr wrap="none" rtlCol="0">
            <a:spAutoFit/>
          </a:bodyPr>
          <a:lstStyle/>
          <a:p>
            <a:r>
              <a:rPr lang="en-US" sz="2400" b="1" dirty="0"/>
              <a:t>42 seconds Post-ISO Ca transient</a:t>
            </a:r>
          </a:p>
        </p:txBody>
      </p:sp>
      <p:sp>
        <p:nvSpPr>
          <p:cNvPr id="13" name="TextBox 12">
            <a:extLst>
              <a:ext uri="{FF2B5EF4-FFF2-40B4-BE49-F238E27FC236}">
                <a16:creationId xmlns:a16="http://schemas.microsoft.com/office/drawing/2014/main" id="{031A84F3-1EB9-264C-ADD2-DC527A052BB2}"/>
              </a:ext>
            </a:extLst>
          </p:cNvPr>
          <p:cNvSpPr txBox="1"/>
          <p:nvPr/>
        </p:nvSpPr>
        <p:spPr>
          <a:xfrm rot="16200000">
            <a:off x="1110465" y="3144153"/>
            <a:ext cx="1164806" cy="369332"/>
          </a:xfrm>
          <a:prstGeom prst="rect">
            <a:avLst/>
          </a:prstGeom>
          <a:solidFill>
            <a:schemeClr val="bg1"/>
          </a:solidFill>
        </p:spPr>
        <p:txBody>
          <a:bodyPr wrap="none" rtlCol="0">
            <a:spAutoFit/>
          </a:bodyPr>
          <a:lstStyle/>
          <a:p>
            <a:r>
              <a:rPr lang="en-US" dirty="0"/>
              <a:t>[Ca] (F/F0)</a:t>
            </a:r>
          </a:p>
        </p:txBody>
      </p:sp>
      <p:sp>
        <p:nvSpPr>
          <p:cNvPr id="14" name="TextBox 13">
            <a:extLst>
              <a:ext uri="{FF2B5EF4-FFF2-40B4-BE49-F238E27FC236}">
                <a16:creationId xmlns:a16="http://schemas.microsoft.com/office/drawing/2014/main" id="{89295BFF-B841-E04C-AAB7-821CCA834EE7}"/>
              </a:ext>
            </a:extLst>
          </p:cNvPr>
          <p:cNvSpPr txBox="1"/>
          <p:nvPr/>
        </p:nvSpPr>
        <p:spPr>
          <a:xfrm>
            <a:off x="5532583" y="6257875"/>
            <a:ext cx="1524000" cy="369332"/>
          </a:xfrm>
          <a:prstGeom prst="rect">
            <a:avLst/>
          </a:prstGeom>
          <a:solidFill>
            <a:schemeClr val="bg1"/>
          </a:solidFill>
        </p:spPr>
        <p:txBody>
          <a:bodyPr wrap="square" rtlCol="0">
            <a:spAutoFit/>
          </a:bodyPr>
          <a:lstStyle/>
          <a:p>
            <a:pPr algn="ctr"/>
            <a:r>
              <a:rPr lang="en-US" dirty="0"/>
              <a:t>Time (</a:t>
            </a:r>
            <a:r>
              <a:rPr lang="en-US" dirty="0" err="1"/>
              <a:t>ms</a:t>
            </a:r>
            <a:r>
              <a:rPr lang="en-US" dirty="0"/>
              <a:t>)</a:t>
            </a:r>
          </a:p>
        </p:txBody>
      </p:sp>
      <p:sp>
        <p:nvSpPr>
          <p:cNvPr id="19" name="TextBox 18">
            <a:extLst>
              <a:ext uri="{FF2B5EF4-FFF2-40B4-BE49-F238E27FC236}">
                <a16:creationId xmlns:a16="http://schemas.microsoft.com/office/drawing/2014/main" id="{ACB51D56-9D8C-1B45-A0E4-9EC401DE8BF6}"/>
              </a:ext>
            </a:extLst>
          </p:cNvPr>
          <p:cNvSpPr txBox="1"/>
          <p:nvPr/>
        </p:nvSpPr>
        <p:spPr>
          <a:xfrm>
            <a:off x="6009501" y="1227515"/>
            <a:ext cx="3345788" cy="369332"/>
          </a:xfrm>
          <a:prstGeom prst="rect">
            <a:avLst/>
          </a:prstGeom>
          <a:noFill/>
        </p:spPr>
        <p:txBody>
          <a:bodyPr wrap="none" rtlCol="0">
            <a:spAutoFit/>
          </a:bodyPr>
          <a:lstStyle/>
          <a:p>
            <a:r>
              <a:rPr lang="en-US" dirty="0">
                <a:solidFill>
                  <a:srgbClr val="FF0000"/>
                </a:solidFill>
              </a:rPr>
              <a:t>Closest to the ISO End of the Cells</a:t>
            </a:r>
          </a:p>
        </p:txBody>
      </p:sp>
      <p:cxnSp>
        <p:nvCxnSpPr>
          <p:cNvPr id="20" name="Straight Arrow Connector 19">
            <a:extLst>
              <a:ext uri="{FF2B5EF4-FFF2-40B4-BE49-F238E27FC236}">
                <a16:creationId xmlns:a16="http://schemas.microsoft.com/office/drawing/2014/main" id="{1E549EB9-E05B-A647-9EAD-D99429CC2A5C}"/>
              </a:ext>
            </a:extLst>
          </p:cNvPr>
          <p:cNvCxnSpPr>
            <a:cxnSpLocks/>
            <a:stCxn id="19" idx="1"/>
          </p:cNvCxnSpPr>
          <p:nvPr/>
        </p:nvCxnSpPr>
        <p:spPr>
          <a:xfrm flipH="1">
            <a:off x="5386039" y="1412181"/>
            <a:ext cx="623462" cy="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0D3C45D-5CD0-FF4D-9D8B-4D8E5DCF160D}"/>
              </a:ext>
            </a:extLst>
          </p:cNvPr>
          <p:cNvSpPr txBox="1"/>
          <p:nvPr/>
        </p:nvSpPr>
        <p:spPr>
          <a:xfrm>
            <a:off x="4667638" y="5165189"/>
            <a:ext cx="4261423" cy="369332"/>
          </a:xfrm>
          <a:prstGeom prst="rect">
            <a:avLst/>
          </a:prstGeom>
          <a:noFill/>
        </p:spPr>
        <p:txBody>
          <a:bodyPr wrap="none" rtlCol="0">
            <a:spAutoFit/>
          </a:bodyPr>
          <a:lstStyle/>
          <a:p>
            <a:r>
              <a:rPr lang="en-US" dirty="0">
                <a:solidFill>
                  <a:srgbClr val="1400FF"/>
                </a:solidFill>
              </a:rPr>
              <a:t>Farthest away from the ISO end of the cell</a:t>
            </a:r>
          </a:p>
        </p:txBody>
      </p:sp>
      <p:cxnSp>
        <p:nvCxnSpPr>
          <p:cNvPr id="24" name="Straight Arrow Connector 23">
            <a:extLst>
              <a:ext uri="{FF2B5EF4-FFF2-40B4-BE49-F238E27FC236}">
                <a16:creationId xmlns:a16="http://schemas.microsoft.com/office/drawing/2014/main" id="{EDC3D192-FBBE-C64E-B2B3-02467CD83205}"/>
              </a:ext>
            </a:extLst>
          </p:cNvPr>
          <p:cNvCxnSpPr>
            <a:cxnSpLocks/>
          </p:cNvCxnSpPr>
          <p:nvPr/>
        </p:nvCxnSpPr>
        <p:spPr>
          <a:xfrm flipV="1">
            <a:off x="5532583" y="4415883"/>
            <a:ext cx="0" cy="749306"/>
          </a:xfrm>
          <a:prstGeom prst="straightConnector1">
            <a:avLst/>
          </a:prstGeom>
          <a:ln w="25400">
            <a:solidFill>
              <a:srgbClr val="14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54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EF0AE7B-36CD-0C4E-8EA0-6362B853F6AD}"/>
              </a:ext>
            </a:extLst>
          </p:cNvPr>
          <p:cNvSpPr txBox="1"/>
          <p:nvPr/>
        </p:nvSpPr>
        <p:spPr>
          <a:xfrm>
            <a:off x="1034474" y="3306970"/>
            <a:ext cx="1524000" cy="369332"/>
          </a:xfrm>
          <a:prstGeom prst="rect">
            <a:avLst/>
          </a:prstGeom>
          <a:solidFill>
            <a:schemeClr val="bg1"/>
          </a:solidFill>
        </p:spPr>
        <p:txBody>
          <a:bodyPr wrap="square" rtlCol="0">
            <a:spAutoFit/>
          </a:bodyPr>
          <a:lstStyle/>
          <a:p>
            <a:pPr algn="ctr"/>
            <a:r>
              <a:rPr lang="en-US" dirty="0"/>
              <a:t>Pre-ISO</a:t>
            </a:r>
          </a:p>
        </p:txBody>
      </p:sp>
      <p:sp>
        <p:nvSpPr>
          <p:cNvPr id="19" name="TextBox 18">
            <a:extLst>
              <a:ext uri="{FF2B5EF4-FFF2-40B4-BE49-F238E27FC236}">
                <a16:creationId xmlns:a16="http://schemas.microsoft.com/office/drawing/2014/main" id="{5B6F0040-8229-284F-8200-59092737F0DB}"/>
              </a:ext>
            </a:extLst>
          </p:cNvPr>
          <p:cNvSpPr txBox="1"/>
          <p:nvPr/>
        </p:nvSpPr>
        <p:spPr>
          <a:xfrm>
            <a:off x="5078204" y="3288938"/>
            <a:ext cx="2202873" cy="369332"/>
          </a:xfrm>
          <a:prstGeom prst="rect">
            <a:avLst/>
          </a:prstGeom>
          <a:solidFill>
            <a:schemeClr val="bg1"/>
          </a:solidFill>
        </p:spPr>
        <p:txBody>
          <a:bodyPr wrap="square" rtlCol="0">
            <a:spAutoFit/>
          </a:bodyPr>
          <a:lstStyle/>
          <a:p>
            <a:pPr algn="ctr"/>
            <a:r>
              <a:rPr lang="en-US" dirty="0"/>
              <a:t>14 seconds post-ISO</a:t>
            </a:r>
          </a:p>
        </p:txBody>
      </p:sp>
      <p:sp>
        <p:nvSpPr>
          <p:cNvPr id="20" name="TextBox 19">
            <a:extLst>
              <a:ext uri="{FF2B5EF4-FFF2-40B4-BE49-F238E27FC236}">
                <a16:creationId xmlns:a16="http://schemas.microsoft.com/office/drawing/2014/main" id="{116DC10B-830A-2342-8EC1-C7B28FDEDF79}"/>
              </a:ext>
            </a:extLst>
          </p:cNvPr>
          <p:cNvSpPr txBox="1"/>
          <p:nvPr/>
        </p:nvSpPr>
        <p:spPr>
          <a:xfrm>
            <a:off x="9047738" y="3288938"/>
            <a:ext cx="2202873" cy="369332"/>
          </a:xfrm>
          <a:prstGeom prst="rect">
            <a:avLst/>
          </a:prstGeom>
          <a:solidFill>
            <a:schemeClr val="bg1"/>
          </a:solidFill>
        </p:spPr>
        <p:txBody>
          <a:bodyPr wrap="square" rtlCol="0">
            <a:spAutoFit/>
          </a:bodyPr>
          <a:lstStyle/>
          <a:p>
            <a:pPr algn="ctr"/>
            <a:r>
              <a:rPr lang="en-US" dirty="0"/>
              <a:t>42 seconds post-ISO</a:t>
            </a:r>
          </a:p>
        </p:txBody>
      </p:sp>
      <p:sp>
        <p:nvSpPr>
          <p:cNvPr id="21" name="TextBox 20">
            <a:extLst>
              <a:ext uri="{FF2B5EF4-FFF2-40B4-BE49-F238E27FC236}">
                <a16:creationId xmlns:a16="http://schemas.microsoft.com/office/drawing/2014/main" id="{19B36CF9-FE5A-7D44-AD4C-45BCC06197B5}"/>
              </a:ext>
            </a:extLst>
          </p:cNvPr>
          <p:cNvSpPr txBox="1"/>
          <p:nvPr/>
        </p:nvSpPr>
        <p:spPr>
          <a:xfrm>
            <a:off x="4551902" y="3731952"/>
            <a:ext cx="3088196" cy="369332"/>
          </a:xfrm>
          <a:prstGeom prst="rect">
            <a:avLst/>
          </a:prstGeom>
          <a:solidFill>
            <a:schemeClr val="bg1"/>
          </a:solidFill>
        </p:spPr>
        <p:txBody>
          <a:bodyPr wrap="square" rtlCol="0">
            <a:spAutoFit/>
          </a:bodyPr>
          <a:lstStyle/>
          <a:p>
            <a:pPr algn="ctr"/>
            <a:r>
              <a:rPr lang="en-US" dirty="0">
                <a:solidFill>
                  <a:srgbClr val="FF2600"/>
                </a:solidFill>
              </a:rPr>
              <a:t>Normalized to peak (bottom)</a:t>
            </a:r>
          </a:p>
        </p:txBody>
      </p:sp>
      <p:sp>
        <p:nvSpPr>
          <p:cNvPr id="22" name="TextBox 21">
            <a:extLst>
              <a:ext uri="{FF2B5EF4-FFF2-40B4-BE49-F238E27FC236}">
                <a16:creationId xmlns:a16="http://schemas.microsoft.com/office/drawing/2014/main" id="{A84A98BB-55AE-9D44-B29B-DF132CE85DD3}"/>
              </a:ext>
            </a:extLst>
          </p:cNvPr>
          <p:cNvSpPr txBox="1"/>
          <p:nvPr/>
        </p:nvSpPr>
        <p:spPr>
          <a:xfrm>
            <a:off x="4572137" y="2820954"/>
            <a:ext cx="3215002" cy="369332"/>
          </a:xfrm>
          <a:prstGeom prst="rect">
            <a:avLst/>
          </a:prstGeom>
          <a:solidFill>
            <a:schemeClr val="bg1"/>
          </a:solidFill>
        </p:spPr>
        <p:txBody>
          <a:bodyPr wrap="square" rtlCol="0">
            <a:spAutoFit/>
          </a:bodyPr>
          <a:lstStyle/>
          <a:p>
            <a:pPr algn="ctr"/>
            <a:r>
              <a:rPr lang="en-US" dirty="0">
                <a:solidFill>
                  <a:srgbClr val="1400FF"/>
                </a:solidFill>
              </a:rPr>
              <a:t>Not normalized to peak (top)</a:t>
            </a:r>
          </a:p>
        </p:txBody>
      </p:sp>
      <p:cxnSp>
        <p:nvCxnSpPr>
          <p:cNvPr id="25" name="Elbow Connector 24">
            <a:extLst>
              <a:ext uri="{FF2B5EF4-FFF2-40B4-BE49-F238E27FC236}">
                <a16:creationId xmlns:a16="http://schemas.microsoft.com/office/drawing/2014/main" id="{09755CA6-48C3-C947-B6CF-94A9C1B7EB2C}"/>
              </a:ext>
            </a:extLst>
          </p:cNvPr>
          <p:cNvCxnSpPr>
            <a:cxnSpLocks/>
          </p:cNvCxnSpPr>
          <p:nvPr/>
        </p:nvCxnSpPr>
        <p:spPr>
          <a:xfrm flipV="1">
            <a:off x="1238185" y="2832425"/>
            <a:ext cx="9882909" cy="1"/>
          </a:xfrm>
          <a:prstGeom prst="bentConnector3">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7011654D-7EDD-7A4C-B9F7-230351241405}"/>
              </a:ext>
            </a:extLst>
          </p:cNvPr>
          <p:cNvCxnSpPr>
            <a:cxnSpLocks/>
          </p:cNvCxnSpPr>
          <p:nvPr/>
        </p:nvCxnSpPr>
        <p:spPr>
          <a:xfrm flipV="1">
            <a:off x="1238184" y="4061637"/>
            <a:ext cx="9882909" cy="1"/>
          </a:xfrm>
          <a:prstGeom prst="bentConnector3">
            <a:avLst/>
          </a:prstGeom>
          <a:ln w="38100">
            <a:solidFill>
              <a:srgbClr val="FF2600"/>
            </a:solidFill>
          </a:ln>
        </p:spPr>
        <p:style>
          <a:lnRef idx="1">
            <a:schemeClr val="accent1"/>
          </a:lnRef>
          <a:fillRef idx="0">
            <a:schemeClr val="accent1"/>
          </a:fillRef>
          <a:effectRef idx="0">
            <a:schemeClr val="accent1"/>
          </a:effectRef>
          <a:fontRef idx="minor">
            <a:schemeClr val="tx1"/>
          </a:fontRef>
        </p:style>
      </p:cxnSp>
      <p:pic>
        <p:nvPicPr>
          <p:cNvPr id="29" name="Picture 28" descr="A close up of a map&#10;&#10;Description automatically generated">
            <a:extLst>
              <a:ext uri="{FF2B5EF4-FFF2-40B4-BE49-F238E27FC236}">
                <a16:creationId xmlns:a16="http://schemas.microsoft.com/office/drawing/2014/main" id="{F3A40330-4BAF-1349-88FE-0B7BD8BF99CD}"/>
              </a:ext>
            </a:extLst>
          </p:cNvPr>
          <p:cNvPicPr>
            <a:picLocks noChangeAspect="1"/>
          </p:cNvPicPr>
          <p:nvPr/>
        </p:nvPicPr>
        <p:blipFill rotWithShape="1">
          <a:blip r:embed="rId3"/>
          <a:srcRect l="10186" t="6465" r="8780" b="6802"/>
          <a:stretch/>
        </p:blipFill>
        <p:spPr>
          <a:xfrm>
            <a:off x="0" y="31511"/>
            <a:ext cx="4100945" cy="2697660"/>
          </a:xfrm>
          <a:prstGeom prst="rect">
            <a:avLst/>
          </a:prstGeom>
        </p:spPr>
      </p:pic>
      <p:pic>
        <p:nvPicPr>
          <p:cNvPr id="33" name="Picture 32" descr="A close up of a map&#10;&#10;Description automatically generated">
            <a:extLst>
              <a:ext uri="{FF2B5EF4-FFF2-40B4-BE49-F238E27FC236}">
                <a16:creationId xmlns:a16="http://schemas.microsoft.com/office/drawing/2014/main" id="{D71D2A04-238F-B44B-9F21-2CAAFFAC35AC}"/>
              </a:ext>
            </a:extLst>
          </p:cNvPr>
          <p:cNvPicPr>
            <a:picLocks noChangeAspect="1"/>
          </p:cNvPicPr>
          <p:nvPr/>
        </p:nvPicPr>
        <p:blipFill rotWithShape="1">
          <a:blip r:embed="rId4"/>
          <a:srcRect l="10683" t="6868" r="8614" b="7340"/>
          <a:stretch/>
        </p:blipFill>
        <p:spPr>
          <a:xfrm>
            <a:off x="8126188" y="63843"/>
            <a:ext cx="4056576" cy="2650292"/>
          </a:xfrm>
          <a:prstGeom prst="rect">
            <a:avLst/>
          </a:prstGeom>
        </p:spPr>
      </p:pic>
      <p:pic>
        <p:nvPicPr>
          <p:cNvPr id="35" name="Picture 34" descr="A close up of a map&#10;&#10;Description automatically generated">
            <a:extLst>
              <a:ext uri="{FF2B5EF4-FFF2-40B4-BE49-F238E27FC236}">
                <a16:creationId xmlns:a16="http://schemas.microsoft.com/office/drawing/2014/main" id="{899879AA-6CD0-4843-BC8B-EB6D978B6908}"/>
              </a:ext>
            </a:extLst>
          </p:cNvPr>
          <p:cNvPicPr>
            <a:picLocks noChangeAspect="1"/>
          </p:cNvPicPr>
          <p:nvPr/>
        </p:nvPicPr>
        <p:blipFill rotWithShape="1">
          <a:blip r:embed="rId5"/>
          <a:srcRect l="10103" t="6330" r="8614" b="7475"/>
          <a:stretch/>
        </p:blipFill>
        <p:spPr>
          <a:xfrm>
            <a:off x="37083" y="4332665"/>
            <a:ext cx="4063862" cy="2648546"/>
          </a:xfrm>
          <a:prstGeom prst="rect">
            <a:avLst/>
          </a:prstGeom>
        </p:spPr>
      </p:pic>
      <p:pic>
        <p:nvPicPr>
          <p:cNvPr id="37" name="Picture 36">
            <a:extLst>
              <a:ext uri="{FF2B5EF4-FFF2-40B4-BE49-F238E27FC236}">
                <a16:creationId xmlns:a16="http://schemas.microsoft.com/office/drawing/2014/main" id="{5D401B83-688D-6745-88A5-9E591BE66E3B}"/>
              </a:ext>
            </a:extLst>
          </p:cNvPr>
          <p:cNvPicPr>
            <a:picLocks noChangeAspect="1"/>
          </p:cNvPicPr>
          <p:nvPr/>
        </p:nvPicPr>
        <p:blipFill rotWithShape="1">
          <a:blip r:embed="rId6"/>
          <a:srcRect l="10269" t="6734" r="8614" b="6937"/>
          <a:stretch/>
        </p:blipFill>
        <p:spPr>
          <a:xfrm>
            <a:off x="4260764" y="4356974"/>
            <a:ext cx="3967474" cy="2595050"/>
          </a:xfrm>
          <a:prstGeom prst="rect">
            <a:avLst/>
          </a:prstGeom>
        </p:spPr>
      </p:pic>
      <p:pic>
        <p:nvPicPr>
          <p:cNvPr id="39" name="Picture 38" descr="A close up of a map&#10;&#10;Description automatically generated">
            <a:extLst>
              <a:ext uri="{FF2B5EF4-FFF2-40B4-BE49-F238E27FC236}">
                <a16:creationId xmlns:a16="http://schemas.microsoft.com/office/drawing/2014/main" id="{6F2ECE76-E615-B84F-9148-C14F5EBC895B}"/>
              </a:ext>
            </a:extLst>
          </p:cNvPr>
          <p:cNvPicPr>
            <a:picLocks noChangeAspect="1"/>
          </p:cNvPicPr>
          <p:nvPr/>
        </p:nvPicPr>
        <p:blipFill rotWithShape="1">
          <a:blip r:embed="rId7"/>
          <a:srcRect l="10103" t="6330" r="8697" b="6532"/>
          <a:stretch/>
        </p:blipFill>
        <p:spPr>
          <a:xfrm>
            <a:off x="8257305" y="4363913"/>
            <a:ext cx="3934695" cy="2595050"/>
          </a:xfrm>
          <a:prstGeom prst="rect">
            <a:avLst/>
          </a:prstGeom>
        </p:spPr>
      </p:pic>
      <p:pic>
        <p:nvPicPr>
          <p:cNvPr id="31" name="Picture 30" descr="A close up of a map&#10;&#10;Description automatically generated">
            <a:extLst>
              <a:ext uri="{FF2B5EF4-FFF2-40B4-BE49-F238E27FC236}">
                <a16:creationId xmlns:a16="http://schemas.microsoft.com/office/drawing/2014/main" id="{FBE36457-06BC-EA42-B23F-DD11220DFB45}"/>
              </a:ext>
            </a:extLst>
          </p:cNvPr>
          <p:cNvPicPr>
            <a:picLocks noChangeAspect="1"/>
          </p:cNvPicPr>
          <p:nvPr/>
        </p:nvPicPr>
        <p:blipFill rotWithShape="1">
          <a:blip r:embed="rId8"/>
          <a:srcRect l="10103" t="6196" r="8614" b="6666"/>
          <a:stretch/>
        </p:blipFill>
        <p:spPr>
          <a:xfrm>
            <a:off x="4090030" y="41513"/>
            <a:ext cx="4056443" cy="2672622"/>
          </a:xfrm>
          <a:prstGeom prst="rect">
            <a:avLst/>
          </a:prstGeom>
        </p:spPr>
      </p:pic>
    </p:spTree>
    <p:extLst>
      <p:ext uri="{BB962C8B-B14F-4D97-AF65-F5344CB8AC3E}">
        <p14:creationId xmlns:p14="http://schemas.microsoft.com/office/powerpoint/2010/main" val="159503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5A4B6364-CD0A-364C-BA63-F9E62C74BD2A}"/>
              </a:ext>
            </a:extLst>
          </p:cNvPr>
          <p:cNvPicPr>
            <a:picLocks noChangeAspect="1"/>
          </p:cNvPicPr>
          <p:nvPr/>
        </p:nvPicPr>
        <p:blipFill>
          <a:blip r:embed="rId3"/>
          <a:stretch>
            <a:fillRect/>
          </a:stretch>
        </p:blipFill>
        <p:spPr>
          <a:xfrm>
            <a:off x="620393" y="0"/>
            <a:ext cx="10951213" cy="6858000"/>
          </a:xfrm>
          <a:prstGeom prst="rect">
            <a:avLst/>
          </a:prstGeom>
        </p:spPr>
      </p:pic>
      <p:sp>
        <p:nvSpPr>
          <p:cNvPr id="8" name="TextBox 7">
            <a:extLst>
              <a:ext uri="{FF2B5EF4-FFF2-40B4-BE49-F238E27FC236}">
                <a16:creationId xmlns:a16="http://schemas.microsoft.com/office/drawing/2014/main" id="{8F493CDF-C0E8-434A-BABA-85F5FA775DC7}"/>
              </a:ext>
            </a:extLst>
          </p:cNvPr>
          <p:cNvSpPr txBox="1"/>
          <p:nvPr/>
        </p:nvSpPr>
        <p:spPr>
          <a:xfrm>
            <a:off x="3126178" y="916592"/>
            <a:ext cx="2069284" cy="369332"/>
          </a:xfrm>
          <a:prstGeom prst="rect">
            <a:avLst/>
          </a:prstGeom>
          <a:noFill/>
        </p:spPr>
        <p:txBody>
          <a:bodyPr wrap="none" rtlCol="0">
            <a:spAutoFit/>
          </a:bodyPr>
          <a:lstStyle/>
          <a:p>
            <a:r>
              <a:rPr lang="en-US" dirty="0">
                <a:solidFill>
                  <a:srgbClr val="E3AA20"/>
                </a:solidFill>
              </a:rPr>
              <a:t>59 </a:t>
            </a:r>
            <a:r>
              <a:rPr lang="en-US" dirty="0" err="1">
                <a:solidFill>
                  <a:srgbClr val="E3AA20"/>
                </a:solidFill>
              </a:rPr>
              <a:t>μm</a:t>
            </a:r>
            <a:r>
              <a:rPr lang="en-US" dirty="0">
                <a:solidFill>
                  <a:srgbClr val="E3AA20"/>
                </a:solidFill>
              </a:rPr>
              <a:t> from ISO end</a:t>
            </a:r>
          </a:p>
        </p:txBody>
      </p:sp>
      <p:sp>
        <p:nvSpPr>
          <p:cNvPr id="12" name="TextBox 11">
            <a:extLst>
              <a:ext uri="{FF2B5EF4-FFF2-40B4-BE49-F238E27FC236}">
                <a16:creationId xmlns:a16="http://schemas.microsoft.com/office/drawing/2014/main" id="{DDA8177D-D836-9B4E-AD3A-0C7E40F632A8}"/>
              </a:ext>
            </a:extLst>
          </p:cNvPr>
          <p:cNvSpPr txBox="1"/>
          <p:nvPr/>
        </p:nvSpPr>
        <p:spPr>
          <a:xfrm>
            <a:off x="2904836" y="1192429"/>
            <a:ext cx="2069284" cy="369332"/>
          </a:xfrm>
          <a:prstGeom prst="rect">
            <a:avLst/>
          </a:prstGeom>
          <a:noFill/>
        </p:spPr>
        <p:txBody>
          <a:bodyPr wrap="none" rtlCol="0">
            <a:spAutoFit/>
          </a:bodyPr>
          <a:lstStyle/>
          <a:p>
            <a:r>
              <a:rPr lang="en-US" dirty="0">
                <a:solidFill>
                  <a:srgbClr val="9F152D"/>
                </a:solidFill>
              </a:rPr>
              <a:t>68 </a:t>
            </a:r>
            <a:r>
              <a:rPr lang="en-US" dirty="0" err="1">
                <a:solidFill>
                  <a:srgbClr val="9F152D"/>
                </a:solidFill>
              </a:rPr>
              <a:t>μm</a:t>
            </a:r>
            <a:r>
              <a:rPr lang="en-US" dirty="0">
                <a:solidFill>
                  <a:srgbClr val="9F152D"/>
                </a:solidFill>
              </a:rPr>
              <a:t> from ISO end</a:t>
            </a:r>
          </a:p>
        </p:txBody>
      </p:sp>
      <p:cxnSp>
        <p:nvCxnSpPr>
          <p:cNvPr id="13" name="Straight Arrow Connector 12">
            <a:extLst>
              <a:ext uri="{FF2B5EF4-FFF2-40B4-BE49-F238E27FC236}">
                <a16:creationId xmlns:a16="http://schemas.microsoft.com/office/drawing/2014/main" id="{6023CB8F-295A-3D49-8450-D890A1049F24}"/>
              </a:ext>
            </a:extLst>
          </p:cNvPr>
          <p:cNvCxnSpPr>
            <a:cxnSpLocks/>
          </p:cNvCxnSpPr>
          <p:nvPr/>
        </p:nvCxnSpPr>
        <p:spPr>
          <a:xfrm>
            <a:off x="4655127" y="1561761"/>
            <a:ext cx="428601" cy="340930"/>
          </a:xfrm>
          <a:prstGeom prst="straightConnector1">
            <a:avLst/>
          </a:prstGeom>
          <a:ln w="25400">
            <a:solidFill>
              <a:srgbClr val="9F152D"/>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09CA4C0-313E-4B49-A2B6-865AEE64511E}"/>
              </a:ext>
            </a:extLst>
          </p:cNvPr>
          <p:cNvSpPr txBox="1"/>
          <p:nvPr/>
        </p:nvSpPr>
        <p:spPr>
          <a:xfrm>
            <a:off x="2745340" y="1597460"/>
            <a:ext cx="2069284" cy="369332"/>
          </a:xfrm>
          <a:prstGeom prst="rect">
            <a:avLst/>
          </a:prstGeom>
          <a:noFill/>
        </p:spPr>
        <p:txBody>
          <a:bodyPr wrap="none" rtlCol="0">
            <a:spAutoFit/>
          </a:bodyPr>
          <a:lstStyle/>
          <a:p>
            <a:r>
              <a:rPr lang="en-US" dirty="0">
                <a:solidFill>
                  <a:srgbClr val="4FBBEA"/>
                </a:solidFill>
              </a:rPr>
              <a:t>78 </a:t>
            </a:r>
            <a:r>
              <a:rPr lang="en-US" dirty="0" err="1">
                <a:solidFill>
                  <a:srgbClr val="4FBBEA"/>
                </a:solidFill>
              </a:rPr>
              <a:t>μm</a:t>
            </a:r>
            <a:r>
              <a:rPr lang="en-US" dirty="0">
                <a:solidFill>
                  <a:srgbClr val="4FBBEA"/>
                </a:solidFill>
              </a:rPr>
              <a:t> from ISO end</a:t>
            </a:r>
          </a:p>
        </p:txBody>
      </p:sp>
      <p:cxnSp>
        <p:nvCxnSpPr>
          <p:cNvPr id="18" name="Straight Arrow Connector 17">
            <a:extLst>
              <a:ext uri="{FF2B5EF4-FFF2-40B4-BE49-F238E27FC236}">
                <a16:creationId xmlns:a16="http://schemas.microsoft.com/office/drawing/2014/main" id="{4EDFB1A6-E12F-C840-92CB-5C180CBC69FF}"/>
              </a:ext>
            </a:extLst>
          </p:cNvPr>
          <p:cNvCxnSpPr>
            <a:cxnSpLocks/>
          </p:cNvCxnSpPr>
          <p:nvPr/>
        </p:nvCxnSpPr>
        <p:spPr>
          <a:xfrm>
            <a:off x="4352637" y="1931093"/>
            <a:ext cx="731091" cy="895234"/>
          </a:xfrm>
          <a:prstGeom prst="straightConnector1">
            <a:avLst/>
          </a:prstGeom>
          <a:ln w="25400">
            <a:solidFill>
              <a:srgbClr val="4FBBEA"/>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FB2C36-F912-8847-8AE9-4CABC0B8E259}"/>
              </a:ext>
            </a:extLst>
          </p:cNvPr>
          <p:cNvSpPr txBox="1"/>
          <p:nvPr/>
        </p:nvSpPr>
        <p:spPr>
          <a:xfrm>
            <a:off x="2338771" y="2008109"/>
            <a:ext cx="2069284" cy="369332"/>
          </a:xfrm>
          <a:prstGeom prst="rect">
            <a:avLst/>
          </a:prstGeom>
          <a:noFill/>
        </p:spPr>
        <p:txBody>
          <a:bodyPr wrap="none" rtlCol="0">
            <a:spAutoFit/>
          </a:bodyPr>
          <a:lstStyle/>
          <a:p>
            <a:r>
              <a:rPr lang="en-US" dirty="0">
                <a:solidFill>
                  <a:srgbClr val="77AC2F"/>
                </a:solidFill>
              </a:rPr>
              <a:t>88 </a:t>
            </a:r>
            <a:r>
              <a:rPr lang="en-US" dirty="0" err="1">
                <a:solidFill>
                  <a:srgbClr val="77AC2F"/>
                </a:solidFill>
              </a:rPr>
              <a:t>μm</a:t>
            </a:r>
            <a:r>
              <a:rPr lang="en-US" dirty="0">
                <a:solidFill>
                  <a:srgbClr val="77AC2F"/>
                </a:solidFill>
              </a:rPr>
              <a:t> from ISO end</a:t>
            </a:r>
          </a:p>
        </p:txBody>
      </p:sp>
      <p:cxnSp>
        <p:nvCxnSpPr>
          <p:cNvPr id="22" name="Straight Arrow Connector 21">
            <a:extLst>
              <a:ext uri="{FF2B5EF4-FFF2-40B4-BE49-F238E27FC236}">
                <a16:creationId xmlns:a16="http://schemas.microsoft.com/office/drawing/2014/main" id="{24A4F0E7-7023-8942-9AB6-BFEA53CDBAA2}"/>
              </a:ext>
            </a:extLst>
          </p:cNvPr>
          <p:cNvCxnSpPr>
            <a:cxnSpLocks/>
          </p:cNvCxnSpPr>
          <p:nvPr/>
        </p:nvCxnSpPr>
        <p:spPr>
          <a:xfrm>
            <a:off x="4064000" y="2352571"/>
            <a:ext cx="1348509" cy="1425102"/>
          </a:xfrm>
          <a:prstGeom prst="straightConnector1">
            <a:avLst/>
          </a:prstGeom>
          <a:ln w="25400">
            <a:solidFill>
              <a:srgbClr val="77AC2F"/>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C5310A8-CEAB-BB4A-87EE-C13115FC1C44}"/>
              </a:ext>
            </a:extLst>
          </p:cNvPr>
          <p:cNvSpPr txBox="1"/>
          <p:nvPr/>
        </p:nvSpPr>
        <p:spPr>
          <a:xfrm>
            <a:off x="2139035" y="2495080"/>
            <a:ext cx="2069284" cy="369332"/>
          </a:xfrm>
          <a:prstGeom prst="rect">
            <a:avLst/>
          </a:prstGeom>
          <a:noFill/>
        </p:spPr>
        <p:txBody>
          <a:bodyPr wrap="none" rtlCol="0">
            <a:spAutoFit/>
          </a:bodyPr>
          <a:lstStyle/>
          <a:p>
            <a:r>
              <a:rPr lang="en-US" dirty="0">
                <a:solidFill>
                  <a:srgbClr val="7E2F8E"/>
                </a:solidFill>
              </a:rPr>
              <a:t>98 </a:t>
            </a:r>
            <a:r>
              <a:rPr lang="en-US" dirty="0" err="1">
                <a:solidFill>
                  <a:srgbClr val="7E2F8E"/>
                </a:solidFill>
              </a:rPr>
              <a:t>μm</a:t>
            </a:r>
            <a:r>
              <a:rPr lang="en-US" dirty="0">
                <a:solidFill>
                  <a:srgbClr val="7E2F8E"/>
                </a:solidFill>
              </a:rPr>
              <a:t> from ISO end</a:t>
            </a:r>
          </a:p>
        </p:txBody>
      </p:sp>
      <p:cxnSp>
        <p:nvCxnSpPr>
          <p:cNvPr id="26" name="Straight Arrow Connector 25">
            <a:extLst>
              <a:ext uri="{FF2B5EF4-FFF2-40B4-BE49-F238E27FC236}">
                <a16:creationId xmlns:a16="http://schemas.microsoft.com/office/drawing/2014/main" id="{0911FA7B-19C5-6E4D-8813-EEDF8C60B868}"/>
              </a:ext>
            </a:extLst>
          </p:cNvPr>
          <p:cNvCxnSpPr>
            <a:cxnSpLocks/>
          </p:cNvCxnSpPr>
          <p:nvPr/>
        </p:nvCxnSpPr>
        <p:spPr>
          <a:xfrm>
            <a:off x="4064000" y="2826327"/>
            <a:ext cx="1468582" cy="1437603"/>
          </a:xfrm>
          <a:prstGeom prst="straightConnector1">
            <a:avLst/>
          </a:prstGeom>
          <a:ln w="25400">
            <a:solidFill>
              <a:srgbClr val="7E2F8E"/>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A137802-6CB3-F64C-BFFE-651B0222A423}"/>
              </a:ext>
            </a:extLst>
          </p:cNvPr>
          <p:cNvSpPr txBox="1"/>
          <p:nvPr/>
        </p:nvSpPr>
        <p:spPr>
          <a:xfrm>
            <a:off x="1974516" y="2878736"/>
            <a:ext cx="2186304" cy="369332"/>
          </a:xfrm>
          <a:prstGeom prst="rect">
            <a:avLst/>
          </a:prstGeom>
          <a:noFill/>
        </p:spPr>
        <p:txBody>
          <a:bodyPr wrap="none" rtlCol="0">
            <a:spAutoFit/>
          </a:bodyPr>
          <a:lstStyle/>
          <a:p>
            <a:r>
              <a:rPr lang="en-US" dirty="0">
                <a:solidFill>
                  <a:srgbClr val="50BEEF"/>
                </a:solidFill>
              </a:rPr>
              <a:t>113 </a:t>
            </a:r>
            <a:r>
              <a:rPr lang="en-US" dirty="0" err="1">
                <a:solidFill>
                  <a:srgbClr val="50BEEF"/>
                </a:solidFill>
              </a:rPr>
              <a:t>μm</a:t>
            </a:r>
            <a:r>
              <a:rPr lang="en-US" dirty="0">
                <a:solidFill>
                  <a:srgbClr val="50BEEF"/>
                </a:solidFill>
              </a:rPr>
              <a:t> from ISO end</a:t>
            </a:r>
          </a:p>
        </p:txBody>
      </p:sp>
      <p:cxnSp>
        <p:nvCxnSpPr>
          <p:cNvPr id="30" name="Straight Arrow Connector 29">
            <a:extLst>
              <a:ext uri="{FF2B5EF4-FFF2-40B4-BE49-F238E27FC236}">
                <a16:creationId xmlns:a16="http://schemas.microsoft.com/office/drawing/2014/main" id="{98158454-6813-EB41-909A-617198D1FA93}"/>
              </a:ext>
            </a:extLst>
          </p:cNvPr>
          <p:cNvCxnSpPr>
            <a:cxnSpLocks/>
          </p:cNvCxnSpPr>
          <p:nvPr/>
        </p:nvCxnSpPr>
        <p:spPr>
          <a:xfrm>
            <a:off x="3870036" y="3230249"/>
            <a:ext cx="2050999" cy="1642272"/>
          </a:xfrm>
          <a:prstGeom prst="straightConnector1">
            <a:avLst/>
          </a:prstGeom>
          <a:ln w="25400">
            <a:solidFill>
              <a:srgbClr val="50BEEF"/>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D261597-8F83-754F-9DE2-097E9DEBF840}"/>
              </a:ext>
            </a:extLst>
          </p:cNvPr>
          <p:cNvSpPr txBox="1"/>
          <p:nvPr/>
        </p:nvSpPr>
        <p:spPr>
          <a:xfrm>
            <a:off x="5921035" y="5311262"/>
            <a:ext cx="2186304" cy="369332"/>
          </a:xfrm>
          <a:prstGeom prst="rect">
            <a:avLst/>
          </a:prstGeom>
          <a:noFill/>
        </p:spPr>
        <p:txBody>
          <a:bodyPr wrap="none" rtlCol="0">
            <a:spAutoFit/>
          </a:bodyPr>
          <a:lstStyle/>
          <a:p>
            <a:r>
              <a:rPr lang="en-US" dirty="0">
                <a:solidFill>
                  <a:srgbClr val="2F72BD"/>
                </a:solidFill>
              </a:rPr>
              <a:t>120 </a:t>
            </a:r>
            <a:r>
              <a:rPr lang="en-US" dirty="0" err="1">
                <a:solidFill>
                  <a:srgbClr val="2F72BD"/>
                </a:solidFill>
              </a:rPr>
              <a:t>μm</a:t>
            </a:r>
            <a:r>
              <a:rPr lang="en-US" dirty="0">
                <a:solidFill>
                  <a:srgbClr val="2F72BD"/>
                </a:solidFill>
              </a:rPr>
              <a:t> from ISO end</a:t>
            </a:r>
          </a:p>
        </p:txBody>
      </p:sp>
      <p:sp>
        <p:nvSpPr>
          <p:cNvPr id="35" name="TextBox 34">
            <a:extLst>
              <a:ext uri="{FF2B5EF4-FFF2-40B4-BE49-F238E27FC236}">
                <a16:creationId xmlns:a16="http://schemas.microsoft.com/office/drawing/2014/main" id="{660604BE-34C7-1D46-92AA-D338C1512AC0}"/>
              </a:ext>
            </a:extLst>
          </p:cNvPr>
          <p:cNvSpPr txBox="1"/>
          <p:nvPr/>
        </p:nvSpPr>
        <p:spPr>
          <a:xfrm>
            <a:off x="3897922" y="31205"/>
            <a:ext cx="5280613" cy="461665"/>
          </a:xfrm>
          <a:prstGeom prst="rect">
            <a:avLst/>
          </a:prstGeom>
          <a:solidFill>
            <a:schemeClr val="bg1"/>
          </a:solidFill>
        </p:spPr>
        <p:txBody>
          <a:bodyPr wrap="none" rtlCol="0">
            <a:spAutoFit/>
          </a:bodyPr>
          <a:lstStyle/>
          <a:p>
            <a:r>
              <a:rPr lang="en-US" sz="2400" b="1" dirty="0"/>
              <a:t>Normalized Peak Ca transient over Time</a:t>
            </a:r>
          </a:p>
        </p:txBody>
      </p:sp>
      <p:sp>
        <p:nvSpPr>
          <p:cNvPr id="36" name="TextBox 35">
            <a:extLst>
              <a:ext uri="{FF2B5EF4-FFF2-40B4-BE49-F238E27FC236}">
                <a16:creationId xmlns:a16="http://schemas.microsoft.com/office/drawing/2014/main" id="{FEE1024C-0313-0640-A772-C993AECB47E8}"/>
              </a:ext>
            </a:extLst>
          </p:cNvPr>
          <p:cNvSpPr txBox="1"/>
          <p:nvPr/>
        </p:nvSpPr>
        <p:spPr>
          <a:xfrm rot="16200000">
            <a:off x="266740" y="3144153"/>
            <a:ext cx="2852256" cy="369332"/>
          </a:xfrm>
          <a:prstGeom prst="rect">
            <a:avLst/>
          </a:prstGeom>
          <a:solidFill>
            <a:schemeClr val="bg1"/>
          </a:solidFill>
        </p:spPr>
        <p:txBody>
          <a:bodyPr wrap="none" rtlCol="0">
            <a:spAutoFit/>
          </a:bodyPr>
          <a:lstStyle/>
          <a:p>
            <a:r>
              <a:rPr lang="en-US" dirty="0"/>
              <a:t>Normalized Peak [Ca] (F/F0)</a:t>
            </a:r>
          </a:p>
        </p:txBody>
      </p:sp>
      <p:sp>
        <p:nvSpPr>
          <p:cNvPr id="37" name="TextBox 36">
            <a:extLst>
              <a:ext uri="{FF2B5EF4-FFF2-40B4-BE49-F238E27FC236}">
                <a16:creationId xmlns:a16="http://schemas.microsoft.com/office/drawing/2014/main" id="{250F0E24-8331-0143-A364-7F333473BDF1}"/>
              </a:ext>
            </a:extLst>
          </p:cNvPr>
          <p:cNvSpPr txBox="1"/>
          <p:nvPr/>
        </p:nvSpPr>
        <p:spPr>
          <a:xfrm>
            <a:off x="5532583" y="6257875"/>
            <a:ext cx="1524000" cy="369332"/>
          </a:xfrm>
          <a:prstGeom prst="rect">
            <a:avLst/>
          </a:prstGeom>
          <a:solidFill>
            <a:schemeClr val="bg1"/>
          </a:solidFill>
        </p:spPr>
        <p:txBody>
          <a:bodyPr wrap="square" rtlCol="0">
            <a:spAutoFit/>
          </a:bodyPr>
          <a:lstStyle/>
          <a:p>
            <a:pPr algn="ctr"/>
            <a:r>
              <a:rPr lang="en-US" dirty="0"/>
              <a:t>Time (s)</a:t>
            </a:r>
          </a:p>
        </p:txBody>
      </p:sp>
      <p:sp>
        <p:nvSpPr>
          <p:cNvPr id="38" name="TextBox 37">
            <a:extLst>
              <a:ext uri="{FF2B5EF4-FFF2-40B4-BE49-F238E27FC236}">
                <a16:creationId xmlns:a16="http://schemas.microsoft.com/office/drawing/2014/main" id="{84420ED7-82BD-3E4A-AECA-039CC2F83709}"/>
              </a:ext>
            </a:extLst>
          </p:cNvPr>
          <p:cNvSpPr txBox="1"/>
          <p:nvPr/>
        </p:nvSpPr>
        <p:spPr>
          <a:xfrm>
            <a:off x="2218955" y="6390530"/>
            <a:ext cx="1047082" cy="369332"/>
          </a:xfrm>
          <a:prstGeom prst="rect">
            <a:avLst/>
          </a:prstGeom>
          <a:noFill/>
        </p:spPr>
        <p:txBody>
          <a:bodyPr wrap="none" rtlCol="0">
            <a:spAutoFit/>
          </a:bodyPr>
          <a:lstStyle/>
          <a:p>
            <a:r>
              <a:rPr lang="en-US" dirty="0">
                <a:solidFill>
                  <a:srgbClr val="FF0000"/>
                </a:solidFill>
              </a:rPr>
              <a:t>2 </a:t>
            </a:r>
            <a:r>
              <a:rPr lang="en-US" dirty="0" err="1">
                <a:solidFill>
                  <a:srgbClr val="FF0000"/>
                </a:solidFill>
              </a:rPr>
              <a:t>μM</a:t>
            </a:r>
            <a:r>
              <a:rPr lang="en-US" dirty="0">
                <a:solidFill>
                  <a:srgbClr val="FF0000"/>
                </a:solidFill>
              </a:rPr>
              <a:t> ISO</a:t>
            </a:r>
          </a:p>
        </p:txBody>
      </p:sp>
      <p:cxnSp>
        <p:nvCxnSpPr>
          <p:cNvPr id="42" name="Straight Arrow Connector 41">
            <a:extLst>
              <a:ext uri="{FF2B5EF4-FFF2-40B4-BE49-F238E27FC236}">
                <a16:creationId xmlns:a16="http://schemas.microsoft.com/office/drawing/2014/main" id="{B7FAED3B-1AE2-0642-9B10-F489D684889A}"/>
              </a:ext>
            </a:extLst>
          </p:cNvPr>
          <p:cNvCxnSpPr>
            <a:cxnSpLocks/>
          </p:cNvCxnSpPr>
          <p:nvPr/>
        </p:nvCxnSpPr>
        <p:spPr>
          <a:xfrm flipV="1">
            <a:off x="2733260" y="6126804"/>
            <a:ext cx="0" cy="26372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87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34356CAC-ED53-DD44-B236-8CCBD4DEABC8}"/>
              </a:ext>
            </a:extLst>
          </p:cNvPr>
          <p:cNvPicPr>
            <a:picLocks noChangeAspect="1"/>
          </p:cNvPicPr>
          <p:nvPr/>
        </p:nvPicPr>
        <p:blipFill>
          <a:blip r:embed="rId3"/>
          <a:stretch>
            <a:fillRect/>
          </a:stretch>
        </p:blipFill>
        <p:spPr>
          <a:xfrm>
            <a:off x="0" y="497361"/>
            <a:ext cx="12192000" cy="5179786"/>
          </a:xfrm>
          <a:prstGeom prst="rect">
            <a:avLst/>
          </a:prstGeom>
        </p:spPr>
      </p:pic>
      <p:sp>
        <p:nvSpPr>
          <p:cNvPr id="7" name="TextBox 6">
            <a:extLst>
              <a:ext uri="{FF2B5EF4-FFF2-40B4-BE49-F238E27FC236}">
                <a16:creationId xmlns:a16="http://schemas.microsoft.com/office/drawing/2014/main" id="{28E90910-14B1-BE49-B01F-47989DF840EA}"/>
              </a:ext>
            </a:extLst>
          </p:cNvPr>
          <p:cNvSpPr txBox="1"/>
          <p:nvPr/>
        </p:nvSpPr>
        <p:spPr>
          <a:xfrm>
            <a:off x="3510001" y="372944"/>
            <a:ext cx="5656036" cy="461665"/>
          </a:xfrm>
          <a:prstGeom prst="rect">
            <a:avLst/>
          </a:prstGeom>
          <a:solidFill>
            <a:schemeClr val="bg1"/>
          </a:solidFill>
        </p:spPr>
        <p:txBody>
          <a:bodyPr wrap="none" rtlCol="0">
            <a:spAutoFit/>
          </a:bodyPr>
          <a:lstStyle/>
          <a:p>
            <a:r>
              <a:rPr lang="en-US" sz="2400" b="1" dirty="0"/>
              <a:t>Normalized Time to 90% Decline over Time</a:t>
            </a:r>
          </a:p>
        </p:txBody>
      </p:sp>
      <p:sp>
        <p:nvSpPr>
          <p:cNvPr id="8" name="TextBox 7">
            <a:extLst>
              <a:ext uri="{FF2B5EF4-FFF2-40B4-BE49-F238E27FC236}">
                <a16:creationId xmlns:a16="http://schemas.microsoft.com/office/drawing/2014/main" id="{7AB55FF2-0B51-7D4D-8765-460C24368B1A}"/>
              </a:ext>
            </a:extLst>
          </p:cNvPr>
          <p:cNvSpPr txBox="1"/>
          <p:nvPr/>
        </p:nvSpPr>
        <p:spPr>
          <a:xfrm rot="16200000">
            <a:off x="-402894" y="3116444"/>
            <a:ext cx="3230949" cy="369332"/>
          </a:xfrm>
          <a:prstGeom prst="rect">
            <a:avLst/>
          </a:prstGeom>
          <a:solidFill>
            <a:schemeClr val="bg1"/>
          </a:solidFill>
        </p:spPr>
        <p:txBody>
          <a:bodyPr wrap="none" rtlCol="0">
            <a:spAutoFit/>
          </a:bodyPr>
          <a:lstStyle/>
          <a:p>
            <a:r>
              <a:rPr lang="en-US" dirty="0"/>
              <a:t>Normalized Time to 90% Decline</a:t>
            </a:r>
          </a:p>
        </p:txBody>
      </p:sp>
      <p:sp>
        <p:nvSpPr>
          <p:cNvPr id="9" name="TextBox 8">
            <a:extLst>
              <a:ext uri="{FF2B5EF4-FFF2-40B4-BE49-F238E27FC236}">
                <a16:creationId xmlns:a16="http://schemas.microsoft.com/office/drawing/2014/main" id="{DFFCCC23-4436-9D4E-A7C3-3F9AD43EB922}"/>
              </a:ext>
            </a:extLst>
          </p:cNvPr>
          <p:cNvSpPr txBox="1"/>
          <p:nvPr/>
        </p:nvSpPr>
        <p:spPr>
          <a:xfrm>
            <a:off x="5237020" y="5167984"/>
            <a:ext cx="1524000" cy="369332"/>
          </a:xfrm>
          <a:prstGeom prst="rect">
            <a:avLst/>
          </a:prstGeom>
          <a:solidFill>
            <a:schemeClr val="bg1"/>
          </a:solidFill>
        </p:spPr>
        <p:txBody>
          <a:bodyPr wrap="square" rtlCol="0">
            <a:spAutoFit/>
          </a:bodyPr>
          <a:lstStyle/>
          <a:p>
            <a:pPr algn="ctr"/>
            <a:r>
              <a:rPr lang="en-US" dirty="0"/>
              <a:t>Time (s)</a:t>
            </a:r>
          </a:p>
        </p:txBody>
      </p:sp>
      <p:sp>
        <p:nvSpPr>
          <p:cNvPr id="10" name="TextBox 9">
            <a:extLst>
              <a:ext uri="{FF2B5EF4-FFF2-40B4-BE49-F238E27FC236}">
                <a16:creationId xmlns:a16="http://schemas.microsoft.com/office/drawing/2014/main" id="{04590610-84D4-1B4A-A0FD-E97BAE72F960}"/>
              </a:ext>
            </a:extLst>
          </p:cNvPr>
          <p:cNvSpPr txBox="1"/>
          <p:nvPr/>
        </p:nvSpPr>
        <p:spPr>
          <a:xfrm>
            <a:off x="1877210" y="5382835"/>
            <a:ext cx="1047082" cy="369332"/>
          </a:xfrm>
          <a:prstGeom prst="rect">
            <a:avLst/>
          </a:prstGeom>
          <a:noFill/>
        </p:spPr>
        <p:txBody>
          <a:bodyPr wrap="none" rtlCol="0">
            <a:spAutoFit/>
          </a:bodyPr>
          <a:lstStyle/>
          <a:p>
            <a:r>
              <a:rPr lang="en-US" dirty="0">
                <a:solidFill>
                  <a:srgbClr val="FF0000"/>
                </a:solidFill>
              </a:rPr>
              <a:t>2 </a:t>
            </a:r>
            <a:r>
              <a:rPr lang="en-US" dirty="0" err="1">
                <a:solidFill>
                  <a:srgbClr val="FF0000"/>
                </a:solidFill>
              </a:rPr>
              <a:t>μM</a:t>
            </a:r>
            <a:r>
              <a:rPr lang="en-US" dirty="0">
                <a:solidFill>
                  <a:srgbClr val="FF0000"/>
                </a:solidFill>
              </a:rPr>
              <a:t> ISO</a:t>
            </a:r>
          </a:p>
        </p:txBody>
      </p:sp>
      <p:cxnSp>
        <p:nvCxnSpPr>
          <p:cNvPr id="11" name="Straight Arrow Connector 10">
            <a:extLst>
              <a:ext uri="{FF2B5EF4-FFF2-40B4-BE49-F238E27FC236}">
                <a16:creationId xmlns:a16="http://schemas.microsoft.com/office/drawing/2014/main" id="{52C820AC-8DB1-764D-910F-C3A1F490AC0F}"/>
              </a:ext>
            </a:extLst>
          </p:cNvPr>
          <p:cNvCxnSpPr>
            <a:cxnSpLocks/>
          </p:cNvCxnSpPr>
          <p:nvPr/>
        </p:nvCxnSpPr>
        <p:spPr>
          <a:xfrm flipV="1">
            <a:off x="2391515" y="5119109"/>
            <a:ext cx="0" cy="26372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F2A3525-BC31-374F-BE30-574E8704F29F}"/>
              </a:ext>
            </a:extLst>
          </p:cNvPr>
          <p:cNvSpPr txBox="1"/>
          <p:nvPr/>
        </p:nvSpPr>
        <p:spPr>
          <a:xfrm>
            <a:off x="4502392" y="4638838"/>
            <a:ext cx="2069284" cy="369332"/>
          </a:xfrm>
          <a:prstGeom prst="rect">
            <a:avLst/>
          </a:prstGeom>
          <a:noFill/>
        </p:spPr>
        <p:txBody>
          <a:bodyPr wrap="none" rtlCol="0">
            <a:spAutoFit/>
          </a:bodyPr>
          <a:lstStyle/>
          <a:p>
            <a:r>
              <a:rPr lang="en-US" dirty="0">
                <a:solidFill>
                  <a:srgbClr val="50BDF0"/>
                </a:solidFill>
              </a:rPr>
              <a:t>48 </a:t>
            </a:r>
            <a:r>
              <a:rPr lang="en-US" dirty="0" err="1">
                <a:solidFill>
                  <a:srgbClr val="50BDF0"/>
                </a:solidFill>
              </a:rPr>
              <a:t>μm</a:t>
            </a:r>
            <a:r>
              <a:rPr lang="en-US" dirty="0">
                <a:solidFill>
                  <a:srgbClr val="50BDF0"/>
                </a:solidFill>
              </a:rPr>
              <a:t> from ISO end</a:t>
            </a:r>
          </a:p>
        </p:txBody>
      </p:sp>
      <p:cxnSp>
        <p:nvCxnSpPr>
          <p:cNvPr id="13" name="Straight Arrow Connector 12">
            <a:extLst>
              <a:ext uri="{FF2B5EF4-FFF2-40B4-BE49-F238E27FC236}">
                <a16:creationId xmlns:a16="http://schemas.microsoft.com/office/drawing/2014/main" id="{609D1F66-6961-574A-8EED-FF9BA6EEF511}"/>
              </a:ext>
            </a:extLst>
          </p:cNvPr>
          <p:cNvCxnSpPr>
            <a:cxnSpLocks/>
            <a:stCxn id="12" idx="0"/>
          </p:cNvCxnSpPr>
          <p:nvPr/>
        </p:nvCxnSpPr>
        <p:spPr>
          <a:xfrm flipH="1" flipV="1">
            <a:off x="5467927" y="4359564"/>
            <a:ext cx="69107" cy="279274"/>
          </a:xfrm>
          <a:prstGeom prst="straightConnector1">
            <a:avLst/>
          </a:prstGeom>
          <a:ln w="25400">
            <a:solidFill>
              <a:srgbClr val="50BDE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B4682C-85AE-414E-879C-6A49700E8961}"/>
              </a:ext>
            </a:extLst>
          </p:cNvPr>
          <p:cNvSpPr txBox="1"/>
          <p:nvPr/>
        </p:nvSpPr>
        <p:spPr>
          <a:xfrm>
            <a:off x="3398643" y="4412141"/>
            <a:ext cx="2069284" cy="369332"/>
          </a:xfrm>
          <a:prstGeom prst="rect">
            <a:avLst/>
          </a:prstGeom>
          <a:noFill/>
        </p:spPr>
        <p:txBody>
          <a:bodyPr wrap="none" rtlCol="0">
            <a:spAutoFit/>
          </a:bodyPr>
          <a:lstStyle/>
          <a:p>
            <a:r>
              <a:rPr lang="en-US" dirty="0">
                <a:solidFill>
                  <a:srgbClr val="77AC2F"/>
                </a:solidFill>
              </a:rPr>
              <a:t>58 </a:t>
            </a:r>
            <a:r>
              <a:rPr lang="en-US" dirty="0" err="1">
                <a:solidFill>
                  <a:srgbClr val="77AC2F"/>
                </a:solidFill>
              </a:rPr>
              <a:t>μm</a:t>
            </a:r>
            <a:r>
              <a:rPr lang="en-US" dirty="0">
                <a:solidFill>
                  <a:srgbClr val="77AC2F"/>
                </a:solidFill>
              </a:rPr>
              <a:t> from ISO end</a:t>
            </a:r>
          </a:p>
        </p:txBody>
      </p:sp>
      <p:cxnSp>
        <p:nvCxnSpPr>
          <p:cNvPr id="19" name="Straight Arrow Connector 18">
            <a:extLst>
              <a:ext uri="{FF2B5EF4-FFF2-40B4-BE49-F238E27FC236}">
                <a16:creationId xmlns:a16="http://schemas.microsoft.com/office/drawing/2014/main" id="{B2DF01FB-1DA7-004D-8336-936E75B59B17}"/>
              </a:ext>
            </a:extLst>
          </p:cNvPr>
          <p:cNvCxnSpPr>
            <a:cxnSpLocks/>
          </p:cNvCxnSpPr>
          <p:nvPr/>
        </p:nvCxnSpPr>
        <p:spPr>
          <a:xfrm flipV="1">
            <a:off x="4821382" y="3851566"/>
            <a:ext cx="0" cy="560575"/>
          </a:xfrm>
          <a:prstGeom prst="straightConnector1">
            <a:avLst/>
          </a:prstGeom>
          <a:ln w="25400">
            <a:solidFill>
              <a:srgbClr val="77AC2F"/>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D332C7-B816-0E41-A121-B7B7BDE6017D}"/>
              </a:ext>
            </a:extLst>
          </p:cNvPr>
          <p:cNvSpPr txBox="1"/>
          <p:nvPr/>
        </p:nvSpPr>
        <p:spPr>
          <a:xfrm>
            <a:off x="2655446" y="4137113"/>
            <a:ext cx="2069284" cy="369332"/>
          </a:xfrm>
          <a:prstGeom prst="rect">
            <a:avLst/>
          </a:prstGeom>
          <a:noFill/>
        </p:spPr>
        <p:txBody>
          <a:bodyPr wrap="none" rtlCol="0">
            <a:spAutoFit/>
          </a:bodyPr>
          <a:lstStyle/>
          <a:p>
            <a:r>
              <a:rPr lang="en-US" dirty="0">
                <a:solidFill>
                  <a:srgbClr val="2F72BD"/>
                </a:solidFill>
              </a:rPr>
              <a:t>70 </a:t>
            </a:r>
            <a:r>
              <a:rPr lang="en-US" dirty="0" err="1">
                <a:solidFill>
                  <a:srgbClr val="2F72BD"/>
                </a:solidFill>
              </a:rPr>
              <a:t>μm</a:t>
            </a:r>
            <a:r>
              <a:rPr lang="en-US" dirty="0">
                <a:solidFill>
                  <a:srgbClr val="2F72BD"/>
                </a:solidFill>
              </a:rPr>
              <a:t> from ISO end</a:t>
            </a:r>
          </a:p>
        </p:txBody>
      </p:sp>
      <p:cxnSp>
        <p:nvCxnSpPr>
          <p:cNvPr id="24" name="Straight Arrow Connector 23">
            <a:extLst>
              <a:ext uri="{FF2B5EF4-FFF2-40B4-BE49-F238E27FC236}">
                <a16:creationId xmlns:a16="http://schemas.microsoft.com/office/drawing/2014/main" id="{6C931BFE-5E32-4F4A-AA7E-EC241BB9CA55}"/>
              </a:ext>
            </a:extLst>
          </p:cNvPr>
          <p:cNvCxnSpPr>
            <a:cxnSpLocks/>
          </p:cNvCxnSpPr>
          <p:nvPr/>
        </p:nvCxnSpPr>
        <p:spPr>
          <a:xfrm flipV="1">
            <a:off x="4366904" y="3468136"/>
            <a:ext cx="135488" cy="717309"/>
          </a:xfrm>
          <a:prstGeom prst="straightConnector1">
            <a:avLst/>
          </a:prstGeom>
          <a:ln w="25400">
            <a:solidFill>
              <a:srgbClr val="2F72BD"/>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4E847A-62E7-0C42-9C84-ECEA677A6006}"/>
              </a:ext>
            </a:extLst>
          </p:cNvPr>
          <p:cNvSpPr txBox="1"/>
          <p:nvPr/>
        </p:nvSpPr>
        <p:spPr>
          <a:xfrm>
            <a:off x="2249294" y="3750602"/>
            <a:ext cx="2069284" cy="369332"/>
          </a:xfrm>
          <a:prstGeom prst="rect">
            <a:avLst/>
          </a:prstGeom>
          <a:noFill/>
        </p:spPr>
        <p:txBody>
          <a:bodyPr wrap="none" rtlCol="0">
            <a:spAutoFit/>
          </a:bodyPr>
          <a:lstStyle/>
          <a:p>
            <a:r>
              <a:rPr lang="en-US" dirty="0">
                <a:solidFill>
                  <a:srgbClr val="9F152D"/>
                </a:solidFill>
              </a:rPr>
              <a:t>80 </a:t>
            </a:r>
            <a:r>
              <a:rPr lang="en-US" dirty="0" err="1">
                <a:solidFill>
                  <a:srgbClr val="9F152D"/>
                </a:solidFill>
              </a:rPr>
              <a:t>μm</a:t>
            </a:r>
            <a:r>
              <a:rPr lang="en-US" dirty="0">
                <a:solidFill>
                  <a:srgbClr val="9F152D"/>
                </a:solidFill>
              </a:rPr>
              <a:t> from ISO end</a:t>
            </a:r>
          </a:p>
        </p:txBody>
      </p:sp>
      <p:cxnSp>
        <p:nvCxnSpPr>
          <p:cNvPr id="29" name="Straight Arrow Connector 28">
            <a:extLst>
              <a:ext uri="{FF2B5EF4-FFF2-40B4-BE49-F238E27FC236}">
                <a16:creationId xmlns:a16="http://schemas.microsoft.com/office/drawing/2014/main" id="{D48B9D82-FC21-6949-B46B-E2F9499633F8}"/>
              </a:ext>
            </a:extLst>
          </p:cNvPr>
          <p:cNvCxnSpPr>
            <a:cxnSpLocks/>
          </p:cNvCxnSpPr>
          <p:nvPr/>
        </p:nvCxnSpPr>
        <p:spPr>
          <a:xfrm flipV="1">
            <a:off x="3762949" y="2945614"/>
            <a:ext cx="739443" cy="790814"/>
          </a:xfrm>
          <a:prstGeom prst="straightConnector1">
            <a:avLst/>
          </a:prstGeom>
          <a:ln w="25400">
            <a:solidFill>
              <a:srgbClr val="9F152D"/>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54F6C5A-BE47-124D-9C54-33796E81B8E9}"/>
              </a:ext>
            </a:extLst>
          </p:cNvPr>
          <p:cNvSpPr txBox="1"/>
          <p:nvPr/>
        </p:nvSpPr>
        <p:spPr>
          <a:xfrm>
            <a:off x="1669502" y="3487494"/>
            <a:ext cx="2069284" cy="369332"/>
          </a:xfrm>
          <a:prstGeom prst="rect">
            <a:avLst/>
          </a:prstGeom>
          <a:noFill/>
        </p:spPr>
        <p:txBody>
          <a:bodyPr wrap="none" rtlCol="0">
            <a:spAutoFit/>
          </a:bodyPr>
          <a:lstStyle/>
          <a:p>
            <a:r>
              <a:rPr lang="en-US" dirty="0">
                <a:solidFill>
                  <a:srgbClr val="2D7500"/>
                </a:solidFill>
              </a:rPr>
              <a:t>90 </a:t>
            </a:r>
            <a:r>
              <a:rPr lang="en-US" dirty="0" err="1">
                <a:solidFill>
                  <a:srgbClr val="2D7500"/>
                </a:solidFill>
              </a:rPr>
              <a:t>μm</a:t>
            </a:r>
            <a:r>
              <a:rPr lang="en-US" dirty="0">
                <a:solidFill>
                  <a:srgbClr val="2D7500"/>
                </a:solidFill>
              </a:rPr>
              <a:t> from ISO end</a:t>
            </a:r>
          </a:p>
        </p:txBody>
      </p:sp>
      <p:cxnSp>
        <p:nvCxnSpPr>
          <p:cNvPr id="34" name="Straight Arrow Connector 33">
            <a:extLst>
              <a:ext uri="{FF2B5EF4-FFF2-40B4-BE49-F238E27FC236}">
                <a16:creationId xmlns:a16="http://schemas.microsoft.com/office/drawing/2014/main" id="{E3DF0BA5-C041-6A46-8815-66FC5AFAD124}"/>
              </a:ext>
            </a:extLst>
          </p:cNvPr>
          <p:cNvCxnSpPr>
            <a:cxnSpLocks/>
          </p:cNvCxnSpPr>
          <p:nvPr/>
        </p:nvCxnSpPr>
        <p:spPr>
          <a:xfrm flipV="1">
            <a:off x="3616651" y="2669310"/>
            <a:ext cx="909904" cy="915991"/>
          </a:xfrm>
          <a:prstGeom prst="straightConnector1">
            <a:avLst/>
          </a:prstGeom>
          <a:ln w="25400">
            <a:solidFill>
              <a:srgbClr val="2D75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FF08057-CFC3-7D41-9026-9523B34D410E}"/>
              </a:ext>
            </a:extLst>
          </p:cNvPr>
          <p:cNvSpPr txBox="1"/>
          <p:nvPr/>
        </p:nvSpPr>
        <p:spPr>
          <a:xfrm>
            <a:off x="1540418" y="3232286"/>
            <a:ext cx="2186304" cy="369332"/>
          </a:xfrm>
          <a:prstGeom prst="rect">
            <a:avLst/>
          </a:prstGeom>
          <a:noFill/>
        </p:spPr>
        <p:txBody>
          <a:bodyPr wrap="none" rtlCol="0">
            <a:spAutoFit/>
          </a:bodyPr>
          <a:lstStyle/>
          <a:p>
            <a:r>
              <a:rPr lang="en-US" dirty="0">
                <a:solidFill>
                  <a:srgbClr val="1400FF"/>
                </a:solidFill>
              </a:rPr>
              <a:t>100 </a:t>
            </a:r>
            <a:r>
              <a:rPr lang="en-US" dirty="0" err="1">
                <a:solidFill>
                  <a:srgbClr val="1400FF"/>
                </a:solidFill>
              </a:rPr>
              <a:t>μm</a:t>
            </a:r>
            <a:r>
              <a:rPr lang="en-US" dirty="0">
                <a:solidFill>
                  <a:srgbClr val="1400FF"/>
                </a:solidFill>
              </a:rPr>
              <a:t> from ISO end</a:t>
            </a:r>
          </a:p>
        </p:txBody>
      </p:sp>
      <p:cxnSp>
        <p:nvCxnSpPr>
          <p:cNvPr id="38" name="Straight Arrow Connector 37">
            <a:extLst>
              <a:ext uri="{FF2B5EF4-FFF2-40B4-BE49-F238E27FC236}">
                <a16:creationId xmlns:a16="http://schemas.microsoft.com/office/drawing/2014/main" id="{4CEA975B-440D-6F46-B605-D5D016E2AF57}"/>
              </a:ext>
            </a:extLst>
          </p:cNvPr>
          <p:cNvCxnSpPr>
            <a:cxnSpLocks/>
          </p:cNvCxnSpPr>
          <p:nvPr/>
        </p:nvCxnSpPr>
        <p:spPr>
          <a:xfrm flipV="1">
            <a:off x="3625993" y="2503385"/>
            <a:ext cx="876399" cy="763557"/>
          </a:xfrm>
          <a:prstGeom prst="straightConnector1">
            <a:avLst/>
          </a:prstGeom>
          <a:ln w="25400">
            <a:solidFill>
              <a:srgbClr val="1400FF"/>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F5133AE-5B4E-E94C-8D13-3549175F9837}"/>
              </a:ext>
            </a:extLst>
          </p:cNvPr>
          <p:cNvSpPr txBox="1"/>
          <p:nvPr/>
        </p:nvSpPr>
        <p:spPr>
          <a:xfrm>
            <a:off x="3897922" y="1107668"/>
            <a:ext cx="2186304" cy="369332"/>
          </a:xfrm>
          <a:prstGeom prst="rect">
            <a:avLst/>
          </a:prstGeom>
          <a:noFill/>
        </p:spPr>
        <p:txBody>
          <a:bodyPr wrap="none" rtlCol="0">
            <a:spAutoFit/>
          </a:bodyPr>
          <a:lstStyle/>
          <a:p>
            <a:r>
              <a:rPr lang="en-US" dirty="0">
                <a:solidFill>
                  <a:srgbClr val="EE1BFF"/>
                </a:solidFill>
              </a:rPr>
              <a:t>115 </a:t>
            </a:r>
            <a:r>
              <a:rPr lang="en-US" dirty="0" err="1">
                <a:solidFill>
                  <a:srgbClr val="EE1BFF"/>
                </a:solidFill>
              </a:rPr>
              <a:t>μm</a:t>
            </a:r>
            <a:r>
              <a:rPr lang="en-US" dirty="0">
                <a:solidFill>
                  <a:srgbClr val="EE1BFF"/>
                </a:solidFill>
              </a:rPr>
              <a:t> from ISO end</a:t>
            </a:r>
          </a:p>
        </p:txBody>
      </p:sp>
    </p:spTree>
    <p:extLst>
      <p:ext uri="{BB962C8B-B14F-4D97-AF65-F5344CB8AC3E}">
        <p14:creationId xmlns:p14="http://schemas.microsoft.com/office/powerpoint/2010/main" val="191242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FCE17156-7201-964C-B34D-5320AC94BD83}"/>
              </a:ext>
            </a:extLst>
          </p:cNvPr>
          <p:cNvPicPr>
            <a:picLocks noChangeAspect="1"/>
          </p:cNvPicPr>
          <p:nvPr/>
        </p:nvPicPr>
        <p:blipFill>
          <a:blip r:embed="rId3"/>
          <a:stretch>
            <a:fillRect/>
          </a:stretch>
        </p:blipFill>
        <p:spPr>
          <a:xfrm>
            <a:off x="0" y="839107"/>
            <a:ext cx="12192000" cy="5179786"/>
          </a:xfrm>
          <a:prstGeom prst="rect">
            <a:avLst/>
          </a:prstGeom>
        </p:spPr>
      </p:pic>
      <p:sp>
        <p:nvSpPr>
          <p:cNvPr id="6" name="TextBox 5">
            <a:extLst>
              <a:ext uri="{FF2B5EF4-FFF2-40B4-BE49-F238E27FC236}">
                <a16:creationId xmlns:a16="http://schemas.microsoft.com/office/drawing/2014/main" id="{31C22C45-4C1B-C14E-AD86-9320C762FD6B}"/>
              </a:ext>
            </a:extLst>
          </p:cNvPr>
          <p:cNvSpPr txBox="1"/>
          <p:nvPr/>
        </p:nvSpPr>
        <p:spPr>
          <a:xfrm>
            <a:off x="3510001" y="733160"/>
            <a:ext cx="5656036" cy="461665"/>
          </a:xfrm>
          <a:prstGeom prst="rect">
            <a:avLst/>
          </a:prstGeom>
          <a:solidFill>
            <a:schemeClr val="bg1"/>
          </a:solidFill>
        </p:spPr>
        <p:txBody>
          <a:bodyPr wrap="none" rtlCol="0">
            <a:spAutoFit/>
          </a:bodyPr>
          <a:lstStyle/>
          <a:p>
            <a:r>
              <a:rPr lang="en-US" sz="2400" b="1" dirty="0"/>
              <a:t>Normalized Time to 50% Decline over Time</a:t>
            </a:r>
          </a:p>
        </p:txBody>
      </p:sp>
      <p:sp>
        <p:nvSpPr>
          <p:cNvPr id="7" name="TextBox 6">
            <a:extLst>
              <a:ext uri="{FF2B5EF4-FFF2-40B4-BE49-F238E27FC236}">
                <a16:creationId xmlns:a16="http://schemas.microsoft.com/office/drawing/2014/main" id="{0DE7084C-01A6-FA46-92F2-2D6584C56B57}"/>
              </a:ext>
            </a:extLst>
          </p:cNvPr>
          <p:cNvSpPr txBox="1"/>
          <p:nvPr/>
        </p:nvSpPr>
        <p:spPr>
          <a:xfrm rot="16200000">
            <a:off x="-402894" y="3199572"/>
            <a:ext cx="3230949" cy="369332"/>
          </a:xfrm>
          <a:prstGeom prst="rect">
            <a:avLst/>
          </a:prstGeom>
          <a:solidFill>
            <a:schemeClr val="bg1"/>
          </a:solidFill>
        </p:spPr>
        <p:txBody>
          <a:bodyPr wrap="none" rtlCol="0">
            <a:spAutoFit/>
          </a:bodyPr>
          <a:lstStyle/>
          <a:p>
            <a:r>
              <a:rPr lang="en-US" dirty="0"/>
              <a:t>Normalized Time to 90% Decline</a:t>
            </a:r>
          </a:p>
        </p:txBody>
      </p:sp>
      <p:sp>
        <p:nvSpPr>
          <p:cNvPr id="8" name="TextBox 7">
            <a:extLst>
              <a:ext uri="{FF2B5EF4-FFF2-40B4-BE49-F238E27FC236}">
                <a16:creationId xmlns:a16="http://schemas.microsoft.com/office/drawing/2014/main" id="{B07E22A6-52CB-B240-A54A-F578C7E5FD66}"/>
              </a:ext>
            </a:extLst>
          </p:cNvPr>
          <p:cNvSpPr txBox="1"/>
          <p:nvPr/>
        </p:nvSpPr>
        <p:spPr>
          <a:xfrm>
            <a:off x="5578766" y="5620560"/>
            <a:ext cx="1524000" cy="369332"/>
          </a:xfrm>
          <a:prstGeom prst="rect">
            <a:avLst/>
          </a:prstGeom>
          <a:solidFill>
            <a:schemeClr val="bg1"/>
          </a:solidFill>
        </p:spPr>
        <p:txBody>
          <a:bodyPr wrap="square" rtlCol="0">
            <a:spAutoFit/>
          </a:bodyPr>
          <a:lstStyle/>
          <a:p>
            <a:pPr algn="ctr"/>
            <a:r>
              <a:rPr lang="en-US" dirty="0"/>
              <a:t>Time (s)</a:t>
            </a:r>
          </a:p>
        </p:txBody>
      </p:sp>
      <p:sp>
        <p:nvSpPr>
          <p:cNvPr id="9" name="TextBox 8">
            <a:extLst>
              <a:ext uri="{FF2B5EF4-FFF2-40B4-BE49-F238E27FC236}">
                <a16:creationId xmlns:a16="http://schemas.microsoft.com/office/drawing/2014/main" id="{B81E7019-4859-904A-AE7F-207FF4EEEA44}"/>
              </a:ext>
            </a:extLst>
          </p:cNvPr>
          <p:cNvSpPr txBox="1"/>
          <p:nvPr/>
        </p:nvSpPr>
        <p:spPr>
          <a:xfrm>
            <a:off x="1877210" y="5743051"/>
            <a:ext cx="1047082" cy="369332"/>
          </a:xfrm>
          <a:prstGeom prst="rect">
            <a:avLst/>
          </a:prstGeom>
          <a:noFill/>
        </p:spPr>
        <p:txBody>
          <a:bodyPr wrap="none" rtlCol="0">
            <a:spAutoFit/>
          </a:bodyPr>
          <a:lstStyle/>
          <a:p>
            <a:r>
              <a:rPr lang="en-US" dirty="0">
                <a:solidFill>
                  <a:srgbClr val="FF0000"/>
                </a:solidFill>
              </a:rPr>
              <a:t>2 </a:t>
            </a:r>
            <a:r>
              <a:rPr lang="en-US" dirty="0" err="1">
                <a:solidFill>
                  <a:srgbClr val="FF0000"/>
                </a:solidFill>
              </a:rPr>
              <a:t>μM</a:t>
            </a:r>
            <a:r>
              <a:rPr lang="en-US" dirty="0">
                <a:solidFill>
                  <a:srgbClr val="FF0000"/>
                </a:solidFill>
              </a:rPr>
              <a:t> ISO</a:t>
            </a:r>
          </a:p>
        </p:txBody>
      </p:sp>
      <p:cxnSp>
        <p:nvCxnSpPr>
          <p:cNvPr id="10" name="Straight Arrow Connector 9">
            <a:extLst>
              <a:ext uri="{FF2B5EF4-FFF2-40B4-BE49-F238E27FC236}">
                <a16:creationId xmlns:a16="http://schemas.microsoft.com/office/drawing/2014/main" id="{D0C112E5-20F8-CF4C-A8A1-800693C2249E}"/>
              </a:ext>
            </a:extLst>
          </p:cNvPr>
          <p:cNvCxnSpPr>
            <a:cxnSpLocks/>
          </p:cNvCxnSpPr>
          <p:nvPr/>
        </p:nvCxnSpPr>
        <p:spPr>
          <a:xfrm flipV="1">
            <a:off x="2391515" y="5479325"/>
            <a:ext cx="0" cy="26372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1062F22-1D9F-D84C-B17A-5EBFE65549C2}"/>
              </a:ext>
            </a:extLst>
          </p:cNvPr>
          <p:cNvSpPr txBox="1"/>
          <p:nvPr/>
        </p:nvSpPr>
        <p:spPr>
          <a:xfrm>
            <a:off x="4419267" y="5082181"/>
            <a:ext cx="2069284" cy="369332"/>
          </a:xfrm>
          <a:prstGeom prst="rect">
            <a:avLst/>
          </a:prstGeom>
          <a:noFill/>
        </p:spPr>
        <p:txBody>
          <a:bodyPr wrap="none" rtlCol="0">
            <a:spAutoFit/>
          </a:bodyPr>
          <a:lstStyle/>
          <a:p>
            <a:r>
              <a:rPr lang="en-US" dirty="0">
                <a:solidFill>
                  <a:srgbClr val="7E2F8E"/>
                </a:solidFill>
              </a:rPr>
              <a:t>29 </a:t>
            </a:r>
            <a:r>
              <a:rPr lang="en-US" dirty="0" err="1">
                <a:solidFill>
                  <a:srgbClr val="7E2F8E"/>
                </a:solidFill>
              </a:rPr>
              <a:t>μm</a:t>
            </a:r>
            <a:r>
              <a:rPr lang="en-US" dirty="0">
                <a:solidFill>
                  <a:srgbClr val="7E2F8E"/>
                </a:solidFill>
              </a:rPr>
              <a:t> from ISO end</a:t>
            </a:r>
          </a:p>
        </p:txBody>
      </p:sp>
      <p:cxnSp>
        <p:nvCxnSpPr>
          <p:cNvPr id="12" name="Straight Arrow Connector 11">
            <a:extLst>
              <a:ext uri="{FF2B5EF4-FFF2-40B4-BE49-F238E27FC236}">
                <a16:creationId xmlns:a16="http://schemas.microsoft.com/office/drawing/2014/main" id="{18CEEA60-CDAA-A94C-A9D9-14BB00B8D1ED}"/>
              </a:ext>
            </a:extLst>
          </p:cNvPr>
          <p:cNvCxnSpPr>
            <a:cxnSpLocks/>
          </p:cNvCxnSpPr>
          <p:nvPr/>
        </p:nvCxnSpPr>
        <p:spPr>
          <a:xfrm flipV="1">
            <a:off x="5729181" y="4834764"/>
            <a:ext cx="1" cy="263046"/>
          </a:xfrm>
          <a:prstGeom prst="straightConnector1">
            <a:avLst/>
          </a:prstGeom>
          <a:ln w="25400">
            <a:solidFill>
              <a:srgbClr val="7E2F8E"/>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8276651-E56D-2849-AA9E-0F17A3042B8B}"/>
              </a:ext>
            </a:extLst>
          </p:cNvPr>
          <p:cNvSpPr txBox="1"/>
          <p:nvPr/>
        </p:nvSpPr>
        <p:spPr>
          <a:xfrm>
            <a:off x="3509482" y="4851622"/>
            <a:ext cx="2069284" cy="369332"/>
          </a:xfrm>
          <a:prstGeom prst="rect">
            <a:avLst/>
          </a:prstGeom>
          <a:noFill/>
        </p:spPr>
        <p:txBody>
          <a:bodyPr wrap="none" rtlCol="0">
            <a:spAutoFit/>
          </a:bodyPr>
          <a:lstStyle/>
          <a:p>
            <a:r>
              <a:rPr lang="en-US" dirty="0">
                <a:solidFill>
                  <a:srgbClr val="77AC2C"/>
                </a:solidFill>
              </a:rPr>
              <a:t>40 </a:t>
            </a:r>
            <a:r>
              <a:rPr lang="en-US" dirty="0" err="1">
                <a:solidFill>
                  <a:srgbClr val="77AC2C"/>
                </a:solidFill>
              </a:rPr>
              <a:t>μm</a:t>
            </a:r>
            <a:r>
              <a:rPr lang="en-US" dirty="0">
                <a:solidFill>
                  <a:srgbClr val="77AC2C"/>
                </a:solidFill>
              </a:rPr>
              <a:t> from ISO end</a:t>
            </a:r>
          </a:p>
        </p:txBody>
      </p:sp>
      <p:sp>
        <p:nvSpPr>
          <p:cNvPr id="15" name="TextBox 14">
            <a:extLst>
              <a:ext uri="{FF2B5EF4-FFF2-40B4-BE49-F238E27FC236}">
                <a16:creationId xmlns:a16="http://schemas.microsoft.com/office/drawing/2014/main" id="{19B93E8F-81E4-0141-B860-25CBE7F8C438}"/>
              </a:ext>
            </a:extLst>
          </p:cNvPr>
          <p:cNvSpPr txBox="1"/>
          <p:nvPr/>
        </p:nvSpPr>
        <p:spPr>
          <a:xfrm>
            <a:off x="2572321" y="4580456"/>
            <a:ext cx="2069284" cy="369332"/>
          </a:xfrm>
          <a:prstGeom prst="rect">
            <a:avLst/>
          </a:prstGeom>
          <a:noFill/>
        </p:spPr>
        <p:txBody>
          <a:bodyPr wrap="none" rtlCol="0">
            <a:spAutoFit/>
          </a:bodyPr>
          <a:lstStyle/>
          <a:p>
            <a:r>
              <a:rPr lang="en-US" dirty="0">
                <a:solidFill>
                  <a:srgbClr val="EEB21E"/>
                </a:solidFill>
              </a:rPr>
              <a:t>60 </a:t>
            </a:r>
            <a:r>
              <a:rPr lang="en-US" dirty="0" err="1">
                <a:solidFill>
                  <a:srgbClr val="EEB21E"/>
                </a:solidFill>
              </a:rPr>
              <a:t>μm</a:t>
            </a:r>
            <a:r>
              <a:rPr lang="en-US" dirty="0">
                <a:solidFill>
                  <a:srgbClr val="EEB21E"/>
                </a:solidFill>
              </a:rPr>
              <a:t> from ISO end</a:t>
            </a:r>
          </a:p>
        </p:txBody>
      </p:sp>
      <p:cxnSp>
        <p:nvCxnSpPr>
          <p:cNvPr id="16" name="Straight Arrow Connector 15">
            <a:extLst>
              <a:ext uri="{FF2B5EF4-FFF2-40B4-BE49-F238E27FC236}">
                <a16:creationId xmlns:a16="http://schemas.microsoft.com/office/drawing/2014/main" id="{82925B94-E55C-5F46-9332-42199D0334F0}"/>
              </a:ext>
            </a:extLst>
          </p:cNvPr>
          <p:cNvCxnSpPr>
            <a:cxnSpLocks/>
            <a:stCxn id="15" idx="3"/>
          </p:cNvCxnSpPr>
          <p:nvPr/>
        </p:nvCxnSpPr>
        <p:spPr>
          <a:xfrm flipV="1">
            <a:off x="4641605" y="4292626"/>
            <a:ext cx="463095" cy="472496"/>
          </a:xfrm>
          <a:prstGeom prst="straightConnector1">
            <a:avLst/>
          </a:prstGeom>
          <a:ln w="25400">
            <a:solidFill>
              <a:srgbClr val="EEB21E"/>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D9FD90-1B9D-6E42-B5C8-2C6EFFE55550}"/>
              </a:ext>
            </a:extLst>
          </p:cNvPr>
          <p:cNvSpPr txBox="1"/>
          <p:nvPr/>
        </p:nvSpPr>
        <p:spPr>
          <a:xfrm>
            <a:off x="6519969" y="3300828"/>
            <a:ext cx="2069284" cy="369332"/>
          </a:xfrm>
          <a:prstGeom prst="rect">
            <a:avLst/>
          </a:prstGeom>
          <a:noFill/>
        </p:spPr>
        <p:txBody>
          <a:bodyPr wrap="none" rtlCol="0">
            <a:spAutoFit/>
          </a:bodyPr>
          <a:lstStyle/>
          <a:p>
            <a:r>
              <a:rPr lang="en-US" dirty="0">
                <a:solidFill>
                  <a:srgbClr val="DA5217"/>
                </a:solidFill>
              </a:rPr>
              <a:t>70 </a:t>
            </a:r>
            <a:r>
              <a:rPr lang="en-US" dirty="0" err="1">
                <a:solidFill>
                  <a:srgbClr val="DA5217"/>
                </a:solidFill>
              </a:rPr>
              <a:t>μm</a:t>
            </a:r>
            <a:r>
              <a:rPr lang="en-US" dirty="0">
                <a:solidFill>
                  <a:srgbClr val="DA5217"/>
                </a:solidFill>
              </a:rPr>
              <a:t> from ISO end</a:t>
            </a:r>
          </a:p>
        </p:txBody>
      </p:sp>
      <p:cxnSp>
        <p:nvCxnSpPr>
          <p:cNvPr id="18" name="Straight Arrow Connector 17">
            <a:extLst>
              <a:ext uri="{FF2B5EF4-FFF2-40B4-BE49-F238E27FC236}">
                <a16:creationId xmlns:a16="http://schemas.microsoft.com/office/drawing/2014/main" id="{B8801DAF-A77B-B442-9936-52A5A8701F3F}"/>
              </a:ext>
            </a:extLst>
          </p:cNvPr>
          <p:cNvCxnSpPr>
            <a:cxnSpLocks/>
          </p:cNvCxnSpPr>
          <p:nvPr/>
        </p:nvCxnSpPr>
        <p:spPr>
          <a:xfrm>
            <a:off x="8294255" y="3619389"/>
            <a:ext cx="0" cy="828674"/>
          </a:xfrm>
          <a:prstGeom prst="straightConnector1">
            <a:avLst/>
          </a:prstGeom>
          <a:ln w="25400">
            <a:solidFill>
              <a:srgbClr val="DA5217"/>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91F0F63-93DA-8B4E-8218-01D118D2BA81}"/>
              </a:ext>
            </a:extLst>
          </p:cNvPr>
          <p:cNvCxnSpPr>
            <a:cxnSpLocks/>
          </p:cNvCxnSpPr>
          <p:nvPr/>
        </p:nvCxnSpPr>
        <p:spPr>
          <a:xfrm flipV="1">
            <a:off x="5096496" y="4646240"/>
            <a:ext cx="1" cy="263046"/>
          </a:xfrm>
          <a:prstGeom prst="straightConnector1">
            <a:avLst/>
          </a:prstGeom>
          <a:ln w="25400">
            <a:solidFill>
              <a:srgbClr val="77AC2C"/>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20D8F2B-BFB6-3E43-A9C6-609025557782}"/>
              </a:ext>
            </a:extLst>
          </p:cNvPr>
          <p:cNvSpPr txBox="1"/>
          <p:nvPr/>
        </p:nvSpPr>
        <p:spPr>
          <a:xfrm>
            <a:off x="7093361" y="3022672"/>
            <a:ext cx="2069284" cy="369332"/>
          </a:xfrm>
          <a:prstGeom prst="rect">
            <a:avLst/>
          </a:prstGeom>
          <a:noFill/>
        </p:spPr>
        <p:txBody>
          <a:bodyPr wrap="none" rtlCol="0">
            <a:spAutoFit/>
          </a:bodyPr>
          <a:lstStyle/>
          <a:p>
            <a:r>
              <a:rPr lang="en-US" dirty="0">
                <a:solidFill>
                  <a:srgbClr val="2F72BD"/>
                </a:solidFill>
              </a:rPr>
              <a:t>80 </a:t>
            </a:r>
            <a:r>
              <a:rPr lang="en-US" dirty="0" err="1">
                <a:solidFill>
                  <a:srgbClr val="2F72BD"/>
                </a:solidFill>
              </a:rPr>
              <a:t>μm</a:t>
            </a:r>
            <a:r>
              <a:rPr lang="en-US" dirty="0">
                <a:solidFill>
                  <a:srgbClr val="2F72BD"/>
                </a:solidFill>
              </a:rPr>
              <a:t> from ISO end</a:t>
            </a:r>
          </a:p>
        </p:txBody>
      </p:sp>
      <p:cxnSp>
        <p:nvCxnSpPr>
          <p:cNvPr id="31" name="Straight Arrow Connector 30">
            <a:extLst>
              <a:ext uri="{FF2B5EF4-FFF2-40B4-BE49-F238E27FC236}">
                <a16:creationId xmlns:a16="http://schemas.microsoft.com/office/drawing/2014/main" id="{3B3F0E55-E02D-F448-8344-757C4893A59B}"/>
              </a:ext>
            </a:extLst>
          </p:cNvPr>
          <p:cNvCxnSpPr>
            <a:cxnSpLocks/>
          </p:cNvCxnSpPr>
          <p:nvPr/>
        </p:nvCxnSpPr>
        <p:spPr>
          <a:xfrm>
            <a:off x="8839938" y="3341233"/>
            <a:ext cx="0" cy="768949"/>
          </a:xfrm>
          <a:prstGeom prst="straightConnector1">
            <a:avLst/>
          </a:prstGeom>
          <a:ln w="25400">
            <a:solidFill>
              <a:srgbClr val="2F72BD"/>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A526DD0-C8AE-1F46-84A4-0DDE1BB0FD95}"/>
              </a:ext>
            </a:extLst>
          </p:cNvPr>
          <p:cNvSpPr txBox="1"/>
          <p:nvPr/>
        </p:nvSpPr>
        <p:spPr>
          <a:xfrm>
            <a:off x="7384306" y="2754343"/>
            <a:ext cx="2069284" cy="369332"/>
          </a:xfrm>
          <a:prstGeom prst="rect">
            <a:avLst/>
          </a:prstGeom>
          <a:noFill/>
        </p:spPr>
        <p:txBody>
          <a:bodyPr wrap="none" rtlCol="0">
            <a:spAutoFit/>
          </a:bodyPr>
          <a:lstStyle/>
          <a:p>
            <a:r>
              <a:rPr lang="en-US" dirty="0">
                <a:solidFill>
                  <a:srgbClr val="A2152E"/>
                </a:solidFill>
              </a:rPr>
              <a:t>90 </a:t>
            </a:r>
            <a:r>
              <a:rPr lang="en-US" dirty="0" err="1">
                <a:solidFill>
                  <a:srgbClr val="A2152E"/>
                </a:solidFill>
              </a:rPr>
              <a:t>μm</a:t>
            </a:r>
            <a:r>
              <a:rPr lang="en-US" dirty="0">
                <a:solidFill>
                  <a:srgbClr val="A2152E"/>
                </a:solidFill>
              </a:rPr>
              <a:t> from ISO end</a:t>
            </a:r>
          </a:p>
        </p:txBody>
      </p:sp>
      <p:cxnSp>
        <p:nvCxnSpPr>
          <p:cNvPr id="34" name="Straight Arrow Connector 33">
            <a:extLst>
              <a:ext uri="{FF2B5EF4-FFF2-40B4-BE49-F238E27FC236}">
                <a16:creationId xmlns:a16="http://schemas.microsoft.com/office/drawing/2014/main" id="{378E7805-376C-FC43-A3FF-75AF3F7E11E1}"/>
              </a:ext>
            </a:extLst>
          </p:cNvPr>
          <p:cNvCxnSpPr>
            <a:cxnSpLocks/>
          </p:cNvCxnSpPr>
          <p:nvPr/>
        </p:nvCxnSpPr>
        <p:spPr>
          <a:xfrm>
            <a:off x="9130883" y="3072904"/>
            <a:ext cx="0" cy="857933"/>
          </a:xfrm>
          <a:prstGeom prst="straightConnector1">
            <a:avLst/>
          </a:prstGeom>
          <a:ln w="25400">
            <a:solidFill>
              <a:srgbClr val="A2152E"/>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49B9958-A6A3-B847-A91F-F1912B880DDB}"/>
              </a:ext>
            </a:extLst>
          </p:cNvPr>
          <p:cNvSpPr txBox="1"/>
          <p:nvPr/>
        </p:nvSpPr>
        <p:spPr>
          <a:xfrm>
            <a:off x="7558231" y="2408783"/>
            <a:ext cx="2186304" cy="369332"/>
          </a:xfrm>
          <a:prstGeom prst="rect">
            <a:avLst/>
          </a:prstGeom>
          <a:noFill/>
        </p:spPr>
        <p:txBody>
          <a:bodyPr wrap="none" rtlCol="0">
            <a:spAutoFit/>
          </a:bodyPr>
          <a:lstStyle/>
          <a:p>
            <a:r>
              <a:rPr lang="en-US" dirty="0">
                <a:solidFill>
                  <a:srgbClr val="1400FF"/>
                </a:solidFill>
              </a:rPr>
              <a:t>100 </a:t>
            </a:r>
            <a:r>
              <a:rPr lang="en-US" dirty="0" err="1">
                <a:solidFill>
                  <a:srgbClr val="1400FF"/>
                </a:solidFill>
              </a:rPr>
              <a:t>μm</a:t>
            </a:r>
            <a:r>
              <a:rPr lang="en-US" dirty="0">
                <a:solidFill>
                  <a:srgbClr val="1400FF"/>
                </a:solidFill>
              </a:rPr>
              <a:t> from ISO end</a:t>
            </a:r>
          </a:p>
        </p:txBody>
      </p:sp>
      <p:cxnSp>
        <p:nvCxnSpPr>
          <p:cNvPr id="38" name="Straight Arrow Connector 37">
            <a:extLst>
              <a:ext uri="{FF2B5EF4-FFF2-40B4-BE49-F238E27FC236}">
                <a16:creationId xmlns:a16="http://schemas.microsoft.com/office/drawing/2014/main" id="{279673EB-C0AD-5C4A-9740-E1CDC609F3B4}"/>
              </a:ext>
            </a:extLst>
          </p:cNvPr>
          <p:cNvCxnSpPr>
            <a:cxnSpLocks/>
          </p:cNvCxnSpPr>
          <p:nvPr/>
        </p:nvCxnSpPr>
        <p:spPr>
          <a:xfrm>
            <a:off x="9421828" y="2791083"/>
            <a:ext cx="0" cy="1005062"/>
          </a:xfrm>
          <a:prstGeom prst="straightConnector1">
            <a:avLst/>
          </a:prstGeom>
          <a:ln w="25400">
            <a:solidFill>
              <a:srgbClr val="14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4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D0FC96C7-96F3-E246-8DC2-C51277E61364}"/>
              </a:ext>
            </a:extLst>
          </p:cNvPr>
          <p:cNvPicPr>
            <a:picLocks noChangeAspect="1"/>
          </p:cNvPicPr>
          <p:nvPr/>
        </p:nvPicPr>
        <p:blipFill>
          <a:blip r:embed="rId3"/>
          <a:stretch>
            <a:fillRect/>
          </a:stretch>
        </p:blipFill>
        <p:spPr>
          <a:xfrm>
            <a:off x="516610" y="0"/>
            <a:ext cx="11158780" cy="6858000"/>
          </a:xfrm>
          <a:prstGeom prst="rect">
            <a:avLst/>
          </a:prstGeom>
        </p:spPr>
      </p:pic>
      <p:sp>
        <p:nvSpPr>
          <p:cNvPr id="8" name="TextBox 7">
            <a:extLst>
              <a:ext uri="{FF2B5EF4-FFF2-40B4-BE49-F238E27FC236}">
                <a16:creationId xmlns:a16="http://schemas.microsoft.com/office/drawing/2014/main" id="{B3ABA1FB-4F4A-984F-B557-5D6C50084D29}"/>
              </a:ext>
            </a:extLst>
          </p:cNvPr>
          <p:cNvSpPr txBox="1"/>
          <p:nvPr/>
        </p:nvSpPr>
        <p:spPr>
          <a:xfrm>
            <a:off x="4442605" y="31360"/>
            <a:ext cx="3666226" cy="461665"/>
          </a:xfrm>
          <a:prstGeom prst="rect">
            <a:avLst/>
          </a:prstGeom>
          <a:solidFill>
            <a:schemeClr val="bg1"/>
          </a:solidFill>
        </p:spPr>
        <p:txBody>
          <a:bodyPr wrap="square" rtlCol="0">
            <a:spAutoFit/>
          </a:bodyPr>
          <a:lstStyle/>
          <a:p>
            <a:pPr algn="ctr"/>
            <a:r>
              <a:rPr lang="en-US" sz="2400" b="1" dirty="0"/>
              <a:t>Peak [Ca] over Distance</a:t>
            </a:r>
          </a:p>
        </p:txBody>
      </p:sp>
      <p:sp>
        <p:nvSpPr>
          <p:cNvPr id="9" name="TextBox 8">
            <a:extLst>
              <a:ext uri="{FF2B5EF4-FFF2-40B4-BE49-F238E27FC236}">
                <a16:creationId xmlns:a16="http://schemas.microsoft.com/office/drawing/2014/main" id="{DDC6359E-B601-4048-83D2-3B4BE50BE43F}"/>
              </a:ext>
            </a:extLst>
          </p:cNvPr>
          <p:cNvSpPr txBox="1"/>
          <p:nvPr/>
        </p:nvSpPr>
        <p:spPr>
          <a:xfrm rot="16200000">
            <a:off x="600363" y="3144153"/>
            <a:ext cx="2185022" cy="369332"/>
          </a:xfrm>
          <a:prstGeom prst="rect">
            <a:avLst/>
          </a:prstGeom>
          <a:solidFill>
            <a:schemeClr val="bg1"/>
          </a:solidFill>
        </p:spPr>
        <p:txBody>
          <a:bodyPr wrap="none" rtlCol="0">
            <a:spAutoFit/>
          </a:bodyPr>
          <a:lstStyle/>
          <a:p>
            <a:r>
              <a:rPr lang="en-US" dirty="0"/>
              <a:t>Normalized Peak [Ca]</a:t>
            </a:r>
          </a:p>
        </p:txBody>
      </p:sp>
      <p:sp>
        <p:nvSpPr>
          <p:cNvPr id="10" name="TextBox 9">
            <a:extLst>
              <a:ext uri="{FF2B5EF4-FFF2-40B4-BE49-F238E27FC236}">
                <a16:creationId xmlns:a16="http://schemas.microsoft.com/office/drawing/2014/main" id="{10F123CF-0A27-6D41-8F0F-B07A977E6BF0}"/>
              </a:ext>
            </a:extLst>
          </p:cNvPr>
          <p:cNvSpPr txBox="1"/>
          <p:nvPr/>
        </p:nvSpPr>
        <p:spPr>
          <a:xfrm>
            <a:off x="3768437" y="6239402"/>
            <a:ext cx="4202544" cy="369332"/>
          </a:xfrm>
          <a:prstGeom prst="rect">
            <a:avLst/>
          </a:prstGeom>
          <a:solidFill>
            <a:schemeClr val="bg1"/>
          </a:solidFill>
        </p:spPr>
        <p:txBody>
          <a:bodyPr wrap="square" rtlCol="0">
            <a:spAutoFit/>
          </a:bodyPr>
          <a:lstStyle/>
          <a:p>
            <a:pPr algn="ctr"/>
            <a:r>
              <a:rPr lang="en-US" dirty="0"/>
              <a:t>Distance from ISO End of the Cell (pixels)</a:t>
            </a:r>
          </a:p>
        </p:txBody>
      </p:sp>
      <p:sp>
        <p:nvSpPr>
          <p:cNvPr id="11" name="TextBox 10">
            <a:extLst>
              <a:ext uri="{FF2B5EF4-FFF2-40B4-BE49-F238E27FC236}">
                <a16:creationId xmlns:a16="http://schemas.microsoft.com/office/drawing/2014/main" id="{AA436CC3-7E28-DD47-A599-007B133278C2}"/>
              </a:ext>
            </a:extLst>
          </p:cNvPr>
          <p:cNvSpPr txBox="1"/>
          <p:nvPr/>
        </p:nvSpPr>
        <p:spPr>
          <a:xfrm>
            <a:off x="1218339" y="6387183"/>
            <a:ext cx="1700594" cy="369332"/>
          </a:xfrm>
          <a:prstGeom prst="rect">
            <a:avLst/>
          </a:prstGeom>
          <a:noFill/>
        </p:spPr>
        <p:txBody>
          <a:bodyPr wrap="none" rtlCol="0">
            <a:spAutoFit/>
          </a:bodyPr>
          <a:lstStyle/>
          <a:p>
            <a:r>
              <a:rPr lang="en-US" dirty="0">
                <a:solidFill>
                  <a:srgbClr val="1400FF"/>
                </a:solidFill>
              </a:rPr>
              <a:t>13 </a:t>
            </a:r>
            <a:r>
              <a:rPr lang="en-US" dirty="0" err="1">
                <a:solidFill>
                  <a:srgbClr val="1400FF"/>
                </a:solidFill>
              </a:rPr>
              <a:t>μm</a:t>
            </a:r>
            <a:r>
              <a:rPr lang="en-US" dirty="0">
                <a:solidFill>
                  <a:srgbClr val="1400FF"/>
                </a:solidFill>
              </a:rPr>
              <a:t> from end</a:t>
            </a:r>
          </a:p>
        </p:txBody>
      </p:sp>
      <p:cxnSp>
        <p:nvCxnSpPr>
          <p:cNvPr id="12" name="Straight Arrow Connector 11">
            <a:extLst>
              <a:ext uri="{FF2B5EF4-FFF2-40B4-BE49-F238E27FC236}">
                <a16:creationId xmlns:a16="http://schemas.microsoft.com/office/drawing/2014/main" id="{DF3ADFD4-07AD-2D46-9591-5259CC2CB72F}"/>
              </a:ext>
            </a:extLst>
          </p:cNvPr>
          <p:cNvCxnSpPr>
            <a:cxnSpLocks/>
          </p:cNvCxnSpPr>
          <p:nvPr/>
        </p:nvCxnSpPr>
        <p:spPr>
          <a:xfrm flipV="1">
            <a:off x="1962418" y="6215351"/>
            <a:ext cx="1" cy="194685"/>
          </a:xfrm>
          <a:prstGeom prst="straightConnector1">
            <a:avLst/>
          </a:prstGeom>
          <a:ln w="25400">
            <a:solidFill>
              <a:srgbClr val="1400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1FEF3C-E93F-E847-933E-F192263E5E2C}"/>
              </a:ext>
            </a:extLst>
          </p:cNvPr>
          <p:cNvSpPr txBox="1"/>
          <p:nvPr/>
        </p:nvSpPr>
        <p:spPr>
          <a:xfrm>
            <a:off x="7956337" y="6425265"/>
            <a:ext cx="1817613" cy="369332"/>
          </a:xfrm>
          <a:prstGeom prst="rect">
            <a:avLst/>
          </a:prstGeom>
          <a:noFill/>
        </p:spPr>
        <p:txBody>
          <a:bodyPr wrap="none" rtlCol="0">
            <a:spAutoFit/>
          </a:bodyPr>
          <a:lstStyle/>
          <a:p>
            <a:r>
              <a:rPr lang="en-US" dirty="0">
                <a:solidFill>
                  <a:srgbClr val="1400FF"/>
                </a:solidFill>
              </a:rPr>
              <a:t>113 </a:t>
            </a:r>
            <a:r>
              <a:rPr lang="en-US" dirty="0" err="1">
                <a:solidFill>
                  <a:srgbClr val="1400FF"/>
                </a:solidFill>
              </a:rPr>
              <a:t>μm</a:t>
            </a:r>
            <a:r>
              <a:rPr lang="en-US" dirty="0">
                <a:solidFill>
                  <a:srgbClr val="1400FF"/>
                </a:solidFill>
              </a:rPr>
              <a:t> from end</a:t>
            </a:r>
          </a:p>
        </p:txBody>
      </p:sp>
      <p:cxnSp>
        <p:nvCxnSpPr>
          <p:cNvPr id="18" name="Straight Arrow Connector 17">
            <a:extLst>
              <a:ext uri="{FF2B5EF4-FFF2-40B4-BE49-F238E27FC236}">
                <a16:creationId xmlns:a16="http://schemas.microsoft.com/office/drawing/2014/main" id="{CBC5B411-74BD-AE4B-8536-296A8C9AF344}"/>
              </a:ext>
            </a:extLst>
          </p:cNvPr>
          <p:cNvCxnSpPr>
            <a:cxnSpLocks/>
          </p:cNvCxnSpPr>
          <p:nvPr/>
        </p:nvCxnSpPr>
        <p:spPr>
          <a:xfrm flipV="1">
            <a:off x="8866670" y="6253433"/>
            <a:ext cx="1" cy="194685"/>
          </a:xfrm>
          <a:prstGeom prst="straightConnector1">
            <a:avLst/>
          </a:prstGeom>
          <a:ln w="25400">
            <a:solidFill>
              <a:srgbClr val="1400F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A4DA938-1517-3C4D-8361-FE65F8F66DAC}"/>
              </a:ext>
            </a:extLst>
          </p:cNvPr>
          <p:cNvSpPr txBox="1"/>
          <p:nvPr/>
        </p:nvSpPr>
        <p:spPr>
          <a:xfrm>
            <a:off x="2006870" y="5481073"/>
            <a:ext cx="882165" cy="369332"/>
          </a:xfrm>
          <a:prstGeom prst="rect">
            <a:avLst/>
          </a:prstGeom>
          <a:noFill/>
        </p:spPr>
        <p:txBody>
          <a:bodyPr wrap="none" rtlCol="0">
            <a:spAutoFit/>
          </a:bodyPr>
          <a:lstStyle/>
          <a:p>
            <a:r>
              <a:rPr lang="en-US" dirty="0">
                <a:solidFill>
                  <a:srgbClr val="2F72BD"/>
                </a:solidFill>
              </a:rPr>
              <a:t>Pre-ISO</a:t>
            </a:r>
          </a:p>
        </p:txBody>
      </p:sp>
      <p:sp>
        <p:nvSpPr>
          <p:cNvPr id="21" name="TextBox 20">
            <a:extLst>
              <a:ext uri="{FF2B5EF4-FFF2-40B4-BE49-F238E27FC236}">
                <a16:creationId xmlns:a16="http://schemas.microsoft.com/office/drawing/2014/main" id="{DE6AF50F-06DC-4844-9CF3-9DDC838D6488}"/>
              </a:ext>
            </a:extLst>
          </p:cNvPr>
          <p:cNvSpPr txBox="1"/>
          <p:nvPr/>
        </p:nvSpPr>
        <p:spPr>
          <a:xfrm>
            <a:off x="2808101" y="5476400"/>
            <a:ext cx="1315745" cy="369332"/>
          </a:xfrm>
          <a:prstGeom prst="rect">
            <a:avLst/>
          </a:prstGeom>
          <a:noFill/>
        </p:spPr>
        <p:txBody>
          <a:bodyPr wrap="none" rtlCol="0">
            <a:spAutoFit/>
          </a:bodyPr>
          <a:lstStyle/>
          <a:p>
            <a:r>
              <a:rPr lang="en-US" dirty="0">
                <a:solidFill>
                  <a:srgbClr val="A2152E"/>
                </a:solidFill>
              </a:rPr>
              <a:t>6 s after ISO</a:t>
            </a:r>
          </a:p>
        </p:txBody>
      </p:sp>
      <p:cxnSp>
        <p:nvCxnSpPr>
          <p:cNvPr id="22" name="Straight Arrow Connector 21">
            <a:extLst>
              <a:ext uri="{FF2B5EF4-FFF2-40B4-BE49-F238E27FC236}">
                <a16:creationId xmlns:a16="http://schemas.microsoft.com/office/drawing/2014/main" id="{9698B62F-3A60-9648-9925-05C38C730914}"/>
              </a:ext>
            </a:extLst>
          </p:cNvPr>
          <p:cNvCxnSpPr>
            <a:cxnSpLocks/>
          </p:cNvCxnSpPr>
          <p:nvPr/>
        </p:nvCxnSpPr>
        <p:spPr>
          <a:xfrm flipV="1">
            <a:off x="3315855" y="4073237"/>
            <a:ext cx="73890" cy="1458579"/>
          </a:xfrm>
          <a:prstGeom prst="straightConnector1">
            <a:avLst/>
          </a:prstGeom>
          <a:ln w="25400">
            <a:solidFill>
              <a:srgbClr val="A2152E"/>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7D63E68-1FD0-C349-B247-93B58BAB14F0}"/>
              </a:ext>
            </a:extLst>
          </p:cNvPr>
          <p:cNvSpPr txBox="1"/>
          <p:nvPr/>
        </p:nvSpPr>
        <p:spPr>
          <a:xfrm>
            <a:off x="4049956" y="5476400"/>
            <a:ext cx="1432765" cy="369332"/>
          </a:xfrm>
          <a:prstGeom prst="rect">
            <a:avLst/>
          </a:prstGeom>
          <a:noFill/>
        </p:spPr>
        <p:txBody>
          <a:bodyPr wrap="none" rtlCol="0">
            <a:spAutoFit/>
          </a:bodyPr>
          <a:lstStyle/>
          <a:p>
            <a:r>
              <a:rPr lang="en-US" dirty="0">
                <a:solidFill>
                  <a:srgbClr val="7E2F8E"/>
                </a:solidFill>
              </a:rPr>
              <a:t>14 s after ISO</a:t>
            </a:r>
          </a:p>
        </p:txBody>
      </p:sp>
      <p:cxnSp>
        <p:nvCxnSpPr>
          <p:cNvPr id="27" name="Straight Arrow Connector 26">
            <a:extLst>
              <a:ext uri="{FF2B5EF4-FFF2-40B4-BE49-F238E27FC236}">
                <a16:creationId xmlns:a16="http://schemas.microsoft.com/office/drawing/2014/main" id="{3A368738-2589-9443-8E29-D09FA2067C82}"/>
              </a:ext>
            </a:extLst>
          </p:cNvPr>
          <p:cNvCxnSpPr>
            <a:cxnSpLocks/>
          </p:cNvCxnSpPr>
          <p:nvPr/>
        </p:nvCxnSpPr>
        <p:spPr>
          <a:xfrm flipV="1">
            <a:off x="4557710" y="3306618"/>
            <a:ext cx="119075" cy="2225199"/>
          </a:xfrm>
          <a:prstGeom prst="straightConnector1">
            <a:avLst/>
          </a:prstGeom>
          <a:ln w="25400">
            <a:solidFill>
              <a:srgbClr val="7E2F8E"/>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62B0043-6232-C745-804C-2BABAD4D3BBC}"/>
              </a:ext>
            </a:extLst>
          </p:cNvPr>
          <p:cNvSpPr txBox="1"/>
          <p:nvPr/>
        </p:nvSpPr>
        <p:spPr>
          <a:xfrm>
            <a:off x="6426734" y="1528678"/>
            <a:ext cx="1432765" cy="369332"/>
          </a:xfrm>
          <a:prstGeom prst="rect">
            <a:avLst/>
          </a:prstGeom>
          <a:noFill/>
        </p:spPr>
        <p:txBody>
          <a:bodyPr wrap="none" rtlCol="0">
            <a:spAutoFit/>
          </a:bodyPr>
          <a:lstStyle/>
          <a:p>
            <a:r>
              <a:rPr lang="en-US" dirty="0">
                <a:solidFill>
                  <a:srgbClr val="EEB21E"/>
                </a:solidFill>
              </a:rPr>
              <a:t>26 s after ISO</a:t>
            </a:r>
          </a:p>
        </p:txBody>
      </p:sp>
      <p:cxnSp>
        <p:nvCxnSpPr>
          <p:cNvPr id="30" name="Straight Arrow Connector 29">
            <a:extLst>
              <a:ext uri="{FF2B5EF4-FFF2-40B4-BE49-F238E27FC236}">
                <a16:creationId xmlns:a16="http://schemas.microsoft.com/office/drawing/2014/main" id="{1E01081E-20C5-6746-9F10-4054A73C97ED}"/>
              </a:ext>
            </a:extLst>
          </p:cNvPr>
          <p:cNvCxnSpPr>
            <a:cxnSpLocks/>
          </p:cNvCxnSpPr>
          <p:nvPr/>
        </p:nvCxnSpPr>
        <p:spPr>
          <a:xfrm flipH="1">
            <a:off x="6096001" y="1898010"/>
            <a:ext cx="720435" cy="512681"/>
          </a:xfrm>
          <a:prstGeom prst="straightConnector1">
            <a:avLst/>
          </a:prstGeom>
          <a:ln w="25400">
            <a:solidFill>
              <a:srgbClr val="EEB21E"/>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012C0E9-C699-EA48-8DC3-FF232A76C0A6}"/>
              </a:ext>
            </a:extLst>
          </p:cNvPr>
          <p:cNvSpPr txBox="1"/>
          <p:nvPr/>
        </p:nvSpPr>
        <p:spPr>
          <a:xfrm>
            <a:off x="7096765" y="2291680"/>
            <a:ext cx="1432765" cy="369332"/>
          </a:xfrm>
          <a:prstGeom prst="rect">
            <a:avLst/>
          </a:prstGeom>
          <a:noFill/>
        </p:spPr>
        <p:txBody>
          <a:bodyPr wrap="none" rtlCol="0">
            <a:spAutoFit/>
          </a:bodyPr>
          <a:lstStyle/>
          <a:p>
            <a:r>
              <a:rPr lang="en-US" dirty="0">
                <a:solidFill>
                  <a:srgbClr val="50BEEF"/>
                </a:solidFill>
              </a:rPr>
              <a:t>46 s after ISO</a:t>
            </a:r>
          </a:p>
        </p:txBody>
      </p:sp>
      <p:cxnSp>
        <p:nvCxnSpPr>
          <p:cNvPr id="34" name="Straight Arrow Connector 33">
            <a:extLst>
              <a:ext uri="{FF2B5EF4-FFF2-40B4-BE49-F238E27FC236}">
                <a16:creationId xmlns:a16="http://schemas.microsoft.com/office/drawing/2014/main" id="{8F5DE928-F4F8-8746-82C8-F7F4F547FEB6}"/>
              </a:ext>
            </a:extLst>
          </p:cNvPr>
          <p:cNvCxnSpPr>
            <a:cxnSpLocks/>
          </p:cNvCxnSpPr>
          <p:nvPr/>
        </p:nvCxnSpPr>
        <p:spPr>
          <a:xfrm flipH="1">
            <a:off x="7024257" y="2638213"/>
            <a:ext cx="374070" cy="359627"/>
          </a:xfrm>
          <a:prstGeom prst="straightConnector1">
            <a:avLst/>
          </a:prstGeom>
          <a:ln w="25400">
            <a:solidFill>
              <a:srgbClr val="50BEE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C8E944A-6D35-7042-9D96-B4B8DE0EA087}"/>
              </a:ext>
            </a:extLst>
          </p:cNvPr>
          <p:cNvCxnSpPr>
            <a:cxnSpLocks/>
            <a:stCxn id="19" idx="0"/>
          </p:cNvCxnSpPr>
          <p:nvPr/>
        </p:nvCxnSpPr>
        <p:spPr>
          <a:xfrm flipV="1">
            <a:off x="2447953" y="5338619"/>
            <a:ext cx="6486" cy="142454"/>
          </a:xfrm>
          <a:prstGeom prst="straightConnector1">
            <a:avLst/>
          </a:prstGeom>
          <a:ln w="25400">
            <a:solidFill>
              <a:srgbClr val="2F72B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97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1271</Words>
  <Application>Microsoft Macintosh PowerPoint</Application>
  <PresentationFormat>Widescreen</PresentationFormat>
  <Paragraphs>110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Shannon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Shannon Data</dc:title>
  <dc:creator>Tom Shannon</dc:creator>
  <cp:lastModifiedBy>Tom Shannon</cp:lastModifiedBy>
  <cp:revision>23</cp:revision>
  <dcterms:created xsi:type="dcterms:W3CDTF">2019-06-25T12:54:26Z</dcterms:created>
  <dcterms:modified xsi:type="dcterms:W3CDTF">2019-08-13T19:28:09Z</dcterms:modified>
</cp:coreProperties>
</file>