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4" r:id="rId2"/>
    <p:sldId id="275" r:id="rId3"/>
    <p:sldId id="268" r:id="rId4"/>
    <p:sldId id="278" r:id="rId5"/>
    <p:sldId id="269" r:id="rId6"/>
    <p:sldId id="271" r:id="rId7"/>
    <p:sldId id="270" r:id="rId8"/>
    <p:sldId id="272" r:id="rId9"/>
    <p:sldId id="310" r:id="rId10"/>
    <p:sldId id="256" r:id="rId11"/>
    <p:sldId id="299" r:id="rId12"/>
    <p:sldId id="259" r:id="rId13"/>
    <p:sldId id="260" r:id="rId14"/>
    <p:sldId id="261" r:id="rId15"/>
    <p:sldId id="301" r:id="rId16"/>
    <p:sldId id="265" r:id="rId17"/>
    <p:sldId id="267" r:id="rId18"/>
    <p:sldId id="309" r:id="rId19"/>
    <p:sldId id="303" r:id="rId20"/>
    <p:sldId id="304" r:id="rId21"/>
    <p:sldId id="305" r:id="rId22"/>
    <p:sldId id="306" r:id="rId23"/>
    <p:sldId id="307" r:id="rId24"/>
    <p:sldId id="308" r:id="rId25"/>
    <p:sldId id="276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71"/>
    <p:restoredTop sz="94719"/>
  </p:normalViewPr>
  <p:slideViewPr>
    <p:cSldViewPr>
      <p:cViewPr varScale="1">
        <p:scale>
          <a:sx n="152" d="100"/>
          <a:sy n="152" d="100"/>
        </p:scale>
        <p:origin x="15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3A35F-9FF9-B340-AC6F-7AAB597F1485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DD9FF-AF81-3744-A217-7CE6E4F0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76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930AD0-0FA5-3548-8F59-EF9AB83AAB7C}" type="datetime1">
              <a:rPr lang="en-US" altLang="en-US"/>
              <a:pPr/>
              <a:t>7/29/19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F8A1E7-D3A2-6143-A440-C95960B47DF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959F8E-5777-F34E-89D0-4A7A846E7B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49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8916E-BDA8-1940-A411-0B5E4A30F4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13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72A1A5-0D32-F540-93CC-CB6C150461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29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CD9F4-E41F-A941-95C1-C391AD7D92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04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67019A-2DFE-DD4F-9203-490C878E48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52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8D4D13-EE49-BD48-9C4B-323224A0AC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23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09B45-7FD5-C347-9FE4-42C1AAD490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46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AA0440-0D17-B444-BE10-2DC1ECF1D5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35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8165D2-7CCB-444E-A462-106BADE941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7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318DB7-2937-8D41-9F43-690B0839F3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16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F472-40A5-6A48-8C4F-A4178A9BFE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51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8B4693-0F37-3448-BB4C-164B282CC3D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8626475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 b="1" i="1" dirty="0"/>
              <a:t>I.  Introduction to the Heart and Cardiovascular System</a:t>
            </a:r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Supplies the entire body with oxygen and nutrients and removes waste products.</a:t>
            </a:r>
          </a:p>
          <a:p>
            <a:pPr eaLnBrk="1" hangingPunct="1"/>
            <a:r>
              <a:rPr lang="en-US" altLang="en-US" sz="2800" dirty="0"/>
              <a:t>The heart is the pump</a:t>
            </a:r>
          </a:p>
          <a:p>
            <a:pPr eaLnBrk="1" hangingPunct="1">
              <a:buFontTx/>
              <a:buChar char="•"/>
            </a:pPr>
            <a:r>
              <a:rPr lang="en-US" altLang="en-US" sz="2800" b="1" i="1" dirty="0"/>
              <a:t>Cardiac output</a:t>
            </a:r>
            <a:r>
              <a:rPr lang="en-US" altLang="en-US" sz="2800" dirty="0"/>
              <a:t> (CO) = 5 L/min</a:t>
            </a:r>
          </a:p>
          <a:p>
            <a:pPr eaLnBrk="1" hangingPunct="1">
              <a:buFontTx/>
              <a:buChar char="•"/>
            </a:pPr>
            <a:r>
              <a:rPr lang="en-US" altLang="en-US" sz="2800" dirty="0"/>
              <a:t>10,000 L/day</a:t>
            </a:r>
          </a:p>
          <a:p>
            <a:pPr eaLnBrk="1" hangingPunct="1">
              <a:buFontTx/>
              <a:buChar char="•"/>
            </a:pPr>
            <a:r>
              <a:rPr lang="en-US" altLang="en-US" sz="2800" dirty="0"/>
              <a:t>4,000,000 L of blood per year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One of the two most important organs in the body</a:t>
            </a:r>
          </a:p>
          <a:p>
            <a:pPr eaLnBrk="1" hangingPunct="1"/>
            <a:br>
              <a:rPr lang="en-US" altLang="en-US" sz="2800" dirty="0"/>
            </a:br>
            <a:r>
              <a:rPr lang="en-US" altLang="en-US" sz="2800" dirty="0"/>
              <a:t>Cardiovascular disease is the most common cause of death in the US and, indeed, the world.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>
            <a:extLst>
              <a:ext uri="{FF2B5EF4-FFF2-40B4-BE49-F238E27FC236}">
                <a16:creationId xmlns:a16="http://schemas.microsoft.com/office/drawing/2014/main" id="{438FCF3F-F26C-E24B-95CD-02BEAD1E8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4" y="1219200"/>
            <a:ext cx="36576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3">
            <a:extLst>
              <a:ext uri="{FF2B5EF4-FFF2-40B4-BE49-F238E27FC236}">
                <a16:creationId xmlns:a16="http://schemas.microsoft.com/office/drawing/2014/main" id="{E91E31C7-C6E7-3942-A0C5-5A3B3F573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1000"/>
            <a:ext cx="3352800" cy="32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5">
            <a:extLst>
              <a:ext uri="{FF2B5EF4-FFF2-40B4-BE49-F238E27FC236}">
                <a16:creationId xmlns:a16="http://schemas.microsoft.com/office/drawing/2014/main" id="{3F30F90D-D8B6-0548-A71A-1079DAB18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788" y="3967957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chemeClr val="hlink"/>
                </a:solidFill>
              </a:rPr>
              <a:t>contract – </a:t>
            </a:r>
            <a:r>
              <a:rPr lang="en-US" altLang="en-US" sz="1800" b="1" i="1" dirty="0">
                <a:solidFill>
                  <a:schemeClr val="hlink"/>
                </a:solidFill>
              </a:rPr>
              <a:t>syncytium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hlink"/>
                </a:solidFill>
              </a:rPr>
              <a:t>	dimensions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3DEC8B09-7681-CD44-8863-5B66422BA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967957"/>
            <a:ext cx="27114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 dirty="0">
                <a:solidFill>
                  <a:schemeClr val="accent2"/>
                </a:solidFill>
              </a:rPr>
              <a:t>intercalated discs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 dirty="0">
                <a:solidFill>
                  <a:schemeClr val="accent2"/>
                </a:solidFill>
              </a:rPr>
              <a:t>	desmosomes</a:t>
            </a:r>
            <a:r>
              <a:rPr lang="en-US" altLang="en-US" sz="1800" dirty="0">
                <a:solidFill>
                  <a:schemeClr val="accent2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 dirty="0">
                <a:solidFill>
                  <a:schemeClr val="accent2"/>
                </a:solidFill>
              </a:rPr>
              <a:t>	 gap junctions</a:t>
            </a:r>
            <a:r>
              <a:rPr lang="en-US" altLang="en-US" sz="18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279711A-5ED3-0D46-AC6B-3DABCA4D5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064" y="1219200"/>
            <a:ext cx="1266825" cy="384175"/>
          </a:xfrm>
          <a:prstGeom prst="rect">
            <a:avLst/>
          </a:prstGeom>
          <a:solidFill>
            <a:srgbClr val="FFFF99">
              <a:alpha val="25098"/>
            </a:srgbClr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45C5C2B8-C876-B444-A94B-D3E63D21C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901950"/>
            <a:ext cx="990600" cy="401638"/>
          </a:xfrm>
          <a:prstGeom prst="rect">
            <a:avLst/>
          </a:prstGeom>
          <a:solidFill>
            <a:srgbClr val="FFFF99">
              <a:alpha val="25098"/>
            </a:srgbClr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A15F02DF-C7D2-4D4B-834C-1CC31CE7D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188" y="482600"/>
            <a:ext cx="976312" cy="304800"/>
          </a:xfrm>
          <a:prstGeom prst="rect">
            <a:avLst/>
          </a:prstGeom>
          <a:solidFill>
            <a:srgbClr val="FFFF99">
              <a:alpha val="25098"/>
            </a:srgbClr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8" name="Text Box 10">
            <a:extLst>
              <a:ext uri="{FF2B5EF4-FFF2-40B4-BE49-F238E27FC236}">
                <a16:creationId xmlns:a16="http://schemas.microsoft.com/office/drawing/2014/main" id="{8511C799-1FE5-844A-9856-BEB7F3E20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58557"/>
            <a:ext cx="315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hlink"/>
                </a:solidFill>
              </a:rPr>
              <a:t>Spread of the action potential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35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  <p:bldP spid="2055" grpId="0" animBg="1"/>
      <p:bldP spid="2056" grpId="0" animBg="1"/>
      <p:bldP spid="2057" grpId="0" animBg="1"/>
      <p:bldP spid="20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4">
            <a:extLst>
              <a:ext uri="{FF2B5EF4-FFF2-40B4-BE49-F238E27FC236}">
                <a16:creationId xmlns:a16="http://schemas.microsoft.com/office/drawing/2014/main" id="{F4947131-77D8-2E4B-9967-551905F897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9" t="20091"/>
          <a:stretch/>
        </p:blipFill>
        <p:spPr bwMode="auto">
          <a:xfrm>
            <a:off x="2819400" y="990600"/>
            <a:ext cx="4724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>
            <a:extLst>
              <a:ext uri="{FF2B5EF4-FFF2-40B4-BE49-F238E27FC236}">
                <a16:creationId xmlns:a16="http://schemas.microsoft.com/office/drawing/2014/main" id="{E1B38BB9-DBF5-4740-AC4D-310A800AC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4532313"/>
            <a:ext cx="434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chemeClr val="hlink"/>
                </a:solidFill>
              </a:rPr>
              <a:t>transmembrane</a:t>
            </a:r>
            <a:r>
              <a:rPr lang="en-US" altLang="en-US" sz="1800">
                <a:solidFill>
                  <a:schemeClr val="hlink"/>
                </a:solidFill>
              </a:rPr>
              <a:t> potential measurement </a:t>
            </a: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0F01B33B-A352-B54D-8402-26CEF6DD1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953000"/>
            <a:ext cx="202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chemeClr val="accent2"/>
                </a:solidFill>
              </a:rPr>
              <a:t>resting potential</a:t>
            </a:r>
            <a:r>
              <a:rPr lang="en-US" altLang="en-US" sz="18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079" name="Line 7">
            <a:extLst>
              <a:ext uri="{FF2B5EF4-FFF2-40B4-BE49-F238E27FC236}">
                <a16:creationId xmlns:a16="http://schemas.microsoft.com/office/drawing/2014/main" id="{324ACC6A-7A61-D64F-9852-542762F8E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733800"/>
            <a:ext cx="914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0F023FFB-D984-BA43-B235-A52DB4FFB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33800"/>
            <a:ext cx="2133600" cy="381000"/>
          </a:xfrm>
          <a:prstGeom prst="rect">
            <a:avLst/>
          </a:prstGeom>
          <a:solidFill>
            <a:srgbClr val="FFFF99">
              <a:alpha val="25098"/>
            </a:srgbClr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692BC5D4-C97A-9246-BFC1-AB80119B9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5294313"/>
            <a:ext cx="310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hlink"/>
                </a:solidFill>
              </a:rPr>
              <a:t>propagate via gap junctions  </a:t>
            </a:r>
          </a:p>
        </p:txBody>
      </p:sp>
      <p:sp>
        <p:nvSpPr>
          <p:cNvPr id="3082" name="Text Box 10">
            <a:extLst>
              <a:ext uri="{FF2B5EF4-FFF2-40B4-BE49-F238E27FC236}">
                <a16:creationId xmlns:a16="http://schemas.microsoft.com/office/drawing/2014/main" id="{7532C09B-99E2-3A49-9BD0-FC166B65C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576888"/>
            <a:ext cx="40735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hlink"/>
                </a:solidFill>
              </a:rPr>
              <a:t>Contraction is triggered by the AP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solidFill>
                  <a:schemeClr val="hlink"/>
                </a:solidFill>
              </a:rPr>
              <a:t>Ca from Ca channels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solidFill>
                  <a:schemeClr val="hlink"/>
                </a:solidFill>
              </a:rPr>
              <a:t>Ca from the </a:t>
            </a:r>
            <a:r>
              <a:rPr lang="en-US" altLang="en-US" sz="1800" b="1" i="1">
                <a:solidFill>
                  <a:schemeClr val="hlink"/>
                </a:solidFill>
              </a:rPr>
              <a:t>sarcoplasmic reticulum</a:t>
            </a:r>
            <a:endParaRPr lang="en-US" altLang="en-US" sz="1800">
              <a:solidFill>
                <a:schemeClr val="hlin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261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138 L 0 -0.312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  <p:bldP spid="3078" grpId="0"/>
      <p:bldP spid="3080" grpId="0" animBg="1"/>
      <p:bldP spid="3081" grpId="0"/>
      <p:bldP spid="30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4">
            <a:extLst>
              <a:ext uri="{FF2B5EF4-FFF2-40B4-BE49-F238E27FC236}">
                <a16:creationId xmlns:a16="http://schemas.microsoft.com/office/drawing/2014/main" id="{F3384879-EF62-E545-8379-83E8DE401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800"/>
            <a:ext cx="56642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Text Box 5">
            <a:extLst>
              <a:ext uri="{FF2B5EF4-FFF2-40B4-BE49-F238E27FC236}">
                <a16:creationId xmlns:a16="http://schemas.microsoft.com/office/drawing/2014/main" id="{54F20EBE-3452-FE44-BCB5-377B9B659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065713"/>
            <a:ext cx="347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hlink"/>
                </a:solidFill>
              </a:rPr>
              <a:t>V</a:t>
            </a:r>
            <a:r>
              <a:rPr lang="en-US" altLang="en-US" sz="1800" baseline="-25000">
                <a:solidFill>
                  <a:schemeClr val="hlink"/>
                </a:solidFill>
              </a:rPr>
              <a:t>M</a:t>
            </a:r>
            <a:r>
              <a:rPr lang="en-US" altLang="en-US" sz="1800">
                <a:solidFill>
                  <a:schemeClr val="hlink"/>
                </a:solidFill>
              </a:rPr>
              <a:t> Inside with respect to outside</a:t>
            </a:r>
          </a:p>
        </p:txBody>
      </p:sp>
      <p:sp>
        <p:nvSpPr>
          <p:cNvPr id="20485" name="Text Box 8">
            <a:extLst>
              <a:ext uri="{FF2B5EF4-FFF2-40B4-BE49-F238E27FC236}">
                <a16:creationId xmlns:a16="http://schemas.microsoft.com/office/drawing/2014/main" id="{EB7344D1-599C-384D-A2E9-D2965073A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500688"/>
            <a:ext cx="415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hlink"/>
                </a:solidFill>
              </a:rPr>
              <a:t>SA node is the pacemeker for the heart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1786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57" name="Group 17">
            <a:extLst>
              <a:ext uri="{FF2B5EF4-FFF2-40B4-BE49-F238E27FC236}">
                <a16:creationId xmlns:a16="http://schemas.microsoft.com/office/drawing/2014/main" id="{16365B2D-3FAA-1F47-BF48-EFE995633BE6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152400"/>
          <a:ext cx="7620000" cy="5233988"/>
        </p:xfrm>
        <a:graphic>
          <a:graphicData uri="http://schemas.openxmlformats.org/drawingml/2006/table">
            <a:tbl>
              <a:tblPr/>
              <a:tblGrid>
                <a:gridCol w="7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22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TABLE 2.1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		</a:t>
                      </a:r>
                      <a:r>
                        <a:rPr kumimoji="0" lang="en-US" altLang="en-US" sz="1800" b="1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Extracellular Fluid: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		Sodium (Na</a:t>
                      </a:r>
                      <a:r>
                        <a:rPr kumimoji="0" lang="en-US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+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		135-145 mM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		Potassium (K</a:t>
                      </a:r>
                      <a:r>
                        <a:rPr kumimoji="0" lang="en-US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+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	                3.5 - 5.0 mM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		Calcium (Ca</a:t>
                      </a:r>
                      <a:r>
                        <a:rPr kumimoji="0" lang="en-US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2+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	                2.0 - 2.6 mM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		Chloride (Cl</a:t>
                      </a:r>
                      <a:r>
                        <a:rPr kumimoji="0" lang="en-US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-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		98 - 106 mM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		</a:t>
                      </a:r>
                      <a:r>
                        <a:rPr kumimoji="0" lang="en-US" altLang="en-US" sz="1800" b="1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Intracellular Fluid: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		Sodium (Na</a:t>
                      </a:r>
                      <a:r>
                        <a:rPr kumimoji="0" lang="en-US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+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		about 10-15 mM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		Potassium (K</a:t>
                      </a:r>
                      <a:r>
                        <a:rPr kumimoji="0" lang="en-US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+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	                about    140 mM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		Calcium (Ca</a:t>
                      </a:r>
                      <a:r>
                        <a:rPr kumimoji="0" lang="en-US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2+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	                about      50  nM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		Chloride (Cl</a:t>
                      </a:r>
                      <a:r>
                        <a:rPr kumimoji="0" lang="en-US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-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		about      10 mM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Extracellular fluid concentrations are typical adult plasma levels as listed in Mohrman and Heller, 1997.  Intracellular fluid concentrations are approximate typical values. 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58" name="Rectangle 18">
            <a:extLst>
              <a:ext uri="{FF2B5EF4-FFF2-40B4-BE49-F238E27FC236}">
                <a16:creationId xmlns:a16="http://schemas.microsoft.com/office/drawing/2014/main" id="{A71D1208-32EB-3C44-BD8E-0BDD9D91B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667000"/>
            <a:ext cx="4343400" cy="304800"/>
          </a:xfrm>
          <a:prstGeom prst="rect">
            <a:avLst/>
          </a:prstGeom>
          <a:solidFill>
            <a:srgbClr val="FFFF99">
              <a:alpha val="25098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60" name="Text Box 20">
            <a:extLst>
              <a:ext uri="{FF2B5EF4-FFF2-40B4-BE49-F238E27FC236}">
                <a16:creationId xmlns:a16="http://schemas.microsoft.com/office/drawing/2014/main" id="{87F01505-9273-9C48-B01E-29ED276B7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722313"/>
            <a:ext cx="156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hlink"/>
                </a:solidFill>
              </a:rPr>
              <a:t>Na/K ATPase</a:t>
            </a:r>
          </a:p>
        </p:txBody>
      </p:sp>
      <p:sp>
        <p:nvSpPr>
          <p:cNvPr id="10261" name="Text Box 21">
            <a:extLst>
              <a:ext uri="{FF2B5EF4-FFF2-40B4-BE49-F238E27FC236}">
                <a16:creationId xmlns:a16="http://schemas.microsoft.com/office/drawing/2014/main" id="{24E69194-68AF-634D-A76A-4A49B81DC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33488"/>
            <a:ext cx="1962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hlink"/>
                </a:solidFill>
              </a:rPr>
              <a:t>Ca pumps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hlink"/>
                </a:solidFill>
              </a:rPr>
              <a:t>Na/Ca exchanger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039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8" grpId="0" animBg="1"/>
      <p:bldP spid="10258" grpId="1" animBg="1"/>
      <p:bldP spid="10260" grpId="0"/>
      <p:bldP spid="102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2">
            <a:extLst>
              <a:ext uri="{FF2B5EF4-FFF2-40B4-BE49-F238E27FC236}">
                <a16:creationId xmlns:a16="http://schemas.microsoft.com/office/drawing/2014/main" id="{6ADECA45-179E-7C43-9035-29DD769A6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95800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ext Box 6">
            <a:extLst>
              <a:ext uri="{FF2B5EF4-FFF2-40B4-BE49-F238E27FC236}">
                <a16:creationId xmlns:a16="http://schemas.microsoft.com/office/drawing/2014/main" id="{31717F96-E681-A84F-A09B-8C402B8CD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04800"/>
            <a:ext cx="302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hlink"/>
                </a:solidFill>
              </a:rPr>
              <a:t>Action potentials </a:t>
            </a:r>
            <a:r>
              <a:rPr lang="en-US" altLang="en-US" sz="1800" b="1" i="1">
                <a:solidFill>
                  <a:schemeClr val="hlink"/>
                </a:solidFill>
              </a:rPr>
              <a:t>propagate</a:t>
            </a:r>
            <a:endParaRPr lang="en-US" altLang="en-US" sz="1800">
              <a:solidFill>
                <a:schemeClr val="hlink"/>
              </a:solidFill>
            </a:endParaRPr>
          </a:p>
        </p:txBody>
      </p:sp>
      <p:pic>
        <p:nvPicPr>
          <p:cNvPr id="23555" name="Picture 7">
            <a:extLst>
              <a:ext uri="{FF2B5EF4-FFF2-40B4-BE49-F238E27FC236}">
                <a16:creationId xmlns:a16="http://schemas.microsoft.com/office/drawing/2014/main" id="{0BEF2C0E-BED3-7449-85D7-8CB6B5BBF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1" t="11139" b="2962"/>
          <a:stretch>
            <a:fillRect/>
          </a:stretch>
        </p:blipFill>
        <p:spPr bwMode="auto">
          <a:xfrm>
            <a:off x="4495800" y="2566988"/>
            <a:ext cx="4495800" cy="413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Text Box 8">
            <a:extLst>
              <a:ext uri="{FF2B5EF4-FFF2-40B4-BE49-F238E27FC236}">
                <a16:creationId xmlns:a16="http://schemas.microsoft.com/office/drawing/2014/main" id="{475858D9-0FCA-8B44-A240-87CADE8A7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722313"/>
            <a:ext cx="1111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chemeClr val="accent2"/>
                </a:solidFill>
              </a:rPr>
              <a:t>SA node</a:t>
            </a:r>
            <a:endParaRPr lang="en-US" altLang="en-US" sz="1800">
              <a:solidFill>
                <a:schemeClr val="accent2"/>
              </a:solidFill>
            </a:endParaRPr>
          </a:p>
        </p:txBody>
      </p:sp>
      <p:sp>
        <p:nvSpPr>
          <p:cNvPr id="11273" name="Text Box 9">
            <a:extLst>
              <a:ext uri="{FF2B5EF4-FFF2-40B4-BE49-F238E27FC236}">
                <a16:creationId xmlns:a16="http://schemas.microsoft.com/office/drawing/2014/main" id="{043746F4-A41A-FD48-A7E2-51DC39450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1103313"/>
            <a:ext cx="169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chemeClr val="accent2"/>
                </a:solidFill>
              </a:rPr>
              <a:t>Atria (100 ms)</a:t>
            </a:r>
            <a:endParaRPr lang="en-US" altLang="en-US" sz="1800">
              <a:solidFill>
                <a:schemeClr val="accent2"/>
              </a:solidFill>
            </a:endParaRPr>
          </a:p>
        </p:txBody>
      </p:sp>
      <p:sp>
        <p:nvSpPr>
          <p:cNvPr id="11274" name="Text Box 10">
            <a:extLst>
              <a:ext uri="{FF2B5EF4-FFF2-40B4-BE49-F238E27FC236}">
                <a16:creationId xmlns:a16="http://schemas.microsoft.com/office/drawing/2014/main" id="{01B16902-5350-AF41-B7E2-098E5698E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1524000"/>
            <a:ext cx="38417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chemeClr val="accent2"/>
                </a:solidFill>
              </a:rPr>
              <a:t>AV node</a:t>
            </a:r>
            <a:r>
              <a:rPr lang="en-US" altLang="en-US" sz="1800"/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solidFill>
                  <a:schemeClr val="hlink"/>
                </a:solidFill>
              </a:rPr>
              <a:t>only electrical connection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solidFill>
                  <a:schemeClr val="hlink"/>
                </a:solidFill>
              </a:rPr>
              <a:t>propagation is very slow – AV nodal delay</a:t>
            </a:r>
          </a:p>
        </p:txBody>
      </p:sp>
      <p:sp>
        <p:nvSpPr>
          <p:cNvPr id="11275" name="Text Box 11">
            <a:extLst>
              <a:ext uri="{FF2B5EF4-FFF2-40B4-BE49-F238E27FC236}">
                <a16:creationId xmlns:a16="http://schemas.microsoft.com/office/drawing/2014/main" id="{093C0327-45D9-1948-A885-0B27ABA11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4227513"/>
            <a:ext cx="42068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chemeClr val="accent2"/>
                </a:solidFill>
              </a:rPr>
              <a:t>bundle of His</a:t>
            </a:r>
            <a:endParaRPr lang="en-US" altLang="en-US" sz="180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chemeClr val="accent2"/>
                </a:solidFill>
              </a:rPr>
              <a:t>right and left bundle branches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chemeClr val="accent2"/>
                </a:solidFill>
              </a:rPr>
              <a:t>Purkinje fiber network</a:t>
            </a:r>
            <a:r>
              <a:rPr lang="en-US" altLang="en-US" sz="18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276" name="Text Box 12">
            <a:extLst>
              <a:ext uri="{FF2B5EF4-FFF2-40B4-BE49-F238E27FC236}">
                <a16:creationId xmlns:a16="http://schemas.microsoft.com/office/drawing/2014/main" id="{2BD4D09B-03F7-C843-95A3-84B225CDF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5218113"/>
            <a:ext cx="333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hlink"/>
                </a:solidFill>
              </a:rPr>
              <a:t>Spread through ventricular wall</a:t>
            </a:r>
          </a:p>
        </p:txBody>
      </p:sp>
      <p:sp>
        <p:nvSpPr>
          <p:cNvPr id="11277" name="Rectangle 13">
            <a:extLst>
              <a:ext uri="{FF2B5EF4-FFF2-40B4-BE49-F238E27FC236}">
                <a16:creationId xmlns:a16="http://schemas.microsoft.com/office/drawing/2014/main" id="{C241E9FC-C8A8-2045-941F-46B8A6982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781050"/>
            <a:ext cx="825500" cy="361950"/>
          </a:xfrm>
          <a:prstGeom prst="rect">
            <a:avLst/>
          </a:prstGeom>
          <a:solidFill>
            <a:srgbClr val="FFFF99">
              <a:alpha val="25098"/>
            </a:srgbClr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78" name="Rectangle 14">
            <a:extLst>
              <a:ext uri="{FF2B5EF4-FFF2-40B4-BE49-F238E27FC236}">
                <a16:creationId xmlns:a16="http://schemas.microsoft.com/office/drawing/2014/main" id="{5A463539-5CD1-7B49-AF58-B211451AD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5700"/>
            <a:ext cx="914400" cy="304800"/>
          </a:xfrm>
          <a:prstGeom prst="rect">
            <a:avLst/>
          </a:prstGeom>
          <a:solidFill>
            <a:srgbClr val="FFFF99">
              <a:alpha val="25098"/>
            </a:srgbClr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79" name="Rectangle 15">
            <a:extLst>
              <a:ext uri="{FF2B5EF4-FFF2-40B4-BE49-F238E27FC236}">
                <a16:creationId xmlns:a16="http://schemas.microsoft.com/office/drawing/2014/main" id="{CCB8ADFE-0B03-6549-B0BC-A267C4E7C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590800"/>
            <a:ext cx="2286000" cy="609600"/>
          </a:xfrm>
          <a:prstGeom prst="rect">
            <a:avLst/>
          </a:prstGeom>
          <a:solidFill>
            <a:srgbClr val="FFFF99">
              <a:alpha val="25098"/>
            </a:srgbClr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80" name="Rectangle 16">
            <a:extLst>
              <a:ext uri="{FF2B5EF4-FFF2-40B4-BE49-F238E27FC236}">
                <a16:creationId xmlns:a16="http://schemas.microsoft.com/office/drawing/2014/main" id="{3AFFDB7E-1DF9-284F-BAA3-4B8F906E8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648200"/>
            <a:ext cx="2057400" cy="990600"/>
          </a:xfrm>
          <a:prstGeom prst="rect">
            <a:avLst/>
          </a:prstGeom>
          <a:solidFill>
            <a:srgbClr val="FFFF99">
              <a:alpha val="25098"/>
            </a:srgbClr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886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1.9889E-6 L 0.37014 0.0929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76" y="464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22222E-6 L 1.11022E-16 0.0666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014 0.09297 L 0.37014 0.0485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6667 L 1.11022E-16 0.166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16667 L 1.11022E-16 0.2238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/>
      <p:bldP spid="11273" grpId="0"/>
      <p:bldP spid="11274" grpId="0"/>
      <p:bldP spid="11275" grpId="0"/>
      <p:bldP spid="11276" grpId="0"/>
      <p:bldP spid="11277" grpId="0" animBg="1"/>
      <p:bldP spid="11277" grpId="1" animBg="1"/>
      <p:bldP spid="11277" grpId="2" animBg="1"/>
      <p:bldP spid="11277" grpId="3" animBg="1"/>
      <p:bldP spid="11278" grpId="0" animBg="1"/>
      <p:bldP spid="11278" grpId="1" animBg="1"/>
      <p:bldP spid="11279" grpId="0" animBg="1"/>
      <p:bldP spid="11279" grpId="1" animBg="1"/>
      <p:bldP spid="11279" grpId="2" animBg="1"/>
      <p:bldP spid="11279" grpId="3" animBg="1"/>
      <p:bldP spid="11279" grpId="4" animBg="1"/>
      <p:bldP spid="1128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Text Box 13">
            <a:extLst>
              <a:ext uri="{FF2B5EF4-FFF2-40B4-BE49-F238E27FC236}">
                <a16:creationId xmlns:a16="http://schemas.microsoft.com/office/drawing/2014/main" id="{409035AA-8AF8-3B47-81E3-0474FFFD1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7648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hlink"/>
                </a:solidFill>
              </a:rPr>
              <a:t>Ca Channels</a:t>
            </a:r>
          </a:p>
        </p:txBody>
      </p:sp>
      <p:sp>
        <p:nvSpPr>
          <p:cNvPr id="2064" name="Text Box 16">
            <a:extLst>
              <a:ext uri="{FF2B5EF4-FFF2-40B4-BE49-F238E27FC236}">
                <a16:creationId xmlns:a16="http://schemas.microsoft.com/office/drawing/2014/main" id="{73F19A5A-40D6-2349-B626-678F1D6F7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667000"/>
            <a:ext cx="3048000" cy="1739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800" dirty="0">
                <a:solidFill>
                  <a:schemeClr val="hlink"/>
                </a:solidFill>
              </a:rPr>
              <a:t>Gated (opened) by voltage (action potential)</a:t>
            </a:r>
          </a:p>
          <a:p>
            <a:pPr eaLnBrk="1" hangingPunct="1">
              <a:buFontTx/>
              <a:buChar char="•"/>
            </a:pPr>
            <a:r>
              <a:rPr lang="en-US" altLang="en-US" sz="1800" dirty="0">
                <a:solidFill>
                  <a:schemeClr val="hlink"/>
                </a:solidFill>
              </a:rPr>
              <a:t>Ca flows </a:t>
            </a:r>
            <a:r>
              <a:rPr lang="en-US" altLang="en-US" sz="1800" i="1" dirty="0">
                <a:solidFill>
                  <a:schemeClr val="hlink"/>
                </a:solidFill>
              </a:rPr>
              <a:t>into</a:t>
            </a:r>
            <a:r>
              <a:rPr lang="en-US" altLang="en-US" sz="1800" dirty="0">
                <a:solidFill>
                  <a:schemeClr val="hlink"/>
                </a:solidFill>
              </a:rPr>
              <a:t> the cell </a:t>
            </a:r>
            <a:r>
              <a:rPr lang="en-US" altLang="en-US" sz="1800" i="1" dirty="0">
                <a:solidFill>
                  <a:schemeClr val="hlink"/>
                </a:solidFill>
              </a:rPr>
              <a:t>down its concentration gradient</a:t>
            </a:r>
            <a:r>
              <a:rPr lang="en-US" altLang="en-US" sz="1800" dirty="0">
                <a:solidFill>
                  <a:schemeClr val="hlink"/>
                </a:solidFill>
              </a:rPr>
              <a:t> and increases cytosolic [Ca] causing contraction.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5181BFE0-8DBA-6542-A8BD-5955F13F00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9" t="20091"/>
          <a:stretch/>
        </p:blipFill>
        <p:spPr bwMode="auto">
          <a:xfrm>
            <a:off x="3962400" y="1371600"/>
            <a:ext cx="4724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543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1" grpId="0"/>
      <p:bldP spid="20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4">
            <a:extLst>
              <a:ext uri="{FF2B5EF4-FFF2-40B4-BE49-F238E27FC236}">
                <a16:creationId xmlns:a16="http://schemas.microsoft.com/office/drawing/2014/main" id="{F70174BF-B784-FD41-A4F7-5F568BE486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80"/>
          <a:stretch/>
        </p:blipFill>
        <p:spPr bwMode="auto">
          <a:xfrm>
            <a:off x="4770438" y="304800"/>
            <a:ext cx="429736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5">
            <a:extLst>
              <a:ext uri="{FF2B5EF4-FFF2-40B4-BE49-F238E27FC236}">
                <a16:creationId xmlns:a16="http://schemas.microsoft.com/office/drawing/2014/main" id="{0C1EAD20-7F51-D743-AC3E-30AD767C4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048000"/>
            <a:ext cx="990600" cy="457200"/>
          </a:xfrm>
          <a:prstGeom prst="rect">
            <a:avLst/>
          </a:prstGeom>
          <a:solidFill>
            <a:srgbClr val="FFFF99">
              <a:alpha val="25098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35" name="Text Box 7">
            <a:extLst>
              <a:ext uri="{FF2B5EF4-FFF2-40B4-BE49-F238E27FC236}">
                <a16:creationId xmlns:a16="http://schemas.microsoft.com/office/drawing/2014/main" id="{A6299C7F-606C-C245-A843-8B052EAD5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2713"/>
            <a:ext cx="569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chemeClr val="accent2"/>
                </a:solidFill>
              </a:rPr>
              <a:t>Sarcoplasmic reticulum</a:t>
            </a:r>
            <a:r>
              <a:rPr lang="en-US" altLang="en-US" sz="1800">
                <a:solidFill>
                  <a:schemeClr val="accent2"/>
                </a:solidFill>
              </a:rPr>
              <a:t> (SR, endoplasmic reticulum)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EA081C5C-B504-CA45-ADBC-025A5247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569913"/>
            <a:ext cx="2447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800">
                <a:solidFill>
                  <a:schemeClr val="hlink"/>
                </a:solidFill>
              </a:rPr>
              <a:t>Intracellular organelle</a:t>
            </a:r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0F52BE63-CF5E-7141-9619-11B1CEA3E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809625"/>
            <a:ext cx="1571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800">
                <a:solidFill>
                  <a:schemeClr val="accent2"/>
                </a:solidFill>
              </a:rPr>
              <a:t>SR Ca pump</a:t>
            </a:r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09FC6789-40B5-624F-87ED-085AD4D8B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1081088"/>
            <a:ext cx="3857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800">
                <a:solidFill>
                  <a:schemeClr val="accent2"/>
                </a:solidFill>
              </a:rPr>
              <a:t>SR Ca release channel (</a:t>
            </a:r>
            <a:r>
              <a:rPr lang="en-US" altLang="en-US" sz="1800" b="1" i="1">
                <a:solidFill>
                  <a:schemeClr val="accent2"/>
                </a:solidFill>
              </a:rPr>
              <a:t>ryanodine receptors</a:t>
            </a:r>
            <a:r>
              <a:rPr lang="en-US" altLang="en-US" sz="18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BE35475C-6C79-694D-A9CE-B0C5EF528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376488"/>
            <a:ext cx="324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2"/>
                </a:solidFill>
              </a:rPr>
              <a:t>Transverse tubule or </a:t>
            </a:r>
            <a:r>
              <a:rPr lang="en-US" altLang="en-US" sz="1800" b="1" i="1">
                <a:solidFill>
                  <a:schemeClr val="accent2"/>
                </a:solidFill>
              </a:rPr>
              <a:t>T-tubule</a:t>
            </a:r>
            <a:endParaRPr lang="en-US" altLang="en-US" sz="1800">
              <a:solidFill>
                <a:schemeClr val="accent2"/>
              </a:solidFill>
            </a:endParaRPr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2DE14CAC-8C1C-1242-96D8-F6693C326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2703513"/>
            <a:ext cx="46640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800" dirty="0">
                <a:solidFill>
                  <a:schemeClr val="hlink"/>
                </a:solidFill>
              </a:rPr>
              <a:t>triggered by increased Ca (</a:t>
            </a:r>
            <a:r>
              <a:rPr lang="en-US" altLang="en-US" sz="1800" b="1" i="1" dirty="0">
                <a:solidFill>
                  <a:schemeClr val="hlink"/>
                </a:solidFill>
              </a:rPr>
              <a:t>Ca induced Ca release</a:t>
            </a:r>
            <a:r>
              <a:rPr lang="en-US" altLang="en-US" sz="1800" dirty="0">
                <a:solidFill>
                  <a:schemeClr val="hlink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77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6667 -0.17778 " pathEditMode="relative" ptsTypes="AA">
                                      <p:cBhvr>
                                        <p:cTn id="24" dur="2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  <p:bldP spid="16392" grpId="0"/>
      <p:bldP spid="16393" grpId="0"/>
      <p:bldP spid="16394" grpId="0"/>
      <p:bldP spid="16395" grpId="0"/>
      <p:bldP spid="163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5">
            <a:extLst>
              <a:ext uri="{FF2B5EF4-FFF2-40B4-BE49-F238E27FC236}">
                <a16:creationId xmlns:a16="http://schemas.microsoft.com/office/drawing/2014/main" id="{C499A4C9-89C5-C141-A33B-5EA79CC72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8"/>
          <a:stretch/>
        </p:blipFill>
        <p:spPr bwMode="auto">
          <a:xfrm>
            <a:off x="3409950" y="838200"/>
            <a:ext cx="5505450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Rectangle 6">
            <a:extLst>
              <a:ext uri="{FF2B5EF4-FFF2-40B4-BE49-F238E27FC236}">
                <a16:creationId xmlns:a16="http://schemas.microsoft.com/office/drawing/2014/main" id="{5056F72A-932E-4C4C-8F31-9A8C205B2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40386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chemeClr val="hlink"/>
                </a:solidFill>
              </a:rPr>
              <a:t>The higher the Ca</a:t>
            </a:r>
            <a:r>
              <a:rPr lang="en-US" altLang="en-US" sz="1800" b="1" i="1" baseline="30000">
                <a:solidFill>
                  <a:schemeClr val="hlink"/>
                </a:solidFill>
              </a:rPr>
              <a:t>2+</a:t>
            </a:r>
            <a:r>
              <a:rPr lang="en-US" altLang="en-US" sz="1800" b="1" i="1">
                <a:solidFill>
                  <a:schemeClr val="hlink"/>
                </a:solidFill>
              </a:rPr>
              <a:t> concentration achieved in the myoplasm during an action potential, the more forceful will be the resulting contraction.</a:t>
            </a:r>
            <a:r>
              <a:rPr lang="en-US" altLang="en-US" sz="1800">
                <a:solidFill>
                  <a:schemeClr val="hlink"/>
                </a:solidFill>
              </a:rPr>
              <a:t>  This is usually what positive inotropic drugs do.</a:t>
            </a: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74AD8D49-8F64-7945-AEE0-B2206A108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2227263"/>
            <a:ext cx="420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hlink"/>
                </a:solidFill>
              </a:rPr>
              <a:t>Ca influx ends when action potential ends and SR Ca release terminates.</a:t>
            </a:r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id="{D3CA2370-26A2-4142-BBC2-50F4FF622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362200"/>
            <a:ext cx="457200" cy="381000"/>
          </a:xfrm>
          <a:prstGeom prst="rect">
            <a:avLst/>
          </a:prstGeom>
          <a:solidFill>
            <a:srgbClr val="FFFF99">
              <a:alpha val="25098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41" name="Rectangle 9">
            <a:extLst>
              <a:ext uri="{FF2B5EF4-FFF2-40B4-BE49-F238E27FC236}">
                <a16:creationId xmlns:a16="http://schemas.microsoft.com/office/drawing/2014/main" id="{5F9764A9-710D-164C-9034-28F0FAAEC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457200" cy="762000"/>
          </a:xfrm>
          <a:prstGeom prst="rect">
            <a:avLst/>
          </a:prstGeom>
          <a:solidFill>
            <a:srgbClr val="FFFF99">
              <a:alpha val="25098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42" name="Rectangle 10">
            <a:extLst>
              <a:ext uri="{FF2B5EF4-FFF2-40B4-BE49-F238E27FC236}">
                <a16:creationId xmlns:a16="http://schemas.microsoft.com/office/drawing/2014/main" id="{8E525624-D50A-0C45-9BED-918A94333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895600"/>
            <a:ext cx="457200" cy="762000"/>
          </a:xfrm>
          <a:prstGeom prst="rect">
            <a:avLst/>
          </a:prstGeom>
          <a:solidFill>
            <a:srgbClr val="FFFF99">
              <a:alpha val="25098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id="{EABD319E-5D18-A745-AEC9-D461C23AC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894013"/>
            <a:ext cx="41148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hlink"/>
                </a:solidFill>
              </a:rPr>
              <a:t>Ca is removed from the cytosol primarily by the </a:t>
            </a:r>
            <a:r>
              <a:rPr lang="en-US" altLang="en-US" sz="1800" b="1" i="1">
                <a:solidFill>
                  <a:schemeClr val="accent2"/>
                </a:solidFill>
              </a:rPr>
              <a:t>SR Ca pump</a:t>
            </a:r>
            <a:r>
              <a:rPr lang="en-US" altLang="en-US" sz="1800">
                <a:solidFill>
                  <a:schemeClr val="hlink"/>
                </a:solidFill>
              </a:rPr>
              <a:t> and the </a:t>
            </a:r>
            <a:r>
              <a:rPr lang="en-US" altLang="en-US" sz="1800" b="1" i="1">
                <a:solidFill>
                  <a:schemeClr val="accent2"/>
                </a:solidFill>
              </a:rPr>
              <a:t>Na/Ca exchanger</a:t>
            </a:r>
            <a:r>
              <a:rPr lang="en-US" altLang="en-US" sz="1800">
                <a:solidFill>
                  <a:schemeClr val="hlink"/>
                </a:solidFill>
              </a:rPr>
              <a:t>.</a:t>
            </a:r>
          </a:p>
        </p:txBody>
      </p:sp>
      <p:sp>
        <p:nvSpPr>
          <p:cNvPr id="18444" name="Rectangle 12">
            <a:extLst>
              <a:ext uri="{FF2B5EF4-FFF2-40B4-BE49-F238E27FC236}">
                <a16:creationId xmlns:a16="http://schemas.microsoft.com/office/drawing/2014/main" id="{F243CBAF-843F-E940-B92C-44DC45758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298825"/>
            <a:ext cx="457200" cy="381000"/>
          </a:xfrm>
          <a:prstGeom prst="rect">
            <a:avLst/>
          </a:prstGeom>
          <a:solidFill>
            <a:srgbClr val="FFFF99">
              <a:alpha val="25098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45" name="Rectangle 13">
            <a:extLst>
              <a:ext uri="{FF2B5EF4-FFF2-40B4-BE49-F238E27FC236}">
                <a16:creationId xmlns:a16="http://schemas.microsoft.com/office/drawing/2014/main" id="{0F09CD59-776B-6445-84CE-58CE548B1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936750"/>
            <a:ext cx="457200" cy="381000"/>
          </a:xfrm>
          <a:prstGeom prst="rect">
            <a:avLst/>
          </a:prstGeom>
          <a:solidFill>
            <a:srgbClr val="FFFF99">
              <a:alpha val="25098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46" name="Text Box 14">
            <a:extLst>
              <a:ext uri="{FF2B5EF4-FFF2-40B4-BE49-F238E27FC236}">
                <a16:creationId xmlns:a16="http://schemas.microsoft.com/office/drawing/2014/main" id="{8A381D4D-1E1F-F442-8410-9718E3784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808413"/>
            <a:ext cx="411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hlink"/>
                </a:solidFill>
              </a:rPr>
              <a:t>Contraction ends as cytosolic [Ca] falls</a:t>
            </a:r>
          </a:p>
        </p:txBody>
      </p:sp>
      <p:sp>
        <p:nvSpPr>
          <p:cNvPr id="18447" name="Rectangle 15">
            <a:extLst>
              <a:ext uri="{FF2B5EF4-FFF2-40B4-BE49-F238E27FC236}">
                <a16:creationId xmlns:a16="http://schemas.microsoft.com/office/drawing/2014/main" id="{83C44332-6BA4-5842-B396-67827553E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191000"/>
            <a:ext cx="762000" cy="381000"/>
          </a:xfrm>
          <a:prstGeom prst="rect">
            <a:avLst/>
          </a:prstGeom>
          <a:solidFill>
            <a:srgbClr val="FFFF99">
              <a:alpha val="25098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48" name="Rectangle 16">
            <a:extLst>
              <a:ext uri="{FF2B5EF4-FFF2-40B4-BE49-F238E27FC236}">
                <a16:creationId xmlns:a16="http://schemas.microsoft.com/office/drawing/2014/main" id="{9DA76F57-FBF7-124F-BA81-FD1731DB9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191000"/>
            <a:ext cx="762000" cy="381000"/>
          </a:xfrm>
          <a:prstGeom prst="rect">
            <a:avLst/>
          </a:prstGeom>
          <a:solidFill>
            <a:srgbClr val="FFFF99">
              <a:alpha val="25098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848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/>
      <p:bldP spid="18440" grpId="0" animBg="1"/>
      <p:bldP spid="18441" grpId="0" animBg="1"/>
      <p:bldP spid="18441" grpId="1" animBg="1"/>
      <p:bldP spid="18442" grpId="0" animBg="1"/>
      <p:bldP spid="18442" grpId="1" animBg="1"/>
      <p:bldP spid="18443" grpId="0"/>
      <p:bldP spid="18444" grpId="0" animBg="1"/>
      <p:bldP spid="18445" grpId="0" animBg="1"/>
      <p:bldP spid="18446" grpId="0"/>
      <p:bldP spid="18447" grpId="0" animBg="1"/>
      <p:bldP spid="184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1900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4">
            <a:extLst>
              <a:ext uri="{FF2B5EF4-FFF2-40B4-BE49-F238E27FC236}">
                <a16:creationId xmlns:a16="http://schemas.microsoft.com/office/drawing/2014/main" id="{815365C9-FD15-AB43-8EA6-B137CF52A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2" r="9009"/>
          <a:stretch>
            <a:fillRect/>
          </a:stretch>
        </p:blipFill>
        <p:spPr bwMode="auto">
          <a:xfrm>
            <a:off x="4267200" y="152400"/>
            <a:ext cx="4810125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5">
            <a:extLst>
              <a:ext uri="{FF2B5EF4-FFF2-40B4-BE49-F238E27FC236}">
                <a16:creationId xmlns:a16="http://schemas.microsoft.com/office/drawing/2014/main" id="{F5A73504-34C3-9D44-9AA9-A53284D77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76200"/>
            <a:ext cx="1289050" cy="381000"/>
          </a:xfrm>
          <a:prstGeom prst="rect">
            <a:avLst/>
          </a:prstGeom>
          <a:solidFill>
            <a:srgbClr val="FFFF99">
              <a:alpha val="25098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172" name="Rectangle 6">
            <a:extLst>
              <a:ext uri="{FF2B5EF4-FFF2-40B4-BE49-F238E27FC236}">
                <a16:creationId xmlns:a16="http://schemas.microsoft.com/office/drawing/2014/main" id="{3139E81D-2354-0A47-8B55-E37F628CE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76200"/>
            <a:ext cx="1066800" cy="381000"/>
          </a:xfrm>
          <a:prstGeom prst="rect">
            <a:avLst/>
          </a:prstGeom>
          <a:solidFill>
            <a:srgbClr val="FFFF99">
              <a:alpha val="25098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9B938C80-7DF5-444E-BA0A-55E4F14B7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752600"/>
            <a:ext cx="990600" cy="533400"/>
          </a:xfrm>
          <a:prstGeom prst="rect">
            <a:avLst/>
          </a:prstGeom>
          <a:solidFill>
            <a:srgbClr val="FFFF99">
              <a:alpha val="25098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86FBC3CD-F3BB-2245-B564-32A66A0DA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762000"/>
            <a:ext cx="609600" cy="381000"/>
          </a:xfrm>
          <a:prstGeom prst="rect">
            <a:avLst/>
          </a:prstGeom>
          <a:solidFill>
            <a:srgbClr val="FFFF99">
              <a:alpha val="25098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465" name="Text Box 9">
            <a:extLst>
              <a:ext uri="{FF2B5EF4-FFF2-40B4-BE49-F238E27FC236}">
                <a16:creationId xmlns:a16="http://schemas.microsoft.com/office/drawing/2014/main" id="{B35F10C4-533E-4342-A673-5453ECA20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36513"/>
            <a:ext cx="44354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2"/>
                </a:solidFill>
              </a:rPr>
              <a:t>NE = </a:t>
            </a:r>
            <a:r>
              <a:rPr lang="en-US" altLang="en-US" sz="1800" b="1" i="1">
                <a:solidFill>
                  <a:schemeClr val="accent2"/>
                </a:solidFill>
              </a:rPr>
              <a:t>norepinephrine </a:t>
            </a:r>
            <a:r>
              <a:rPr lang="en-US" altLang="en-US" sz="1800">
                <a:solidFill>
                  <a:schemeClr val="accent2"/>
                </a:solidFill>
              </a:rPr>
              <a:t>(E = </a:t>
            </a:r>
            <a:r>
              <a:rPr lang="en-US" altLang="en-US" sz="1800" b="1" i="1">
                <a:solidFill>
                  <a:schemeClr val="accent2"/>
                </a:solidFill>
              </a:rPr>
              <a:t>epinephrine</a:t>
            </a:r>
            <a:r>
              <a:rPr lang="en-US" altLang="en-US" sz="1800">
                <a:solidFill>
                  <a:schemeClr val="accent2"/>
                </a:solidFill>
              </a:rPr>
              <a:t>)</a:t>
            </a:r>
          </a:p>
          <a:p>
            <a:pPr eaLnBrk="1" hangingPunct="1"/>
            <a:r>
              <a:rPr lang="en-US" altLang="en-US" sz="1800">
                <a:solidFill>
                  <a:schemeClr val="accent2"/>
                </a:solidFill>
              </a:rPr>
              <a:t>Binds to </a:t>
            </a:r>
            <a:r>
              <a:rPr lang="el-GR" altLang="en-US" sz="1800" b="1" i="1">
                <a:solidFill>
                  <a:schemeClr val="accent2"/>
                </a:solidFill>
              </a:rPr>
              <a:t>β</a:t>
            </a:r>
            <a:r>
              <a:rPr lang="en-US" altLang="en-US" sz="1800" b="1" i="1">
                <a:solidFill>
                  <a:schemeClr val="accent2"/>
                </a:solidFill>
              </a:rPr>
              <a:t>-adrenergic receptors</a:t>
            </a:r>
            <a:r>
              <a:rPr lang="en-US" altLang="en-US" sz="1800">
                <a:solidFill>
                  <a:schemeClr val="accent2"/>
                </a:solidFill>
              </a:rPr>
              <a:t> (a G-protein coupled receptor, mostly </a:t>
            </a:r>
            <a:r>
              <a:rPr lang="el-GR" altLang="en-US" sz="1800">
                <a:solidFill>
                  <a:schemeClr val="accent2"/>
                </a:solidFill>
              </a:rPr>
              <a:t>β</a:t>
            </a:r>
            <a:r>
              <a:rPr lang="en-US" altLang="en-US" sz="1800" baseline="-25000">
                <a:solidFill>
                  <a:schemeClr val="accent2"/>
                </a:solidFill>
              </a:rPr>
              <a:t>1</a:t>
            </a:r>
            <a:r>
              <a:rPr lang="en-US" altLang="en-US" sz="1800">
                <a:solidFill>
                  <a:schemeClr val="accent2"/>
                </a:solidFill>
              </a:rPr>
              <a:t>)</a:t>
            </a:r>
            <a:endParaRPr lang="el-GR" altLang="en-US" sz="1800" b="1" i="1">
              <a:solidFill>
                <a:schemeClr val="accent2"/>
              </a:solidFill>
            </a:endParaRPr>
          </a:p>
        </p:txBody>
      </p:sp>
      <p:sp>
        <p:nvSpPr>
          <p:cNvPr id="19466" name="Rectangle 10">
            <a:extLst>
              <a:ext uri="{FF2B5EF4-FFF2-40B4-BE49-F238E27FC236}">
                <a16:creationId xmlns:a16="http://schemas.microsoft.com/office/drawing/2014/main" id="{EBF55DEF-CB55-D043-A77C-D27908B0D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276600"/>
            <a:ext cx="381000" cy="381000"/>
          </a:xfrm>
          <a:prstGeom prst="rect">
            <a:avLst/>
          </a:prstGeom>
          <a:solidFill>
            <a:srgbClr val="FFFF99">
              <a:alpha val="25098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467" name="Rectangle 11">
            <a:extLst>
              <a:ext uri="{FF2B5EF4-FFF2-40B4-BE49-F238E27FC236}">
                <a16:creationId xmlns:a16="http://schemas.microsoft.com/office/drawing/2014/main" id="{F11B2235-6F61-9B46-8F9E-0094719C9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088" y="1676400"/>
            <a:ext cx="381000" cy="381000"/>
          </a:xfrm>
          <a:prstGeom prst="rect">
            <a:avLst/>
          </a:prstGeom>
          <a:solidFill>
            <a:srgbClr val="FFFF99">
              <a:alpha val="25098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468" name="Text Box 12">
            <a:extLst>
              <a:ext uri="{FF2B5EF4-FFF2-40B4-BE49-F238E27FC236}">
                <a16:creationId xmlns:a16="http://schemas.microsoft.com/office/drawing/2014/main" id="{989A9C09-45D1-A24A-9AC5-5280D9CAC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037013"/>
            <a:ext cx="43434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2"/>
                </a:solidFill>
              </a:rPr>
              <a:t>Ach = </a:t>
            </a:r>
            <a:r>
              <a:rPr lang="en-US" altLang="en-US" sz="1800" b="1" i="1">
                <a:solidFill>
                  <a:schemeClr val="accent2"/>
                </a:solidFill>
              </a:rPr>
              <a:t>acetylcholine</a:t>
            </a:r>
            <a:endParaRPr lang="en-US" altLang="en-US" sz="180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z="1800">
                <a:solidFill>
                  <a:schemeClr val="accent2"/>
                </a:solidFill>
              </a:rPr>
              <a:t>Binds to </a:t>
            </a:r>
            <a:r>
              <a:rPr lang="en-US" altLang="en-US" sz="1800" b="1" i="1">
                <a:solidFill>
                  <a:schemeClr val="accent2"/>
                </a:solidFill>
              </a:rPr>
              <a:t>M2 muscarinic receptors</a:t>
            </a:r>
            <a:r>
              <a:rPr lang="en-US" altLang="en-US" sz="1800">
                <a:solidFill>
                  <a:schemeClr val="accent2"/>
                </a:solidFill>
              </a:rPr>
              <a:t> (also a G-protein coupled receptor)</a:t>
            </a:r>
          </a:p>
        </p:txBody>
      </p:sp>
      <p:sp>
        <p:nvSpPr>
          <p:cNvPr id="19469" name="Text Box 13">
            <a:extLst>
              <a:ext uri="{FF2B5EF4-FFF2-40B4-BE49-F238E27FC236}">
                <a16:creationId xmlns:a16="http://schemas.microsoft.com/office/drawing/2014/main" id="{83F5CFFD-8ABD-2146-852B-B93F68C36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1027113"/>
            <a:ext cx="3006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800">
                <a:solidFill>
                  <a:schemeClr val="hlink"/>
                </a:solidFill>
              </a:rPr>
              <a:t>Positive chronotropic effect</a:t>
            </a:r>
          </a:p>
        </p:txBody>
      </p:sp>
      <p:sp>
        <p:nvSpPr>
          <p:cNvPr id="19470" name="Text Box 14">
            <a:extLst>
              <a:ext uri="{FF2B5EF4-FFF2-40B4-BE49-F238E27FC236}">
                <a16:creationId xmlns:a16="http://schemas.microsoft.com/office/drawing/2014/main" id="{25F0B5A5-FA58-E342-BECC-124D7849E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1363663"/>
            <a:ext cx="2613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800">
                <a:solidFill>
                  <a:schemeClr val="hlink"/>
                </a:solidFill>
              </a:rPr>
              <a:t>Positive inotropic effect</a:t>
            </a:r>
          </a:p>
        </p:txBody>
      </p:sp>
      <p:sp>
        <p:nvSpPr>
          <p:cNvPr id="19472" name="Text Box 16">
            <a:extLst>
              <a:ext uri="{FF2B5EF4-FFF2-40B4-BE49-F238E27FC236}">
                <a16:creationId xmlns:a16="http://schemas.microsoft.com/office/drawing/2014/main" id="{7C21D86C-DEDD-DA44-9174-B93A560E5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1668462"/>
            <a:ext cx="449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800" dirty="0">
                <a:solidFill>
                  <a:schemeClr val="hlink"/>
                </a:solidFill>
              </a:rPr>
              <a:t>Increased SR Ca pump activity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285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55556E-6 L 0.08334 0.06668 " pathEditMode="relative" ptsTypes="AA">
                                      <p:cBhvr>
                                        <p:cTn id="17" dur="2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19461" grpId="1" animBg="1"/>
      <p:bldP spid="19461" grpId="2" animBg="1"/>
      <p:bldP spid="7172" grpId="0" animBg="1"/>
      <p:bldP spid="7172" grpId="1" animBg="1"/>
      <p:bldP spid="7172" grpId="2" animBg="1"/>
      <p:bldP spid="7172" grpId="3" animBg="1"/>
      <p:bldP spid="19463" grpId="0" animBg="1"/>
      <p:bldP spid="19463" grpId="1" animBg="1"/>
      <p:bldP spid="19463" grpId="2" animBg="1"/>
      <p:bldP spid="19464" grpId="0" animBg="1"/>
      <p:bldP spid="19464" grpId="1" animBg="1"/>
      <p:bldP spid="19465" grpId="0"/>
      <p:bldP spid="19466" grpId="0" animBg="1"/>
      <p:bldP spid="19466" grpId="1" animBg="1"/>
      <p:bldP spid="19467" grpId="0" animBg="1"/>
      <p:bldP spid="19467" grpId="1" animBg="1"/>
      <p:bldP spid="19468" grpId="0"/>
      <p:bldP spid="19468" grpId="1"/>
      <p:bldP spid="19469" grpId="0"/>
      <p:bldP spid="19470" grpId="0"/>
      <p:bldP spid="194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8425"/>
            <a:ext cx="7391400" cy="676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295400" y="2590800"/>
            <a:ext cx="1219200" cy="533400"/>
          </a:xfrm>
          <a:prstGeom prst="rect">
            <a:avLst/>
          </a:prstGeom>
          <a:solidFill>
            <a:srgbClr val="FFFF00">
              <a:alpha val="25098"/>
            </a:srgbClr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1981200" y="5181600"/>
            <a:ext cx="1676400" cy="1524000"/>
          </a:xfrm>
          <a:prstGeom prst="rect">
            <a:avLst/>
          </a:prstGeom>
          <a:solidFill>
            <a:srgbClr val="FFFF00">
              <a:alpha val="25098"/>
            </a:srgbClr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858000" y="2932113"/>
            <a:ext cx="838200" cy="231775"/>
          </a:xfrm>
          <a:prstGeom prst="rect">
            <a:avLst/>
          </a:prstGeom>
          <a:solidFill>
            <a:srgbClr val="FFFF00">
              <a:alpha val="25098"/>
            </a:srgbClr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48439E-6 L 0.5526 -0.058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22" y="-29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261 -0.05899 L 0.03334 0.18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72" y="120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4 0.1832 L 0.59375 0.1517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21" y="-15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375 0.15174 L 0.00209 0.07402 " pathEditMode="relative" ptsTypes="AA">
                                      <p:cBhvr>
                                        <p:cTn id="18" dur="2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19917E-6 L 0.225 -3.19917E-6 " pathEditMode="relative" ptsTypes="AA">
                                      <p:cBhvr>
                                        <p:cTn id="24" dur="2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7402 L 0.60208 -0.003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0" y="-3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 4.76752E-6 L 0.44167 4.76752E-6 " pathEditMode="relative" ptsTypes="AA">
                                      <p:cBhvr>
                                        <p:cTn id="32" dur="2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208 -0.0037 L 0.01042 -0.13694 " pathEditMode="relative" ptsTypes="AA">
                                      <p:cBhvr>
                                        <p:cTn id="34" dur="2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17" grpId="1" animBg="1"/>
      <p:bldP spid="13317" grpId="2" animBg="1"/>
      <p:bldP spid="13317" grpId="3" animBg="1"/>
      <p:bldP spid="13317" grpId="4" animBg="1"/>
      <p:bldP spid="13317" grpId="5" animBg="1"/>
      <p:bldP spid="13320" grpId="0" animBg="1"/>
      <p:bldP spid="13320" grpId="1" animBg="1"/>
      <p:bldP spid="13320" grpId="2" animBg="1"/>
      <p:bldP spid="133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>
            <a:extLst>
              <a:ext uri="{FF2B5EF4-FFF2-40B4-BE49-F238E27FC236}">
                <a16:creationId xmlns:a16="http://schemas.microsoft.com/office/drawing/2014/main" id="{83009F7D-1BAD-6047-94AD-00E9C385A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9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6">
            <a:extLst>
              <a:ext uri="{FF2B5EF4-FFF2-40B4-BE49-F238E27FC236}">
                <a16:creationId xmlns:a16="http://schemas.microsoft.com/office/drawing/2014/main" id="{A73C7F70-190A-9C44-AC8B-C69145F70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57200"/>
            <a:ext cx="1066800" cy="685800"/>
          </a:xfrm>
          <a:prstGeom prst="rect">
            <a:avLst/>
          </a:prstGeom>
          <a:solidFill>
            <a:srgbClr val="FFFF99">
              <a:alpha val="25098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7394A005-A9E7-B943-9F81-ACC593A7A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066800"/>
            <a:ext cx="1828800" cy="2057400"/>
          </a:xfrm>
          <a:prstGeom prst="rect">
            <a:avLst/>
          </a:prstGeom>
          <a:solidFill>
            <a:srgbClr val="FFFF99">
              <a:alpha val="25098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pic>
        <p:nvPicPr>
          <p:cNvPr id="23557" name="Picture 11">
            <a:extLst>
              <a:ext uri="{FF2B5EF4-FFF2-40B4-BE49-F238E27FC236}">
                <a16:creationId xmlns:a16="http://schemas.microsoft.com/office/drawing/2014/main" id="{110FB9B8-0866-4044-8662-CEF803CE1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4"/>
          <a:stretch>
            <a:fillRect/>
          </a:stretch>
        </p:blipFill>
        <p:spPr bwMode="auto">
          <a:xfrm>
            <a:off x="0" y="0"/>
            <a:ext cx="1676400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748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0.127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2777 L -0.06667 0.22777 " pathEditMode="relative" ptsTypes="AA">
                                      <p:cBhvr>
                                        <p:cTn id="10" dur="2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67 0.22777 L -0.26667 0.19444 " pathEditMode="relative" ptsTypes="AA">
                                      <p:cBhvr>
                                        <p:cTn id="14" dur="2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667 0.19444 L -0.2 0.36111 " pathEditMode="relative" ptsTypes="AA">
                                      <p:cBhvr>
                                        <p:cTn id="18" dur="2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 0.36111 L -0.125 0.50555 " pathEditMode="relative" ptsTypes="AA">
                                      <p:cBhvr>
                                        <p:cTn id="22" dur="2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  <p:bldP spid="20486" grpId="1" animBg="1"/>
      <p:bldP spid="20486" grpId="2" animBg="1"/>
      <p:bldP spid="20486" grpId="3" animBg="1"/>
      <p:bldP spid="20486" grpId="4" animBg="1"/>
      <p:bldP spid="20487" grpId="0" animBg="1"/>
      <p:bldP spid="2048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>
            <a:extLst>
              <a:ext uri="{FF2B5EF4-FFF2-40B4-BE49-F238E27FC236}">
                <a16:creationId xmlns:a16="http://schemas.microsoft.com/office/drawing/2014/main" id="{DBEFC6E6-A3AC-9846-8A2D-934A36DC5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9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4">
            <a:extLst>
              <a:ext uri="{FF2B5EF4-FFF2-40B4-BE49-F238E27FC236}">
                <a16:creationId xmlns:a16="http://schemas.microsoft.com/office/drawing/2014/main" id="{AEA4F2BB-E4AD-0940-88C2-D83F32DAB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066800"/>
            <a:ext cx="1905000" cy="2057400"/>
          </a:xfrm>
          <a:prstGeom prst="rect">
            <a:avLst/>
          </a:prstGeom>
          <a:solidFill>
            <a:srgbClr val="FFFF99">
              <a:alpha val="25098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79" name="Text Box 6">
            <a:extLst>
              <a:ext uri="{FF2B5EF4-FFF2-40B4-BE49-F238E27FC236}">
                <a16:creationId xmlns:a16="http://schemas.microsoft.com/office/drawing/2014/main" id="{57FDB760-2EA5-4844-9006-B4D2D5DE3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465513"/>
            <a:ext cx="333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hlink"/>
                </a:solidFill>
              </a:rPr>
              <a:t>Choronotropic effect (SA node)</a:t>
            </a: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4E52730A-B45C-6D4C-9307-4473268DE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066800"/>
            <a:ext cx="914400" cy="2057400"/>
          </a:xfrm>
          <a:prstGeom prst="rect">
            <a:avLst/>
          </a:prstGeom>
          <a:solidFill>
            <a:srgbClr val="FFFF99">
              <a:alpha val="25098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1512" name="Text Box 8">
            <a:extLst>
              <a:ext uri="{FF2B5EF4-FFF2-40B4-BE49-F238E27FC236}">
                <a16:creationId xmlns:a16="http://schemas.microsoft.com/office/drawing/2014/main" id="{7A9BBC7B-ECF6-8B4D-B64D-F44804172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929" y="3806825"/>
            <a:ext cx="2749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hlink"/>
                </a:solidFill>
              </a:rPr>
              <a:t>Inotropic effect (ventricle)</a:t>
            </a:r>
          </a:p>
        </p:txBody>
      </p:sp>
      <p:sp>
        <p:nvSpPr>
          <p:cNvPr id="21515" name="Rectangle 11">
            <a:extLst>
              <a:ext uri="{FF2B5EF4-FFF2-40B4-BE49-F238E27FC236}">
                <a16:creationId xmlns:a16="http://schemas.microsoft.com/office/drawing/2014/main" id="{133C467F-B3E5-5B41-B702-A4CDB187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257800"/>
            <a:ext cx="1295400" cy="533400"/>
          </a:xfrm>
          <a:prstGeom prst="rect">
            <a:avLst/>
          </a:prstGeom>
          <a:solidFill>
            <a:srgbClr val="FFFF99">
              <a:alpha val="25098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1518" name="Text Box 14">
            <a:extLst>
              <a:ext uri="{FF2B5EF4-FFF2-40B4-BE49-F238E27FC236}">
                <a16:creationId xmlns:a16="http://schemas.microsoft.com/office/drawing/2014/main" id="{F73DC36F-A511-134A-8644-0A9323676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660" y="4148138"/>
            <a:ext cx="32186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hlink"/>
                </a:solidFill>
              </a:rPr>
              <a:t>Increased Ca removal into the SR</a:t>
            </a:r>
          </a:p>
        </p:txBody>
      </p:sp>
      <p:pic>
        <p:nvPicPr>
          <p:cNvPr id="24589" name="Picture 11">
            <a:extLst>
              <a:ext uri="{FF2B5EF4-FFF2-40B4-BE49-F238E27FC236}">
                <a16:creationId xmlns:a16="http://schemas.microsoft.com/office/drawing/2014/main" id="{256B3A7E-0E8E-F248-81EC-7169F5D8C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4"/>
          <a:stretch>
            <a:fillRect/>
          </a:stretch>
        </p:blipFill>
        <p:spPr bwMode="auto">
          <a:xfrm>
            <a:off x="0" y="0"/>
            <a:ext cx="1676400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0" name="Picture 4">
            <a:extLst>
              <a:ext uri="{FF2B5EF4-FFF2-40B4-BE49-F238E27FC236}">
                <a16:creationId xmlns:a16="http://schemas.microsoft.com/office/drawing/2014/main" id="{B2C9964A-4F00-3349-BEEA-659026A92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0"/>
            <a:ext cx="2057400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1" name="Picture 7">
            <a:extLst>
              <a:ext uri="{FF2B5EF4-FFF2-40B4-BE49-F238E27FC236}">
                <a16:creationId xmlns:a16="http://schemas.microsoft.com/office/drawing/2014/main" id="{B9039043-4D22-D24C-B073-03B0AB5D4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1" t="11139" b="2962"/>
          <a:stretch>
            <a:fillRect/>
          </a:stretch>
        </p:blipFill>
        <p:spPr bwMode="auto">
          <a:xfrm>
            <a:off x="39688" y="1833563"/>
            <a:ext cx="1484312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172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11" grpId="0" animBg="1"/>
      <p:bldP spid="21511" grpId="1" animBg="1"/>
      <p:bldP spid="21512" grpId="0"/>
      <p:bldP spid="21515" grpId="0" animBg="1"/>
      <p:bldP spid="215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4">
            <a:extLst>
              <a:ext uri="{FF2B5EF4-FFF2-40B4-BE49-F238E27FC236}">
                <a16:creationId xmlns:a16="http://schemas.microsoft.com/office/drawing/2014/main" id="{46876AE2-EF96-2943-A36F-EC3F05054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2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5">
            <a:extLst>
              <a:ext uri="{FF2B5EF4-FFF2-40B4-BE49-F238E27FC236}">
                <a16:creationId xmlns:a16="http://schemas.microsoft.com/office/drawing/2014/main" id="{05E9C4D4-FF08-F54A-92AC-19EB32152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3541713"/>
            <a:ext cx="168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hlink"/>
                </a:solidFill>
              </a:rPr>
              <a:t>Decreased HR</a:t>
            </a:r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93CF829C-0CF6-0D4C-A3E7-EB325D3A4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3963193"/>
            <a:ext cx="443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hlink"/>
                </a:solidFill>
              </a:rPr>
              <a:t>Decreased force of contraction of the </a:t>
            </a:r>
            <a:r>
              <a:rPr lang="en-US" altLang="en-US" sz="1800" i="1" u="sng" dirty="0">
                <a:solidFill>
                  <a:schemeClr val="hlink"/>
                </a:solidFill>
              </a:rPr>
              <a:t>atria</a:t>
            </a:r>
            <a:endParaRPr lang="en-US" altLang="en-US" sz="1800" u="sng" dirty="0">
              <a:solidFill>
                <a:schemeClr val="hlink"/>
              </a:solidFill>
            </a:endParaRPr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C7B3FF5E-D29F-B04B-8296-280BD1CA8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5563"/>
            <a:ext cx="1752600" cy="935037"/>
          </a:xfrm>
          <a:prstGeom prst="rect">
            <a:avLst/>
          </a:prstGeom>
          <a:solidFill>
            <a:srgbClr val="FFFF99">
              <a:alpha val="25098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37" name="Rectangle 9">
            <a:extLst>
              <a:ext uri="{FF2B5EF4-FFF2-40B4-BE49-F238E27FC236}">
                <a16:creationId xmlns:a16="http://schemas.microsoft.com/office/drawing/2014/main" id="{7E72BD3D-8173-EC48-9072-A7FD540FF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667000"/>
            <a:ext cx="457200" cy="457200"/>
          </a:xfrm>
          <a:prstGeom prst="rect">
            <a:avLst/>
          </a:prstGeom>
          <a:solidFill>
            <a:srgbClr val="FFFF99">
              <a:alpha val="25098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38" name="Rectangle 10">
            <a:extLst>
              <a:ext uri="{FF2B5EF4-FFF2-40B4-BE49-F238E27FC236}">
                <a16:creationId xmlns:a16="http://schemas.microsoft.com/office/drawing/2014/main" id="{9936EF4D-BA67-6046-A349-8BA4DD363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143000"/>
            <a:ext cx="1371600" cy="2362200"/>
          </a:xfrm>
          <a:prstGeom prst="rect">
            <a:avLst/>
          </a:prstGeom>
          <a:solidFill>
            <a:srgbClr val="FFFF99">
              <a:alpha val="25098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39" name="Rectangle 11">
            <a:extLst>
              <a:ext uri="{FF2B5EF4-FFF2-40B4-BE49-F238E27FC236}">
                <a16:creationId xmlns:a16="http://schemas.microsoft.com/office/drawing/2014/main" id="{694BC8B4-8880-BC45-8762-60C1750D1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581400"/>
            <a:ext cx="685800" cy="457200"/>
          </a:xfrm>
          <a:prstGeom prst="rect">
            <a:avLst/>
          </a:prstGeom>
          <a:solidFill>
            <a:srgbClr val="FFFF99">
              <a:alpha val="25098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F753F29-6CAD-C249-9BD4-B5E82ED73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4" y="4358952"/>
            <a:ext cx="2835275" cy="2233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823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07917 0.1682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17 0.16828 L 0.09167 0.2888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66 0.28889 L 0.33333 0.23333 " pathEditMode="relative" ptsTypes="AA">
                                      <p:cBhvr>
                                        <p:cTn id="28" dur="2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" presetClass="exit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2534" grpId="0"/>
      <p:bldP spid="22536" grpId="0" animBg="1"/>
      <p:bldP spid="22536" grpId="1" animBg="1"/>
      <p:bldP spid="22536" grpId="2" animBg="1"/>
      <p:bldP spid="22536" grpId="3" animBg="1"/>
      <p:bldP spid="22536" grpId="4" animBg="1"/>
      <p:bldP spid="22537" grpId="0" animBg="1"/>
      <p:bldP spid="22537" grpId="1" animBg="1"/>
      <p:bldP spid="22538" grpId="0" animBg="1"/>
      <p:bldP spid="22539" grpId="0" animBg="1"/>
      <p:bldP spid="2253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4">
            <a:extLst>
              <a:ext uri="{FF2B5EF4-FFF2-40B4-BE49-F238E27FC236}">
                <a16:creationId xmlns:a16="http://schemas.microsoft.com/office/drawing/2014/main" id="{5A3953CF-D86D-174B-A742-15A541A8F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2296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Text Box 15">
            <a:extLst>
              <a:ext uri="{FF2B5EF4-FFF2-40B4-BE49-F238E27FC236}">
                <a16:creationId xmlns:a16="http://schemas.microsoft.com/office/drawing/2014/main" id="{B0CE12D6-91D2-A648-AEE3-14315C504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52400"/>
            <a:ext cx="152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hlink"/>
                </a:solidFill>
              </a:rPr>
              <a:t>TONE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8500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2">
            <a:extLst>
              <a:ext uri="{FF2B5EF4-FFF2-40B4-BE49-F238E27FC236}">
                <a16:creationId xmlns:a16="http://schemas.microsoft.com/office/drawing/2014/main" id="{DB58816A-0586-A84F-9176-0255AA347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58863"/>
            <a:ext cx="8610600" cy="55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Text Box 3">
            <a:extLst>
              <a:ext uri="{FF2B5EF4-FFF2-40B4-BE49-F238E27FC236}">
                <a16:creationId xmlns:a16="http://schemas.microsoft.com/office/drawing/2014/main" id="{86C3E3F5-486E-8E4E-A455-57182236D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198438"/>
            <a:ext cx="173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2"/>
                </a:solidFill>
              </a:rPr>
              <a:t>Inotropic Drugs</a:t>
            </a: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85D03DBD-F2CB-994B-9C3A-E3BCA3DBB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7200"/>
            <a:ext cx="3581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accent2"/>
                </a:solidFill>
              </a:rPr>
              <a:t>Sympathomimetic Amines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accent2"/>
                </a:solidFill>
              </a:rPr>
              <a:t>Dopamine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accent2"/>
                </a:solidFill>
              </a:rPr>
              <a:t>Dobutamine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accent2"/>
                </a:solidFill>
              </a:rPr>
              <a:t>Isoproterenol</a:t>
            </a:r>
            <a:endParaRPr lang="el-GR" altLang="en-US" sz="1800" dirty="0">
              <a:solidFill>
                <a:schemeClr val="accent2"/>
              </a:solidFill>
            </a:endParaRPr>
          </a:p>
        </p:txBody>
      </p:sp>
      <p:sp>
        <p:nvSpPr>
          <p:cNvPr id="26636" name="Rectangle 12">
            <a:extLst>
              <a:ext uri="{FF2B5EF4-FFF2-40B4-BE49-F238E27FC236}">
                <a16:creationId xmlns:a16="http://schemas.microsoft.com/office/drawing/2014/main" id="{101E7D7B-8254-9D45-A0C4-244A395BB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810000"/>
            <a:ext cx="533400" cy="457200"/>
          </a:xfrm>
          <a:prstGeom prst="rect">
            <a:avLst/>
          </a:prstGeom>
          <a:solidFill>
            <a:srgbClr val="FFFF99">
              <a:alpha val="25098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37" name="Rectangle 13">
            <a:extLst>
              <a:ext uri="{FF2B5EF4-FFF2-40B4-BE49-F238E27FC236}">
                <a16:creationId xmlns:a16="http://schemas.microsoft.com/office/drawing/2014/main" id="{675438B7-8F07-EA47-B6C9-0B697ECEF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810000"/>
            <a:ext cx="533400" cy="457200"/>
          </a:xfrm>
          <a:prstGeom prst="rect">
            <a:avLst/>
          </a:prstGeom>
          <a:solidFill>
            <a:srgbClr val="FFFF99">
              <a:alpha val="25098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B2B3E07-2309-CB4F-BF5A-1C27A3990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133600"/>
            <a:ext cx="1524000" cy="1653988"/>
          </a:xfrm>
          <a:prstGeom prst="rect">
            <a:avLst/>
          </a:prstGeom>
          <a:solidFill>
            <a:srgbClr val="FFFF99">
              <a:alpha val="25098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866CE68-BBDD-7744-ADA5-D2938621B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410200"/>
            <a:ext cx="1143000" cy="891988"/>
          </a:xfrm>
          <a:prstGeom prst="rect">
            <a:avLst/>
          </a:prstGeom>
          <a:solidFill>
            <a:srgbClr val="FFFF99">
              <a:alpha val="25098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182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0625 0.122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6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4">
            <a:extLst>
              <a:ext uri="{FF2B5EF4-FFF2-40B4-BE49-F238E27FC236}">
                <a16:creationId xmlns:a16="http://schemas.microsoft.com/office/drawing/2014/main" id="{0A3FB634-4DD6-F44C-A77A-FA8812CE8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8474075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Inotropic drugs illustrate the major effects that can result from seemingly minor  modifications of the behavior of individual types of membrane protein molecules.  Increased Ca entry leads to:</a:t>
            </a:r>
          </a:p>
          <a:p>
            <a:pPr eaLnBrk="1" hangingPunct="1"/>
            <a:r>
              <a:rPr lang="en-US" altLang="en-US" sz="1800" dirty="0"/>
              <a:t>1. Higher </a:t>
            </a:r>
            <a:r>
              <a:rPr lang="en-US" altLang="en-US" sz="1800" dirty="0" err="1"/>
              <a:t>myoplasmic</a:t>
            </a:r>
            <a:r>
              <a:rPr lang="en-US" altLang="en-US" sz="1800" dirty="0"/>
              <a:t> Ca levels during the action potential, due to more Ca entering from the extracellular fluid or more release of Ca from the SR or (most commonly) both.</a:t>
            </a:r>
          </a:p>
          <a:p>
            <a:pPr eaLnBrk="1" hangingPunct="1"/>
            <a:r>
              <a:rPr lang="en-US" altLang="en-US" sz="1800" dirty="0"/>
              <a:t>2.  Higher </a:t>
            </a:r>
            <a:r>
              <a:rPr lang="en-US" altLang="en-US" sz="1800" dirty="0" err="1"/>
              <a:t>myoplasmic</a:t>
            </a:r>
            <a:r>
              <a:rPr lang="en-US" altLang="en-US" sz="1800" dirty="0"/>
              <a:t> Ca  increases the force with which the heart contracts.</a:t>
            </a:r>
          </a:p>
          <a:p>
            <a:pPr eaLnBrk="1" hangingPunct="1"/>
            <a:r>
              <a:rPr lang="en-US" altLang="en-US" sz="1800" dirty="0"/>
              <a:t>3.  More forceful contraction of the heart leads to an increase in stroke volume.</a:t>
            </a:r>
          </a:p>
          <a:p>
            <a:pPr eaLnBrk="1" hangingPunct="1"/>
            <a:r>
              <a:rPr lang="en-US" altLang="en-US" sz="1800" dirty="0"/>
              <a:t>4.  Increased stroke volume leads to increased cardiac output (note that heart rate may also increase).</a:t>
            </a:r>
          </a:p>
          <a:p>
            <a:pPr eaLnBrk="1" hangingPunct="1">
              <a:buFontTx/>
              <a:buAutoNum type="arabicPeriod" startAt="5"/>
            </a:pPr>
            <a:r>
              <a:rPr lang="en-US" altLang="en-US" sz="1800" dirty="0"/>
              <a:t>Increased cardiac output can lead to an increase in arterial pressure</a:t>
            </a:r>
          </a:p>
          <a:p>
            <a:pPr eaLnBrk="1" hangingPunct="1">
              <a:buFontTx/>
              <a:buAutoNum type="arabicPeriod" startAt="5"/>
            </a:pPr>
            <a:r>
              <a:rPr lang="en-US" altLang="en-US" sz="1800" dirty="0"/>
              <a:t>Increased cardiac output and blood pressure can produce greater perfusion of the tissues of the body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688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4"/>
          <a:stretch/>
        </p:blipFill>
        <p:spPr bwMode="auto">
          <a:xfrm>
            <a:off x="2422525" y="595313"/>
            <a:ext cx="6569075" cy="6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149850" y="2362200"/>
            <a:ext cx="685800" cy="2209800"/>
          </a:xfrm>
          <a:prstGeom prst="rect">
            <a:avLst/>
          </a:prstGeom>
          <a:solidFill>
            <a:srgbClr val="FFFF00">
              <a:alpha val="25098"/>
            </a:srgbClr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8675" name="Text Box 6"/>
          <p:cNvSpPr txBox="1">
            <a:spLocks noChangeArrowheads="1"/>
          </p:cNvSpPr>
          <p:nvPr/>
        </p:nvSpPr>
        <p:spPr bwMode="auto">
          <a:xfrm>
            <a:off x="0" y="533400"/>
            <a:ext cx="1314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hlink"/>
                </a:solidFill>
              </a:rPr>
              <a:t>Vena Cava</a:t>
            </a:r>
          </a:p>
        </p:txBody>
      </p:sp>
      <p:sp>
        <p:nvSpPr>
          <p:cNvPr id="28676" name="Text Box 8"/>
          <p:cNvSpPr txBox="1">
            <a:spLocks noChangeArrowheads="1"/>
          </p:cNvSpPr>
          <p:nvPr/>
        </p:nvSpPr>
        <p:spPr bwMode="auto">
          <a:xfrm>
            <a:off x="914400" y="228600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i="1" u="sng">
                <a:solidFill>
                  <a:schemeClr val="hlink"/>
                </a:solidFill>
              </a:rPr>
              <a:t>Diastole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76200" y="22860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hlink"/>
                </a:solidFill>
              </a:rPr>
              <a:t>Rt. Ventricle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47625" y="3276600"/>
            <a:ext cx="104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hlink"/>
                </a:solidFill>
              </a:rPr>
              <a:t>Pulm. A.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1905000" y="22860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hlink"/>
                </a:solidFill>
              </a:rPr>
              <a:t>Lt. Ventricle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1943100" y="1233488"/>
            <a:ext cx="116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hlink"/>
                </a:solidFill>
              </a:rPr>
              <a:t>Lt. Atrium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2241550" y="3290888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hlink"/>
                </a:solidFill>
              </a:rPr>
              <a:t>Aorta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1905000" y="4343400"/>
            <a:ext cx="164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hlink"/>
                </a:solidFill>
              </a:rPr>
              <a:t>Systemic Circ.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31750" y="4357688"/>
            <a:ext cx="130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hlink"/>
                </a:solidFill>
              </a:rPr>
              <a:t>Pulm. Circ.</a:t>
            </a:r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609600" y="838200"/>
            <a:ext cx="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609600" y="1676400"/>
            <a:ext cx="0" cy="609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609600" y="25908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609600" y="3733800"/>
            <a:ext cx="0" cy="609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 flipV="1">
            <a:off x="838200" y="1600200"/>
            <a:ext cx="1295400" cy="2819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 flipH="1" flipV="1">
            <a:off x="685800" y="838200"/>
            <a:ext cx="1905000" cy="3581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Text Box 11"/>
          <p:cNvSpPr txBox="1">
            <a:spLocks noChangeArrowheads="1"/>
          </p:cNvSpPr>
          <p:nvPr/>
        </p:nvSpPr>
        <p:spPr bwMode="auto">
          <a:xfrm>
            <a:off x="1200150" y="2909888"/>
            <a:ext cx="93345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i="1" u="sng">
                <a:solidFill>
                  <a:schemeClr val="hlink"/>
                </a:solidFill>
              </a:rPr>
              <a:t>Systole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0" y="1233488"/>
            <a:ext cx="120015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hlink"/>
                </a:solidFill>
              </a:rPr>
              <a:t>Rt. Atrium</a:t>
            </a:r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2667000" y="1676400"/>
            <a:ext cx="0" cy="609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>
            <a:off x="2667000" y="25908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>
            <a:off x="2667000" y="3733800"/>
            <a:ext cx="0" cy="609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7938" y="1809750"/>
            <a:ext cx="1397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Tricuspid Valve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76200" y="2743200"/>
            <a:ext cx="1131888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Pulm. Valve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144713" y="2743200"/>
            <a:ext cx="1131887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Aortic Valve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209800" y="1806575"/>
            <a:ext cx="111125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Mitral Valve</a:t>
            </a:r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5334000" y="2667000"/>
            <a:ext cx="1143000" cy="1143000"/>
          </a:xfrm>
          <a:prstGeom prst="rect">
            <a:avLst/>
          </a:prstGeom>
          <a:solidFill>
            <a:srgbClr val="FFFF00">
              <a:alpha val="25098"/>
            </a:srgbClr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5943600" y="3276600"/>
            <a:ext cx="1143000" cy="1143000"/>
          </a:xfrm>
          <a:prstGeom prst="rect">
            <a:avLst/>
          </a:prstGeom>
          <a:solidFill>
            <a:srgbClr val="FFFF00">
              <a:alpha val="25098"/>
            </a:srgbClr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5791200" y="1752600"/>
            <a:ext cx="1143000" cy="609600"/>
          </a:xfrm>
          <a:prstGeom prst="rect">
            <a:avLst/>
          </a:prstGeom>
          <a:solidFill>
            <a:srgbClr val="FFFF00">
              <a:alpha val="25098"/>
            </a:srgbClr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6019800" y="2286000"/>
            <a:ext cx="1143000" cy="990600"/>
          </a:xfrm>
          <a:prstGeom prst="rect">
            <a:avLst/>
          </a:prstGeom>
          <a:solidFill>
            <a:srgbClr val="FFFF00">
              <a:alpha val="25098"/>
            </a:srgbClr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6477000" y="3200400"/>
            <a:ext cx="1143000" cy="990600"/>
          </a:xfrm>
          <a:prstGeom prst="rect">
            <a:avLst/>
          </a:prstGeom>
          <a:solidFill>
            <a:srgbClr val="FFFF00">
              <a:alpha val="25098"/>
            </a:srgbClr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5410200" y="1295400"/>
            <a:ext cx="1143000" cy="685800"/>
          </a:xfrm>
          <a:prstGeom prst="rect">
            <a:avLst/>
          </a:prstGeom>
          <a:solidFill>
            <a:srgbClr val="FFFF00">
              <a:alpha val="25098"/>
            </a:srgbClr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8707" name="Text Box 8"/>
          <p:cNvSpPr txBox="1">
            <a:spLocks noChangeArrowheads="1"/>
          </p:cNvSpPr>
          <p:nvPr/>
        </p:nvSpPr>
        <p:spPr bwMode="auto">
          <a:xfrm>
            <a:off x="4851400" y="5102225"/>
            <a:ext cx="1854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 i="1"/>
              <a:t>Systemic Circulation</a:t>
            </a:r>
          </a:p>
        </p:txBody>
      </p:sp>
      <p:cxnSp>
        <p:nvCxnSpPr>
          <p:cNvPr id="38" name="Straight Arrow Connector 37"/>
          <p:cNvCxnSpPr>
            <a:cxnSpLocks noChangeShapeType="1"/>
            <a:stCxn id="28707" idx="0"/>
          </p:cNvCxnSpPr>
          <p:nvPr/>
        </p:nvCxnSpPr>
        <p:spPr bwMode="auto">
          <a:xfrm rot="16200000" flipV="1">
            <a:off x="5595937" y="4919663"/>
            <a:ext cx="225425" cy="139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9" name="Text Box 8"/>
          <p:cNvSpPr txBox="1">
            <a:spLocks noChangeArrowheads="1"/>
          </p:cNvSpPr>
          <p:nvPr/>
        </p:nvSpPr>
        <p:spPr bwMode="auto">
          <a:xfrm>
            <a:off x="3429000" y="3273425"/>
            <a:ext cx="1854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 i="1"/>
              <a:t>Systemic Circulation</a:t>
            </a:r>
          </a:p>
        </p:txBody>
      </p:sp>
      <p:cxnSp>
        <p:nvCxnSpPr>
          <p:cNvPr id="40" name="Straight Arrow Connector 39"/>
          <p:cNvCxnSpPr>
            <a:cxnSpLocks noChangeShapeType="1"/>
            <a:stCxn id="28709" idx="0"/>
          </p:cNvCxnSpPr>
          <p:nvPr/>
        </p:nvCxnSpPr>
        <p:spPr bwMode="auto">
          <a:xfrm rot="5400000" flipH="1" flipV="1">
            <a:off x="4427537" y="2443163"/>
            <a:ext cx="758825" cy="901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nimBg="1"/>
      <p:bldP spid="14346" grpId="0"/>
      <p:bldP spid="14348" grpId="0"/>
      <p:bldP spid="14349" grpId="0"/>
      <p:bldP spid="14350" grpId="0"/>
      <p:bldP spid="14351" grpId="0"/>
      <p:bldP spid="14352" grpId="0"/>
      <p:bldP spid="14353" grpId="0"/>
      <p:bldP spid="14354" grpId="0" animBg="1"/>
      <p:bldP spid="14355" grpId="0" animBg="1"/>
      <p:bldP spid="14356" grpId="0" animBg="1"/>
      <p:bldP spid="14357" grpId="0" animBg="1"/>
      <p:bldP spid="14358" grpId="0" animBg="1"/>
      <p:bldP spid="14359" grpId="0" animBg="1"/>
      <p:bldP spid="14345" grpId="0" animBg="1"/>
      <p:bldP spid="14360" grpId="0" animBg="1"/>
      <p:bldP spid="14361" grpId="0" animBg="1"/>
      <p:bldP spid="14362" grpId="0" animBg="1"/>
      <p:bldP spid="14363" grpId="0" animBg="1"/>
      <p:bldP spid="14364" grpId="0" animBg="1"/>
      <p:bldP spid="14365" grpId="0" animBg="1"/>
      <p:bldP spid="14366" grpId="0" animBg="1"/>
      <p:bldP spid="14367" grpId="0" animBg="1"/>
      <p:bldP spid="14367" grpId="1" animBg="1"/>
      <p:bldP spid="14368" grpId="0" animBg="1"/>
      <p:bldP spid="14368" grpId="1" animBg="1"/>
      <p:bldP spid="14369" grpId="0" animBg="1"/>
      <p:bldP spid="14369" grpId="1" animBg="1"/>
      <p:bldP spid="14370" grpId="0" animBg="1"/>
      <p:bldP spid="14370" grpId="1" animBg="1"/>
      <p:bldP spid="14371" grpId="0" animBg="1"/>
      <p:bldP spid="14371" grpId="1" animBg="1"/>
      <p:bldP spid="14372" grpId="0" animBg="1"/>
      <p:bldP spid="1437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1"/>
          <p:cNvSpPr txBox="1">
            <a:spLocks noChangeArrowheads="1"/>
          </p:cNvSpPr>
          <p:nvPr/>
        </p:nvSpPr>
        <p:spPr bwMode="auto">
          <a:xfrm>
            <a:off x="3352800" y="163513"/>
            <a:ext cx="1865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Echocardiogram</a:t>
            </a:r>
          </a:p>
        </p:txBody>
      </p:sp>
      <p:pic>
        <p:nvPicPr>
          <p:cNvPr id="29698" name="USmf0009.avi">
            <a:hlinkClick r:id="" action="ppaction://media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660400"/>
            <a:ext cx="8128000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2" t="2873" r="9418"/>
          <a:stretch/>
        </p:blipFill>
        <p:spPr bwMode="auto">
          <a:xfrm>
            <a:off x="4191000" y="762000"/>
            <a:ext cx="4191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Text Box 5"/>
          <p:cNvSpPr txBox="1">
            <a:spLocks noChangeArrowheads="1"/>
          </p:cNvSpPr>
          <p:nvPr/>
        </p:nvSpPr>
        <p:spPr bwMode="auto">
          <a:xfrm>
            <a:off x="288925" y="265113"/>
            <a:ext cx="1301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u="sng">
                <a:solidFill>
                  <a:schemeClr val="hlink"/>
                </a:solidFill>
              </a:rPr>
              <a:t>2 pumps</a:t>
            </a:r>
          </a:p>
          <a:p>
            <a:pPr eaLnBrk="1" hangingPunct="1"/>
            <a:r>
              <a:rPr lang="en-US" altLang="en-US" sz="1800">
                <a:solidFill>
                  <a:schemeClr val="hlink"/>
                </a:solidFill>
              </a:rPr>
              <a:t>Right heart</a:t>
            </a:r>
          </a:p>
          <a:p>
            <a:pPr eaLnBrk="1" hangingPunct="1"/>
            <a:r>
              <a:rPr lang="en-US" altLang="en-US" sz="1800">
                <a:solidFill>
                  <a:schemeClr val="hlink"/>
                </a:solidFill>
              </a:rPr>
              <a:t>Left heart</a:t>
            </a:r>
          </a:p>
        </p:txBody>
      </p:sp>
      <p:sp>
        <p:nvSpPr>
          <p:cNvPr id="31747" name="Text Box 7"/>
          <p:cNvSpPr txBox="1">
            <a:spLocks noChangeArrowheads="1"/>
          </p:cNvSpPr>
          <p:nvPr/>
        </p:nvSpPr>
        <p:spPr bwMode="auto">
          <a:xfrm>
            <a:off x="304800" y="838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52400" y="1295400"/>
            <a:ext cx="36734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2"/>
                </a:solidFill>
              </a:rPr>
              <a:t>These pumps are </a:t>
            </a:r>
            <a:r>
              <a:rPr lang="en-US" altLang="en-US" sz="1800" i="1">
                <a:solidFill>
                  <a:schemeClr val="accent2"/>
                </a:solidFill>
              </a:rPr>
              <a:t>in series</a:t>
            </a:r>
            <a:r>
              <a:rPr lang="en-US" altLang="en-US" sz="1800">
                <a:solidFill>
                  <a:schemeClr val="accent2"/>
                </a:solidFill>
              </a:rPr>
              <a:t>.  Therefore the flow on each side must be the same.</a:t>
            </a:r>
          </a:p>
        </p:txBody>
      </p:sp>
      <p:sp>
        <p:nvSpPr>
          <p:cNvPr id="31749" name="Rectangle 10"/>
          <p:cNvSpPr>
            <a:spLocks noChangeArrowheads="1"/>
          </p:cNvSpPr>
          <p:nvPr/>
        </p:nvSpPr>
        <p:spPr bwMode="auto">
          <a:xfrm>
            <a:off x="5257800" y="1600200"/>
            <a:ext cx="914400" cy="1524000"/>
          </a:xfrm>
          <a:prstGeom prst="rect">
            <a:avLst/>
          </a:prstGeom>
          <a:solidFill>
            <a:srgbClr val="FFFF00">
              <a:alpha val="25098"/>
            </a:srgbClr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50" name="Rectangle 11"/>
          <p:cNvSpPr>
            <a:spLocks noChangeArrowheads="1"/>
          </p:cNvSpPr>
          <p:nvPr/>
        </p:nvSpPr>
        <p:spPr bwMode="auto">
          <a:xfrm>
            <a:off x="6553200" y="1600200"/>
            <a:ext cx="914400" cy="1524000"/>
          </a:xfrm>
          <a:prstGeom prst="rect">
            <a:avLst/>
          </a:prstGeom>
          <a:solidFill>
            <a:srgbClr val="FFFF00">
              <a:alpha val="25098"/>
            </a:srgbClr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5"/>
          <p:cNvSpPr txBox="1">
            <a:spLocks noChangeArrowheads="1"/>
          </p:cNvSpPr>
          <p:nvPr/>
        </p:nvSpPr>
        <p:spPr bwMode="auto">
          <a:xfrm>
            <a:off x="288925" y="265113"/>
            <a:ext cx="39782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u="sng" dirty="0">
                <a:solidFill>
                  <a:schemeClr val="hlink"/>
                </a:solidFill>
              </a:rPr>
              <a:t>Systemic Circulation</a:t>
            </a:r>
          </a:p>
          <a:p>
            <a:pPr eaLnBrk="1" hangingPunct="1"/>
            <a:r>
              <a:rPr lang="en-US" altLang="en-US" sz="1800" dirty="0">
                <a:solidFill>
                  <a:schemeClr val="hlink"/>
                </a:solidFill>
              </a:rPr>
              <a:t>Perfuses everything except the lungs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52400" y="1066800"/>
            <a:ext cx="27432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2"/>
                </a:solidFill>
              </a:rPr>
              <a:t>Regional beds are </a:t>
            </a:r>
            <a:r>
              <a:rPr lang="en-US" altLang="en-US" sz="1800" i="1">
                <a:solidFill>
                  <a:schemeClr val="accent2"/>
                </a:solidFill>
              </a:rPr>
              <a:t>in parallel.  Perfusion is controlled according to the needs of each region.</a:t>
            </a:r>
            <a:endParaRPr lang="en-US" altLang="en-US" sz="1800">
              <a:solidFill>
                <a:schemeClr val="accent2"/>
              </a:solidFill>
            </a:endParaRP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304800"/>
            <a:ext cx="3330575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5F22A8-FE79-CF40-A164-889952D2A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392861"/>
            <a:ext cx="4483100" cy="302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609600"/>
            <a:ext cx="5664200" cy="530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288925" y="265113"/>
            <a:ext cx="29876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u="sng">
                <a:solidFill>
                  <a:schemeClr val="hlink"/>
                </a:solidFill>
              </a:rPr>
              <a:t>Pulmonary Circulation</a:t>
            </a:r>
          </a:p>
          <a:p>
            <a:pPr eaLnBrk="1" hangingPunct="1"/>
            <a:r>
              <a:rPr lang="en-US" altLang="en-US" sz="1800">
                <a:solidFill>
                  <a:schemeClr val="hlink"/>
                </a:solidFill>
              </a:rPr>
              <a:t>Perfuses the gas exchange portion of the lungs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52400" y="1295400"/>
            <a:ext cx="3673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2"/>
                </a:solidFill>
              </a:rPr>
              <a:t>Walls of the vessels are highly </a:t>
            </a:r>
            <a:r>
              <a:rPr lang="en-US" altLang="en-US" sz="1800" i="1">
                <a:solidFill>
                  <a:schemeClr val="accent2"/>
                </a:solidFill>
              </a:rPr>
              <a:t>compliant</a:t>
            </a:r>
            <a:endParaRPr lang="en-US" altLang="en-US" sz="1800">
              <a:solidFill>
                <a:schemeClr val="accent2"/>
              </a:solidFill>
            </a:endParaRPr>
          </a:p>
        </p:txBody>
      </p:sp>
      <p:pic>
        <p:nvPicPr>
          <p:cNvPr id="16392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9"/>
          <a:stretch/>
        </p:blipFill>
        <p:spPr bwMode="auto">
          <a:xfrm>
            <a:off x="0" y="3810000"/>
            <a:ext cx="54102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502400" y="434975"/>
            <a:ext cx="1447800" cy="1600200"/>
          </a:xfrm>
          <a:prstGeom prst="rect">
            <a:avLst/>
          </a:prstGeom>
          <a:solidFill>
            <a:srgbClr val="FFFF00">
              <a:alpha val="25098"/>
            </a:srgbClr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1.11111E-6 L -0.40001 0.64444 " pathEditMode="relative" ptsTypes="AA">
                                      <p:cBhvr>
                                        <p:cTn id="12" dur="2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5"/>
          <a:stretch/>
        </p:blipFill>
        <p:spPr bwMode="auto">
          <a:xfrm>
            <a:off x="2792413" y="533400"/>
            <a:ext cx="6199187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Text Box 6"/>
          <p:cNvSpPr txBox="1">
            <a:spLocks noChangeArrowheads="1"/>
          </p:cNvSpPr>
          <p:nvPr/>
        </p:nvSpPr>
        <p:spPr bwMode="auto">
          <a:xfrm>
            <a:off x="60325" y="304800"/>
            <a:ext cx="37496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chemeClr val="accent2"/>
                </a:solidFill>
              </a:rPr>
              <a:t>Cardiac Output (CO):</a:t>
            </a:r>
            <a:r>
              <a:rPr lang="en-US" altLang="en-US" sz="1800">
                <a:solidFill>
                  <a:schemeClr val="accent2"/>
                </a:solidFill>
              </a:rPr>
              <a:t>  </a:t>
            </a:r>
            <a:r>
              <a:rPr lang="en-US" altLang="en-US" sz="1800" b="1" i="1">
                <a:solidFill>
                  <a:schemeClr val="accent2"/>
                </a:solidFill>
              </a:rPr>
              <a:t>The cardiac output is the amount of blood leaving each ventricle per minute.</a:t>
            </a:r>
            <a:r>
              <a:rPr lang="en-US" altLang="en-US" sz="18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212725" y="1941513"/>
            <a:ext cx="173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chemeClr val="accent2"/>
                </a:solidFill>
              </a:rPr>
              <a:t>CO = HR x SV</a:t>
            </a:r>
            <a:r>
              <a:rPr lang="en-US" altLang="en-US" sz="18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36525" y="2551113"/>
            <a:ext cx="35972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accent2"/>
                </a:solidFill>
              </a:rPr>
              <a:t>HR ≈ 70 /min [60-180, controlled by ANS]</a:t>
            </a:r>
          </a:p>
          <a:p>
            <a:pPr eaLnBrk="1" hangingPunct="1"/>
            <a:r>
              <a:rPr lang="en-US" altLang="en-US" sz="1800" dirty="0">
                <a:solidFill>
                  <a:schemeClr val="accent2"/>
                </a:solidFill>
              </a:rPr>
              <a:t>SV = 70-75 ml [70-120]</a:t>
            </a:r>
          </a:p>
          <a:p>
            <a:pPr eaLnBrk="1" hangingPunct="1"/>
            <a:r>
              <a:rPr lang="en-US" altLang="en-US" sz="1800" dirty="0">
                <a:solidFill>
                  <a:schemeClr val="accent2"/>
                </a:solidFill>
              </a:rPr>
              <a:t>70(72)=5000 ml/min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/>
      <p:bldP spid="184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5"/>
          <p:cNvSpPr txBox="1">
            <a:spLocks noChangeArrowheads="1"/>
          </p:cNvSpPr>
          <p:nvPr/>
        </p:nvSpPr>
        <p:spPr bwMode="auto">
          <a:xfrm>
            <a:off x="288925" y="265113"/>
            <a:ext cx="3978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hlink"/>
                </a:solidFill>
              </a:rPr>
              <a:t>MAP = mean arterial pressure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14804" y="762000"/>
            <a:ext cx="21605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i="1" dirty="0">
                <a:solidFill>
                  <a:schemeClr val="accent2"/>
                </a:solidFill>
              </a:rPr>
              <a:t>CO = HR(SV)</a:t>
            </a:r>
          </a:p>
          <a:p>
            <a:pPr eaLnBrk="1" hangingPunct="1"/>
            <a:r>
              <a:rPr lang="en-US" altLang="en-US" sz="1800" i="1" dirty="0">
                <a:solidFill>
                  <a:schemeClr val="accent2"/>
                </a:solidFill>
              </a:rPr>
              <a:t>MAP = CO (TPR)</a:t>
            </a:r>
            <a:endParaRPr lang="en-US" altLang="en-US" sz="1800" dirty="0">
              <a:solidFill>
                <a:schemeClr val="accent2"/>
              </a:solidFill>
            </a:endParaRP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304800"/>
            <a:ext cx="3330575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5F22A8-FE79-CF40-A164-889952D2A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392861"/>
            <a:ext cx="4483100" cy="30226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CE9FFA-971D-5E42-917A-4318E15C1A9B}"/>
              </a:ext>
            </a:extLst>
          </p:cNvPr>
          <p:cNvSpPr/>
          <p:nvPr/>
        </p:nvSpPr>
        <p:spPr>
          <a:xfrm>
            <a:off x="319117" y="1644321"/>
            <a:ext cx="3550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>
                <a:solidFill>
                  <a:schemeClr val="hlink"/>
                </a:solidFill>
              </a:rPr>
              <a:t>TPR = total peripheral resistance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A450AD-F9F1-DF41-8678-4F172B70E606}"/>
              </a:ext>
            </a:extLst>
          </p:cNvPr>
          <p:cNvSpPr txBox="1"/>
          <p:nvPr/>
        </p:nvSpPr>
        <p:spPr>
          <a:xfrm>
            <a:off x="4495800" y="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 Pressure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ED43E0-F857-FF43-B46F-81C1A3ED850C}"/>
              </a:ext>
            </a:extLst>
          </p:cNvPr>
          <p:cNvSpPr txBox="1"/>
          <p:nvPr/>
        </p:nvSpPr>
        <p:spPr>
          <a:xfrm>
            <a:off x="7379484" y="1118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 Pressure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F67A12-4AA9-3B4A-98C9-5984FD0873C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202787" y="380517"/>
            <a:ext cx="0" cy="15288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28B302-6ACA-6644-967E-DDFC9490E75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293455" y="369332"/>
            <a:ext cx="0" cy="1640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25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3289</TotalTime>
  <Words>698</Words>
  <Application>Microsoft Macintosh PowerPoint</Application>
  <PresentationFormat>On-screen Show (4:3)</PresentationFormat>
  <Paragraphs>126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Rush University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R. Shannon</dc:creator>
  <cp:lastModifiedBy>Tom Shannon</cp:lastModifiedBy>
  <cp:revision>124</cp:revision>
  <cp:lastPrinted>2015-10-28T13:36:15Z</cp:lastPrinted>
  <dcterms:created xsi:type="dcterms:W3CDTF">2011-01-06T12:44:55Z</dcterms:created>
  <dcterms:modified xsi:type="dcterms:W3CDTF">2019-07-29T15:37:34Z</dcterms:modified>
</cp:coreProperties>
</file>