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57" r:id="rId4"/>
    <p:sldId id="260" r:id="rId5"/>
    <p:sldId id="258" r:id="rId6"/>
    <p:sldId id="262" r:id="rId7"/>
    <p:sldId id="263" r:id="rId8"/>
    <p:sldId id="264" r:id="rId9"/>
    <p:sldId id="259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2092"/>
    <a:srgbClr val="FF9300"/>
    <a:srgbClr val="FF2600"/>
    <a:srgbClr val="0432FF"/>
    <a:srgbClr val="4C81E1"/>
    <a:srgbClr val="518EFC"/>
    <a:srgbClr val="E2E2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389"/>
    <p:restoredTop sz="94609"/>
  </p:normalViewPr>
  <p:slideViewPr>
    <p:cSldViewPr snapToGrid="0" snapToObjects="1">
      <p:cViewPr>
        <p:scale>
          <a:sx n="235" d="100"/>
          <a:sy n="235" d="100"/>
        </p:scale>
        <p:origin x="-132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CC8B9-627A-D040-BAB5-80B2C5B872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742957-8101-9C49-865B-1D432B2329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1B9A5B-D4B5-7042-A2FE-085AD69A5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54A49-1F77-574E-A78F-6BC659D6709C}" type="datetimeFigureOut">
              <a:rPr lang="en-US" smtClean="0"/>
              <a:t>5/4/19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E62D75-EE1D-604E-8332-E9254610A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A0FCF2-DE20-4444-9A4A-D2945B9A6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7072D-2203-174B-A69C-4720713A1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803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F1660-6A75-CB48-933F-6D59E190C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A1BA5A-9739-CF40-9805-6BF0BC0A13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94CBFF-8D15-3C41-B462-21766CDDD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54A49-1F77-574E-A78F-6BC659D6709C}" type="datetimeFigureOut">
              <a:rPr lang="en-US" smtClean="0"/>
              <a:t>5/4/19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7D17D6-EAF7-F443-8DB0-A1AEBDE6A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30C832-2ED3-3643-B5B0-B9B5826AD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7072D-2203-174B-A69C-4720713A1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658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2BBE39-BA72-E746-9A3D-1382387C8E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946142-7D39-B840-9F7F-21F68B9CEC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F34DF-C5F4-E94F-B55A-C550A9755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54A49-1F77-574E-A78F-6BC659D6709C}" type="datetimeFigureOut">
              <a:rPr lang="en-US" smtClean="0"/>
              <a:t>5/4/19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D7318-10B7-DE4E-95AD-B69B895E8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AA7A7-B0FE-9D4A-B0CD-234DADB0B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7072D-2203-174B-A69C-4720713A1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836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BA64C-771B-514E-9E92-3B2F90394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1A143-E43E-C242-A699-CAAAB65E8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D6E01-FF46-714E-82DA-07FAFA5EF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54A49-1F77-574E-A78F-6BC659D6709C}" type="datetimeFigureOut">
              <a:rPr lang="en-US" smtClean="0"/>
              <a:t>5/4/19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9EB068-5F7D-3B45-AF0A-5D3AC6619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8D57CE-7F6E-8244-BCA0-5E29434D3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7072D-2203-174B-A69C-4720713A1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066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13E5D-5647-A24E-9809-C6D863DEA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2E6815-A14F-2F4F-9BB7-BEE3F0AF3C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E6C25A-436C-AD47-8C80-6AEDF160D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54A49-1F77-574E-A78F-6BC659D6709C}" type="datetimeFigureOut">
              <a:rPr lang="en-US" smtClean="0"/>
              <a:t>5/4/19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184090-0334-7948-BC94-38C7767F3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A289C8-DD63-0A42-8150-C11173AFE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7072D-2203-174B-A69C-4720713A1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846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81AAB-AD5A-3941-93F7-D6017F220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D1181-EAF5-8148-B00F-688D2DDE8D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A65A0F-9F22-5C44-A90B-500D393D1E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4C0686-B0B7-0544-A676-C15240097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54A49-1F77-574E-A78F-6BC659D6709C}" type="datetimeFigureOut">
              <a:rPr lang="en-US" smtClean="0"/>
              <a:t>5/4/19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9D59AA-5F45-A148-B8E9-5E5D1E98E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52F4FD-E1CF-8B44-B2EC-8184B3224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7072D-2203-174B-A69C-4720713A1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504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0549C-C615-4E48-9AED-50BDF7FB0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834533-03B6-5343-8F38-73AF635DBE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B6E627-F8CC-AF4E-A40E-A2C9CD6E7A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1B1-4633-CD4E-A67C-9329F4DDA7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207747-BF20-F541-A332-5C02D189FF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A9DD28-269D-CF47-A8EE-AE4B73B96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54A49-1F77-574E-A78F-6BC659D6709C}" type="datetimeFigureOut">
              <a:rPr lang="en-US" smtClean="0"/>
              <a:t>5/4/19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96E4A4-4E69-9444-A15C-2746902D6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3F1572-0B0C-5D44-8F13-32A765755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7072D-2203-174B-A69C-4720713A1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339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5882D-BC44-9A44-8BD1-340264F8C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96B79A-DF34-5642-8885-7134113D3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54A49-1F77-574E-A78F-6BC659D6709C}" type="datetimeFigureOut">
              <a:rPr lang="en-US" smtClean="0"/>
              <a:t>5/4/19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7F1CF7-DCFD-E64F-A68F-33EAB75C3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FD9456-1BF1-1847-8A8C-64636B5C9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7072D-2203-174B-A69C-4720713A1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263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BF910A-12F3-CA41-A218-AEC465AC2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54A49-1F77-574E-A78F-6BC659D6709C}" type="datetimeFigureOut">
              <a:rPr lang="en-US" smtClean="0"/>
              <a:t>5/4/19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B8C5F3-6CD4-3243-BF37-6B5D7C071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9E0BC9-DA5A-D94A-B7EC-879633690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7072D-2203-174B-A69C-4720713A1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971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E2835-B1B4-AA40-A55B-ACC66C504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530AF-87CA-B942-ADBB-D61C61C91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1D7D6B-BDE4-A14E-9162-C231138417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2BB11C-C96A-2F48-AC08-13200BDFD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54A49-1F77-574E-A78F-6BC659D6709C}" type="datetimeFigureOut">
              <a:rPr lang="en-US" smtClean="0"/>
              <a:t>5/4/19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89CE66-1A78-A24C-A512-767652184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F8978D-482E-4847-8CBF-52E0F1EBC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7072D-2203-174B-A69C-4720713A1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107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9917A-F47B-C948-8FDA-815F6CABD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EC599B-D5F7-864D-A3E6-4A1F4F5EF0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9D94B0-CDAC-CD4F-9618-B066775294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89C881-0184-DA44-8C6B-450C5FFDA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54A49-1F77-574E-A78F-6BC659D6709C}" type="datetimeFigureOut">
              <a:rPr lang="en-US" smtClean="0"/>
              <a:t>5/4/19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B07664-1093-F14C-B999-46B4E73D9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0C82EB-91C6-4F4A-BFE9-2C9055675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7072D-2203-174B-A69C-4720713A1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380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A92C5-250F-8E4C-BF04-56DF57E93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5348CF-5271-CB47-950C-9CC42C392E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49C27-145A-F24A-85DE-C3873300E2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54A49-1F77-574E-A78F-6BC659D6709C}" type="datetimeFigureOut">
              <a:rPr lang="en-US" smtClean="0"/>
              <a:t>5/4/19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5C718-CF00-6F4E-B4E5-B323BE2D95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5696A1-5B84-DD47-8A63-BECB6BDDD2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B7072D-2203-174B-A69C-4720713A1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448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E2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5B116522-5A6B-DA41-8B51-4AA566415922}"/>
              </a:ext>
            </a:extLst>
          </p:cNvPr>
          <p:cNvSpPr/>
          <p:nvPr/>
        </p:nvSpPr>
        <p:spPr>
          <a:xfrm>
            <a:off x="4419600" y="406400"/>
            <a:ext cx="6138333" cy="6138333"/>
          </a:xfrm>
          <a:prstGeom prst="ellipse">
            <a:avLst/>
          </a:prstGeom>
          <a:noFill/>
          <a:ln w="381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BBD319-A097-9647-A405-9D5F5E78AAE0}"/>
              </a:ext>
            </a:extLst>
          </p:cNvPr>
          <p:cNvSpPr txBox="1"/>
          <p:nvPr/>
        </p:nvSpPr>
        <p:spPr>
          <a:xfrm>
            <a:off x="4756531" y="2905780"/>
            <a:ext cx="26789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432FF"/>
                </a:solidFill>
              </a:rPr>
              <a:t>40 </a:t>
            </a:r>
            <a:r>
              <a:rPr lang="en-US" sz="2800" dirty="0" err="1">
                <a:solidFill>
                  <a:srgbClr val="0432FF"/>
                </a:solidFill>
              </a:rPr>
              <a:t>mM</a:t>
            </a:r>
            <a:r>
              <a:rPr lang="en-US" sz="2800" dirty="0">
                <a:solidFill>
                  <a:srgbClr val="0432FF"/>
                </a:solidFill>
              </a:rPr>
              <a:t> protein 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DEB38D-DC42-CB44-A86F-25E4CEBFEFF3}"/>
              </a:ext>
            </a:extLst>
          </p:cNvPr>
          <p:cNvSpPr txBox="1"/>
          <p:nvPr/>
        </p:nvSpPr>
        <p:spPr>
          <a:xfrm>
            <a:off x="1061208" y="3547067"/>
            <a:ext cx="26789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2600"/>
                </a:solidFill>
              </a:rPr>
              <a:t>20 </a:t>
            </a:r>
            <a:r>
              <a:rPr lang="en-US" sz="2800" dirty="0" err="1">
                <a:solidFill>
                  <a:srgbClr val="FF2600"/>
                </a:solidFill>
              </a:rPr>
              <a:t>mM</a:t>
            </a:r>
            <a:r>
              <a:rPr lang="en-US" sz="2800" dirty="0">
                <a:solidFill>
                  <a:srgbClr val="FF2600"/>
                </a:solidFill>
              </a:rPr>
              <a:t> protein G</a:t>
            </a:r>
          </a:p>
        </p:txBody>
      </p:sp>
    </p:spTree>
    <p:extLst>
      <p:ext uri="{BB962C8B-B14F-4D97-AF65-F5344CB8AC3E}">
        <p14:creationId xmlns:p14="http://schemas.microsoft.com/office/powerpoint/2010/main" val="3319691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E2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F251D73-7EC8-DB4C-8F1D-F5C05C126930}"/>
              </a:ext>
            </a:extLst>
          </p:cNvPr>
          <p:cNvSpPr/>
          <p:nvPr/>
        </p:nvSpPr>
        <p:spPr>
          <a:xfrm>
            <a:off x="2603339" y="1241192"/>
            <a:ext cx="6324600" cy="579120"/>
          </a:xfrm>
          <a:prstGeom prst="rect">
            <a:avLst/>
          </a:prstGeom>
          <a:solidFill>
            <a:srgbClr val="4C81E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6754A4A6-F467-0640-9015-C06F77AFEC66}"/>
              </a:ext>
            </a:extLst>
          </p:cNvPr>
          <p:cNvSpPr/>
          <p:nvPr/>
        </p:nvSpPr>
        <p:spPr>
          <a:xfrm>
            <a:off x="2481419" y="1241192"/>
            <a:ext cx="243840" cy="579120"/>
          </a:xfrm>
          <a:prstGeom prst="ellipse">
            <a:avLst/>
          </a:prstGeom>
          <a:solidFill>
            <a:srgbClr val="518EFC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E3DA14C-D623-5D4A-8313-423DA366A4CD}"/>
              </a:ext>
            </a:extLst>
          </p:cNvPr>
          <p:cNvSpPr/>
          <p:nvPr/>
        </p:nvSpPr>
        <p:spPr>
          <a:xfrm>
            <a:off x="8806019" y="1241192"/>
            <a:ext cx="243840" cy="579120"/>
          </a:xfrm>
          <a:prstGeom prst="ellipse">
            <a:avLst/>
          </a:prstGeom>
          <a:solidFill>
            <a:srgbClr val="4C81E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78B5A57-2FD5-F04B-80B0-178B840E6D39}"/>
              </a:ext>
            </a:extLst>
          </p:cNvPr>
          <p:cNvSpPr/>
          <p:nvPr/>
        </p:nvSpPr>
        <p:spPr>
          <a:xfrm>
            <a:off x="8511105" y="1264686"/>
            <a:ext cx="395416" cy="533401"/>
          </a:xfrm>
          <a:prstGeom prst="rect">
            <a:avLst/>
          </a:prstGeom>
          <a:solidFill>
            <a:srgbClr val="4C81E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AA5FC0-BE77-6641-B6C0-DA037E42B1A9}"/>
              </a:ext>
            </a:extLst>
          </p:cNvPr>
          <p:cNvSpPr txBox="1"/>
          <p:nvPr/>
        </p:nvSpPr>
        <p:spPr>
          <a:xfrm>
            <a:off x="2743199" y="1329352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 mmHg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08B04D-81CD-FB4E-BF3C-FBBD559DEB14}"/>
              </a:ext>
            </a:extLst>
          </p:cNvPr>
          <p:cNvSpPr txBox="1"/>
          <p:nvPr/>
        </p:nvSpPr>
        <p:spPr>
          <a:xfrm>
            <a:off x="7712450" y="1329352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35 mmHg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E9E85A-716B-BC47-837B-5CAA76015295}"/>
              </a:ext>
            </a:extLst>
          </p:cNvPr>
          <p:cNvSpPr txBox="1"/>
          <p:nvPr/>
        </p:nvSpPr>
        <p:spPr>
          <a:xfrm>
            <a:off x="9773654" y="1345711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Blood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99AAE5-6855-5841-8637-244EB15F6DA1}"/>
              </a:ext>
            </a:extLst>
          </p:cNvPr>
          <p:cNvSpPr txBox="1"/>
          <p:nvPr/>
        </p:nvSpPr>
        <p:spPr>
          <a:xfrm>
            <a:off x="9049859" y="636802"/>
            <a:ext cx="1293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Arterial End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F05AEAB-1A6B-244C-8B58-596D6B515CD0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9201873" y="1530377"/>
            <a:ext cx="57178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0B7B04B-9BFD-E142-A523-2838967CD556}"/>
              </a:ext>
            </a:extLst>
          </p:cNvPr>
          <p:cNvSpPr txBox="1"/>
          <p:nvPr/>
        </p:nvSpPr>
        <p:spPr>
          <a:xfrm>
            <a:off x="1631415" y="1329352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Blood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F3BA87-1944-E749-8351-F696AF43085C}"/>
              </a:ext>
            </a:extLst>
          </p:cNvPr>
          <p:cNvSpPr txBox="1"/>
          <p:nvPr/>
        </p:nvSpPr>
        <p:spPr>
          <a:xfrm>
            <a:off x="1319270" y="660146"/>
            <a:ext cx="1284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Venous End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9FF9DA0-8D8E-0544-B82F-C06246BCB784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1059634" y="1514018"/>
            <a:ext cx="57178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1470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E2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F251D73-7EC8-DB4C-8F1D-F5C05C126930}"/>
              </a:ext>
            </a:extLst>
          </p:cNvPr>
          <p:cNvSpPr/>
          <p:nvPr/>
        </p:nvSpPr>
        <p:spPr>
          <a:xfrm>
            <a:off x="2603339" y="1241192"/>
            <a:ext cx="6324600" cy="579120"/>
          </a:xfrm>
          <a:prstGeom prst="rect">
            <a:avLst/>
          </a:prstGeom>
          <a:solidFill>
            <a:srgbClr val="4C81E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6754A4A6-F467-0640-9015-C06F77AFEC66}"/>
              </a:ext>
            </a:extLst>
          </p:cNvPr>
          <p:cNvSpPr/>
          <p:nvPr/>
        </p:nvSpPr>
        <p:spPr>
          <a:xfrm>
            <a:off x="2481419" y="1241192"/>
            <a:ext cx="243840" cy="579120"/>
          </a:xfrm>
          <a:prstGeom prst="ellipse">
            <a:avLst/>
          </a:prstGeom>
          <a:solidFill>
            <a:srgbClr val="518EFC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E3DA14C-D623-5D4A-8313-423DA366A4CD}"/>
              </a:ext>
            </a:extLst>
          </p:cNvPr>
          <p:cNvSpPr/>
          <p:nvPr/>
        </p:nvSpPr>
        <p:spPr>
          <a:xfrm>
            <a:off x="8806019" y="1241192"/>
            <a:ext cx="243840" cy="579120"/>
          </a:xfrm>
          <a:prstGeom prst="ellipse">
            <a:avLst/>
          </a:prstGeom>
          <a:solidFill>
            <a:srgbClr val="4C81E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78B5A57-2FD5-F04B-80B0-178B840E6D39}"/>
              </a:ext>
            </a:extLst>
          </p:cNvPr>
          <p:cNvSpPr/>
          <p:nvPr/>
        </p:nvSpPr>
        <p:spPr>
          <a:xfrm>
            <a:off x="8511105" y="1264686"/>
            <a:ext cx="395416" cy="533401"/>
          </a:xfrm>
          <a:prstGeom prst="rect">
            <a:avLst/>
          </a:prstGeom>
          <a:solidFill>
            <a:srgbClr val="4C81E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AA5FC0-BE77-6641-B6C0-DA037E42B1A9}"/>
              </a:ext>
            </a:extLst>
          </p:cNvPr>
          <p:cNvSpPr txBox="1"/>
          <p:nvPr/>
        </p:nvSpPr>
        <p:spPr>
          <a:xfrm>
            <a:off x="2743199" y="1329352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 mmHg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08B04D-81CD-FB4E-BF3C-FBBD559DEB14}"/>
              </a:ext>
            </a:extLst>
          </p:cNvPr>
          <p:cNvSpPr txBox="1"/>
          <p:nvPr/>
        </p:nvSpPr>
        <p:spPr>
          <a:xfrm>
            <a:off x="7712450" y="1329352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35 mmHg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E9E85A-716B-BC47-837B-5CAA76015295}"/>
              </a:ext>
            </a:extLst>
          </p:cNvPr>
          <p:cNvSpPr txBox="1"/>
          <p:nvPr/>
        </p:nvSpPr>
        <p:spPr>
          <a:xfrm>
            <a:off x="9773654" y="1345711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Blood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99AAE5-6855-5841-8637-244EB15F6DA1}"/>
              </a:ext>
            </a:extLst>
          </p:cNvPr>
          <p:cNvSpPr txBox="1"/>
          <p:nvPr/>
        </p:nvSpPr>
        <p:spPr>
          <a:xfrm>
            <a:off x="9049859" y="636802"/>
            <a:ext cx="1293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Arterial End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F05AEAB-1A6B-244C-8B58-596D6B515CD0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9201873" y="1530377"/>
            <a:ext cx="57178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0B7B04B-9BFD-E142-A523-2838967CD556}"/>
              </a:ext>
            </a:extLst>
          </p:cNvPr>
          <p:cNvSpPr txBox="1"/>
          <p:nvPr/>
        </p:nvSpPr>
        <p:spPr>
          <a:xfrm>
            <a:off x="1631415" y="1329352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Blood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F3BA87-1944-E749-8351-F696AF43085C}"/>
              </a:ext>
            </a:extLst>
          </p:cNvPr>
          <p:cNvSpPr txBox="1"/>
          <p:nvPr/>
        </p:nvSpPr>
        <p:spPr>
          <a:xfrm>
            <a:off x="1319270" y="660146"/>
            <a:ext cx="1284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Venous End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9FF9DA0-8D8E-0544-B82F-C06246BCB784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1059634" y="1514018"/>
            <a:ext cx="57178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1E0CE26-BA15-F94C-A97B-D8D545FF0822}"/>
              </a:ext>
            </a:extLst>
          </p:cNvPr>
          <p:cNvSpPr txBox="1"/>
          <p:nvPr/>
        </p:nvSpPr>
        <p:spPr>
          <a:xfrm>
            <a:off x="8065912" y="2169972"/>
            <a:ext cx="386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9300"/>
                </a:solidFill>
              </a:rPr>
              <a:t>B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FF60194-0408-9F41-9D75-775C4A1F8EC0}"/>
              </a:ext>
            </a:extLst>
          </p:cNvPr>
          <p:cNvCxnSpPr>
            <a:cxnSpLocks/>
            <a:stCxn id="15" idx="2"/>
            <a:endCxn id="19" idx="0"/>
          </p:cNvCxnSpPr>
          <p:nvPr/>
        </p:nvCxnSpPr>
        <p:spPr>
          <a:xfrm flipH="1">
            <a:off x="8259234" y="1698684"/>
            <a:ext cx="1" cy="471288"/>
          </a:xfrm>
          <a:prstGeom prst="straightConnector1">
            <a:avLst/>
          </a:prstGeom>
          <a:ln w="38100">
            <a:solidFill>
              <a:srgbClr val="FF9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9DCEE9E-C0AE-274D-AA8D-C55DCE2C819C}"/>
              </a:ext>
            </a:extLst>
          </p:cNvPr>
          <p:cNvSpPr txBox="1"/>
          <p:nvPr/>
        </p:nvSpPr>
        <p:spPr>
          <a:xfrm>
            <a:off x="3062410" y="2169972"/>
            <a:ext cx="402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9300"/>
                </a:solidFill>
              </a:rPr>
              <a:t>A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B7FA05E-EC33-2B43-8DA0-029D7070AF3D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3255734" y="1698684"/>
            <a:ext cx="8013" cy="471288"/>
          </a:xfrm>
          <a:prstGeom prst="straightConnector1">
            <a:avLst/>
          </a:prstGeom>
          <a:ln w="38100">
            <a:solidFill>
              <a:srgbClr val="FF9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6DF18BB-937E-7241-8578-5763159A7EAE}"/>
              </a:ext>
            </a:extLst>
          </p:cNvPr>
          <p:cNvSpPr txBox="1"/>
          <p:nvPr/>
        </p:nvSpPr>
        <p:spPr>
          <a:xfrm>
            <a:off x="3842772" y="2693192"/>
            <a:ext cx="3845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Tissue hydrostatic pressure = 5 mmHg</a:t>
            </a:r>
          </a:p>
        </p:txBody>
      </p:sp>
    </p:spTree>
    <p:extLst>
      <p:ext uri="{BB962C8B-B14F-4D97-AF65-F5344CB8AC3E}">
        <p14:creationId xmlns:p14="http://schemas.microsoft.com/office/powerpoint/2010/main" val="1233169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E2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F251D73-7EC8-DB4C-8F1D-F5C05C126930}"/>
              </a:ext>
            </a:extLst>
          </p:cNvPr>
          <p:cNvSpPr/>
          <p:nvPr/>
        </p:nvSpPr>
        <p:spPr>
          <a:xfrm>
            <a:off x="2603339" y="1241192"/>
            <a:ext cx="6324600" cy="579120"/>
          </a:xfrm>
          <a:prstGeom prst="rect">
            <a:avLst/>
          </a:prstGeom>
          <a:solidFill>
            <a:srgbClr val="4C81E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6754A4A6-F467-0640-9015-C06F77AFEC66}"/>
              </a:ext>
            </a:extLst>
          </p:cNvPr>
          <p:cNvSpPr/>
          <p:nvPr/>
        </p:nvSpPr>
        <p:spPr>
          <a:xfrm>
            <a:off x="2481419" y="1241192"/>
            <a:ext cx="243840" cy="579120"/>
          </a:xfrm>
          <a:prstGeom prst="ellipse">
            <a:avLst/>
          </a:prstGeom>
          <a:solidFill>
            <a:srgbClr val="518EFC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E3DA14C-D623-5D4A-8313-423DA366A4CD}"/>
              </a:ext>
            </a:extLst>
          </p:cNvPr>
          <p:cNvSpPr/>
          <p:nvPr/>
        </p:nvSpPr>
        <p:spPr>
          <a:xfrm>
            <a:off x="8806019" y="1241192"/>
            <a:ext cx="243840" cy="579120"/>
          </a:xfrm>
          <a:prstGeom prst="ellipse">
            <a:avLst/>
          </a:prstGeom>
          <a:solidFill>
            <a:srgbClr val="4C81E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78B5A57-2FD5-F04B-80B0-178B840E6D39}"/>
              </a:ext>
            </a:extLst>
          </p:cNvPr>
          <p:cNvSpPr/>
          <p:nvPr/>
        </p:nvSpPr>
        <p:spPr>
          <a:xfrm>
            <a:off x="8511105" y="1264686"/>
            <a:ext cx="395416" cy="533401"/>
          </a:xfrm>
          <a:prstGeom prst="rect">
            <a:avLst/>
          </a:prstGeom>
          <a:solidFill>
            <a:srgbClr val="4C81E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AA5FC0-BE77-6641-B6C0-DA037E42B1A9}"/>
              </a:ext>
            </a:extLst>
          </p:cNvPr>
          <p:cNvSpPr txBox="1"/>
          <p:nvPr/>
        </p:nvSpPr>
        <p:spPr>
          <a:xfrm>
            <a:off x="2743199" y="1329352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 mmHg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08B04D-81CD-FB4E-BF3C-FBBD559DEB14}"/>
              </a:ext>
            </a:extLst>
          </p:cNvPr>
          <p:cNvSpPr txBox="1"/>
          <p:nvPr/>
        </p:nvSpPr>
        <p:spPr>
          <a:xfrm>
            <a:off x="7712450" y="1329352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35 mmHg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E9E85A-716B-BC47-837B-5CAA76015295}"/>
              </a:ext>
            </a:extLst>
          </p:cNvPr>
          <p:cNvSpPr txBox="1"/>
          <p:nvPr/>
        </p:nvSpPr>
        <p:spPr>
          <a:xfrm>
            <a:off x="9773654" y="1345711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Blood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99AAE5-6855-5841-8637-244EB15F6DA1}"/>
              </a:ext>
            </a:extLst>
          </p:cNvPr>
          <p:cNvSpPr txBox="1"/>
          <p:nvPr/>
        </p:nvSpPr>
        <p:spPr>
          <a:xfrm>
            <a:off x="9049859" y="636802"/>
            <a:ext cx="1293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Arterial End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F05AEAB-1A6B-244C-8B58-596D6B515CD0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9201873" y="1530377"/>
            <a:ext cx="57178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0B7B04B-9BFD-E142-A523-2838967CD556}"/>
              </a:ext>
            </a:extLst>
          </p:cNvPr>
          <p:cNvSpPr txBox="1"/>
          <p:nvPr/>
        </p:nvSpPr>
        <p:spPr>
          <a:xfrm>
            <a:off x="1631415" y="1329352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Blood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F3BA87-1944-E749-8351-F696AF43085C}"/>
              </a:ext>
            </a:extLst>
          </p:cNvPr>
          <p:cNvSpPr txBox="1"/>
          <p:nvPr/>
        </p:nvSpPr>
        <p:spPr>
          <a:xfrm>
            <a:off x="1319270" y="660146"/>
            <a:ext cx="1284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Venous End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9FF9DA0-8D8E-0544-B82F-C06246BCB784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1059634" y="1514018"/>
            <a:ext cx="57178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1E0CE26-BA15-F94C-A97B-D8D545FF0822}"/>
              </a:ext>
            </a:extLst>
          </p:cNvPr>
          <p:cNvSpPr txBox="1"/>
          <p:nvPr/>
        </p:nvSpPr>
        <p:spPr>
          <a:xfrm>
            <a:off x="8133657" y="2098499"/>
            <a:ext cx="1054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9300"/>
                </a:solidFill>
              </a:rPr>
              <a:t>Filtration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FF60194-0408-9F41-9D75-775C4A1F8EC0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8641201" y="1698684"/>
            <a:ext cx="19620" cy="399815"/>
          </a:xfrm>
          <a:prstGeom prst="straightConnector1">
            <a:avLst/>
          </a:prstGeom>
          <a:ln w="38100">
            <a:solidFill>
              <a:srgbClr val="FF9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9DCEE9E-C0AE-274D-AA8D-C55DCE2C819C}"/>
              </a:ext>
            </a:extLst>
          </p:cNvPr>
          <p:cNvSpPr txBox="1"/>
          <p:nvPr/>
        </p:nvSpPr>
        <p:spPr>
          <a:xfrm>
            <a:off x="2516092" y="2169972"/>
            <a:ext cx="1054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9300"/>
                </a:solidFill>
              </a:rPr>
              <a:t>Filtration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B7FA05E-EC33-2B43-8DA0-029D7070AF3D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3023765" y="1698684"/>
            <a:ext cx="19491" cy="471288"/>
          </a:xfrm>
          <a:prstGeom prst="straightConnector1">
            <a:avLst/>
          </a:prstGeom>
          <a:ln w="38100">
            <a:solidFill>
              <a:srgbClr val="FF9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6DF18BB-937E-7241-8578-5763159A7EAE}"/>
              </a:ext>
            </a:extLst>
          </p:cNvPr>
          <p:cNvSpPr txBox="1"/>
          <p:nvPr/>
        </p:nvSpPr>
        <p:spPr>
          <a:xfrm>
            <a:off x="3842772" y="2693192"/>
            <a:ext cx="3845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Tissue hydrostatic pressure = 5 mmHg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A56D9E2-71B9-304C-A936-EC8A5E6057C8}"/>
              </a:ext>
            </a:extLst>
          </p:cNvPr>
          <p:cNvSpPr txBox="1"/>
          <p:nvPr/>
        </p:nvSpPr>
        <p:spPr>
          <a:xfrm>
            <a:off x="6592428" y="1988067"/>
            <a:ext cx="1464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942092"/>
                </a:solidFill>
              </a:rPr>
              <a:t>Reabsorption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1C89239-3CF2-554F-91F2-8AA5B98F0FED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7324841" y="1615968"/>
            <a:ext cx="0" cy="372099"/>
          </a:xfrm>
          <a:prstGeom prst="straightConnector1">
            <a:avLst/>
          </a:prstGeom>
          <a:ln w="38100">
            <a:solidFill>
              <a:srgbClr val="94209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F5BA666-8FBE-6D46-B0AA-9DA87A602397}"/>
              </a:ext>
            </a:extLst>
          </p:cNvPr>
          <p:cNvSpPr txBox="1"/>
          <p:nvPr/>
        </p:nvSpPr>
        <p:spPr>
          <a:xfrm>
            <a:off x="3589897" y="2042647"/>
            <a:ext cx="1464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942092"/>
                </a:solidFill>
              </a:rPr>
              <a:t>Reabsorption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A0377BE-9E34-934E-B624-58E99E92F4B9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4322310" y="1615968"/>
            <a:ext cx="0" cy="426679"/>
          </a:xfrm>
          <a:prstGeom prst="straightConnector1">
            <a:avLst/>
          </a:prstGeom>
          <a:ln w="38100">
            <a:solidFill>
              <a:srgbClr val="94209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9760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E2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5B116522-5A6B-DA41-8B51-4AA566415922}"/>
              </a:ext>
            </a:extLst>
          </p:cNvPr>
          <p:cNvSpPr/>
          <p:nvPr/>
        </p:nvSpPr>
        <p:spPr>
          <a:xfrm>
            <a:off x="4419600" y="406400"/>
            <a:ext cx="6138333" cy="6138333"/>
          </a:xfrm>
          <a:prstGeom prst="ellipse">
            <a:avLst/>
          </a:prstGeom>
          <a:noFill/>
          <a:ln w="381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BBD319-A097-9647-A405-9D5F5E78AAE0}"/>
              </a:ext>
            </a:extLst>
          </p:cNvPr>
          <p:cNvSpPr txBox="1"/>
          <p:nvPr/>
        </p:nvSpPr>
        <p:spPr>
          <a:xfrm>
            <a:off x="4756531" y="2905780"/>
            <a:ext cx="26789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432FF"/>
                </a:solidFill>
              </a:rPr>
              <a:t>40 </a:t>
            </a:r>
            <a:r>
              <a:rPr lang="en-US" sz="2800" dirty="0" err="1">
                <a:solidFill>
                  <a:srgbClr val="0432FF"/>
                </a:solidFill>
              </a:rPr>
              <a:t>mM</a:t>
            </a:r>
            <a:r>
              <a:rPr lang="en-US" sz="2800" dirty="0">
                <a:solidFill>
                  <a:srgbClr val="0432FF"/>
                </a:solidFill>
              </a:rPr>
              <a:t> protein 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DEB38D-DC42-CB44-A86F-25E4CEBFEFF3}"/>
              </a:ext>
            </a:extLst>
          </p:cNvPr>
          <p:cNvSpPr txBox="1"/>
          <p:nvPr/>
        </p:nvSpPr>
        <p:spPr>
          <a:xfrm>
            <a:off x="1061208" y="3547067"/>
            <a:ext cx="26789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2600"/>
                </a:solidFill>
              </a:rPr>
              <a:t>20 </a:t>
            </a:r>
            <a:r>
              <a:rPr lang="en-US" sz="2800" dirty="0" err="1">
                <a:solidFill>
                  <a:srgbClr val="FF2600"/>
                </a:solidFill>
              </a:rPr>
              <a:t>mM</a:t>
            </a:r>
            <a:r>
              <a:rPr lang="en-US" sz="2800" dirty="0">
                <a:solidFill>
                  <a:srgbClr val="FF2600"/>
                </a:solidFill>
              </a:rPr>
              <a:t> protein 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464F71-5A63-9049-AAF9-7A4392CB8CC9}"/>
              </a:ext>
            </a:extLst>
          </p:cNvPr>
          <p:cNvSpPr txBox="1"/>
          <p:nvPr/>
        </p:nvSpPr>
        <p:spPr>
          <a:xfrm>
            <a:off x="1771325" y="2644170"/>
            <a:ext cx="10246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942092"/>
                </a:solidFill>
              </a:rPr>
              <a:t>water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F7CDA51-1D8E-644C-B570-8CA188FA0D55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2795964" y="2905780"/>
            <a:ext cx="1960567" cy="261610"/>
          </a:xfrm>
          <a:prstGeom prst="straightConnector1">
            <a:avLst/>
          </a:prstGeom>
          <a:ln w="38100">
            <a:solidFill>
              <a:srgbClr val="94209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6905F8F-9CE3-DC40-8137-7F12CD402D19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6096000" y="3429000"/>
            <a:ext cx="281651" cy="784185"/>
          </a:xfrm>
          <a:prstGeom prst="straightConnector1">
            <a:avLst/>
          </a:prstGeom>
          <a:ln w="38100">
            <a:solidFill>
              <a:srgbClr val="94209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7FC6742-682A-0F43-953A-7ECD37BA911F}"/>
              </a:ext>
            </a:extLst>
          </p:cNvPr>
          <p:cNvSpPr txBox="1"/>
          <p:nvPr/>
        </p:nvSpPr>
        <p:spPr>
          <a:xfrm>
            <a:off x="5233022" y="4213185"/>
            <a:ext cx="26789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942092"/>
                </a:solidFill>
              </a:rPr>
              <a:t>20 </a:t>
            </a:r>
            <a:r>
              <a:rPr lang="en-US" sz="2800" dirty="0" err="1">
                <a:solidFill>
                  <a:srgbClr val="942092"/>
                </a:solidFill>
              </a:rPr>
              <a:t>mM</a:t>
            </a:r>
            <a:r>
              <a:rPr lang="en-US" sz="2800" dirty="0">
                <a:solidFill>
                  <a:srgbClr val="942092"/>
                </a:solidFill>
              </a:rPr>
              <a:t> protein G</a:t>
            </a:r>
          </a:p>
        </p:txBody>
      </p:sp>
    </p:spTree>
    <p:extLst>
      <p:ext uri="{BB962C8B-B14F-4D97-AF65-F5344CB8AC3E}">
        <p14:creationId xmlns:p14="http://schemas.microsoft.com/office/powerpoint/2010/main" val="101726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E2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5B116522-5A6B-DA41-8B51-4AA566415922}"/>
              </a:ext>
            </a:extLst>
          </p:cNvPr>
          <p:cNvSpPr/>
          <p:nvPr/>
        </p:nvSpPr>
        <p:spPr>
          <a:xfrm>
            <a:off x="4419600" y="406400"/>
            <a:ext cx="6138333" cy="6138333"/>
          </a:xfrm>
          <a:prstGeom prst="ellipse">
            <a:avLst/>
          </a:prstGeom>
          <a:noFill/>
          <a:ln w="381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BBD319-A097-9647-A405-9D5F5E78AAE0}"/>
              </a:ext>
            </a:extLst>
          </p:cNvPr>
          <p:cNvSpPr txBox="1"/>
          <p:nvPr/>
        </p:nvSpPr>
        <p:spPr>
          <a:xfrm>
            <a:off x="4756531" y="2905780"/>
            <a:ext cx="26789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432FF"/>
                </a:solidFill>
              </a:rPr>
              <a:t>40 </a:t>
            </a:r>
            <a:r>
              <a:rPr lang="en-US" sz="2800" dirty="0" err="1">
                <a:solidFill>
                  <a:srgbClr val="0432FF"/>
                </a:solidFill>
              </a:rPr>
              <a:t>mM</a:t>
            </a:r>
            <a:r>
              <a:rPr lang="en-US" sz="2800" dirty="0">
                <a:solidFill>
                  <a:srgbClr val="0432FF"/>
                </a:solidFill>
              </a:rPr>
              <a:t> protein 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DEB38D-DC42-CB44-A86F-25E4CEBFEFF3}"/>
              </a:ext>
            </a:extLst>
          </p:cNvPr>
          <p:cNvSpPr txBox="1"/>
          <p:nvPr/>
        </p:nvSpPr>
        <p:spPr>
          <a:xfrm>
            <a:off x="1061208" y="3547067"/>
            <a:ext cx="26789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2600"/>
                </a:solidFill>
              </a:rPr>
              <a:t>20 </a:t>
            </a:r>
            <a:r>
              <a:rPr lang="en-US" sz="2800" dirty="0" err="1">
                <a:solidFill>
                  <a:srgbClr val="FF2600"/>
                </a:solidFill>
              </a:rPr>
              <a:t>mM</a:t>
            </a:r>
            <a:r>
              <a:rPr lang="en-US" sz="2800" dirty="0">
                <a:solidFill>
                  <a:srgbClr val="FF2600"/>
                </a:solidFill>
              </a:rPr>
              <a:t> protein 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ABBE31-7632-994F-A126-8531595539C7}"/>
              </a:ext>
            </a:extLst>
          </p:cNvPr>
          <p:cNvSpPr txBox="1"/>
          <p:nvPr/>
        </p:nvSpPr>
        <p:spPr>
          <a:xfrm>
            <a:off x="1061208" y="4070287"/>
            <a:ext cx="32587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2600"/>
                </a:solidFill>
              </a:rPr>
              <a:t>140 </a:t>
            </a:r>
            <a:r>
              <a:rPr lang="en-US" sz="2800" dirty="0" err="1">
                <a:solidFill>
                  <a:srgbClr val="FF2600"/>
                </a:solidFill>
              </a:rPr>
              <a:t>mM</a:t>
            </a:r>
            <a:r>
              <a:rPr lang="en-US" sz="2800" dirty="0">
                <a:solidFill>
                  <a:srgbClr val="FF2600"/>
                </a:solidFill>
              </a:rPr>
              <a:t> substance H</a:t>
            </a:r>
          </a:p>
        </p:txBody>
      </p:sp>
    </p:spTree>
    <p:extLst>
      <p:ext uri="{BB962C8B-B14F-4D97-AF65-F5344CB8AC3E}">
        <p14:creationId xmlns:p14="http://schemas.microsoft.com/office/powerpoint/2010/main" val="2444975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E2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5B116522-5A6B-DA41-8B51-4AA566415922}"/>
              </a:ext>
            </a:extLst>
          </p:cNvPr>
          <p:cNvSpPr/>
          <p:nvPr/>
        </p:nvSpPr>
        <p:spPr>
          <a:xfrm>
            <a:off x="4419600" y="406400"/>
            <a:ext cx="6138333" cy="6138333"/>
          </a:xfrm>
          <a:prstGeom prst="ellipse">
            <a:avLst/>
          </a:prstGeom>
          <a:noFill/>
          <a:ln w="381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BBD319-A097-9647-A405-9D5F5E78AAE0}"/>
              </a:ext>
            </a:extLst>
          </p:cNvPr>
          <p:cNvSpPr txBox="1"/>
          <p:nvPr/>
        </p:nvSpPr>
        <p:spPr>
          <a:xfrm>
            <a:off x="4756531" y="2905780"/>
            <a:ext cx="26789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432FF"/>
                </a:solidFill>
              </a:rPr>
              <a:t>40 </a:t>
            </a:r>
            <a:r>
              <a:rPr lang="en-US" sz="2800" dirty="0" err="1">
                <a:solidFill>
                  <a:srgbClr val="0432FF"/>
                </a:solidFill>
              </a:rPr>
              <a:t>mM</a:t>
            </a:r>
            <a:r>
              <a:rPr lang="en-US" sz="2800" dirty="0">
                <a:solidFill>
                  <a:srgbClr val="0432FF"/>
                </a:solidFill>
              </a:rPr>
              <a:t> protein 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DEB38D-DC42-CB44-A86F-25E4CEBFEFF3}"/>
              </a:ext>
            </a:extLst>
          </p:cNvPr>
          <p:cNvSpPr txBox="1"/>
          <p:nvPr/>
        </p:nvSpPr>
        <p:spPr>
          <a:xfrm>
            <a:off x="1061208" y="3547067"/>
            <a:ext cx="26789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2600"/>
                </a:solidFill>
              </a:rPr>
              <a:t>20 </a:t>
            </a:r>
            <a:r>
              <a:rPr lang="en-US" sz="2800" dirty="0" err="1">
                <a:solidFill>
                  <a:srgbClr val="FF2600"/>
                </a:solidFill>
              </a:rPr>
              <a:t>mM</a:t>
            </a:r>
            <a:r>
              <a:rPr lang="en-US" sz="2800" dirty="0">
                <a:solidFill>
                  <a:srgbClr val="FF2600"/>
                </a:solidFill>
              </a:rPr>
              <a:t> protein 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ABBE31-7632-994F-A126-8531595539C7}"/>
              </a:ext>
            </a:extLst>
          </p:cNvPr>
          <p:cNvSpPr txBox="1"/>
          <p:nvPr/>
        </p:nvSpPr>
        <p:spPr>
          <a:xfrm>
            <a:off x="1061208" y="1072444"/>
            <a:ext cx="32587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2600"/>
                </a:solidFill>
              </a:rPr>
              <a:t>140 </a:t>
            </a:r>
            <a:r>
              <a:rPr lang="en-US" sz="2800" dirty="0" err="1">
                <a:solidFill>
                  <a:srgbClr val="FF2600"/>
                </a:solidFill>
              </a:rPr>
              <a:t>mM</a:t>
            </a:r>
            <a:r>
              <a:rPr lang="en-US" sz="2800" dirty="0">
                <a:solidFill>
                  <a:srgbClr val="FF2600"/>
                </a:solidFill>
              </a:rPr>
              <a:t> substance 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FBFD64-B8D4-E14A-A4CB-A1885706BCC5}"/>
              </a:ext>
            </a:extLst>
          </p:cNvPr>
          <p:cNvSpPr txBox="1"/>
          <p:nvPr/>
        </p:nvSpPr>
        <p:spPr>
          <a:xfrm>
            <a:off x="5739309" y="1072444"/>
            <a:ext cx="2893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432FF"/>
                </a:solidFill>
              </a:rPr>
              <a:t>0 </a:t>
            </a:r>
            <a:r>
              <a:rPr lang="en-US" sz="2800" dirty="0" err="1">
                <a:solidFill>
                  <a:srgbClr val="0432FF"/>
                </a:solidFill>
              </a:rPr>
              <a:t>mM</a:t>
            </a:r>
            <a:r>
              <a:rPr lang="en-US" sz="2800" dirty="0">
                <a:solidFill>
                  <a:srgbClr val="0432FF"/>
                </a:solidFill>
              </a:rPr>
              <a:t> substance H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62252A6-C058-5040-8393-A587BB725498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4319921" y="1334054"/>
            <a:ext cx="1419388" cy="0"/>
          </a:xfrm>
          <a:prstGeom prst="straightConnector1">
            <a:avLst/>
          </a:prstGeom>
          <a:ln w="38100">
            <a:solidFill>
              <a:srgbClr val="94209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76F50AB-63B6-ED41-AE3F-444F468BBC1F}"/>
              </a:ext>
            </a:extLst>
          </p:cNvPr>
          <p:cNvCxnSpPr>
            <a:cxnSpLocks/>
            <a:stCxn id="8" idx="2"/>
            <a:endCxn id="15" idx="0"/>
          </p:cNvCxnSpPr>
          <p:nvPr/>
        </p:nvCxnSpPr>
        <p:spPr>
          <a:xfrm>
            <a:off x="7185923" y="1595664"/>
            <a:ext cx="0" cy="525287"/>
          </a:xfrm>
          <a:prstGeom prst="straightConnector1">
            <a:avLst/>
          </a:prstGeom>
          <a:ln w="38100">
            <a:solidFill>
              <a:srgbClr val="94209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74AAC09-11B0-1F4A-8D47-92CAFB9A4FB7}"/>
              </a:ext>
            </a:extLst>
          </p:cNvPr>
          <p:cNvSpPr txBox="1"/>
          <p:nvPr/>
        </p:nvSpPr>
        <p:spPr>
          <a:xfrm>
            <a:off x="5556566" y="2120951"/>
            <a:ext cx="32587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942092"/>
                </a:solidFill>
              </a:rPr>
              <a:t>140 </a:t>
            </a:r>
            <a:r>
              <a:rPr lang="en-US" sz="2800" dirty="0" err="1">
                <a:solidFill>
                  <a:srgbClr val="942092"/>
                </a:solidFill>
              </a:rPr>
              <a:t>mM</a:t>
            </a:r>
            <a:r>
              <a:rPr lang="en-US" sz="2800" dirty="0">
                <a:solidFill>
                  <a:srgbClr val="942092"/>
                </a:solidFill>
              </a:rPr>
              <a:t> substance H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510FA2-5006-B442-A6F8-B420F4F43F4B}"/>
              </a:ext>
            </a:extLst>
          </p:cNvPr>
          <p:cNvSpPr txBox="1"/>
          <p:nvPr/>
        </p:nvSpPr>
        <p:spPr>
          <a:xfrm>
            <a:off x="1771325" y="2644170"/>
            <a:ext cx="10246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942092"/>
                </a:solidFill>
              </a:rPr>
              <a:t>water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6CE712A-708A-CB45-8AF6-17A3E7C233FC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2795964" y="2905780"/>
            <a:ext cx="1960567" cy="261610"/>
          </a:xfrm>
          <a:prstGeom prst="straightConnector1">
            <a:avLst/>
          </a:prstGeom>
          <a:ln w="38100">
            <a:solidFill>
              <a:srgbClr val="94209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7DC86E6-5053-F040-98E8-E3D3B4A52F08}"/>
              </a:ext>
            </a:extLst>
          </p:cNvPr>
          <p:cNvCxnSpPr>
            <a:cxnSpLocks/>
            <a:stCxn id="5" idx="2"/>
            <a:endCxn id="21" idx="0"/>
          </p:cNvCxnSpPr>
          <p:nvPr/>
        </p:nvCxnSpPr>
        <p:spPr>
          <a:xfrm>
            <a:off x="6096000" y="3429000"/>
            <a:ext cx="0" cy="511427"/>
          </a:xfrm>
          <a:prstGeom prst="straightConnector1">
            <a:avLst/>
          </a:prstGeom>
          <a:ln w="38100">
            <a:solidFill>
              <a:srgbClr val="94209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7C37AA6-5481-3F4B-BAEC-09FC751D3F57}"/>
              </a:ext>
            </a:extLst>
          </p:cNvPr>
          <p:cNvSpPr txBox="1"/>
          <p:nvPr/>
        </p:nvSpPr>
        <p:spPr>
          <a:xfrm>
            <a:off x="4558015" y="3940427"/>
            <a:ext cx="30759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942092"/>
                </a:solidFill>
              </a:rPr>
              <a:t>20 </a:t>
            </a:r>
            <a:r>
              <a:rPr lang="en-US" sz="2800" dirty="0" err="1">
                <a:solidFill>
                  <a:srgbClr val="942092"/>
                </a:solidFill>
              </a:rPr>
              <a:t>mM</a:t>
            </a:r>
            <a:r>
              <a:rPr lang="en-US" sz="2800" dirty="0">
                <a:solidFill>
                  <a:srgbClr val="942092"/>
                </a:solidFill>
              </a:rPr>
              <a:t> substance H</a:t>
            </a:r>
          </a:p>
        </p:txBody>
      </p:sp>
    </p:spTree>
    <p:extLst>
      <p:ext uri="{BB962C8B-B14F-4D97-AF65-F5344CB8AC3E}">
        <p14:creationId xmlns:p14="http://schemas.microsoft.com/office/powerpoint/2010/main" val="429206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E2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CBBD319-A097-9647-A405-9D5F5E78AAE0}"/>
              </a:ext>
            </a:extLst>
          </p:cNvPr>
          <p:cNvSpPr txBox="1"/>
          <p:nvPr/>
        </p:nvSpPr>
        <p:spPr>
          <a:xfrm>
            <a:off x="7232655" y="2240280"/>
            <a:ext cx="399922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432FF"/>
                </a:solidFill>
              </a:rPr>
              <a:t>B</a:t>
            </a:r>
          </a:p>
          <a:p>
            <a:r>
              <a:rPr lang="en-US" sz="2800" dirty="0">
                <a:solidFill>
                  <a:srgbClr val="0432FF"/>
                </a:solidFill>
              </a:rPr>
              <a:t>Lumen of the Nephron (where urine is produced)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DEB38D-DC42-CB44-A86F-25E4CEBFEFF3}"/>
              </a:ext>
            </a:extLst>
          </p:cNvPr>
          <p:cNvSpPr txBox="1"/>
          <p:nvPr/>
        </p:nvSpPr>
        <p:spPr>
          <a:xfrm>
            <a:off x="4455412" y="2240280"/>
            <a:ext cx="227511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>
                <a:solidFill>
                  <a:srgbClr val="FF2600"/>
                </a:solidFill>
              </a:rPr>
              <a:t>A</a:t>
            </a:r>
          </a:p>
          <a:p>
            <a:pPr algn="r"/>
            <a:r>
              <a:rPr lang="en-US" sz="2800" dirty="0">
                <a:solidFill>
                  <a:srgbClr val="FF2600"/>
                </a:solidFill>
              </a:rPr>
              <a:t>Renal Medulla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22719C0-7CE6-024F-9C90-22B415F38F12}"/>
              </a:ext>
            </a:extLst>
          </p:cNvPr>
          <p:cNvCxnSpPr/>
          <p:nvPr/>
        </p:nvCxnSpPr>
        <p:spPr>
          <a:xfrm>
            <a:off x="6979920" y="2240280"/>
            <a:ext cx="0" cy="339852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23CE1EE-2453-D34B-AC41-C61D0F8E8333}"/>
              </a:ext>
            </a:extLst>
          </p:cNvPr>
          <p:cNvSpPr txBox="1"/>
          <p:nvPr/>
        </p:nvSpPr>
        <p:spPr>
          <a:xfrm>
            <a:off x="5276376" y="957590"/>
            <a:ext cx="34070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2600"/>
                </a:solidFill>
              </a:rPr>
              <a:t>Water permeable wall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31CEEB9-A60B-7940-AE07-E2E596A0F0E8}"/>
              </a:ext>
            </a:extLst>
          </p:cNvPr>
          <p:cNvCxnSpPr>
            <a:cxnSpLocks/>
          </p:cNvCxnSpPr>
          <p:nvPr/>
        </p:nvCxnSpPr>
        <p:spPr>
          <a:xfrm>
            <a:off x="6979919" y="1480810"/>
            <a:ext cx="0" cy="591830"/>
          </a:xfrm>
          <a:prstGeom prst="line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3598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E2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CBBD319-A097-9647-A405-9D5F5E78AAE0}"/>
              </a:ext>
            </a:extLst>
          </p:cNvPr>
          <p:cNvSpPr txBox="1"/>
          <p:nvPr/>
        </p:nvSpPr>
        <p:spPr>
          <a:xfrm>
            <a:off x="7232655" y="2240280"/>
            <a:ext cx="399922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432FF"/>
                </a:solidFill>
              </a:rPr>
              <a:t>B</a:t>
            </a:r>
          </a:p>
          <a:p>
            <a:r>
              <a:rPr lang="en-US" sz="2800" dirty="0">
                <a:solidFill>
                  <a:srgbClr val="0432FF"/>
                </a:solidFill>
              </a:rPr>
              <a:t>Lumen of the Nephron (where urine is produced)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DEB38D-DC42-CB44-A86F-25E4CEBFEFF3}"/>
              </a:ext>
            </a:extLst>
          </p:cNvPr>
          <p:cNvSpPr txBox="1"/>
          <p:nvPr/>
        </p:nvSpPr>
        <p:spPr>
          <a:xfrm>
            <a:off x="4455412" y="2240280"/>
            <a:ext cx="227511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>
                <a:solidFill>
                  <a:srgbClr val="FF2600"/>
                </a:solidFill>
              </a:rPr>
              <a:t>A</a:t>
            </a:r>
          </a:p>
          <a:p>
            <a:pPr algn="r"/>
            <a:r>
              <a:rPr lang="en-US" sz="2800" dirty="0">
                <a:solidFill>
                  <a:srgbClr val="FF2600"/>
                </a:solidFill>
              </a:rPr>
              <a:t>Renal Medulla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22719C0-7CE6-024F-9C90-22B415F38F12}"/>
              </a:ext>
            </a:extLst>
          </p:cNvPr>
          <p:cNvCxnSpPr/>
          <p:nvPr/>
        </p:nvCxnSpPr>
        <p:spPr>
          <a:xfrm>
            <a:off x="6979920" y="2240280"/>
            <a:ext cx="0" cy="339852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23CE1EE-2453-D34B-AC41-C61D0F8E8333}"/>
              </a:ext>
            </a:extLst>
          </p:cNvPr>
          <p:cNvSpPr txBox="1"/>
          <p:nvPr/>
        </p:nvSpPr>
        <p:spPr>
          <a:xfrm>
            <a:off x="5276376" y="957590"/>
            <a:ext cx="34070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2600"/>
                </a:solidFill>
              </a:rPr>
              <a:t>Water permeable wall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31CEEB9-A60B-7940-AE07-E2E596A0F0E8}"/>
              </a:ext>
            </a:extLst>
          </p:cNvPr>
          <p:cNvCxnSpPr>
            <a:cxnSpLocks/>
          </p:cNvCxnSpPr>
          <p:nvPr/>
        </p:nvCxnSpPr>
        <p:spPr>
          <a:xfrm>
            <a:off x="6979919" y="1480810"/>
            <a:ext cx="0" cy="591830"/>
          </a:xfrm>
          <a:prstGeom prst="line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8E07074-B126-D447-B3AA-1A81B1D47D45}"/>
              </a:ext>
            </a:extLst>
          </p:cNvPr>
          <p:cNvSpPr txBox="1"/>
          <p:nvPr/>
        </p:nvSpPr>
        <p:spPr>
          <a:xfrm>
            <a:off x="2742237" y="4626594"/>
            <a:ext cx="411298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>
                <a:solidFill>
                  <a:srgbClr val="942092"/>
                </a:solidFill>
              </a:rPr>
              <a:t>Lower water concentration</a:t>
            </a:r>
          </a:p>
          <a:p>
            <a:pPr algn="r"/>
            <a:r>
              <a:rPr lang="en-US" sz="2800" dirty="0">
                <a:solidFill>
                  <a:srgbClr val="942092"/>
                </a:solidFill>
              </a:rPr>
              <a:t>(i.e. higher osmolarity)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F0D8E5-654D-6342-A0DB-7AC54CA5F729}"/>
              </a:ext>
            </a:extLst>
          </p:cNvPr>
          <p:cNvSpPr txBox="1"/>
          <p:nvPr/>
        </p:nvSpPr>
        <p:spPr>
          <a:xfrm>
            <a:off x="7229319" y="4626593"/>
            <a:ext cx="418480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942092"/>
                </a:solidFill>
              </a:rPr>
              <a:t>Higher water concentration</a:t>
            </a:r>
          </a:p>
          <a:p>
            <a:r>
              <a:rPr lang="en-US" sz="2800" dirty="0">
                <a:solidFill>
                  <a:srgbClr val="942092"/>
                </a:solidFill>
              </a:rPr>
              <a:t>(i.e. lower osmolarity)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C2DA3D-B7D4-B347-A731-21BD69C849A8}"/>
              </a:ext>
            </a:extLst>
          </p:cNvPr>
          <p:cNvSpPr txBox="1"/>
          <p:nvPr/>
        </p:nvSpPr>
        <p:spPr>
          <a:xfrm>
            <a:off x="8242962" y="3861525"/>
            <a:ext cx="10787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942092"/>
                </a:solidFill>
              </a:rPr>
              <a:t>Water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BA860CF-23EE-E648-8C4C-B40188678F89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5960962" y="4123135"/>
            <a:ext cx="2282000" cy="0"/>
          </a:xfrm>
          <a:prstGeom prst="straightConnector1">
            <a:avLst/>
          </a:prstGeom>
          <a:ln w="63500">
            <a:solidFill>
              <a:srgbClr val="94209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1426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E2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CBBD319-A097-9647-A405-9D5F5E78AAE0}"/>
              </a:ext>
            </a:extLst>
          </p:cNvPr>
          <p:cNvSpPr txBox="1"/>
          <p:nvPr/>
        </p:nvSpPr>
        <p:spPr>
          <a:xfrm>
            <a:off x="8343825" y="2309728"/>
            <a:ext cx="39992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432FF"/>
                </a:solidFill>
              </a:rPr>
              <a:t>B</a:t>
            </a:r>
          </a:p>
          <a:p>
            <a:r>
              <a:rPr lang="en-US" sz="2000" dirty="0">
                <a:solidFill>
                  <a:srgbClr val="0432FF"/>
                </a:solidFill>
              </a:rPr>
              <a:t>Lumen of the Nephron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DEB38D-DC42-CB44-A86F-25E4CEBFEFF3}"/>
              </a:ext>
            </a:extLst>
          </p:cNvPr>
          <p:cNvSpPr txBox="1"/>
          <p:nvPr/>
        </p:nvSpPr>
        <p:spPr>
          <a:xfrm>
            <a:off x="6159501" y="2309728"/>
            <a:ext cx="16821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solidFill>
                  <a:srgbClr val="FF2600"/>
                </a:solidFill>
              </a:rPr>
              <a:t>A</a:t>
            </a:r>
          </a:p>
          <a:p>
            <a:pPr algn="r"/>
            <a:r>
              <a:rPr lang="en-US" sz="2000" dirty="0">
                <a:solidFill>
                  <a:srgbClr val="FF2600"/>
                </a:solidFill>
              </a:rPr>
              <a:t>Renal Medulla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22719C0-7CE6-024F-9C90-22B415F38F12}"/>
              </a:ext>
            </a:extLst>
          </p:cNvPr>
          <p:cNvCxnSpPr/>
          <p:nvPr/>
        </p:nvCxnSpPr>
        <p:spPr>
          <a:xfrm>
            <a:off x="8091090" y="2309728"/>
            <a:ext cx="0" cy="339852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23CE1EE-2453-D34B-AC41-C61D0F8E8333}"/>
              </a:ext>
            </a:extLst>
          </p:cNvPr>
          <p:cNvSpPr txBox="1"/>
          <p:nvPr/>
        </p:nvSpPr>
        <p:spPr>
          <a:xfrm>
            <a:off x="6843440" y="1199732"/>
            <a:ext cx="24952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2600"/>
                </a:solidFill>
              </a:rPr>
              <a:t>Water permeable wall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31CEEB9-A60B-7940-AE07-E2E596A0F0E8}"/>
              </a:ext>
            </a:extLst>
          </p:cNvPr>
          <p:cNvCxnSpPr>
            <a:cxnSpLocks/>
          </p:cNvCxnSpPr>
          <p:nvPr/>
        </p:nvCxnSpPr>
        <p:spPr>
          <a:xfrm>
            <a:off x="8091089" y="1550258"/>
            <a:ext cx="0" cy="591830"/>
          </a:xfrm>
          <a:prstGeom prst="line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D58AEB0-8F1A-1B48-9682-4858A05268F7}"/>
              </a:ext>
            </a:extLst>
          </p:cNvPr>
          <p:cNvSpPr txBox="1"/>
          <p:nvPr/>
        </p:nvSpPr>
        <p:spPr>
          <a:xfrm>
            <a:off x="2397367" y="2460199"/>
            <a:ext cx="39992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432FF"/>
                </a:solidFill>
              </a:rPr>
              <a:t>B</a:t>
            </a:r>
          </a:p>
          <a:p>
            <a:r>
              <a:rPr lang="en-US" sz="2000" dirty="0">
                <a:solidFill>
                  <a:srgbClr val="0432FF"/>
                </a:solidFill>
              </a:rPr>
              <a:t>Lumen of the Nephron</a:t>
            </a:r>
          </a:p>
          <a:p>
            <a:r>
              <a:rPr lang="en-US" sz="2000" dirty="0">
                <a:solidFill>
                  <a:srgbClr val="0432FF"/>
                </a:solidFill>
              </a:rPr>
              <a:t>(containing urine)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D99A68-100F-EE4B-9BEF-9E247EB4AEAF}"/>
              </a:ext>
            </a:extLst>
          </p:cNvPr>
          <p:cNvSpPr txBox="1"/>
          <p:nvPr/>
        </p:nvSpPr>
        <p:spPr>
          <a:xfrm>
            <a:off x="213043" y="2460199"/>
            <a:ext cx="16821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solidFill>
                  <a:srgbClr val="FF2600"/>
                </a:solidFill>
              </a:rPr>
              <a:t>A</a:t>
            </a:r>
          </a:p>
          <a:p>
            <a:pPr algn="r"/>
            <a:r>
              <a:rPr lang="en-US" sz="2000" dirty="0">
                <a:solidFill>
                  <a:srgbClr val="FF2600"/>
                </a:solidFill>
              </a:rPr>
              <a:t>Renal Medulla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E790B5A-7233-724B-BDBE-4D6E0F27F556}"/>
              </a:ext>
            </a:extLst>
          </p:cNvPr>
          <p:cNvCxnSpPr/>
          <p:nvPr/>
        </p:nvCxnSpPr>
        <p:spPr>
          <a:xfrm>
            <a:off x="2144632" y="2460199"/>
            <a:ext cx="0" cy="339852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04A582D-518A-FD41-B8E1-E360C1D84848}"/>
              </a:ext>
            </a:extLst>
          </p:cNvPr>
          <p:cNvSpPr txBox="1"/>
          <p:nvPr/>
        </p:nvSpPr>
        <p:spPr>
          <a:xfrm>
            <a:off x="896982" y="1199732"/>
            <a:ext cx="24952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2600"/>
                </a:solidFill>
              </a:rPr>
              <a:t>Water permeable wall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FA927F3-5D85-B64D-8FC1-D9AABF9293C8}"/>
              </a:ext>
            </a:extLst>
          </p:cNvPr>
          <p:cNvCxnSpPr>
            <a:cxnSpLocks/>
          </p:cNvCxnSpPr>
          <p:nvPr/>
        </p:nvCxnSpPr>
        <p:spPr>
          <a:xfrm>
            <a:off x="2144631" y="1700729"/>
            <a:ext cx="0" cy="591830"/>
          </a:xfrm>
          <a:prstGeom prst="line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9E3C88A-693A-124D-9BE3-058BDCE8CBD4}"/>
              </a:ext>
            </a:extLst>
          </p:cNvPr>
          <p:cNvSpPr txBox="1"/>
          <p:nvPr/>
        </p:nvSpPr>
        <p:spPr>
          <a:xfrm>
            <a:off x="213043" y="4163607"/>
            <a:ext cx="16498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942092"/>
                </a:solidFill>
              </a:rPr>
              <a:t>1200 </a:t>
            </a:r>
            <a:r>
              <a:rPr lang="en-US" sz="2000" dirty="0" err="1">
                <a:solidFill>
                  <a:srgbClr val="942092"/>
                </a:solidFill>
              </a:rPr>
              <a:t>mOsm</a:t>
            </a:r>
            <a:r>
              <a:rPr lang="en-US" sz="2000" dirty="0">
                <a:solidFill>
                  <a:srgbClr val="942092"/>
                </a:solidFill>
              </a:rPr>
              <a:t>/L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7676F53-BF58-034A-B38C-A5BF444FF7BC}"/>
              </a:ext>
            </a:extLst>
          </p:cNvPr>
          <p:cNvSpPr txBox="1"/>
          <p:nvPr/>
        </p:nvSpPr>
        <p:spPr>
          <a:xfrm>
            <a:off x="2394031" y="4163607"/>
            <a:ext cx="16498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942092"/>
                </a:solidFill>
              </a:rPr>
              <a:t>1150 </a:t>
            </a:r>
            <a:r>
              <a:rPr lang="en-US" sz="2000" dirty="0" err="1">
                <a:solidFill>
                  <a:srgbClr val="942092"/>
                </a:solidFill>
              </a:rPr>
              <a:t>mOsm</a:t>
            </a:r>
            <a:r>
              <a:rPr lang="en-US" sz="2000" dirty="0">
                <a:solidFill>
                  <a:srgbClr val="942092"/>
                </a:solidFill>
              </a:rPr>
              <a:t>/L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B71F548-60EA-5041-8454-CE2536E7C078}"/>
              </a:ext>
            </a:extLst>
          </p:cNvPr>
          <p:cNvSpPr txBox="1"/>
          <p:nvPr/>
        </p:nvSpPr>
        <p:spPr>
          <a:xfrm>
            <a:off x="6318388" y="4175181"/>
            <a:ext cx="15199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942092"/>
                </a:solidFill>
              </a:rPr>
              <a:t>600 </a:t>
            </a:r>
            <a:r>
              <a:rPr lang="en-US" sz="2000" dirty="0" err="1">
                <a:solidFill>
                  <a:srgbClr val="942092"/>
                </a:solidFill>
              </a:rPr>
              <a:t>mOsm</a:t>
            </a:r>
            <a:r>
              <a:rPr lang="en-US" sz="2000" dirty="0">
                <a:solidFill>
                  <a:srgbClr val="942092"/>
                </a:solidFill>
              </a:rPr>
              <a:t>/L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86FE669-2EE1-5A45-97D8-4F7A5034DF31}"/>
              </a:ext>
            </a:extLst>
          </p:cNvPr>
          <p:cNvSpPr txBox="1"/>
          <p:nvPr/>
        </p:nvSpPr>
        <p:spPr>
          <a:xfrm>
            <a:off x="8340489" y="4159459"/>
            <a:ext cx="15199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942092"/>
                </a:solidFill>
              </a:rPr>
              <a:t>580 </a:t>
            </a:r>
            <a:r>
              <a:rPr lang="en-US" sz="2000" dirty="0" err="1">
                <a:solidFill>
                  <a:srgbClr val="942092"/>
                </a:solidFill>
              </a:rPr>
              <a:t>mOsm</a:t>
            </a:r>
            <a:r>
              <a:rPr lang="en-US" sz="2000" dirty="0">
                <a:solidFill>
                  <a:srgbClr val="942092"/>
                </a:solidFill>
              </a:rPr>
              <a:t>/L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1C87F68-434F-5C4D-B052-5FFB77A26946}"/>
              </a:ext>
            </a:extLst>
          </p:cNvPr>
          <p:cNvSpPr txBox="1"/>
          <p:nvPr/>
        </p:nvSpPr>
        <p:spPr>
          <a:xfrm>
            <a:off x="7838356" y="803812"/>
            <a:ext cx="415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BBC01F-855E-6D4A-9973-BAAAA0B89317}"/>
              </a:ext>
            </a:extLst>
          </p:cNvPr>
          <p:cNvSpPr txBox="1"/>
          <p:nvPr/>
        </p:nvSpPr>
        <p:spPr>
          <a:xfrm>
            <a:off x="1947396" y="808131"/>
            <a:ext cx="4331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160765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E2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CBBD319-A097-9647-A405-9D5F5E78AAE0}"/>
              </a:ext>
            </a:extLst>
          </p:cNvPr>
          <p:cNvSpPr txBox="1"/>
          <p:nvPr/>
        </p:nvSpPr>
        <p:spPr>
          <a:xfrm>
            <a:off x="8343825" y="2309728"/>
            <a:ext cx="39992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432FF"/>
                </a:solidFill>
              </a:rPr>
              <a:t>B</a:t>
            </a:r>
          </a:p>
          <a:p>
            <a:r>
              <a:rPr lang="en-US" sz="2000" dirty="0">
                <a:solidFill>
                  <a:srgbClr val="0432FF"/>
                </a:solidFill>
              </a:rPr>
              <a:t>Lumen of the Nephron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DEB38D-DC42-CB44-A86F-25E4CEBFEFF3}"/>
              </a:ext>
            </a:extLst>
          </p:cNvPr>
          <p:cNvSpPr txBox="1"/>
          <p:nvPr/>
        </p:nvSpPr>
        <p:spPr>
          <a:xfrm>
            <a:off x="6159501" y="2309728"/>
            <a:ext cx="16821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solidFill>
                  <a:srgbClr val="FF2600"/>
                </a:solidFill>
              </a:rPr>
              <a:t>A</a:t>
            </a:r>
          </a:p>
          <a:p>
            <a:pPr algn="r"/>
            <a:r>
              <a:rPr lang="en-US" sz="2000" dirty="0">
                <a:solidFill>
                  <a:srgbClr val="FF2600"/>
                </a:solidFill>
              </a:rPr>
              <a:t>Renal Medulla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22719C0-7CE6-024F-9C90-22B415F38F12}"/>
              </a:ext>
            </a:extLst>
          </p:cNvPr>
          <p:cNvCxnSpPr/>
          <p:nvPr/>
        </p:nvCxnSpPr>
        <p:spPr>
          <a:xfrm>
            <a:off x="8091090" y="2309728"/>
            <a:ext cx="0" cy="339852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23CE1EE-2453-D34B-AC41-C61D0F8E8333}"/>
              </a:ext>
            </a:extLst>
          </p:cNvPr>
          <p:cNvSpPr txBox="1"/>
          <p:nvPr/>
        </p:nvSpPr>
        <p:spPr>
          <a:xfrm>
            <a:off x="6843440" y="1199732"/>
            <a:ext cx="24952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2600"/>
                </a:solidFill>
              </a:rPr>
              <a:t>Water permeable wall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31CEEB9-A60B-7940-AE07-E2E596A0F0E8}"/>
              </a:ext>
            </a:extLst>
          </p:cNvPr>
          <p:cNvCxnSpPr>
            <a:cxnSpLocks/>
          </p:cNvCxnSpPr>
          <p:nvPr/>
        </p:nvCxnSpPr>
        <p:spPr>
          <a:xfrm>
            <a:off x="8091089" y="1550258"/>
            <a:ext cx="0" cy="591830"/>
          </a:xfrm>
          <a:prstGeom prst="line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D58AEB0-8F1A-1B48-9682-4858A05268F7}"/>
              </a:ext>
            </a:extLst>
          </p:cNvPr>
          <p:cNvSpPr txBox="1"/>
          <p:nvPr/>
        </p:nvSpPr>
        <p:spPr>
          <a:xfrm>
            <a:off x="2397367" y="2460199"/>
            <a:ext cx="39992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432FF"/>
                </a:solidFill>
              </a:rPr>
              <a:t>B</a:t>
            </a:r>
          </a:p>
          <a:p>
            <a:r>
              <a:rPr lang="en-US" sz="2000" dirty="0">
                <a:solidFill>
                  <a:srgbClr val="0432FF"/>
                </a:solidFill>
              </a:rPr>
              <a:t>Lumen of the Nephron</a:t>
            </a:r>
          </a:p>
          <a:p>
            <a:r>
              <a:rPr lang="en-US" sz="2000" dirty="0">
                <a:solidFill>
                  <a:srgbClr val="0432FF"/>
                </a:solidFill>
              </a:rPr>
              <a:t>(containing urine)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D99A68-100F-EE4B-9BEF-9E247EB4AEAF}"/>
              </a:ext>
            </a:extLst>
          </p:cNvPr>
          <p:cNvSpPr txBox="1"/>
          <p:nvPr/>
        </p:nvSpPr>
        <p:spPr>
          <a:xfrm>
            <a:off x="213043" y="2460199"/>
            <a:ext cx="16821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solidFill>
                  <a:srgbClr val="FF2600"/>
                </a:solidFill>
              </a:rPr>
              <a:t>A</a:t>
            </a:r>
          </a:p>
          <a:p>
            <a:pPr algn="r"/>
            <a:r>
              <a:rPr lang="en-US" sz="2000" dirty="0">
                <a:solidFill>
                  <a:srgbClr val="FF2600"/>
                </a:solidFill>
              </a:rPr>
              <a:t>Renal Medulla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E790B5A-7233-724B-BDBE-4D6E0F27F556}"/>
              </a:ext>
            </a:extLst>
          </p:cNvPr>
          <p:cNvCxnSpPr/>
          <p:nvPr/>
        </p:nvCxnSpPr>
        <p:spPr>
          <a:xfrm>
            <a:off x="2144632" y="2460199"/>
            <a:ext cx="0" cy="339852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04A582D-518A-FD41-B8E1-E360C1D84848}"/>
              </a:ext>
            </a:extLst>
          </p:cNvPr>
          <p:cNvSpPr txBox="1"/>
          <p:nvPr/>
        </p:nvSpPr>
        <p:spPr>
          <a:xfrm>
            <a:off x="896982" y="1199732"/>
            <a:ext cx="24952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2600"/>
                </a:solidFill>
              </a:rPr>
              <a:t>Water permeable wall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FA927F3-5D85-B64D-8FC1-D9AABF9293C8}"/>
              </a:ext>
            </a:extLst>
          </p:cNvPr>
          <p:cNvCxnSpPr>
            <a:cxnSpLocks/>
          </p:cNvCxnSpPr>
          <p:nvPr/>
        </p:nvCxnSpPr>
        <p:spPr>
          <a:xfrm>
            <a:off x="2144631" y="1700729"/>
            <a:ext cx="0" cy="591830"/>
          </a:xfrm>
          <a:prstGeom prst="line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9E3C88A-693A-124D-9BE3-058BDCE8CBD4}"/>
              </a:ext>
            </a:extLst>
          </p:cNvPr>
          <p:cNvSpPr txBox="1"/>
          <p:nvPr/>
        </p:nvSpPr>
        <p:spPr>
          <a:xfrm>
            <a:off x="213043" y="4163607"/>
            <a:ext cx="16498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942092"/>
                </a:solidFill>
              </a:rPr>
              <a:t>1200 </a:t>
            </a:r>
            <a:r>
              <a:rPr lang="en-US" sz="2000" dirty="0" err="1">
                <a:solidFill>
                  <a:srgbClr val="942092"/>
                </a:solidFill>
              </a:rPr>
              <a:t>mOsm</a:t>
            </a:r>
            <a:r>
              <a:rPr lang="en-US" sz="2000" dirty="0">
                <a:solidFill>
                  <a:srgbClr val="942092"/>
                </a:solidFill>
              </a:rPr>
              <a:t>/L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7676F53-BF58-034A-B38C-A5BF444FF7BC}"/>
              </a:ext>
            </a:extLst>
          </p:cNvPr>
          <p:cNvSpPr txBox="1"/>
          <p:nvPr/>
        </p:nvSpPr>
        <p:spPr>
          <a:xfrm>
            <a:off x="2394031" y="4163607"/>
            <a:ext cx="16498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942092"/>
                </a:solidFill>
              </a:rPr>
              <a:t>1150 </a:t>
            </a:r>
            <a:r>
              <a:rPr lang="en-US" sz="2000" dirty="0" err="1">
                <a:solidFill>
                  <a:srgbClr val="942092"/>
                </a:solidFill>
              </a:rPr>
              <a:t>mOsm</a:t>
            </a:r>
            <a:r>
              <a:rPr lang="en-US" sz="2000" dirty="0">
                <a:solidFill>
                  <a:srgbClr val="942092"/>
                </a:solidFill>
              </a:rPr>
              <a:t>/L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B71F548-60EA-5041-8454-CE2536E7C078}"/>
              </a:ext>
            </a:extLst>
          </p:cNvPr>
          <p:cNvSpPr txBox="1"/>
          <p:nvPr/>
        </p:nvSpPr>
        <p:spPr>
          <a:xfrm>
            <a:off x="6318388" y="4175181"/>
            <a:ext cx="15199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942092"/>
                </a:solidFill>
              </a:rPr>
              <a:t>600 </a:t>
            </a:r>
            <a:r>
              <a:rPr lang="en-US" sz="2000" dirty="0" err="1">
                <a:solidFill>
                  <a:srgbClr val="942092"/>
                </a:solidFill>
              </a:rPr>
              <a:t>mOsm</a:t>
            </a:r>
            <a:r>
              <a:rPr lang="en-US" sz="2000" dirty="0">
                <a:solidFill>
                  <a:srgbClr val="942092"/>
                </a:solidFill>
              </a:rPr>
              <a:t>/L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86FE669-2EE1-5A45-97D8-4F7A5034DF31}"/>
              </a:ext>
            </a:extLst>
          </p:cNvPr>
          <p:cNvSpPr txBox="1"/>
          <p:nvPr/>
        </p:nvSpPr>
        <p:spPr>
          <a:xfrm>
            <a:off x="8340489" y="4159459"/>
            <a:ext cx="15199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942092"/>
                </a:solidFill>
              </a:rPr>
              <a:t>580 </a:t>
            </a:r>
            <a:r>
              <a:rPr lang="en-US" sz="2000" dirty="0" err="1">
                <a:solidFill>
                  <a:srgbClr val="942092"/>
                </a:solidFill>
              </a:rPr>
              <a:t>mOsm</a:t>
            </a:r>
            <a:r>
              <a:rPr lang="en-US" sz="2000" dirty="0">
                <a:solidFill>
                  <a:srgbClr val="942092"/>
                </a:solidFill>
              </a:rPr>
              <a:t>/L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1C87F68-434F-5C4D-B052-5FFB77A26946}"/>
              </a:ext>
            </a:extLst>
          </p:cNvPr>
          <p:cNvSpPr txBox="1"/>
          <p:nvPr/>
        </p:nvSpPr>
        <p:spPr>
          <a:xfrm>
            <a:off x="7167150" y="790220"/>
            <a:ext cx="18758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Sickle Cell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BBC01F-855E-6D4A-9973-BAAAA0B89317}"/>
              </a:ext>
            </a:extLst>
          </p:cNvPr>
          <p:cNvSpPr txBox="1"/>
          <p:nvPr/>
        </p:nvSpPr>
        <p:spPr>
          <a:xfrm>
            <a:off x="1387052" y="790220"/>
            <a:ext cx="15151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Normal</a:t>
            </a:r>
          </a:p>
        </p:txBody>
      </p:sp>
    </p:spTree>
    <p:extLst>
      <p:ext uri="{BB962C8B-B14F-4D97-AF65-F5344CB8AC3E}">
        <p14:creationId xmlns:p14="http://schemas.microsoft.com/office/powerpoint/2010/main" val="2820863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E2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F251D73-7EC8-DB4C-8F1D-F5C05C126930}"/>
              </a:ext>
            </a:extLst>
          </p:cNvPr>
          <p:cNvSpPr/>
          <p:nvPr/>
        </p:nvSpPr>
        <p:spPr>
          <a:xfrm>
            <a:off x="2614914" y="3139440"/>
            <a:ext cx="6324600" cy="579120"/>
          </a:xfrm>
          <a:prstGeom prst="rect">
            <a:avLst/>
          </a:prstGeom>
          <a:solidFill>
            <a:srgbClr val="4C81E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6754A4A6-F467-0640-9015-C06F77AFEC66}"/>
              </a:ext>
            </a:extLst>
          </p:cNvPr>
          <p:cNvSpPr/>
          <p:nvPr/>
        </p:nvSpPr>
        <p:spPr>
          <a:xfrm>
            <a:off x="2492994" y="3139440"/>
            <a:ext cx="243840" cy="579120"/>
          </a:xfrm>
          <a:prstGeom prst="ellipse">
            <a:avLst/>
          </a:prstGeom>
          <a:solidFill>
            <a:srgbClr val="518EFC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E3DA14C-D623-5D4A-8313-423DA366A4CD}"/>
              </a:ext>
            </a:extLst>
          </p:cNvPr>
          <p:cNvSpPr/>
          <p:nvPr/>
        </p:nvSpPr>
        <p:spPr>
          <a:xfrm>
            <a:off x="8817594" y="3139440"/>
            <a:ext cx="243840" cy="579120"/>
          </a:xfrm>
          <a:prstGeom prst="ellipse">
            <a:avLst/>
          </a:prstGeom>
          <a:solidFill>
            <a:srgbClr val="4C81E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78B5A57-2FD5-F04B-80B0-178B840E6D39}"/>
              </a:ext>
            </a:extLst>
          </p:cNvPr>
          <p:cNvSpPr/>
          <p:nvPr/>
        </p:nvSpPr>
        <p:spPr>
          <a:xfrm>
            <a:off x="8522680" y="3162934"/>
            <a:ext cx="395416" cy="533401"/>
          </a:xfrm>
          <a:prstGeom prst="rect">
            <a:avLst/>
          </a:prstGeom>
          <a:solidFill>
            <a:srgbClr val="4C81E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AA5FC0-BE77-6641-B6C0-DA037E42B1A9}"/>
              </a:ext>
            </a:extLst>
          </p:cNvPr>
          <p:cNvSpPr txBox="1"/>
          <p:nvPr/>
        </p:nvSpPr>
        <p:spPr>
          <a:xfrm>
            <a:off x="2754774" y="3227600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 mmHg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08B04D-81CD-FB4E-BF3C-FBBD559DEB14}"/>
              </a:ext>
            </a:extLst>
          </p:cNvPr>
          <p:cNvSpPr txBox="1"/>
          <p:nvPr/>
        </p:nvSpPr>
        <p:spPr>
          <a:xfrm>
            <a:off x="7724025" y="3227600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35 mmHg</a:t>
            </a:r>
          </a:p>
        </p:txBody>
      </p:sp>
    </p:spTree>
    <p:extLst>
      <p:ext uri="{BB962C8B-B14F-4D97-AF65-F5344CB8AC3E}">
        <p14:creationId xmlns:p14="http://schemas.microsoft.com/office/powerpoint/2010/main" val="2504111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10135</TotalTime>
  <Words>256</Words>
  <Application>Microsoft Macintosh PowerPoint</Application>
  <PresentationFormat>Widescreen</PresentationFormat>
  <Paragraphs>93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Shannon</dc:creator>
  <cp:lastModifiedBy>Tom Shannon</cp:lastModifiedBy>
  <cp:revision>12</cp:revision>
  <dcterms:created xsi:type="dcterms:W3CDTF">2019-05-04T14:09:27Z</dcterms:created>
  <dcterms:modified xsi:type="dcterms:W3CDTF">2019-05-11T15:05:26Z</dcterms:modified>
</cp:coreProperties>
</file>