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8531140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8531140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0d337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0d337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8531140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8531140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Knowledge Base Information R</a:t>
            </a:r>
            <a:r>
              <a:rPr lang="en"/>
              <a:t>etrieval</a:t>
            </a:r>
            <a:endParaRPr/>
          </a:p>
        </p:txBody>
      </p:sp>
      <p:sp>
        <p:nvSpPr>
          <p:cNvPr id="129" name="Google Shape;129;p13"/>
          <p:cNvSpPr txBox="1"/>
          <p:nvPr>
            <p:ph idx="2" type="body"/>
          </p:nvPr>
        </p:nvSpPr>
        <p:spPr>
          <a:xfrm>
            <a:off x="819150" y="1963075"/>
            <a:ext cx="58599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</a:t>
            </a:r>
            <a:r>
              <a:rPr lang="en"/>
              <a:t>AI application to retrieve responses from a backend SQL database knowledge base and create visualization charts based on user queries.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252525"/>
            <a:ext cx="75057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SQL Query Generation:</a:t>
            </a:r>
            <a:r>
              <a:rPr lang="en" sz="1200">
                <a:solidFill>
                  <a:srgbClr val="000000"/>
                </a:solidFill>
              </a:rPr>
              <a:t> Translating the user's natural language query into a syntactically correct SQL query. (LLM)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Database Connection:</a:t>
            </a:r>
            <a:r>
              <a:rPr lang="en" sz="1200">
                <a:solidFill>
                  <a:srgbClr val="000000"/>
                </a:solidFill>
              </a:rPr>
              <a:t> Establishing a secure connection to the SQL database. (Query engine)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 Retrieval:</a:t>
            </a:r>
            <a:r>
              <a:rPr lang="en" sz="1200">
                <a:solidFill>
                  <a:srgbClr val="000000"/>
                </a:solidFill>
              </a:rPr>
              <a:t> Executing the generated SQL query and retrieving the relevant data from the database. </a:t>
            </a:r>
            <a:r>
              <a:rPr lang="en" sz="1200">
                <a:solidFill>
                  <a:srgbClr val="000000"/>
                </a:solidFill>
              </a:rPr>
              <a:t>(Query engine)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Natural Response:</a:t>
            </a:r>
            <a:r>
              <a:rPr lang="en" sz="1200">
                <a:solidFill>
                  <a:srgbClr val="000000"/>
                </a:solidFill>
              </a:rPr>
              <a:t> Generating a natural language response based on the retrieved SQL data. </a:t>
            </a:r>
            <a:r>
              <a:rPr lang="en" sz="1200">
                <a:solidFill>
                  <a:srgbClr val="000000"/>
                </a:solidFill>
              </a:rPr>
              <a:t>(LLM)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Chart Identification: </a:t>
            </a:r>
            <a:r>
              <a:rPr lang="en" sz="1200">
                <a:solidFill>
                  <a:srgbClr val="000000"/>
                </a:solidFill>
              </a:rPr>
              <a:t>Identifying the appropriate visualization chart for the data. </a:t>
            </a:r>
            <a:r>
              <a:rPr lang="en" sz="1200">
                <a:solidFill>
                  <a:srgbClr val="000000"/>
                </a:solidFill>
              </a:rPr>
              <a:t>(LLM)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Program Generation: </a:t>
            </a:r>
            <a:r>
              <a:rPr lang="en" sz="1200">
                <a:solidFill>
                  <a:srgbClr val="000000"/>
                </a:solidFill>
              </a:rPr>
              <a:t>Creating a Python script to visualize the chart based on the query response. </a:t>
            </a:r>
            <a:r>
              <a:rPr lang="en" sz="1200">
                <a:solidFill>
                  <a:srgbClr val="000000"/>
                </a:solidFill>
              </a:rPr>
              <a:t>(LLM)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Program Execution:</a:t>
            </a:r>
            <a:r>
              <a:rPr lang="en" sz="1200">
                <a:solidFill>
                  <a:srgbClr val="000000"/>
                </a:solidFill>
              </a:rPr>
              <a:t> Running the generated Python code to create a visualization chart and save the image locally. </a:t>
            </a:r>
            <a:r>
              <a:rPr lang="en" sz="1200">
                <a:solidFill>
                  <a:srgbClr val="000000"/>
                </a:solidFill>
              </a:rPr>
              <a:t>(Python program executor)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Error Fixing:</a:t>
            </a:r>
            <a:r>
              <a:rPr lang="en" sz="1200">
                <a:solidFill>
                  <a:srgbClr val="000000"/>
                </a:solidFill>
              </a:rPr>
              <a:t> If errors occur while executing the SQL query or the program, we will attempt to fix the issues and repeat the process. </a:t>
            </a:r>
            <a:r>
              <a:rPr lang="en" sz="1200">
                <a:solidFill>
                  <a:srgbClr val="000000"/>
                </a:solidFill>
              </a:rPr>
              <a:t>(LLM)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456000" y="386100"/>
            <a:ext cx="75057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Building Block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29850" y="348350"/>
            <a:ext cx="750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29850" y="1504500"/>
            <a:ext cx="741000" cy="259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</a:t>
            </a:r>
            <a:endParaRPr sz="900"/>
          </a:p>
        </p:txBody>
      </p:sp>
      <p:sp>
        <p:nvSpPr>
          <p:cNvPr id="142" name="Google Shape;142;p15"/>
          <p:cNvSpPr/>
          <p:nvPr/>
        </p:nvSpPr>
        <p:spPr>
          <a:xfrm>
            <a:off x="1493875" y="1449000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Query Generate</a:t>
            </a:r>
            <a:endParaRPr sz="900"/>
          </a:p>
        </p:txBody>
      </p:sp>
      <p:sp>
        <p:nvSpPr>
          <p:cNvPr id="143" name="Google Shape;143;p15"/>
          <p:cNvSpPr/>
          <p:nvPr/>
        </p:nvSpPr>
        <p:spPr>
          <a:xfrm>
            <a:off x="2753800" y="1449000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 Query</a:t>
            </a:r>
            <a:endParaRPr sz="900"/>
          </a:p>
        </p:txBody>
      </p:sp>
      <p:sp>
        <p:nvSpPr>
          <p:cNvPr id="144" name="Google Shape;144;p15"/>
          <p:cNvSpPr/>
          <p:nvPr/>
        </p:nvSpPr>
        <p:spPr>
          <a:xfrm>
            <a:off x="1475650" y="2312350"/>
            <a:ext cx="11148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Query Error Fixing</a:t>
            </a:r>
            <a:endParaRPr sz="900"/>
          </a:p>
        </p:txBody>
      </p:sp>
      <p:cxnSp>
        <p:nvCxnSpPr>
          <p:cNvPr id="145" name="Google Shape;145;p15"/>
          <p:cNvCxnSpPr>
            <a:stCxn id="141" idx="6"/>
            <a:endCxn id="142" idx="2"/>
          </p:cNvCxnSpPr>
          <p:nvPr/>
        </p:nvCxnSpPr>
        <p:spPr>
          <a:xfrm>
            <a:off x="1170850" y="163425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>
            <a:stCxn id="142" idx="6"/>
            <a:endCxn id="143" idx="2"/>
          </p:cNvCxnSpPr>
          <p:nvPr/>
        </p:nvCxnSpPr>
        <p:spPr>
          <a:xfrm>
            <a:off x="2519875" y="1634250"/>
            <a:ext cx="2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5"/>
          <p:cNvSpPr/>
          <p:nvPr/>
        </p:nvSpPr>
        <p:spPr>
          <a:xfrm>
            <a:off x="3980900" y="2312350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Natural Response</a:t>
            </a:r>
            <a:endParaRPr sz="900"/>
          </a:p>
        </p:txBody>
      </p:sp>
      <p:sp>
        <p:nvSpPr>
          <p:cNvPr id="148" name="Google Shape;148;p15"/>
          <p:cNvSpPr/>
          <p:nvPr/>
        </p:nvSpPr>
        <p:spPr>
          <a:xfrm>
            <a:off x="5275738" y="2297600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Identify chart type</a:t>
            </a:r>
            <a:endParaRPr sz="900"/>
          </a:p>
        </p:txBody>
      </p:sp>
      <p:sp>
        <p:nvSpPr>
          <p:cNvPr id="149" name="Google Shape;149;p15"/>
          <p:cNvSpPr/>
          <p:nvPr/>
        </p:nvSpPr>
        <p:spPr>
          <a:xfrm>
            <a:off x="5275750" y="1274375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Generate Program</a:t>
            </a:r>
            <a:endParaRPr sz="900"/>
          </a:p>
        </p:txBody>
      </p:sp>
      <p:sp>
        <p:nvSpPr>
          <p:cNvPr id="150" name="Google Shape;150;p15"/>
          <p:cNvSpPr/>
          <p:nvPr/>
        </p:nvSpPr>
        <p:spPr>
          <a:xfrm>
            <a:off x="5833000" y="3383900"/>
            <a:ext cx="11148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Program</a:t>
            </a:r>
            <a:r>
              <a:rPr lang="en" sz="900"/>
              <a:t> Error Fixing</a:t>
            </a:r>
            <a:endParaRPr sz="900"/>
          </a:p>
        </p:txBody>
      </p:sp>
      <p:sp>
        <p:nvSpPr>
          <p:cNvPr id="151" name="Google Shape;151;p15"/>
          <p:cNvSpPr/>
          <p:nvPr/>
        </p:nvSpPr>
        <p:spPr>
          <a:xfrm>
            <a:off x="8053025" y="3515600"/>
            <a:ext cx="741000" cy="259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End</a:t>
            </a:r>
            <a:endParaRPr sz="900"/>
          </a:p>
        </p:txBody>
      </p:sp>
      <p:sp>
        <p:nvSpPr>
          <p:cNvPr id="152" name="Google Shape;152;p15"/>
          <p:cNvSpPr/>
          <p:nvPr/>
        </p:nvSpPr>
        <p:spPr>
          <a:xfrm>
            <a:off x="6783725" y="1269125"/>
            <a:ext cx="1026000" cy="3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 </a:t>
            </a:r>
            <a:r>
              <a:rPr lang="en" sz="900"/>
              <a:t>Program</a:t>
            </a:r>
            <a:endParaRPr sz="900"/>
          </a:p>
        </p:txBody>
      </p:sp>
      <p:cxnSp>
        <p:nvCxnSpPr>
          <p:cNvPr id="153" name="Google Shape;153;p15"/>
          <p:cNvCxnSpPr>
            <a:stCxn id="149" idx="6"/>
            <a:endCxn id="152" idx="2"/>
          </p:cNvCxnSpPr>
          <p:nvPr/>
        </p:nvCxnSpPr>
        <p:spPr>
          <a:xfrm flipH="1" rot="10800000">
            <a:off x="6301750" y="1454525"/>
            <a:ext cx="482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5"/>
          <p:cNvSpPr/>
          <p:nvPr/>
        </p:nvSpPr>
        <p:spPr>
          <a:xfrm>
            <a:off x="2830074" y="2242850"/>
            <a:ext cx="882000" cy="48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error?</a:t>
            </a:r>
            <a:endParaRPr sz="800"/>
          </a:p>
        </p:txBody>
      </p:sp>
      <p:cxnSp>
        <p:nvCxnSpPr>
          <p:cNvPr id="155" name="Google Shape;155;p15"/>
          <p:cNvCxnSpPr>
            <a:stCxn id="143" idx="4"/>
            <a:endCxn id="154" idx="0"/>
          </p:cNvCxnSpPr>
          <p:nvPr/>
        </p:nvCxnSpPr>
        <p:spPr>
          <a:xfrm>
            <a:off x="3266800" y="1819500"/>
            <a:ext cx="42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54" idx="1"/>
            <a:endCxn id="144" idx="6"/>
          </p:cNvCxnSpPr>
          <p:nvPr/>
        </p:nvCxnSpPr>
        <p:spPr>
          <a:xfrm flipH="1">
            <a:off x="2590374" y="2482850"/>
            <a:ext cx="239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stCxn id="144" idx="0"/>
            <a:endCxn id="143" idx="4"/>
          </p:cNvCxnSpPr>
          <p:nvPr/>
        </p:nvCxnSpPr>
        <p:spPr>
          <a:xfrm rot="-5400000">
            <a:off x="2403550" y="1448950"/>
            <a:ext cx="492900" cy="1233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>
            <a:stCxn id="148" idx="0"/>
            <a:endCxn id="149" idx="4"/>
          </p:cNvCxnSpPr>
          <p:nvPr/>
        </p:nvCxnSpPr>
        <p:spPr>
          <a:xfrm rot="10800000">
            <a:off x="5788738" y="1644800"/>
            <a:ext cx="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6855724" y="2188100"/>
            <a:ext cx="882000" cy="48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error?</a:t>
            </a:r>
            <a:endParaRPr sz="800"/>
          </a:p>
        </p:txBody>
      </p:sp>
      <p:cxnSp>
        <p:nvCxnSpPr>
          <p:cNvPr id="160" name="Google Shape;160;p15"/>
          <p:cNvCxnSpPr>
            <a:stCxn id="152" idx="4"/>
            <a:endCxn id="159" idx="0"/>
          </p:cNvCxnSpPr>
          <p:nvPr/>
        </p:nvCxnSpPr>
        <p:spPr>
          <a:xfrm>
            <a:off x="7296725" y="1639625"/>
            <a:ext cx="0" cy="5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5"/>
          <p:cNvCxnSpPr>
            <a:stCxn id="159" idx="2"/>
            <a:endCxn id="150" idx="0"/>
          </p:cNvCxnSpPr>
          <p:nvPr/>
        </p:nvCxnSpPr>
        <p:spPr>
          <a:xfrm rot="5400000">
            <a:off x="6485674" y="2572850"/>
            <a:ext cx="715800" cy="90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5"/>
          <p:cNvCxnSpPr>
            <a:stCxn id="150" idx="0"/>
            <a:endCxn id="152" idx="4"/>
          </p:cNvCxnSpPr>
          <p:nvPr/>
        </p:nvCxnSpPr>
        <p:spPr>
          <a:xfrm rot="-5400000">
            <a:off x="5971450" y="2058650"/>
            <a:ext cx="1744200" cy="906300"/>
          </a:xfrm>
          <a:prstGeom prst="curvedConnector3">
            <a:avLst>
              <a:gd fmla="val 622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>
            <a:stCxn id="159" idx="2"/>
            <a:endCxn id="151" idx="0"/>
          </p:cNvCxnSpPr>
          <p:nvPr/>
        </p:nvCxnSpPr>
        <p:spPr>
          <a:xfrm flipH="1" rot="-5400000">
            <a:off x="7436374" y="2528450"/>
            <a:ext cx="847500" cy="112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>
            <a:stCxn id="154" idx="3"/>
            <a:endCxn id="147" idx="2"/>
          </p:cNvCxnSpPr>
          <p:nvPr/>
        </p:nvCxnSpPr>
        <p:spPr>
          <a:xfrm>
            <a:off x="3712074" y="2482850"/>
            <a:ext cx="268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5"/>
          <p:cNvCxnSpPr>
            <a:stCxn id="147" idx="6"/>
            <a:endCxn id="148" idx="2"/>
          </p:cNvCxnSpPr>
          <p:nvPr/>
        </p:nvCxnSpPr>
        <p:spPr>
          <a:xfrm flipH="1" rot="10800000">
            <a:off x="5006900" y="2482900"/>
            <a:ext cx="268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/>
          <p:nvPr/>
        </p:nvSpPr>
        <p:spPr>
          <a:xfrm>
            <a:off x="1297125" y="1205050"/>
            <a:ext cx="2535000" cy="294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5143500" y="1171000"/>
            <a:ext cx="2727300" cy="297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2649650" y="2208400"/>
            <a:ext cx="323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Yes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6783725" y="2668100"/>
            <a:ext cx="323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Yes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3565050" y="2208400"/>
            <a:ext cx="323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385400" y="2668100"/>
            <a:ext cx="323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379325" y="3656975"/>
            <a:ext cx="237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SQL Query Generation &amp; Execution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275750" y="3775100"/>
            <a:ext cx="246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Python code Generation &amp; Execution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82075" y="349025"/>
            <a:ext cx="75057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Spec.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19150" y="985725"/>
            <a:ext cx="7505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used: Llama 3 8B Instruction (8 bit quantized)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Python: 3.10.x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Library: LangChain, LangGraph, LangChainCommunity, BitsAndBytes, Transformers, FastAPI, Matplotlib, Ollama, psycopg2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 DB: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