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6B4B3-4F1F-4722-8DE5-A122F5F3F7F5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4AA6-4810-4DB5-9A1E-BA2C5E0FC1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1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72AA-7B62-497B-9633-3FD701EAA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58C9-1DA1-410A-9B5A-B7F172FC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4EDF-2176-40BF-A232-E4F8A2D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685D-3B2F-4934-86F5-23CAAE16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1F96-FDE2-47D5-AFBE-CE775C81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5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447A-DA9F-493C-8677-6658D998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917BE-7E79-43AE-97D8-D0654118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2DEF-20DF-4C5F-A712-02AD28E8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2F7F-E7F9-423B-AF01-6DF4129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D94C-DE82-4954-84B0-753C7D67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05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5BDAD-EA4C-45FD-AE3C-884C2201F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4273-02F4-427A-A363-F9FC212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85A9-A230-4A03-8821-D573CF40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832E-91BD-4D59-84ED-0F1CA2AD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8D877-349A-4506-8E8A-84DFE0C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89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04E7-3925-41BD-A066-8DC8F4A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4B52-C12C-48CF-B881-CA87C924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B3B1-D42D-4CC6-B933-0A0ABAC0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E8C1-2C7D-4C20-8C2C-A225F3B7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5450-2D45-40F7-9857-65B3550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3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506-361F-4D43-972F-E5AA26DB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BAC0-340B-43D3-8922-27524097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0E1F-6F8C-4554-8D33-784DEA9D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E61F-CF7A-43D4-AE89-43B48979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5352-E274-4195-85B7-D2598667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025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18D-6974-4C90-89C9-A4D5BEB9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A323-BA2A-4E80-910B-0DADFADF4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9C8A3-F26A-4B4E-BD4D-E966E4E1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F20D-945F-40B1-819C-592267E3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2EDE-23EC-4583-8222-9CFB3624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1F0F-32B6-4908-8452-79B024A7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15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F911-FC9E-4C65-B089-9E14D095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9211-A6BB-40F8-9E3E-9F7F0A76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02589-CF9C-48A6-8BB7-4A501E2A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D5D4B-4F35-42CD-A36E-F2136D7E5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2405-3E29-4C3C-9578-39B4FEED9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DDE51-8FAE-4E36-B8D0-4B71C7DA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E9A11-8CE3-4901-A02B-73FB62A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4FE9C-17EB-4B18-BFDB-B83AD098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27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11C9-E305-4EB8-B09C-C1E5221B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FD200-B25C-4E3C-A01A-B2D1C99F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A5530-0050-4542-9675-43CA3B7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5F816-34E0-42F5-BE4F-5477E8F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8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C881A-7262-4E27-BABD-2FEE17A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74873-29FD-42F5-8620-B1825557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0B54-C3E1-4398-AE93-2A2D524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00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D65D-D8E6-489E-91EC-43BA74FB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3237-9D2E-4BD0-9FCC-1785B530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3D88D-4984-4BB9-88CF-BF535047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6648-41D1-46B8-8650-043315C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680E-5307-4C6D-927D-B74FEF0D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2B37-1B61-4B86-B8A0-7507DBC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9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BB35-2169-412D-AA49-EC11967A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D7618-C93D-4B08-A28C-B40C4554A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2B58-0BB2-4CA3-A797-5ACD92AA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C352-AEC4-42A4-96E0-5AC3B73A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12A9C-46A5-4BC3-BDA4-B61E6EE1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07FA-E68F-4B0B-940C-CE27FD3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B48D2-AF0B-48C7-A79D-B74DEB14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A48A-BC91-4C7B-A8E1-574CFB46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141E-A575-4B48-8ADA-3F75B0E6C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F871-7E5E-4094-A999-55A772EFFEA7}" type="datetimeFigureOut">
              <a:rPr lang="en-NL" smtClean="0"/>
              <a:t>28/10/2020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7AE3-0BA4-49D3-9AC2-21621C921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759D-71D6-473F-9877-198893A49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7F90-7946-439A-B4F8-6F3F3A4D1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msterdam-city-park-museum-rijksmuseum-463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6BC7B-0D55-42CB-9F72-BB0BB4E42C7F}"/>
              </a:ext>
            </a:extLst>
          </p:cNvPr>
          <p:cNvSpPr txBox="1"/>
          <p:nvPr/>
        </p:nvSpPr>
        <p:spPr>
          <a:xfrm>
            <a:off x="159797" y="1244368"/>
            <a:ext cx="1174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effectLst/>
                <a:latin typeface="-apple-system"/>
              </a:rPr>
              <a:t>Are the people living in Amsterdam paying attention to waste less compare to the EU average based on </a:t>
            </a:r>
            <a:r>
              <a:rPr lang="en-GB" b="1" i="1" dirty="0">
                <a:solidFill>
                  <a:schemeClr val="bg1"/>
                </a:solidFill>
                <a:latin typeface="-apple-system"/>
              </a:rPr>
              <a:t>yearly</a:t>
            </a:r>
            <a:r>
              <a:rPr lang="en-GB" b="1" i="1" dirty="0">
                <a:solidFill>
                  <a:schemeClr val="bg1"/>
                </a:solidFill>
                <a:effectLst/>
                <a:latin typeface="-apple-system"/>
              </a:rPr>
              <a:t> data?</a:t>
            </a:r>
            <a:br>
              <a:rPr lang="en-GB" b="1" i="1" dirty="0">
                <a:solidFill>
                  <a:schemeClr val="bg1"/>
                </a:solidFill>
              </a:rPr>
            </a:br>
            <a:r>
              <a:rPr lang="en-GB" b="1" i="1" dirty="0">
                <a:solidFill>
                  <a:schemeClr val="bg1"/>
                </a:solidFill>
                <a:effectLst/>
                <a:latin typeface="-apple-system"/>
              </a:rPr>
              <a:t>If the conclusion to the first question is affirmative, what are the environmental initiatives for avoiding waste in Amsterdam?</a:t>
            </a:r>
            <a:endParaRPr lang="en-NL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8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96C6B4-30CA-4973-AA96-1F4099ACE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62429"/>
              </p:ext>
            </p:extLst>
          </p:nvPr>
        </p:nvGraphicFramePr>
        <p:xfrm>
          <a:off x="228600" y="515434"/>
          <a:ext cx="11339004" cy="419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66">
                  <a:extLst>
                    <a:ext uri="{9D8B030D-6E8A-4147-A177-3AD203B41FA5}">
                      <a16:colId xmlns:a16="http://schemas.microsoft.com/office/drawing/2014/main" val="3723771257"/>
                    </a:ext>
                  </a:extLst>
                </a:gridCol>
                <a:gridCol w="1131780">
                  <a:extLst>
                    <a:ext uri="{9D8B030D-6E8A-4147-A177-3AD203B41FA5}">
                      <a16:colId xmlns:a16="http://schemas.microsoft.com/office/drawing/2014/main" val="665473501"/>
                    </a:ext>
                  </a:extLst>
                </a:gridCol>
                <a:gridCol w="3603017">
                  <a:extLst>
                    <a:ext uri="{9D8B030D-6E8A-4147-A177-3AD203B41FA5}">
                      <a16:colId xmlns:a16="http://schemas.microsoft.com/office/drawing/2014/main" val="4203480187"/>
                    </a:ext>
                  </a:extLst>
                </a:gridCol>
                <a:gridCol w="4301841">
                  <a:extLst>
                    <a:ext uri="{9D8B030D-6E8A-4147-A177-3AD203B41FA5}">
                      <a16:colId xmlns:a16="http://schemas.microsoft.com/office/drawing/2014/main" val="2631177404"/>
                    </a:ext>
                  </a:extLst>
                </a:gridCol>
              </a:tblGrid>
              <a:tr h="1991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Area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Year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Separation percentage of total household waste [Percentage]</a:t>
                      </a:r>
                      <a:endParaRPr lang="en-GB" sz="1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Total household waste presented [Kilos per inhabitant]</a:t>
                      </a:r>
                      <a:endParaRPr lang="en-GB" sz="1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extLst>
                  <a:ext uri="{0D108BD9-81ED-4DB2-BD59-A6C34878D82A}">
                    <a16:rowId xmlns:a16="http://schemas.microsoft.com/office/drawing/2014/main" val="3342489542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Amsterdam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2012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 dirty="0">
                          <a:effectLst/>
                        </a:rPr>
                        <a:t>13.00%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433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extLst>
                  <a:ext uri="{0D108BD9-81ED-4DB2-BD59-A6C34878D82A}">
                    <a16:rowId xmlns:a16="http://schemas.microsoft.com/office/drawing/2014/main" val="4261647195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Amsterdam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 dirty="0">
                          <a:effectLst/>
                        </a:rPr>
                        <a:t>2013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16.00%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423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extLst>
                  <a:ext uri="{0D108BD9-81ED-4DB2-BD59-A6C34878D82A}">
                    <a16:rowId xmlns:a16="http://schemas.microsoft.com/office/drawing/2014/main" val="4156988991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Amsterdam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2014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17.00%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427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extLst>
                  <a:ext uri="{0D108BD9-81ED-4DB2-BD59-A6C34878D82A}">
                    <a16:rowId xmlns:a16="http://schemas.microsoft.com/office/drawing/2014/main" val="1751479675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Amsterdam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2015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>
                          <a:effectLst/>
                        </a:rPr>
                        <a:t>19.00%</a:t>
                      </a:r>
                      <a:endParaRPr lang="en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800" u="none" strike="noStrike" dirty="0">
                          <a:effectLst/>
                        </a:rPr>
                        <a:t>399</a:t>
                      </a:r>
                      <a:endParaRPr lang="en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89" marR="22889" marT="22889" marB="0" anchor="ctr"/>
                </a:tc>
                <a:extLst>
                  <a:ext uri="{0D108BD9-81ED-4DB2-BD59-A6C34878D82A}">
                    <a16:rowId xmlns:a16="http://schemas.microsoft.com/office/drawing/2014/main" val="247139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61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D70E39-350A-4069-B2B5-B60D7F4E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88458"/>
              </p:ext>
            </p:extLst>
          </p:nvPr>
        </p:nvGraphicFramePr>
        <p:xfrm>
          <a:off x="457199" y="633993"/>
          <a:ext cx="11513126" cy="543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6261">
                  <a:extLst>
                    <a:ext uri="{9D8B030D-6E8A-4147-A177-3AD203B41FA5}">
                      <a16:colId xmlns:a16="http://schemas.microsoft.com/office/drawing/2014/main" val="51573592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351348394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2489195647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3704792142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2403036574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1707150841"/>
                    </a:ext>
                  </a:extLst>
                </a:gridCol>
              </a:tblGrid>
              <a:tr h="467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Waste category</a:t>
                      </a:r>
                      <a:endParaRPr lang="en-US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2600" u="none" strike="noStrike">
                          <a:effectLst/>
                        </a:rPr>
                        <a:t>2014</a:t>
                      </a:r>
                      <a:endParaRPr lang="en-NL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2600" u="none" strike="noStrike">
                          <a:effectLst/>
                        </a:rPr>
                        <a:t>2015</a:t>
                      </a:r>
                      <a:endParaRPr lang="en-NL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2600" u="none" strike="noStrike">
                          <a:effectLst/>
                        </a:rPr>
                        <a:t>2016</a:t>
                      </a:r>
                      <a:endParaRPr lang="en-NL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2600" u="none" strike="noStrike">
                          <a:effectLst/>
                        </a:rPr>
                        <a:t>2017</a:t>
                      </a:r>
                      <a:endParaRPr lang="en-NL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2600" u="none" strike="noStrike">
                          <a:effectLst/>
                        </a:rPr>
                        <a:t>2018</a:t>
                      </a:r>
                      <a:endParaRPr lang="en-NL" sz="2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1643174272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household residual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287.1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278.8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256.3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250.1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244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265702012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bulky household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56.3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38.8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66.2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63.9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68.8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4107481633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renovation residual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9.3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5.4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5.1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5.3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050868270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biodegradable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679698213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wastepaper and cardboard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27.1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26.6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22.5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21.3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20.7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845141982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packaging glass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18.5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 dirty="0">
                          <a:effectLst/>
                        </a:rPr>
                        <a:t>17.8</a:t>
                      </a:r>
                      <a:endParaRPr lang="en-N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17.5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64239426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textile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3.4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74662799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small toxic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 dirty="0">
                          <a:effectLst/>
                        </a:rPr>
                        <a:t>0.3</a:t>
                      </a:r>
                      <a:endParaRPr lang="en-N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968226823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plastic packaging / PMD fraction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3362315640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discarded electrical and electronic appliances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1.4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983934864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bulky garden waste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4.3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3175218801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metal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155973261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u="none" strike="noStrike" dirty="0">
                          <a:effectLst/>
                        </a:rPr>
                        <a:t>wood waste (A and B wood)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9.1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11.8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13.1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4.9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6.1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155366864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clean debris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 dirty="0">
                          <a:effectLst/>
                        </a:rPr>
                        <a:t>3.8</a:t>
                      </a:r>
                      <a:endParaRPr lang="en-N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3.5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3.4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 dirty="0">
                          <a:effectLst/>
                        </a:rPr>
                        <a:t>3.2</a:t>
                      </a:r>
                      <a:endParaRPr lang="en-N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150590656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other waste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3.1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0.9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2.7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2029481923"/>
                  </a:ext>
                </a:extLst>
              </a:tr>
              <a:tr h="31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Total household waste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426.9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398.8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398.6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>
                          <a:effectLst/>
                        </a:rPr>
                        <a:t>380.7</a:t>
                      </a:r>
                      <a:endParaRPr lang="en-N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L" sz="1700" u="none" strike="noStrike" dirty="0">
                          <a:effectLst/>
                        </a:rPr>
                        <a:t>381</a:t>
                      </a:r>
                      <a:endParaRPr lang="en-N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70" marR="12170" marT="12170" marB="0" anchor="ctr"/>
                </a:tc>
                <a:extLst>
                  <a:ext uri="{0D108BD9-81ED-4DB2-BD59-A6C34878D82A}">
                    <a16:rowId xmlns:a16="http://schemas.microsoft.com/office/drawing/2014/main" val="3258421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5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5145-2196-4903-9402-F9573297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i="1" dirty="0"/>
              <a:t>Vision of a Climate-Neutral Amsterdam in 2050 </a:t>
            </a:r>
            <a:br>
              <a:rPr lang="en-NL" sz="4400" b="1" i="1" dirty="0">
                <a:solidFill>
                  <a:srgbClr val="FFFF00"/>
                </a:solidFill>
              </a:rPr>
            </a:br>
            <a:endParaRPr lang="en-NL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49AA1-246D-4826-BA37-E2DA890B4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1237" y="629155"/>
            <a:ext cx="8155708" cy="538263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CB9218-E5E0-4490-9CA8-D0468676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/>
              <a:t>SOURCE: https://www.amsterdam.nl/bestuur-organisatie/werkmap/ons-beleid/ambities-uitvoeringsagenda-2019/gezonde-duurzame-stad/klimaatneutraal/</a:t>
            </a:r>
            <a:endParaRPr lang="en-NL" sz="8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944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249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Vision of a Climate-Neutral Amsterdam in 2050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Tushaar Sharma</dc:creator>
  <cp:lastModifiedBy>Tushaar Sharma</cp:lastModifiedBy>
  <cp:revision>6</cp:revision>
  <dcterms:created xsi:type="dcterms:W3CDTF">2020-10-28T16:00:32Z</dcterms:created>
  <dcterms:modified xsi:type="dcterms:W3CDTF">2020-10-28T20:37:36Z</dcterms:modified>
</cp:coreProperties>
</file>