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La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slide" Target="slides/slide1.xml"/><Relationship Id="rId19" Type="http://schemas.openxmlformats.org/officeDocument/2006/relationships/font" Target="fonts/Lato-bold.fntdata"/><Relationship Id="rId6" Type="http://schemas.openxmlformats.org/officeDocument/2006/relationships/slide" Target="slides/slide2.xml"/><Relationship Id="rId18" Type="http://schemas.openxmlformats.org/officeDocument/2006/relationships/font" Target="fonts/La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1200"/>
              <a:t>23.2 million people in the U.S have diabetes which is roughly 7.2 percent of the US population.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spcFirstLastPara="1" rIns="91425" wrap="square" tIns="91425"/>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archive.ics.uci.edu/ml/datasets/diabetes+130-us+hospitals+for+years+1999-200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tsharmagw/GW_data_Hack/blob/master/Gwu_Data_Hack_use_case1.ipynb" TargetMode="External"/><Relationship Id="rId4" Type="http://schemas.openxmlformats.org/officeDocument/2006/relationships/hyperlink" Target="https://github.com/tsharmagw/GW_data_Hack/blob/master/Gwu_Data_Hack_use_case2.ipynb"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a:solidFill>
            <a:srgbClr val="D9EAD3"/>
          </a:solidFill>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444444"/>
                </a:solidFill>
                <a:latin typeface="Arial"/>
                <a:ea typeface="Arial"/>
                <a:cs typeface="Arial"/>
                <a:sym typeface="Arial"/>
              </a:rPr>
              <a:t>Readmission Prediction of Diabetic Patients</a:t>
            </a:r>
            <a:endParaRPr sz="3000">
              <a:solidFill>
                <a:srgbClr val="444444"/>
              </a:solidFill>
              <a:latin typeface="Arial"/>
              <a:ea typeface="Arial"/>
              <a:cs typeface="Arial"/>
              <a:sym typeface="Arial"/>
            </a:endParaRPr>
          </a:p>
          <a:p>
            <a:pPr indent="0" lvl="0" marL="0">
              <a:spcBef>
                <a:spcPts val="0"/>
              </a:spcBef>
              <a:spcAft>
                <a:spcPts val="0"/>
              </a:spcAft>
              <a:buNone/>
            </a:pPr>
            <a:r>
              <a:t/>
            </a:r>
            <a:endParaRPr/>
          </a:p>
        </p:txBody>
      </p:sp>
      <p:sp>
        <p:nvSpPr>
          <p:cNvPr id="135" name="Shape 135"/>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latin typeface="Montserrat"/>
                <a:ea typeface="Montserrat"/>
                <a:cs typeface="Montserrat"/>
                <a:sym typeface="Montserrat"/>
              </a:rPr>
              <a:t>                                         Tejasvi Sharma</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rgbClr val="F3F3F3"/>
                </a:solidFill>
                <a:latin typeface="Arial"/>
                <a:ea typeface="Arial"/>
                <a:cs typeface="Arial"/>
                <a:sym typeface="Arial"/>
              </a:rPr>
              <a:t>PROBLEM DEFINITION AND MOTIVATION</a:t>
            </a:r>
            <a:endParaRPr>
              <a:solidFill>
                <a:srgbClr val="F3F3F3"/>
              </a:solidFill>
              <a:latin typeface="Arial"/>
              <a:ea typeface="Arial"/>
              <a:cs typeface="Arial"/>
              <a:sym typeface="Arial"/>
            </a:endParaRPr>
          </a:p>
        </p:txBody>
      </p:sp>
      <p:sp>
        <p:nvSpPr>
          <p:cNvPr id="141" name="Shape 14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solidFill>
                  <a:srgbClr val="F3F3F3"/>
                </a:solidFill>
                <a:latin typeface="Arial"/>
                <a:ea typeface="Arial"/>
                <a:cs typeface="Arial"/>
                <a:sym typeface="Arial"/>
              </a:rPr>
              <a:t>Diabetes is a chronic condition affecting people of all ages and is prevalent in around 23.2 million people in the U.S. The objective of this project is to predict the probability of a diabetic patient being readmitted. The results from this research will help hospitals design a follow-up protocol to ensure that patients having a higher readmission probability are doing well to promote a healthy doctor-patient.</a:t>
            </a:r>
            <a:endParaRPr sz="1200">
              <a:solidFill>
                <a:srgbClr val="F3F3F3"/>
              </a:solidFill>
              <a:latin typeface="Arial"/>
              <a:ea typeface="Arial"/>
              <a:cs typeface="Arial"/>
              <a:sym typeface="Arial"/>
            </a:endParaRPr>
          </a:p>
          <a:p>
            <a:pPr indent="0" lvl="0" marL="0" rtl="0">
              <a:spcBef>
                <a:spcPts val="1600"/>
              </a:spcBef>
              <a:spcAft>
                <a:spcPts val="0"/>
              </a:spcAft>
              <a:buNone/>
            </a:pPr>
            <a:r>
              <a:rPr lang="en" sz="1200">
                <a:solidFill>
                  <a:srgbClr val="F3F3F3"/>
                </a:solidFill>
                <a:latin typeface="Arial"/>
                <a:ea typeface="Arial"/>
                <a:cs typeface="Arial"/>
                <a:sym typeface="Arial"/>
              </a:rPr>
              <a:t>Hospital readmissions for Diabetes patients are very expensive since hospitals face severe penalties if the readmission rate is higher than expected. Therefore, in order to ensure better value, more satisfied patients and reduced readmission rates an attempt has been made by me to identify the key factors that influence readmission of diabetes patients and predict the probability of diabetic patients’ readmission.</a:t>
            </a:r>
            <a:endParaRPr sz="1200">
              <a:solidFill>
                <a:srgbClr val="F3F3F3"/>
              </a:solidFill>
              <a:latin typeface="Arial"/>
              <a:ea typeface="Arial"/>
              <a:cs typeface="Arial"/>
              <a:sym typeface="Arial"/>
            </a:endParaRPr>
          </a:p>
          <a:p>
            <a:pPr indent="0" lvl="0" marL="0" rtl="0">
              <a:spcBef>
                <a:spcPts val="1600"/>
              </a:spcBef>
              <a:spcAft>
                <a:spcPts val="0"/>
              </a:spcAft>
              <a:buNone/>
            </a:pPr>
            <a:r>
              <a:rPr lang="en" sz="1200">
                <a:solidFill>
                  <a:srgbClr val="F3F3F3"/>
                </a:solidFill>
                <a:latin typeface="Arial"/>
                <a:ea typeface="Arial"/>
                <a:cs typeface="Arial"/>
                <a:sym typeface="Arial"/>
              </a:rPr>
              <a:t>Data Source -</a:t>
            </a:r>
            <a:r>
              <a:rPr lang="en" sz="900" u="sng">
                <a:solidFill>
                  <a:srgbClr val="1155CC"/>
                </a:solidFill>
                <a:highlight>
                  <a:srgbClr val="FFFFFF"/>
                </a:highlight>
                <a:latin typeface="Arial"/>
                <a:ea typeface="Arial"/>
                <a:cs typeface="Arial"/>
                <a:sym typeface="Arial"/>
                <a:hlinkClick r:id="rId3"/>
              </a:rPr>
              <a:t>https://archive.ics.uci.edu/ml/datasets/diabetes+130-us+hospitals+for+years+1999-2008</a:t>
            </a:r>
            <a:endParaRPr sz="1200">
              <a:solidFill>
                <a:srgbClr val="F3F3F3"/>
              </a:solidFill>
              <a:latin typeface="Arial"/>
              <a:ea typeface="Arial"/>
              <a:cs typeface="Arial"/>
              <a:sym typeface="Arial"/>
            </a:endParaRPr>
          </a:p>
          <a:p>
            <a:pPr indent="0" lvl="0" marL="0">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About the Data</a:t>
            </a:r>
            <a:endParaRPr/>
          </a:p>
        </p:txBody>
      </p:sp>
      <p:sp>
        <p:nvSpPr>
          <p:cNvPr id="147" name="Shape 14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solidFill>
                  <a:srgbClr val="F3F3F3"/>
                </a:solidFill>
                <a:latin typeface="Arial"/>
                <a:ea typeface="Arial"/>
                <a:cs typeface="Arial"/>
                <a:sym typeface="Arial"/>
              </a:rPr>
              <a:t>The dataset under consideration represents 10 years of clinical care and includes over 50 features representing patient and hospital outcomes.This problem falls under the category of Classification problem and suitable Classification Algorithms like Random Forest, Decision Trees, Logistic Regression are expected to help identify if a patient needs to readmitted or not.</a:t>
            </a:r>
            <a:endParaRPr sz="1200">
              <a:solidFill>
                <a:srgbClr val="F3F3F3"/>
              </a:solidFill>
              <a:latin typeface="Arial"/>
              <a:ea typeface="Arial"/>
              <a:cs typeface="Arial"/>
              <a:sym typeface="Arial"/>
            </a:endParaRPr>
          </a:p>
          <a:p>
            <a:pPr indent="0" lvl="0" marL="0">
              <a:spcBef>
                <a:spcPts val="1600"/>
              </a:spcBef>
              <a:spcAft>
                <a:spcPts val="1600"/>
              </a:spcAft>
              <a:buNone/>
            </a:pPr>
            <a:r>
              <a:rPr lang="en" sz="1200">
                <a:solidFill>
                  <a:srgbClr val="F3F3F3"/>
                </a:solidFill>
                <a:latin typeface="Arial"/>
                <a:ea typeface="Arial"/>
                <a:cs typeface="Arial"/>
                <a:sym typeface="Arial"/>
              </a:rPr>
              <a:t>It contains clinical records from over 100,000 individual encounter corresponding to over 60,000 distinct patients. The data was collected from over 74 million encounters related to 17 million patients. </a:t>
            </a:r>
            <a:endParaRPr sz="1200">
              <a:solidFill>
                <a:srgbClr val="F3F3F3"/>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Method</a:t>
            </a:r>
            <a:endParaRPr/>
          </a:p>
        </p:txBody>
      </p:sp>
      <p:pic>
        <p:nvPicPr>
          <p:cNvPr id="153" name="Shape 153"/>
          <p:cNvPicPr preferRelativeResize="0"/>
          <p:nvPr/>
        </p:nvPicPr>
        <p:blipFill>
          <a:blip r:embed="rId3">
            <a:alphaModFix/>
          </a:blip>
          <a:stretch>
            <a:fillRect/>
          </a:stretch>
        </p:blipFill>
        <p:spPr>
          <a:xfrm>
            <a:off x="2410200" y="1127900"/>
            <a:ext cx="3779799" cy="37059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Target Column and Use cases</a:t>
            </a:r>
            <a:endParaRPr/>
          </a:p>
        </p:txBody>
      </p:sp>
      <p:sp>
        <p:nvSpPr>
          <p:cNvPr id="159" name="Shape 159"/>
          <p:cNvSpPr txBox="1"/>
          <p:nvPr>
            <p:ph idx="1" type="body"/>
          </p:nvPr>
        </p:nvSpPr>
        <p:spPr>
          <a:xfrm>
            <a:off x="1243800" y="1554125"/>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Target column  in the data set is  readmission ,  which  is a categorical column  and has three values &gt;30, &lt;30, NO.</a:t>
            </a:r>
            <a:endParaRPr/>
          </a:p>
          <a:p>
            <a:pPr indent="0" lvl="0" marL="0">
              <a:spcBef>
                <a:spcPts val="1600"/>
              </a:spcBef>
              <a:spcAft>
                <a:spcPts val="0"/>
              </a:spcAft>
              <a:buNone/>
            </a:pPr>
            <a:r>
              <a:rPr lang="en"/>
              <a:t>NO means no readmission.                                                                                                                                                    &gt;30 means readmission  after 30 days of discharge.                                                                                             &lt;30  means readmission  before 30 days of discharge.</a:t>
            </a:r>
            <a:endParaRPr/>
          </a:p>
          <a:p>
            <a:pPr indent="0" lvl="0" marL="0">
              <a:spcBef>
                <a:spcPts val="1600"/>
              </a:spcBef>
              <a:spcAft>
                <a:spcPts val="0"/>
              </a:spcAft>
              <a:buNone/>
            </a:pPr>
            <a:r>
              <a:rPr lang="en"/>
              <a:t>Use  Case 1:  Converted &gt;30 and &lt;30 to Yes and converted the column  to a binary column  and used machine  learning  algorithms  predict  yes or no  for readmission  and find columns  affecting the readmission</a:t>
            </a:r>
            <a:endParaRPr/>
          </a:p>
          <a:p>
            <a:pPr indent="0" lvl="0" marL="0">
              <a:spcBef>
                <a:spcPts val="1600"/>
              </a:spcBef>
              <a:spcAft>
                <a:spcPts val="1600"/>
              </a:spcAft>
              <a:buNone/>
            </a:pPr>
            <a:r>
              <a:rPr lang="en"/>
              <a:t>Use Case 2: Used only &gt;30 and &lt;30 . Tried to find if readmission  is True then  whether  that will be within  a month  or after a mont h and the factors affecting it.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Exploratory Data Analysis </a:t>
            </a:r>
            <a:endParaRPr/>
          </a:p>
        </p:txBody>
      </p:sp>
      <p:sp>
        <p:nvSpPr>
          <p:cNvPr id="165" name="Shape 16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the exploratory  Data Analysis,  I analysed some  columns  which I thought  could play an important  role in my Analysis.</a:t>
            </a:r>
            <a:endParaRPr/>
          </a:p>
          <a:p>
            <a:pPr indent="0" lvl="0" marL="0">
              <a:spcBef>
                <a:spcPts val="1600"/>
              </a:spcBef>
              <a:spcAft>
                <a:spcPts val="0"/>
              </a:spcAft>
              <a:buNone/>
            </a:pPr>
            <a:r>
              <a:rPr lang="en"/>
              <a:t>Results  are in github for both usecase1  and  usecase2.</a:t>
            </a:r>
            <a:endParaRPr/>
          </a:p>
          <a:p>
            <a:pPr indent="0" lvl="0" marL="0">
              <a:spcBef>
                <a:spcPts val="1600"/>
              </a:spcBef>
              <a:spcAft>
                <a:spcPts val="0"/>
              </a:spcAft>
              <a:buNone/>
            </a:pPr>
            <a:r>
              <a:rPr lang="en"/>
              <a:t>Link Use _Case 1: </a:t>
            </a:r>
            <a:r>
              <a:rPr lang="en" u="sng">
                <a:solidFill>
                  <a:schemeClr val="hlink"/>
                </a:solidFill>
                <a:hlinkClick r:id="rId3"/>
              </a:rPr>
              <a:t>https://github.com/tsharmagw/GW_data_Hack/blob/master/Gwu_Data_Hack_use_case1.ipynb</a:t>
            </a:r>
            <a:endParaRPr/>
          </a:p>
          <a:p>
            <a:pPr indent="0" lvl="0" marL="0">
              <a:spcBef>
                <a:spcPts val="1600"/>
              </a:spcBef>
              <a:spcAft>
                <a:spcPts val="1600"/>
              </a:spcAft>
              <a:buNone/>
            </a:pPr>
            <a:r>
              <a:rPr lang="en"/>
              <a:t>Link Use_Case  2: </a:t>
            </a:r>
            <a:r>
              <a:rPr lang="en" u="sng">
                <a:solidFill>
                  <a:schemeClr val="hlink"/>
                </a:solidFill>
                <a:hlinkClick r:id="rId4"/>
              </a:rPr>
              <a:t>https://github.com/tsharmagw/GW_data_Hack/blob/master/Gwu_Data_Hack_use_case2.ipynb</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Results</a:t>
            </a:r>
            <a:endParaRPr/>
          </a:p>
        </p:txBody>
      </p:sp>
      <p:sp>
        <p:nvSpPr>
          <p:cNvPr id="171" name="Shape 171"/>
          <p:cNvSpPr txBox="1"/>
          <p:nvPr>
            <p:ph idx="1" type="body"/>
          </p:nvPr>
        </p:nvSpPr>
        <p:spPr>
          <a:xfrm>
            <a:off x="874550" y="13078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Use Case 1: This gave an accuracy of around 62 percent using Logistic regression.</a:t>
            </a:r>
            <a:endParaRPr/>
          </a:p>
          <a:p>
            <a:pPr indent="0" lvl="0" marL="0">
              <a:spcBef>
                <a:spcPts val="1600"/>
              </a:spcBef>
              <a:spcAft>
                <a:spcPts val="0"/>
              </a:spcAft>
              <a:buNone/>
            </a:pPr>
            <a:r>
              <a:rPr lang="en"/>
              <a:t>M1- Model with imputed Data.</a:t>
            </a:r>
            <a:endParaRPr/>
          </a:p>
          <a:p>
            <a:pPr indent="0" lvl="0" marL="0">
              <a:spcBef>
                <a:spcPts val="1600"/>
              </a:spcBef>
              <a:spcAft>
                <a:spcPts val="0"/>
              </a:spcAft>
              <a:buNone/>
            </a:pPr>
            <a:r>
              <a:rPr lang="en"/>
              <a:t>M2- Model with  rows having  missing  data removed.</a:t>
            </a:r>
            <a:endParaRPr/>
          </a:p>
          <a:p>
            <a:pPr indent="0" lvl="0" marL="0">
              <a:spcBef>
                <a:spcPts val="1600"/>
              </a:spcBef>
              <a:spcAft>
                <a:spcPts val="0"/>
              </a:spcAft>
              <a:buNone/>
            </a:pPr>
            <a:r>
              <a:rPr lang="en"/>
              <a:t>M3- Model with imputed Data but only with best features.</a:t>
            </a:r>
            <a:endParaRPr/>
          </a:p>
          <a:p>
            <a:pPr indent="0" lvl="0" marL="0">
              <a:spcBef>
                <a:spcPts val="1600"/>
              </a:spcBef>
              <a:spcAft>
                <a:spcPts val="0"/>
              </a:spcAft>
              <a:buNone/>
            </a:pPr>
            <a:r>
              <a:rPr lang="en"/>
              <a:t>M4- Model with rows having missing data removed but with only                                                                             best features</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pic>
        <p:nvPicPr>
          <p:cNvPr id="172" name="Shape 172"/>
          <p:cNvPicPr preferRelativeResize="0"/>
          <p:nvPr/>
        </p:nvPicPr>
        <p:blipFill rotWithShape="1">
          <a:blip r:embed="rId3">
            <a:alphaModFix/>
          </a:blip>
          <a:srcRect b="19598" l="29368" r="40235" t="29757"/>
          <a:stretch/>
        </p:blipFill>
        <p:spPr>
          <a:xfrm>
            <a:off x="5827450" y="1811975"/>
            <a:ext cx="3195701" cy="2994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Results Continued</a:t>
            </a:r>
            <a:endParaRPr/>
          </a:p>
        </p:txBody>
      </p:sp>
      <p:sp>
        <p:nvSpPr>
          <p:cNvPr id="178" name="Shape 178"/>
          <p:cNvSpPr txBox="1"/>
          <p:nvPr>
            <p:ph idx="1" type="body"/>
          </p:nvPr>
        </p:nvSpPr>
        <p:spPr>
          <a:xfrm>
            <a:off x="1237075" y="1245275"/>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Use Case 2: This gave an accuracy of around 75.77 percent using Logistic regression.</a:t>
            </a:r>
            <a:endParaRPr/>
          </a:p>
          <a:p>
            <a:pPr indent="0" lvl="0" marL="0">
              <a:spcBef>
                <a:spcPts val="1600"/>
              </a:spcBef>
              <a:spcAft>
                <a:spcPts val="0"/>
              </a:spcAft>
              <a:buNone/>
            </a:pPr>
            <a:r>
              <a:rPr lang="en"/>
              <a:t>M1- Model with imputed Data.</a:t>
            </a:r>
            <a:endParaRPr/>
          </a:p>
          <a:p>
            <a:pPr indent="0" lvl="0" marL="0">
              <a:spcBef>
                <a:spcPts val="1600"/>
              </a:spcBef>
              <a:spcAft>
                <a:spcPts val="0"/>
              </a:spcAft>
              <a:buNone/>
            </a:pPr>
            <a:r>
              <a:rPr lang="en"/>
              <a:t>M2- Model with  rows having  missing  data removed.</a:t>
            </a:r>
            <a:endParaRPr/>
          </a:p>
          <a:p>
            <a:pPr indent="0" lvl="0" marL="0">
              <a:spcBef>
                <a:spcPts val="1600"/>
              </a:spcBef>
              <a:spcAft>
                <a:spcPts val="0"/>
              </a:spcAft>
              <a:buNone/>
            </a:pPr>
            <a:r>
              <a:rPr lang="en"/>
              <a:t>M3- Model with imputed Data but only with best features.</a:t>
            </a:r>
            <a:endParaRPr/>
          </a:p>
          <a:p>
            <a:pPr indent="0" lvl="0" marL="0">
              <a:spcBef>
                <a:spcPts val="1600"/>
              </a:spcBef>
              <a:spcAft>
                <a:spcPts val="0"/>
              </a:spcAft>
              <a:buNone/>
            </a:pPr>
            <a:r>
              <a:rPr lang="en"/>
              <a:t>M4- Model with rows having missing data removed but with only                                                                             best features</a:t>
            </a:r>
            <a:endParaRPr/>
          </a:p>
          <a:p>
            <a:pPr indent="0" lvl="0" marL="0">
              <a:spcBef>
                <a:spcPts val="1600"/>
              </a:spcBef>
              <a:spcAft>
                <a:spcPts val="1600"/>
              </a:spcAft>
              <a:buNone/>
            </a:pPr>
            <a:r>
              <a:t/>
            </a:r>
            <a:endParaRPr/>
          </a:p>
        </p:txBody>
      </p:sp>
      <p:pic>
        <p:nvPicPr>
          <p:cNvPr id="179" name="Shape 179"/>
          <p:cNvPicPr preferRelativeResize="0"/>
          <p:nvPr/>
        </p:nvPicPr>
        <p:blipFill rotWithShape="1">
          <a:blip r:embed="rId3">
            <a:alphaModFix/>
          </a:blip>
          <a:srcRect b="22337" l="30856" r="37719" t="29758"/>
          <a:stretch/>
        </p:blipFill>
        <p:spPr>
          <a:xfrm>
            <a:off x="5874450" y="1886550"/>
            <a:ext cx="3135302" cy="29111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a:t>
            </a:r>
            <a:endParaRPr/>
          </a:p>
        </p:txBody>
      </p:sp>
      <p:sp>
        <p:nvSpPr>
          <p:cNvPr id="185" name="Shape 18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can be used to predict  readmission  for person  diagnosed with  diabetes and help  them  get proper care.  In future,  an app can be made with  the trained model in the  backend. Data regarding the patient  can be filled in the UI by the doctor itself,  then the data goes through  the machine  learning  pipeline,  to clean and preprocess  it and then  give a result  for  readmission.</a:t>
            </a:r>
            <a:endParaRPr/>
          </a:p>
          <a:p>
            <a:pPr indent="0" lvl="0" marL="0">
              <a:spcBef>
                <a:spcPts val="1600"/>
              </a:spcBef>
              <a:spcAft>
                <a:spcPts val="1600"/>
              </a:spcAft>
              <a:buNone/>
            </a:pPr>
            <a:r>
              <a:rPr lang="en"/>
              <a:t>If the result it true, it can further classify  whether  the readmission  will be within  30 days or after 30 days. These  results can help a doctor and patient.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