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2" r:id="rId2"/>
    <p:sldId id="293" r:id="rId3"/>
    <p:sldId id="298" r:id="rId4"/>
    <p:sldId id="256" r:id="rId5"/>
    <p:sldId id="257" r:id="rId6"/>
    <p:sldId id="300" r:id="rId7"/>
    <p:sldId id="303" r:id="rId8"/>
    <p:sldId id="286" r:id="rId9"/>
    <p:sldId id="299" r:id="rId10"/>
    <p:sldId id="28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6377" autoAdjust="0"/>
  </p:normalViewPr>
  <p:slideViewPr>
    <p:cSldViewPr snapToGrid="0" snapToObjects="1">
      <p:cViewPr>
        <p:scale>
          <a:sx n="100" d="100"/>
          <a:sy n="100" d="100"/>
        </p:scale>
        <p:origin x="-1512" y="-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8CB-13A6-A648-94B8-4BA874F55980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FBD-49C0-4D42-A6A7-55F2018B7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6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8CB-13A6-A648-94B8-4BA874F55980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FBD-49C0-4D42-A6A7-55F2018B7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2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8CB-13A6-A648-94B8-4BA874F55980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FBD-49C0-4D42-A6A7-55F2018B7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1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8CB-13A6-A648-94B8-4BA874F55980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FBD-49C0-4D42-A6A7-55F2018B7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4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8CB-13A6-A648-94B8-4BA874F55980}" type="datetimeFigureOut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FBD-49C0-4D42-A6A7-55F2018B7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1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8CB-13A6-A648-94B8-4BA874F55980}" type="datetimeFigureOut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FBD-49C0-4D42-A6A7-55F2018B7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5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8CB-13A6-A648-94B8-4BA874F55980}" type="datetimeFigureOut">
              <a:rPr lang="en-US" smtClean="0"/>
              <a:t>2/10/16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FBD-49C0-4D42-A6A7-55F2018B7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1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8CB-13A6-A648-94B8-4BA874F55980}" type="datetimeFigureOut">
              <a:rPr lang="en-US" smtClean="0"/>
              <a:t>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FBD-49C0-4D42-A6A7-55F2018B7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7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8CB-13A6-A648-94B8-4BA874F55980}" type="datetimeFigureOut">
              <a:rPr lang="en-US" smtClean="0"/>
              <a:t>2/10/16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FBD-49C0-4D42-A6A7-55F2018B7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6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8CB-13A6-A648-94B8-4BA874F55980}" type="datetimeFigureOut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FBD-49C0-4D42-A6A7-55F2018B7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6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EB8CB-13A6-A648-94B8-4BA874F55980}" type="datetimeFigureOut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AFBD-49C0-4D42-A6A7-55F2018B7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7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urier"/>
              </a:defRPr>
            </a:lvl1pPr>
          </a:lstStyle>
          <a:p>
            <a:fld id="{E54EB8CB-13A6-A648-94B8-4BA874F55980}" type="datetimeFigureOut">
              <a:rPr lang="en-US" smtClean="0"/>
              <a:pPr/>
              <a:t>2/10/16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urie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urier"/>
              </a:defRPr>
            </a:lvl1pPr>
          </a:lstStyle>
          <a:p>
            <a:fld id="{486DAFBD-49C0-4D42-A6A7-55F2018B75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4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ourier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ourier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ourier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urier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ourier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ourier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rq5x/bedtools-protocols/blob/master/bedtools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Computing on TSCC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6000"/>
            <a:ext cx="9144000" cy="5842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Make a folder for the class and move into it</a:t>
            </a:r>
          </a:p>
          <a:p>
            <a:pPr lvl="1"/>
            <a:r>
              <a:rPr lang="en-US" b="1" dirty="0" err="1">
                <a:solidFill>
                  <a:srgbClr val="3366FF"/>
                </a:solidFill>
              </a:rPr>
              <a:t>m</a:t>
            </a:r>
            <a:r>
              <a:rPr lang="en-US" b="1" dirty="0" err="1" smtClean="0">
                <a:solidFill>
                  <a:srgbClr val="3366FF"/>
                </a:solidFill>
              </a:rPr>
              <a:t>kdir</a:t>
            </a:r>
            <a:r>
              <a:rPr lang="en-US" b="1" dirty="0" smtClean="0">
                <a:solidFill>
                  <a:srgbClr val="3366FF"/>
                </a:solidFill>
              </a:rPr>
              <a:t> –p /oasis/</a:t>
            </a:r>
            <a:r>
              <a:rPr lang="en-US" b="1" dirty="0" err="1" smtClean="0">
                <a:solidFill>
                  <a:srgbClr val="3366FF"/>
                </a:solidFill>
              </a:rPr>
              <a:t>tscc</a:t>
            </a:r>
            <a:r>
              <a:rPr lang="en-US" b="1" dirty="0" smtClean="0">
                <a:solidFill>
                  <a:srgbClr val="3366FF"/>
                </a:solidFill>
              </a:rPr>
              <a:t>/scratch/</a:t>
            </a:r>
            <a:r>
              <a:rPr lang="en-US" b="1" dirty="0" smtClean="0">
                <a:solidFill>
                  <a:srgbClr val="FF0000"/>
                </a:solidFill>
              </a:rPr>
              <a:t>username</a:t>
            </a:r>
            <a:r>
              <a:rPr lang="en-US" b="1" dirty="0" smtClean="0">
                <a:solidFill>
                  <a:srgbClr val="3366FF"/>
                </a:solidFill>
              </a:rPr>
              <a:t>/biom262_harismendy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c</a:t>
            </a:r>
            <a:r>
              <a:rPr lang="en-US" b="1" dirty="0" smtClean="0">
                <a:solidFill>
                  <a:srgbClr val="3366FF"/>
                </a:solidFill>
              </a:rPr>
              <a:t>d </a:t>
            </a:r>
            <a:r>
              <a:rPr lang="en-US" b="1" dirty="0">
                <a:solidFill>
                  <a:srgbClr val="3366FF"/>
                </a:solidFill>
              </a:rPr>
              <a:t>/oasis/</a:t>
            </a:r>
            <a:r>
              <a:rPr lang="en-US" b="1" dirty="0" err="1" smtClean="0">
                <a:solidFill>
                  <a:srgbClr val="3366FF"/>
                </a:solidFill>
              </a:rPr>
              <a:t>tscc</a:t>
            </a:r>
            <a:r>
              <a:rPr lang="en-US" b="1" dirty="0" smtClean="0">
                <a:solidFill>
                  <a:srgbClr val="3366FF"/>
                </a:solidFill>
              </a:rPr>
              <a:t>/</a:t>
            </a:r>
            <a:r>
              <a:rPr lang="en-US" b="1" dirty="0">
                <a:solidFill>
                  <a:srgbClr val="3366FF"/>
                </a:solidFill>
              </a:rPr>
              <a:t>scratch/</a:t>
            </a:r>
            <a:r>
              <a:rPr lang="en-US" b="1" dirty="0">
                <a:solidFill>
                  <a:srgbClr val="FF0000"/>
                </a:solidFill>
              </a:rPr>
              <a:t>username</a:t>
            </a:r>
            <a:r>
              <a:rPr lang="en-US" b="1" dirty="0">
                <a:solidFill>
                  <a:srgbClr val="3366FF"/>
                </a:solidFill>
              </a:rPr>
              <a:t>/</a:t>
            </a:r>
            <a:r>
              <a:rPr lang="en-US" b="1" dirty="0" smtClean="0">
                <a:solidFill>
                  <a:srgbClr val="3366FF"/>
                </a:solidFill>
              </a:rPr>
              <a:t>biom262_harismendy</a:t>
            </a:r>
          </a:p>
          <a:p>
            <a:endParaRPr lang="en-US" dirty="0" smtClean="0"/>
          </a:p>
          <a:p>
            <a:r>
              <a:rPr lang="en-US" dirty="0" smtClean="0"/>
              <a:t>Make </a:t>
            </a:r>
            <a:r>
              <a:rPr lang="en-US" dirty="0"/>
              <a:t>symbolic link to data </a:t>
            </a:r>
            <a:r>
              <a:rPr lang="en-US" dirty="0" smtClean="0"/>
              <a:t>folder</a:t>
            </a:r>
            <a:endParaRPr lang="en-US" dirty="0"/>
          </a:p>
          <a:p>
            <a:pPr lvl="1"/>
            <a:r>
              <a:rPr lang="en-US" b="1" dirty="0" err="1">
                <a:solidFill>
                  <a:srgbClr val="3366FF"/>
                </a:solidFill>
              </a:rPr>
              <a:t>ln</a:t>
            </a:r>
            <a:r>
              <a:rPr lang="en-US" b="1" dirty="0">
                <a:solidFill>
                  <a:srgbClr val="3366FF"/>
                </a:solidFill>
              </a:rPr>
              <a:t> -s /projects/</a:t>
            </a:r>
            <a:r>
              <a:rPr lang="en-US" b="1" dirty="0" err="1">
                <a:solidFill>
                  <a:srgbClr val="3366FF"/>
                </a:solidFill>
              </a:rPr>
              <a:t>ps-yeolab</a:t>
            </a:r>
            <a:r>
              <a:rPr lang="en-US" b="1" dirty="0">
                <a:solidFill>
                  <a:srgbClr val="3366FF"/>
                </a:solidFill>
              </a:rPr>
              <a:t>/biom262_2016/data/ </a:t>
            </a:r>
            <a:r>
              <a:rPr lang="en-US" b="1" dirty="0" err="1" smtClean="0">
                <a:solidFill>
                  <a:srgbClr val="3366FF"/>
                </a:solidFill>
              </a:rPr>
              <a:t>harismendy_data</a:t>
            </a:r>
            <a:endParaRPr lang="en-US" b="1" dirty="0" smtClean="0">
              <a:solidFill>
                <a:srgbClr val="3366FF"/>
              </a:solidFill>
            </a:endParaRPr>
          </a:p>
          <a:p>
            <a:endParaRPr lang="en-US" dirty="0"/>
          </a:p>
          <a:p>
            <a:r>
              <a:rPr lang="en-US" dirty="0" smtClean="0"/>
              <a:t>Adjust your environment to have access to tools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Source </a:t>
            </a:r>
            <a:r>
              <a:rPr lang="en-US" b="1" dirty="0" err="1" smtClean="0">
                <a:solidFill>
                  <a:srgbClr val="FF0000"/>
                </a:solidFill>
              </a:rPr>
              <a:t>exportPATH.txt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US" b="1" dirty="0"/>
          </a:p>
          <a:p>
            <a:r>
              <a:rPr lang="en-US" dirty="0" smtClean="0"/>
              <a:t>Use screen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screen –S name </a:t>
            </a:r>
            <a:r>
              <a:rPr lang="en-US" dirty="0" smtClean="0"/>
              <a:t>to create</a:t>
            </a:r>
          </a:p>
          <a:p>
            <a:pPr lvl="1"/>
            <a:r>
              <a:rPr lang="en-US" b="1" dirty="0" smtClean="0"/>
              <a:t>^A ^D </a:t>
            </a:r>
            <a:r>
              <a:rPr lang="en-US" dirty="0" smtClean="0"/>
              <a:t>to detach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Screen –x [PID].name </a:t>
            </a:r>
            <a:r>
              <a:rPr lang="en-US" dirty="0" smtClean="0"/>
              <a:t>to attach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exit</a:t>
            </a:r>
            <a:r>
              <a:rPr lang="en-US" b="1" dirty="0" smtClean="0"/>
              <a:t> </a:t>
            </a:r>
            <a:r>
              <a:rPr lang="en-US" dirty="0" smtClean="0"/>
              <a:t>to kill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977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HS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java -jar /opt/</a:t>
            </a:r>
            <a:r>
              <a:rPr lang="en-US" sz="2000" b="1" dirty="0" err="1">
                <a:solidFill>
                  <a:srgbClr val="0000FF"/>
                </a:solidFill>
              </a:rPr>
              <a:t>biotools</a:t>
            </a:r>
            <a:r>
              <a:rPr lang="en-US" sz="2000" b="1" dirty="0">
                <a:solidFill>
                  <a:srgbClr val="0000FF"/>
                </a:solidFill>
              </a:rPr>
              <a:t>/</a:t>
            </a:r>
            <a:r>
              <a:rPr lang="en-US" sz="2000" b="1" dirty="0" err="1">
                <a:solidFill>
                  <a:srgbClr val="0000FF"/>
                </a:solidFill>
              </a:rPr>
              <a:t>picard</a:t>
            </a:r>
            <a:r>
              <a:rPr lang="en-US" sz="2000" b="1" dirty="0">
                <a:solidFill>
                  <a:srgbClr val="0000FF"/>
                </a:solidFill>
              </a:rPr>
              <a:t>/</a:t>
            </a:r>
            <a:r>
              <a:rPr lang="en-US" sz="2000" b="1" dirty="0" err="1">
                <a:solidFill>
                  <a:srgbClr val="0000FF"/>
                </a:solidFill>
              </a:rPr>
              <a:t>picard.jar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 err="1">
                <a:solidFill>
                  <a:srgbClr val="0000FF"/>
                </a:solidFill>
              </a:rPr>
              <a:t>CalculateHsMetrics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</a:rPr>
              <a:t>BAIT_INTERVALS</a:t>
            </a:r>
            <a:r>
              <a:rPr lang="en-US" sz="2000" b="1" dirty="0" smtClean="0">
                <a:solidFill>
                  <a:srgbClr val="0000FF"/>
                </a:solidFill>
              </a:rPr>
              <a:t>=</a:t>
            </a:r>
            <a:r>
              <a:rPr lang="en-US" sz="2000" b="1" dirty="0" err="1" smtClean="0">
                <a:solidFill>
                  <a:srgbClr val="FF0000"/>
                </a:solidFill>
              </a:rPr>
              <a:t>harismendy_data</a:t>
            </a:r>
            <a:r>
              <a:rPr lang="en-US" sz="2000" b="1" dirty="0">
                <a:solidFill>
                  <a:srgbClr val="FF0000"/>
                </a:solidFill>
              </a:rPr>
              <a:t>/</a:t>
            </a:r>
            <a:r>
              <a:rPr lang="en-US" sz="2000" b="1" dirty="0" smtClean="0">
                <a:solidFill>
                  <a:srgbClr val="FF0000"/>
                </a:solidFill>
              </a:rPr>
              <a:t>resources</a:t>
            </a:r>
            <a:r>
              <a:rPr lang="en-US" sz="2000" b="1" dirty="0" smtClean="0">
                <a:solidFill>
                  <a:srgbClr val="0000FF"/>
                </a:solidFill>
              </a:rPr>
              <a:t>/</a:t>
            </a:r>
            <a:r>
              <a:rPr lang="en-US" sz="2000" b="1" dirty="0">
                <a:solidFill>
                  <a:srgbClr val="0000FF"/>
                </a:solidFill>
              </a:rPr>
              <a:t>humanV4-baits_hg19_lite.interval_list </a:t>
            </a:r>
            <a:r>
              <a:rPr lang="en-US" sz="2000" b="1" dirty="0" smtClean="0">
                <a:solidFill>
                  <a:srgbClr val="0000FF"/>
                </a:solidFill>
              </a:rPr>
              <a:t>TARGET_INTERVALS</a:t>
            </a:r>
            <a:r>
              <a:rPr lang="en-US" sz="2000" b="1" dirty="0" smtClean="0">
                <a:solidFill>
                  <a:srgbClr val="0000FF"/>
                </a:solidFill>
              </a:rPr>
              <a:t>=</a:t>
            </a:r>
            <a:r>
              <a:rPr lang="en-US" sz="2000" b="1" dirty="0" err="1">
                <a:solidFill>
                  <a:srgbClr val="FF0000"/>
                </a:solidFill>
              </a:rPr>
              <a:t>harismendy_data</a:t>
            </a:r>
            <a:r>
              <a:rPr lang="en-US" sz="2000" b="1" dirty="0">
                <a:solidFill>
                  <a:srgbClr val="FF0000"/>
                </a:solidFill>
              </a:rPr>
              <a:t>/resources/</a:t>
            </a:r>
            <a:r>
              <a:rPr lang="en-US" sz="2000" b="1" dirty="0" smtClean="0">
                <a:solidFill>
                  <a:srgbClr val="FF0000"/>
                </a:solidFill>
              </a:rPr>
              <a:t>resource</a:t>
            </a:r>
            <a:r>
              <a:rPr lang="en-US" sz="2000" b="1" dirty="0" smtClean="0">
                <a:solidFill>
                  <a:srgbClr val="0000FF"/>
                </a:solidFill>
              </a:rPr>
              <a:t>/</a:t>
            </a:r>
            <a:r>
              <a:rPr lang="en-US" sz="2000" b="1" dirty="0">
                <a:solidFill>
                  <a:srgbClr val="0000FF"/>
                </a:solidFill>
              </a:rPr>
              <a:t>humanV4-targets_hg19_lite.interval_list INPUT</a:t>
            </a:r>
            <a:r>
              <a:rPr lang="en-US" sz="2000" b="1" dirty="0" smtClean="0">
                <a:solidFill>
                  <a:srgbClr val="0000FF"/>
                </a:solidFill>
              </a:rPr>
              <a:t>=</a:t>
            </a:r>
            <a:r>
              <a:rPr lang="en-US" sz="2000" b="1" dirty="0" err="1">
                <a:solidFill>
                  <a:srgbClr val="FF0000"/>
                </a:solidFill>
              </a:rPr>
              <a:t>harismendy_data</a:t>
            </a:r>
            <a:r>
              <a:rPr lang="en-US" sz="2000" b="1" dirty="0" smtClean="0">
                <a:solidFill>
                  <a:srgbClr val="FF0000"/>
                </a:solidFill>
              </a:rPr>
              <a:t>/class/P21</a:t>
            </a:r>
            <a:r>
              <a:rPr lang="en-US" sz="2000" b="1" dirty="0" smtClean="0">
                <a:solidFill>
                  <a:srgbClr val="0000FF"/>
                </a:solidFill>
              </a:rPr>
              <a:t>.sorted.bam </a:t>
            </a:r>
            <a:r>
              <a:rPr lang="en-US" sz="2000" b="1" dirty="0">
                <a:solidFill>
                  <a:srgbClr val="0000FF"/>
                </a:solidFill>
              </a:rPr>
              <a:t>OUTPUT</a:t>
            </a:r>
            <a:r>
              <a:rPr lang="en-US" sz="2000" b="1" dirty="0" smtClean="0">
                <a:solidFill>
                  <a:srgbClr val="0000FF"/>
                </a:solidFill>
              </a:rPr>
              <a:t>=</a:t>
            </a:r>
            <a:r>
              <a:rPr lang="en-US" sz="2000" b="1" dirty="0" smtClean="0">
                <a:solidFill>
                  <a:srgbClr val="FF0000"/>
                </a:solidFill>
              </a:rPr>
              <a:t>P21</a:t>
            </a:r>
            <a:r>
              <a:rPr lang="en-US" sz="2000" b="1" dirty="0" smtClean="0">
                <a:solidFill>
                  <a:srgbClr val="0000FF"/>
                </a:solidFill>
              </a:rPr>
              <a:t>.HsMetrics.txt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502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Count number of lines</a:t>
            </a:r>
          </a:p>
          <a:p>
            <a:pPr lvl="1"/>
            <a:r>
              <a:rPr lang="en-US" dirty="0" err="1" smtClean="0">
                <a:solidFill>
                  <a:srgbClr val="3366FF"/>
                </a:solidFill>
              </a:rPr>
              <a:t>wc</a:t>
            </a:r>
            <a:r>
              <a:rPr lang="en-US" dirty="0" smtClean="0">
                <a:solidFill>
                  <a:srgbClr val="3366FF"/>
                </a:solidFill>
              </a:rPr>
              <a:t> –l </a:t>
            </a:r>
            <a:r>
              <a:rPr lang="en-US" dirty="0" err="1" smtClean="0">
                <a:solidFill>
                  <a:srgbClr val="3366FF"/>
                </a:solidFill>
              </a:rPr>
              <a:t>TSG.bed</a:t>
            </a:r>
            <a:endParaRPr lang="en-US" dirty="0"/>
          </a:p>
          <a:p>
            <a:r>
              <a:rPr lang="en-US" dirty="0" smtClean="0"/>
              <a:t>Select lines with “TP53”</a:t>
            </a:r>
          </a:p>
          <a:p>
            <a:pPr lvl="1"/>
            <a:r>
              <a:rPr lang="en-US" dirty="0" err="1" smtClean="0">
                <a:solidFill>
                  <a:srgbClr val="3366FF"/>
                </a:solidFill>
              </a:rPr>
              <a:t>grep</a:t>
            </a:r>
            <a:r>
              <a:rPr lang="en-US" dirty="0" smtClean="0">
                <a:solidFill>
                  <a:srgbClr val="3366FF"/>
                </a:solidFill>
              </a:rPr>
              <a:t> ‘TP53’ </a:t>
            </a:r>
            <a:r>
              <a:rPr lang="en-US" dirty="0" err="1" smtClean="0">
                <a:solidFill>
                  <a:srgbClr val="3366FF"/>
                </a:solidFill>
              </a:rPr>
              <a:t>TSG.bed</a:t>
            </a:r>
            <a:endParaRPr lang="en-US" dirty="0"/>
          </a:p>
          <a:p>
            <a:r>
              <a:rPr lang="en-US" dirty="0" smtClean="0"/>
              <a:t>Sort according to column 4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s</a:t>
            </a:r>
            <a:r>
              <a:rPr lang="en-US" dirty="0" smtClean="0">
                <a:solidFill>
                  <a:srgbClr val="3366FF"/>
                </a:solidFill>
              </a:rPr>
              <a:t>ort –k 4 </a:t>
            </a:r>
            <a:r>
              <a:rPr lang="en-US" dirty="0" err="1" smtClean="0">
                <a:solidFill>
                  <a:srgbClr val="3366FF"/>
                </a:solidFill>
              </a:rPr>
              <a:t>TSG.bed</a:t>
            </a:r>
            <a:endParaRPr lang="en-US" dirty="0"/>
          </a:p>
          <a:p>
            <a:r>
              <a:rPr lang="en-US" dirty="0" smtClean="0"/>
              <a:t>Select genes on chromosome 1</a:t>
            </a:r>
          </a:p>
          <a:p>
            <a:pPr lvl="1"/>
            <a:r>
              <a:rPr lang="en-US" dirty="0" err="1" smtClean="0">
                <a:solidFill>
                  <a:srgbClr val="3366FF"/>
                </a:solidFill>
              </a:rPr>
              <a:t>awk</a:t>
            </a:r>
            <a:r>
              <a:rPr lang="en-US" dirty="0" smtClean="0">
                <a:solidFill>
                  <a:srgbClr val="3366FF"/>
                </a:solidFill>
              </a:rPr>
              <a:t> ‘$1==“chr1”’ </a:t>
            </a:r>
            <a:r>
              <a:rPr lang="en-US" dirty="0" err="1" smtClean="0">
                <a:solidFill>
                  <a:srgbClr val="3366FF"/>
                </a:solidFill>
              </a:rPr>
              <a:t>TSG.bed</a:t>
            </a:r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 smtClean="0"/>
              <a:t>Calculate gene length</a:t>
            </a:r>
          </a:p>
          <a:p>
            <a:pPr lvl="1"/>
            <a:r>
              <a:rPr lang="en-US" dirty="0" err="1" smtClean="0">
                <a:solidFill>
                  <a:srgbClr val="3366FF"/>
                </a:solidFill>
              </a:rPr>
              <a:t>awk</a:t>
            </a:r>
            <a:r>
              <a:rPr lang="en-US" dirty="0" smtClean="0">
                <a:solidFill>
                  <a:srgbClr val="3366FF"/>
                </a:solidFill>
              </a:rPr>
              <a:t> ‘$5=$3-$2</a:t>
            </a:r>
            <a:r>
              <a:rPr lang="en-US" dirty="0">
                <a:solidFill>
                  <a:srgbClr val="3366FF"/>
                </a:solidFill>
              </a:rPr>
              <a:t>’ </a:t>
            </a:r>
            <a:r>
              <a:rPr lang="en-US" dirty="0" err="1">
                <a:solidFill>
                  <a:srgbClr val="3366FF"/>
                </a:solidFill>
              </a:rPr>
              <a:t>TSG.bed</a:t>
            </a:r>
            <a:endParaRPr lang="en-US" dirty="0">
              <a:solidFill>
                <a:srgbClr val="3366FF"/>
              </a:solidFill>
            </a:endParaRPr>
          </a:p>
          <a:p>
            <a:pPr lvl="1"/>
            <a:endParaRPr lang="en-US" dirty="0" smtClean="0">
              <a:solidFill>
                <a:srgbClr val="3366FF"/>
              </a:solidFill>
            </a:endParaRPr>
          </a:p>
          <a:p>
            <a:pPr lvl="1"/>
            <a:endParaRPr lang="en-US" dirty="0" smtClean="0">
              <a:solidFill>
                <a:srgbClr val="3366FF"/>
              </a:solidFill>
            </a:endParaRPr>
          </a:p>
          <a:p>
            <a:pPr lvl="1"/>
            <a:endParaRPr 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345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Intervals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587500"/>
            <a:ext cx="8788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Look at the file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0000FF"/>
                </a:solidFill>
              </a:rPr>
              <a:t>more </a:t>
            </a:r>
            <a:r>
              <a:rPr lang="en-US" sz="1800" dirty="0" err="1" smtClean="0">
                <a:solidFill>
                  <a:srgbClr val="FF0000"/>
                </a:solidFill>
              </a:rPr>
              <a:t>harismendy_data</a:t>
            </a:r>
            <a:r>
              <a:rPr lang="en-US" sz="1800" dirty="0" smtClean="0">
                <a:solidFill>
                  <a:srgbClr val="FF0000"/>
                </a:solidFill>
              </a:rPr>
              <a:t>/class/</a:t>
            </a:r>
            <a:r>
              <a:rPr lang="en-US" sz="1800" dirty="0" err="1" smtClean="0">
                <a:solidFill>
                  <a:srgbClr val="0000FF"/>
                </a:solidFill>
              </a:rPr>
              <a:t>CGC.exons.bed</a:t>
            </a:r>
            <a:endParaRPr lang="en-US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Count number of lines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>
                <a:solidFill>
                  <a:srgbClr val="0000FF"/>
                </a:solidFill>
              </a:rPr>
              <a:t>wc</a:t>
            </a:r>
            <a:r>
              <a:rPr lang="en-US" sz="1800" dirty="0" smtClean="0">
                <a:solidFill>
                  <a:srgbClr val="0000FF"/>
                </a:solidFill>
              </a:rPr>
              <a:t> –l </a:t>
            </a:r>
            <a:r>
              <a:rPr lang="en-US" sz="1800" dirty="0" err="1">
                <a:solidFill>
                  <a:srgbClr val="FF0000"/>
                </a:solidFill>
              </a:rPr>
              <a:t>harismendy_data</a:t>
            </a:r>
            <a:r>
              <a:rPr lang="en-US" sz="1800" dirty="0">
                <a:solidFill>
                  <a:srgbClr val="FF0000"/>
                </a:solidFill>
              </a:rPr>
              <a:t>/class/</a:t>
            </a:r>
            <a:r>
              <a:rPr lang="en-US" sz="1800" dirty="0" err="1" smtClean="0">
                <a:solidFill>
                  <a:srgbClr val="FF0000"/>
                </a:solidFill>
              </a:rPr>
              <a:t>CGC.exons</a:t>
            </a:r>
            <a:r>
              <a:rPr lang="en-US" sz="1800" dirty="0" err="1" smtClean="0">
                <a:solidFill>
                  <a:srgbClr val="0000FF"/>
                </a:solidFill>
              </a:rPr>
              <a:t>.bed</a:t>
            </a:r>
            <a:endParaRPr lang="en-US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Count the number of genes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>
                <a:solidFill>
                  <a:srgbClr val="0000FF"/>
                </a:solidFill>
              </a:rPr>
              <a:t>cut –f 4 </a:t>
            </a:r>
            <a:r>
              <a:rPr lang="en-US" sz="1800" dirty="0" err="1">
                <a:solidFill>
                  <a:srgbClr val="FF0000"/>
                </a:solidFill>
              </a:rPr>
              <a:t>harismendy_data</a:t>
            </a:r>
            <a:r>
              <a:rPr lang="en-US" sz="1800" dirty="0" smtClean="0">
                <a:solidFill>
                  <a:srgbClr val="FF0000"/>
                </a:solidFill>
              </a:rPr>
              <a:t>/class/</a:t>
            </a:r>
            <a:r>
              <a:rPr lang="en-US" sz="1800" dirty="0" err="1" smtClean="0">
                <a:solidFill>
                  <a:srgbClr val="FF0000"/>
                </a:solidFill>
              </a:rPr>
              <a:t>CGC.exons</a:t>
            </a:r>
            <a:r>
              <a:rPr lang="en-US" sz="1800" dirty="0" err="1" smtClean="0">
                <a:solidFill>
                  <a:srgbClr val="0000FF"/>
                </a:solidFill>
              </a:rPr>
              <a:t>.bed</a:t>
            </a:r>
            <a:r>
              <a:rPr lang="en-US" sz="1800" dirty="0" smtClean="0">
                <a:solidFill>
                  <a:srgbClr val="0000FF"/>
                </a:solidFill>
              </a:rPr>
              <a:t> | sort | </a:t>
            </a:r>
            <a:r>
              <a:rPr lang="en-US" sz="1800" dirty="0" err="1" smtClean="0">
                <a:solidFill>
                  <a:srgbClr val="0000FF"/>
                </a:solidFill>
              </a:rPr>
              <a:t>uniq</a:t>
            </a:r>
            <a:r>
              <a:rPr lang="en-US" sz="1800" dirty="0" smtClean="0">
                <a:solidFill>
                  <a:srgbClr val="0000FF"/>
                </a:solidFill>
              </a:rPr>
              <a:t> | </a:t>
            </a:r>
            <a:r>
              <a:rPr lang="en-US" sz="1800" dirty="0" err="1" smtClean="0">
                <a:solidFill>
                  <a:srgbClr val="0000FF"/>
                </a:solidFill>
              </a:rPr>
              <a:t>wc</a:t>
            </a:r>
            <a:r>
              <a:rPr lang="en-US" sz="1800" dirty="0" smtClean="0">
                <a:solidFill>
                  <a:srgbClr val="0000FF"/>
                </a:solidFill>
              </a:rPr>
              <a:t> –l</a:t>
            </a:r>
          </a:p>
          <a:p>
            <a:pPr marL="0" indent="0">
              <a:buNone/>
            </a:pPr>
            <a:r>
              <a:rPr lang="en-US" sz="1800" dirty="0" smtClean="0"/>
              <a:t>Count number of intervals per gene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0000FF"/>
                </a:solidFill>
              </a:rPr>
              <a:t>cut –f 4 </a:t>
            </a:r>
            <a:r>
              <a:rPr lang="en-US" sz="1800" dirty="0" err="1">
                <a:solidFill>
                  <a:srgbClr val="FF0000"/>
                </a:solidFill>
              </a:rPr>
              <a:t>harismendy_data</a:t>
            </a:r>
            <a:r>
              <a:rPr lang="en-US" sz="1800" dirty="0">
                <a:solidFill>
                  <a:srgbClr val="FF0000"/>
                </a:solidFill>
              </a:rPr>
              <a:t>/class/</a:t>
            </a:r>
            <a:r>
              <a:rPr lang="en-US" sz="1800" dirty="0" err="1">
                <a:solidFill>
                  <a:srgbClr val="FF0000"/>
                </a:solidFill>
              </a:rPr>
              <a:t>CGC.exons</a:t>
            </a:r>
            <a:r>
              <a:rPr lang="en-US" sz="1800" dirty="0" err="1">
                <a:solidFill>
                  <a:srgbClr val="0000FF"/>
                </a:solidFill>
              </a:rPr>
              <a:t>.bed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 smtClean="0">
                <a:solidFill>
                  <a:srgbClr val="0000FF"/>
                </a:solidFill>
              </a:rPr>
              <a:t>| sort | </a:t>
            </a:r>
            <a:r>
              <a:rPr lang="en-US" sz="1800" dirty="0" err="1" smtClean="0">
                <a:solidFill>
                  <a:srgbClr val="0000FF"/>
                </a:solidFill>
              </a:rPr>
              <a:t>uniq</a:t>
            </a:r>
            <a:r>
              <a:rPr lang="en-US" sz="1800" dirty="0" smtClean="0">
                <a:solidFill>
                  <a:srgbClr val="0000FF"/>
                </a:solidFill>
              </a:rPr>
              <a:t> –c | sort –r | more</a:t>
            </a:r>
          </a:p>
          <a:p>
            <a:pPr marL="0" indent="0">
              <a:buNone/>
            </a:pPr>
            <a:r>
              <a:rPr lang="en-US" sz="1800" dirty="0" smtClean="0"/>
              <a:t>Calculate the size of each interval and sort by size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>
                <a:solidFill>
                  <a:srgbClr val="0000FF"/>
                </a:solidFill>
              </a:rPr>
              <a:t>awk</a:t>
            </a:r>
            <a:r>
              <a:rPr lang="en-US" sz="1800" dirty="0" smtClean="0">
                <a:solidFill>
                  <a:srgbClr val="0000FF"/>
                </a:solidFill>
              </a:rPr>
              <a:t> ‘{size=$3-$2; print $0,size}’ </a:t>
            </a:r>
            <a:r>
              <a:rPr lang="en-US" sz="1800" dirty="0" err="1">
                <a:solidFill>
                  <a:srgbClr val="FF0000"/>
                </a:solidFill>
              </a:rPr>
              <a:t>harismendy_data</a:t>
            </a:r>
            <a:r>
              <a:rPr lang="en-US" sz="1800" dirty="0">
                <a:solidFill>
                  <a:srgbClr val="FF0000"/>
                </a:solidFill>
              </a:rPr>
              <a:t>/class/</a:t>
            </a:r>
            <a:r>
              <a:rPr lang="en-US" sz="1800" dirty="0" err="1" smtClean="0">
                <a:solidFill>
                  <a:srgbClr val="FF0000"/>
                </a:solidFill>
              </a:rPr>
              <a:t>CGC.exons</a:t>
            </a:r>
            <a:r>
              <a:rPr lang="en-US" sz="1800" dirty="0" err="1" smtClean="0">
                <a:solidFill>
                  <a:srgbClr val="0000FF"/>
                </a:solidFill>
              </a:rPr>
              <a:t>.bed</a:t>
            </a:r>
            <a:r>
              <a:rPr lang="en-US" sz="1800" dirty="0" smtClean="0">
                <a:solidFill>
                  <a:srgbClr val="0000FF"/>
                </a:solidFill>
              </a:rPr>
              <a:t> | sort –n –r –k 5</a:t>
            </a:r>
          </a:p>
          <a:p>
            <a:pPr marL="0" indent="0">
              <a:buNone/>
            </a:pPr>
            <a:r>
              <a:rPr lang="en-US" sz="1800" dirty="0" smtClean="0"/>
              <a:t>Calculate the average interval size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>
                <a:solidFill>
                  <a:srgbClr val="0000FF"/>
                </a:solidFill>
              </a:rPr>
              <a:t>awk</a:t>
            </a:r>
            <a:r>
              <a:rPr lang="en-US" sz="1800" dirty="0" smtClean="0">
                <a:solidFill>
                  <a:srgbClr val="0000FF"/>
                </a:solidFill>
              </a:rPr>
              <a:t> ‘{sum=sum+$3-$2} END {print sum/NR}’ </a:t>
            </a:r>
            <a:r>
              <a:rPr lang="en-US" sz="1800" dirty="0" err="1">
                <a:solidFill>
                  <a:srgbClr val="FF0000"/>
                </a:solidFill>
              </a:rPr>
              <a:t>harismendy_data</a:t>
            </a:r>
            <a:r>
              <a:rPr lang="en-US" sz="1800" dirty="0">
                <a:solidFill>
                  <a:srgbClr val="FF0000"/>
                </a:solidFill>
              </a:rPr>
              <a:t>/class/</a:t>
            </a:r>
            <a:r>
              <a:rPr lang="en-US" sz="1800" dirty="0" err="1">
                <a:solidFill>
                  <a:srgbClr val="FF0000"/>
                </a:solidFill>
              </a:rPr>
              <a:t>CGC.exons</a:t>
            </a:r>
            <a:r>
              <a:rPr lang="en-US" sz="1800" dirty="0" err="1">
                <a:solidFill>
                  <a:srgbClr val="0000FF"/>
                </a:solidFill>
              </a:rPr>
              <a:t>.bed</a:t>
            </a:r>
            <a:endParaRPr lang="en-US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09232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fastqc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cs typeface="Courier"/>
              </a:rPr>
              <a:t>Inspect the </a:t>
            </a:r>
            <a:r>
              <a:rPr lang="en-US" sz="2000" dirty="0" err="1" smtClean="0">
                <a:cs typeface="Courier"/>
              </a:rPr>
              <a:t>fastq</a:t>
            </a:r>
            <a:r>
              <a:rPr lang="en-US" sz="2000" dirty="0" smtClean="0">
                <a:cs typeface="Courier"/>
              </a:rPr>
              <a:t> file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cs typeface="Courier"/>
              </a:rPr>
              <a:t>	</a:t>
            </a:r>
            <a:r>
              <a:rPr lang="en-US" sz="2000" b="1" dirty="0" err="1" smtClean="0">
                <a:solidFill>
                  <a:srgbClr val="0000FF"/>
                </a:solidFill>
                <a:cs typeface="Courier"/>
              </a:rPr>
              <a:t>zcat</a:t>
            </a:r>
            <a:r>
              <a:rPr lang="en-US" sz="2000" b="1" dirty="0" smtClean="0">
                <a:solidFill>
                  <a:srgbClr val="0000FF"/>
                </a:solidFill>
                <a:cs typeface="Courier"/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harismendy_data</a:t>
            </a:r>
            <a:r>
              <a:rPr lang="en-US" sz="2000" b="1" dirty="0" smtClean="0">
                <a:solidFill>
                  <a:srgbClr val="FF0000"/>
                </a:solidFill>
              </a:rPr>
              <a:t>/class</a:t>
            </a:r>
            <a:r>
              <a:rPr lang="en-US" sz="2000" b="1" dirty="0">
                <a:solidFill>
                  <a:srgbClr val="FF0000"/>
                </a:solidFill>
              </a:rPr>
              <a:t>/</a:t>
            </a:r>
            <a:r>
              <a:rPr lang="en-US" sz="2000" b="1" dirty="0" err="1" smtClean="0">
                <a:solidFill>
                  <a:srgbClr val="FF0000"/>
                </a:solidFill>
                <a:cs typeface="Courier"/>
              </a:rPr>
              <a:t>file</a:t>
            </a:r>
            <a:r>
              <a:rPr lang="en-US" sz="2000" b="1" dirty="0" err="1" smtClean="0">
                <a:solidFill>
                  <a:srgbClr val="0000FF"/>
                </a:solidFill>
                <a:cs typeface="Courier"/>
              </a:rPr>
              <a:t>.fastq.gz</a:t>
            </a:r>
            <a:r>
              <a:rPr lang="en-US" sz="2000" b="1" dirty="0" smtClean="0">
                <a:solidFill>
                  <a:srgbClr val="0000FF"/>
                </a:solidFill>
                <a:cs typeface="Courier"/>
              </a:rPr>
              <a:t> | more</a:t>
            </a:r>
          </a:p>
          <a:p>
            <a:pPr marL="0" indent="0">
              <a:buNone/>
            </a:pPr>
            <a:r>
              <a:rPr lang="en-US" sz="2000" dirty="0" smtClean="0">
                <a:cs typeface="Courier"/>
              </a:rPr>
              <a:t>Read the help menu</a:t>
            </a:r>
          </a:p>
          <a:p>
            <a:pPr marL="0" indent="0">
              <a:buNone/>
            </a:pPr>
            <a:r>
              <a:rPr lang="en-US" sz="2000" dirty="0">
                <a:cs typeface="Courier"/>
              </a:rPr>
              <a:t>	</a:t>
            </a:r>
            <a:r>
              <a:rPr lang="en-US" sz="2000" b="1" dirty="0" err="1" smtClean="0">
                <a:solidFill>
                  <a:srgbClr val="0000FF"/>
                </a:solidFill>
                <a:cs typeface="Courier"/>
              </a:rPr>
              <a:t>fastqc</a:t>
            </a:r>
            <a:r>
              <a:rPr lang="en-US" sz="2000" b="1" dirty="0" smtClean="0">
                <a:solidFill>
                  <a:srgbClr val="0000FF"/>
                </a:solidFill>
                <a:cs typeface="Courier"/>
              </a:rPr>
              <a:t> –h</a:t>
            </a:r>
          </a:p>
          <a:p>
            <a:pPr marL="0" indent="0">
              <a:buNone/>
            </a:pPr>
            <a:r>
              <a:rPr lang="en-US" sz="2000" dirty="0" smtClean="0">
                <a:cs typeface="Courier"/>
              </a:rPr>
              <a:t>Create a output directory</a:t>
            </a:r>
          </a:p>
          <a:p>
            <a:pPr marL="0" indent="0">
              <a:buNone/>
            </a:pPr>
            <a:r>
              <a:rPr lang="en-US" sz="2000" dirty="0">
                <a:cs typeface="Courier"/>
              </a:rPr>
              <a:t>	</a:t>
            </a:r>
            <a:r>
              <a:rPr lang="en-US" sz="2000" dirty="0" err="1" smtClean="0">
                <a:cs typeface="Courier"/>
              </a:rPr>
              <a:t>mkdir</a:t>
            </a:r>
            <a:r>
              <a:rPr lang="en-US" sz="2000" dirty="0" smtClean="0">
                <a:cs typeface="Courier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cs typeface="Courier"/>
              </a:rPr>
              <a:t>fastqc</a:t>
            </a:r>
            <a:endParaRPr lang="en-US" sz="2000" b="1" dirty="0" smtClean="0">
              <a:solidFill>
                <a:srgbClr val="FF0000"/>
              </a:solidFill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cs typeface="Courier"/>
              </a:rPr>
              <a:t>Run </a:t>
            </a:r>
            <a:r>
              <a:rPr lang="en-US" sz="2000" dirty="0" err="1" smtClean="0">
                <a:cs typeface="Courier"/>
              </a:rPr>
              <a:t>fastqc</a:t>
            </a:r>
            <a:endParaRPr lang="en-US" sz="2000" dirty="0" smtClean="0"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cs typeface="Courier"/>
              </a:rPr>
              <a:t>	</a:t>
            </a:r>
            <a:r>
              <a:rPr lang="en-US" sz="2000" b="1" dirty="0" err="1" smtClean="0">
                <a:solidFill>
                  <a:srgbClr val="0000FF"/>
                </a:solidFill>
                <a:cs typeface="Courier"/>
              </a:rPr>
              <a:t>fastqc</a:t>
            </a:r>
            <a:r>
              <a:rPr lang="en-US" sz="2000" b="1" dirty="0" smtClean="0">
                <a:solidFill>
                  <a:srgbClr val="0000FF"/>
                </a:solidFill>
                <a:cs typeface="Courier"/>
              </a:rPr>
              <a:t> –o </a:t>
            </a:r>
            <a:r>
              <a:rPr lang="en-US" sz="2000" b="1" dirty="0" err="1" smtClean="0">
                <a:solidFill>
                  <a:srgbClr val="FF0000"/>
                </a:solidFill>
                <a:cs typeface="Courier"/>
              </a:rPr>
              <a:t>fastqc</a:t>
            </a:r>
            <a:r>
              <a:rPr lang="en-US" sz="2000" b="1" dirty="0" smtClean="0">
                <a:solidFill>
                  <a:srgbClr val="0000FF"/>
                </a:solidFill>
                <a:cs typeface="Courier"/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harismendy_data</a:t>
            </a:r>
            <a:r>
              <a:rPr lang="en-US" sz="2000" b="1" dirty="0">
                <a:solidFill>
                  <a:srgbClr val="FF0000"/>
                </a:solidFill>
              </a:rPr>
              <a:t>/class/</a:t>
            </a:r>
            <a:r>
              <a:rPr lang="en-US" sz="2000" b="1" dirty="0" err="1">
                <a:solidFill>
                  <a:srgbClr val="FF0000"/>
                </a:solidFill>
              </a:rPr>
              <a:t>CGC.exons.bed</a:t>
            </a:r>
            <a:r>
              <a:rPr lang="en-US" sz="2000" b="1" dirty="0" smtClean="0">
                <a:solidFill>
                  <a:srgbClr val="FF0000"/>
                </a:solidFill>
              </a:rPr>
              <a:t>/</a:t>
            </a:r>
            <a:r>
              <a:rPr lang="en-US" sz="2000" b="1" dirty="0" err="1" smtClean="0">
                <a:solidFill>
                  <a:srgbClr val="FF0000"/>
                </a:solidFill>
                <a:cs typeface="Courier"/>
              </a:rPr>
              <a:t>file</a:t>
            </a:r>
            <a:r>
              <a:rPr lang="en-US" sz="2000" b="1" dirty="0" err="1" smtClean="0">
                <a:solidFill>
                  <a:srgbClr val="0000FF"/>
                </a:solidFill>
                <a:cs typeface="Courier"/>
              </a:rPr>
              <a:t>.fastq.gz</a:t>
            </a:r>
            <a:endParaRPr lang="en-US" sz="2000" b="1" dirty="0" smtClean="0">
              <a:solidFill>
                <a:srgbClr val="0000FF"/>
              </a:solidFill>
              <a:cs typeface="Courier"/>
            </a:endParaRPr>
          </a:p>
          <a:p>
            <a:pPr marL="0" indent="0">
              <a:buNone/>
            </a:pPr>
            <a:endParaRPr lang="en-US" sz="2000" dirty="0" smtClean="0"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cs typeface="Courier"/>
              </a:rPr>
              <a:t>Transfer the results to your desktop</a:t>
            </a:r>
          </a:p>
          <a:p>
            <a:pPr marL="0" indent="0">
              <a:buNone/>
            </a:pPr>
            <a:endParaRPr lang="en-US" sz="2000" dirty="0" smtClean="0"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cs typeface="Courier"/>
              </a:rPr>
              <a:t>Open results with web-browser</a:t>
            </a:r>
            <a:endParaRPr lang="en-US" sz="2000" dirty="0">
              <a:cs typeface="Courier"/>
            </a:endParaRP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2611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BWA alignment and BAM files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31097"/>
            <a:ext cx="9410700" cy="57126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Read the doc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 err="1" smtClean="0">
                <a:solidFill>
                  <a:srgbClr val="0000FF"/>
                </a:solidFill>
              </a:rPr>
              <a:t>bwa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</a:rPr>
              <a:t>mem</a:t>
            </a:r>
            <a:r>
              <a:rPr lang="en-US" sz="2400" b="1" dirty="0">
                <a:solidFill>
                  <a:srgbClr val="0000FF"/>
                </a:solidFill>
              </a:rPr>
              <a:t> or https://</a:t>
            </a:r>
            <a:r>
              <a:rPr lang="en-US" sz="2400" b="1" dirty="0" err="1">
                <a:solidFill>
                  <a:srgbClr val="0000FF"/>
                </a:solidFill>
              </a:rPr>
              <a:t>github.com</a:t>
            </a:r>
            <a:r>
              <a:rPr lang="en-US" sz="2400" b="1" dirty="0">
                <a:solidFill>
                  <a:srgbClr val="0000FF"/>
                </a:solidFill>
              </a:rPr>
              <a:t>/lh3/</a:t>
            </a:r>
            <a:r>
              <a:rPr lang="en-US" sz="2400" b="1" dirty="0" err="1" smtClean="0">
                <a:solidFill>
                  <a:srgbClr val="0000FF"/>
                </a:solidFill>
              </a:rPr>
              <a:t>bwa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Start a Screen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 smtClean="0">
                <a:solidFill>
                  <a:srgbClr val="0000FF"/>
                </a:solidFill>
              </a:rPr>
              <a:t>screen –S </a:t>
            </a:r>
            <a:r>
              <a:rPr lang="en-US" sz="2400" b="1" dirty="0" smtClean="0">
                <a:solidFill>
                  <a:srgbClr val="FF0000"/>
                </a:solidFill>
              </a:rPr>
              <a:t>username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Alignment + convert to sorted bam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b="1" dirty="0" err="1" smtClean="0">
                <a:solidFill>
                  <a:srgbClr val="0000FF"/>
                </a:solidFill>
              </a:rPr>
              <a:t>bwa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</a:rPr>
              <a:t>mem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harismendy_data</a:t>
            </a:r>
            <a:r>
              <a:rPr lang="en-US" sz="2400" b="1" dirty="0" smtClean="0">
                <a:solidFill>
                  <a:srgbClr val="FF0000"/>
                </a:solidFill>
              </a:rPr>
              <a:t>/</a:t>
            </a:r>
            <a:r>
              <a:rPr lang="en-US" sz="2400" b="1" dirty="0" smtClean="0">
                <a:solidFill>
                  <a:srgbClr val="FF0000"/>
                </a:solidFill>
              </a:rPr>
              <a:t>resources/</a:t>
            </a:r>
            <a:r>
              <a:rPr lang="en-US" sz="2400" b="1" dirty="0">
                <a:solidFill>
                  <a:srgbClr val="0000FF"/>
                </a:solidFill>
              </a:rPr>
              <a:t>hg19_lite.fa</a:t>
            </a:r>
            <a:r>
              <a:rPr lang="en-US" sz="2400" b="1" dirty="0" smtClean="0">
                <a:solidFill>
                  <a:srgbClr val="0000FF"/>
                </a:solidFill>
              </a:rPr>
              <a:t> –t 1 </a:t>
            </a:r>
            <a:r>
              <a:rPr lang="en-US" sz="2400" b="1" dirty="0" smtClean="0">
                <a:solidFill>
                  <a:srgbClr val="FF0000"/>
                </a:solidFill>
              </a:rPr>
              <a:t>R1.fq.gz R2.fq.gz</a:t>
            </a:r>
            <a:r>
              <a:rPr lang="en-US" sz="2400" b="1" dirty="0" smtClean="0">
                <a:solidFill>
                  <a:srgbClr val="0000FF"/>
                </a:solidFill>
              </a:rPr>
              <a:t> | </a:t>
            </a:r>
            <a:r>
              <a:rPr lang="en-US" sz="2400" b="1" dirty="0" err="1" smtClean="0">
                <a:solidFill>
                  <a:srgbClr val="0000FF"/>
                </a:solidFill>
              </a:rPr>
              <a:t>samtools</a:t>
            </a:r>
            <a:r>
              <a:rPr lang="en-US" sz="2400" b="1" dirty="0" smtClean="0">
                <a:solidFill>
                  <a:srgbClr val="0000FF"/>
                </a:solidFill>
              </a:rPr>
              <a:t> view –</a:t>
            </a:r>
            <a:r>
              <a:rPr lang="en-US" sz="2400" b="1" dirty="0" err="1" smtClean="0">
                <a:solidFill>
                  <a:srgbClr val="0000FF"/>
                </a:solidFill>
              </a:rPr>
              <a:t>buSh</a:t>
            </a:r>
            <a:r>
              <a:rPr lang="en-US" sz="2400" b="1" dirty="0" smtClean="0">
                <a:solidFill>
                  <a:srgbClr val="0000FF"/>
                </a:solidFill>
              </a:rPr>
              <a:t> - &gt; </a:t>
            </a:r>
            <a:r>
              <a:rPr lang="en-US" sz="2400" b="1" dirty="0" err="1" smtClean="0">
                <a:solidFill>
                  <a:srgbClr val="FF0000"/>
                </a:solidFill>
              </a:rPr>
              <a:t>sample</a:t>
            </a:r>
            <a:r>
              <a:rPr lang="en-US" sz="2400" b="1" dirty="0" err="1" smtClean="0">
                <a:solidFill>
                  <a:srgbClr val="0000FF"/>
                </a:solidFill>
              </a:rPr>
              <a:t>.bam</a:t>
            </a:r>
            <a:endParaRPr lang="en-US" sz="24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Sort and index the bam file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 err="1" smtClean="0">
                <a:solidFill>
                  <a:srgbClr val="0000FF"/>
                </a:solidFill>
              </a:rPr>
              <a:t>samtools</a:t>
            </a:r>
            <a:r>
              <a:rPr lang="en-US" sz="2400" b="1" dirty="0" smtClean="0">
                <a:solidFill>
                  <a:srgbClr val="0000FF"/>
                </a:solidFill>
              </a:rPr>
              <a:t> sort –m 2G </a:t>
            </a:r>
            <a:r>
              <a:rPr lang="en-US" sz="2400" b="1" dirty="0" err="1" smtClean="0">
                <a:solidFill>
                  <a:srgbClr val="FF0000"/>
                </a:solidFill>
              </a:rPr>
              <a:t>sample</a:t>
            </a:r>
            <a:r>
              <a:rPr lang="en-US" sz="2400" b="1" dirty="0" err="1" smtClean="0">
                <a:solidFill>
                  <a:srgbClr val="0000FF"/>
                </a:solidFill>
              </a:rPr>
              <a:t>.bam</a:t>
            </a:r>
            <a:r>
              <a:rPr lang="en-US" sz="2400" b="1" dirty="0">
                <a:solidFill>
                  <a:srgbClr val="0000FF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sample</a:t>
            </a:r>
            <a:r>
              <a:rPr lang="en-US" sz="2400" b="1" dirty="0" err="1" smtClean="0">
                <a:solidFill>
                  <a:srgbClr val="0000FF"/>
                </a:solidFill>
              </a:rPr>
              <a:t>.sorted</a:t>
            </a:r>
            <a:endParaRPr lang="en-US" sz="24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3366FF"/>
                </a:solidFill>
              </a:rPr>
              <a:t>	</a:t>
            </a:r>
            <a:r>
              <a:rPr lang="en-US" sz="2400" b="1" dirty="0" err="1" smtClean="0">
                <a:solidFill>
                  <a:srgbClr val="0000FF"/>
                </a:solidFill>
              </a:rPr>
              <a:t>samtools</a:t>
            </a:r>
            <a:r>
              <a:rPr lang="en-US" sz="2400" b="1" dirty="0" smtClean="0">
                <a:solidFill>
                  <a:srgbClr val="0000FF"/>
                </a:solidFill>
              </a:rPr>
              <a:t> index </a:t>
            </a:r>
            <a:r>
              <a:rPr lang="en-US" sz="2400" b="1" dirty="0" err="1" smtClean="0">
                <a:solidFill>
                  <a:srgbClr val="FF0000"/>
                </a:solidFill>
              </a:rPr>
              <a:t>sample</a:t>
            </a:r>
            <a:r>
              <a:rPr lang="en-US" sz="2400" b="1" dirty="0" err="1" smtClean="0">
                <a:solidFill>
                  <a:srgbClr val="0000FF"/>
                </a:solidFill>
              </a:rPr>
              <a:t>.sorted.bam</a:t>
            </a:r>
            <a:endParaRPr lang="en-US" sz="24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590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33" y="308504"/>
            <a:ext cx="8229600" cy="1143000"/>
          </a:xfrm>
        </p:spPr>
        <p:txBody>
          <a:bodyPr/>
          <a:lstStyle/>
          <a:p>
            <a:r>
              <a:rPr lang="en-US" dirty="0" smtClean="0"/>
              <a:t>Remove Duplicate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java -jar /opt/</a:t>
            </a:r>
            <a:r>
              <a:rPr lang="en-US" sz="2800" dirty="0" err="1">
                <a:solidFill>
                  <a:srgbClr val="0000FF"/>
                </a:solidFill>
              </a:rPr>
              <a:t>biotools</a:t>
            </a:r>
            <a:r>
              <a:rPr lang="en-US" sz="2800" dirty="0">
                <a:solidFill>
                  <a:srgbClr val="0000FF"/>
                </a:solidFill>
              </a:rPr>
              <a:t>/</a:t>
            </a:r>
            <a:r>
              <a:rPr lang="en-US" sz="2800" dirty="0" err="1">
                <a:solidFill>
                  <a:srgbClr val="0000FF"/>
                </a:solidFill>
              </a:rPr>
              <a:t>picard</a:t>
            </a:r>
            <a:r>
              <a:rPr lang="en-US" sz="2800" dirty="0">
                <a:solidFill>
                  <a:srgbClr val="0000FF"/>
                </a:solidFill>
              </a:rPr>
              <a:t>/</a:t>
            </a:r>
            <a:r>
              <a:rPr lang="en-US" sz="2800" dirty="0" err="1">
                <a:solidFill>
                  <a:srgbClr val="0000FF"/>
                </a:solidFill>
              </a:rPr>
              <a:t>picard.jar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MarkDuplicates</a:t>
            </a:r>
            <a:r>
              <a:rPr lang="en-US" sz="2800" dirty="0">
                <a:solidFill>
                  <a:srgbClr val="0000FF"/>
                </a:solidFill>
              </a:rPr>
              <a:t> INPUT</a:t>
            </a:r>
            <a:r>
              <a:rPr lang="en-US" sz="2800" dirty="0" smtClean="0">
                <a:solidFill>
                  <a:srgbClr val="0000FF"/>
                </a:solidFill>
              </a:rPr>
              <a:t>=</a:t>
            </a:r>
            <a:r>
              <a:rPr lang="en-US" sz="2800" dirty="0" err="1" smtClean="0">
                <a:solidFill>
                  <a:srgbClr val="FF0000"/>
                </a:solidFill>
              </a:rPr>
              <a:t>harismendy_data</a:t>
            </a:r>
            <a:r>
              <a:rPr lang="en-US" sz="2800" dirty="0" smtClean="0">
                <a:solidFill>
                  <a:srgbClr val="FF0000"/>
                </a:solidFill>
              </a:rPr>
              <a:t>/class/P21.sorted</a:t>
            </a:r>
            <a:r>
              <a:rPr lang="en-US" sz="2800" dirty="0" smtClean="0">
                <a:solidFill>
                  <a:srgbClr val="0000FF"/>
                </a:solidFill>
              </a:rPr>
              <a:t>.bam </a:t>
            </a:r>
            <a:r>
              <a:rPr lang="en-US" sz="2800" dirty="0">
                <a:solidFill>
                  <a:srgbClr val="0000FF"/>
                </a:solidFill>
              </a:rPr>
              <a:t>OUTPUT</a:t>
            </a:r>
            <a:r>
              <a:rPr lang="en-US" sz="2800" dirty="0" smtClean="0">
                <a:solidFill>
                  <a:srgbClr val="0000FF"/>
                </a:solidFill>
              </a:rPr>
              <a:t>=</a:t>
            </a:r>
            <a:r>
              <a:rPr lang="en-US" sz="2800" dirty="0" smtClean="0">
                <a:solidFill>
                  <a:srgbClr val="FF0000"/>
                </a:solidFill>
              </a:rPr>
              <a:t>P21.sorted.rmdup</a:t>
            </a:r>
            <a:r>
              <a:rPr lang="en-US" sz="2800" dirty="0" smtClean="0">
                <a:solidFill>
                  <a:srgbClr val="0000FF"/>
                </a:solidFill>
              </a:rPr>
              <a:t>.bam </a:t>
            </a:r>
            <a:r>
              <a:rPr lang="en-US" sz="2800" dirty="0">
                <a:solidFill>
                  <a:srgbClr val="0000FF"/>
                </a:solidFill>
              </a:rPr>
              <a:t>METRICS_FILE=</a:t>
            </a:r>
            <a:r>
              <a:rPr lang="en-US" sz="2800" dirty="0" err="1">
                <a:solidFill>
                  <a:srgbClr val="FF0000"/>
                </a:solidFill>
              </a:rPr>
              <a:t>myrmdupMetric</a:t>
            </a:r>
            <a:r>
              <a:rPr lang="en-US" sz="2800" dirty="0" err="1">
                <a:solidFill>
                  <a:srgbClr val="0000FF"/>
                </a:solidFill>
              </a:rPr>
              <a:t>s.txt</a:t>
            </a:r>
            <a:r>
              <a:rPr lang="en-US" sz="2800" dirty="0">
                <a:solidFill>
                  <a:srgbClr val="0000FF"/>
                </a:solidFill>
              </a:rPr>
              <a:t> REMOVE_DUPLICATES=true ASSUME_SORTED=true</a:t>
            </a:r>
          </a:p>
        </p:txBody>
      </p:sp>
    </p:spTree>
    <p:extLst>
      <p:ext uri="{BB962C8B-B14F-4D97-AF65-F5344CB8AC3E}">
        <p14:creationId xmlns:p14="http://schemas.microsoft.com/office/powerpoint/2010/main" val="315654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 and Slices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Calculate flag statistics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FF"/>
                </a:solidFill>
              </a:rPr>
              <a:t>	</a:t>
            </a:r>
            <a:r>
              <a:rPr lang="en-US" sz="2000" b="1" dirty="0" err="1">
                <a:solidFill>
                  <a:srgbClr val="0000FF"/>
                </a:solidFill>
              </a:rPr>
              <a:t>samtools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 err="1">
                <a:solidFill>
                  <a:srgbClr val="0000FF"/>
                </a:solidFill>
              </a:rPr>
              <a:t>flagstat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harismendy_data</a:t>
            </a:r>
            <a:r>
              <a:rPr lang="en-US" sz="2000" b="1" dirty="0" smtClean="0">
                <a:solidFill>
                  <a:srgbClr val="FF0000"/>
                </a:solidFill>
              </a:rPr>
              <a:t>/class/P21</a:t>
            </a:r>
            <a:r>
              <a:rPr lang="en-US" sz="2000" b="1" dirty="0" smtClean="0">
                <a:solidFill>
                  <a:srgbClr val="0000FF"/>
                </a:solidFill>
              </a:rPr>
              <a:t>.sorted.bam </a:t>
            </a:r>
            <a:r>
              <a:rPr lang="en-US" sz="2000" b="1" dirty="0">
                <a:solidFill>
                  <a:srgbClr val="0000FF"/>
                </a:solidFill>
              </a:rPr>
              <a:t>&gt; </a:t>
            </a:r>
            <a:r>
              <a:rPr lang="en-US" sz="2000" b="1" dirty="0" smtClean="0">
                <a:solidFill>
                  <a:srgbClr val="FF0000"/>
                </a:solidFill>
              </a:rPr>
              <a:t>P21</a:t>
            </a:r>
            <a:r>
              <a:rPr lang="en-US" sz="2000" b="1" dirty="0" smtClean="0">
                <a:solidFill>
                  <a:srgbClr val="0000FF"/>
                </a:solidFill>
              </a:rPr>
              <a:t>.flagstat.txt</a:t>
            </a:r>
            <a:endParaRPr lang="en-US" sz="20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How </a:t>
            </a:r>
            <a:r>
              <a:rPr lang="en-US" sz="2000" dirty="0"/>
              <a:t>many “gapped reads” ?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 err="1">
                <a:solidFill>
                  <a:srgbClr val="0000FF"/>
                </a:solidFill>
              </a:rPr>
              <a:t>samtools</a:t>
            </a:r>
            <a:r>
              <a:rPr lang="en-US" sz="2000" b="1" dirty="0">
                <a:solidFill>
                  <a:srgbClr val="0000FF"/>
                </a:solidFill>
              </a:rPr>
              <a:t> view </a:t>
            </a:r>
            <a:r>
              <a:rPr lang="en-US" sz="2000" b="1" dirty="0" err="1">
                <a:solidFill>
                  <a:srgbClr val="FF0000"/>
                </a:solidFill>
              </a:rPr>
              <a:t>harismendy_data</a:t>
            </a:r>
            <a:r>
              <a:rPr lang="en-US" sz="2000" b="1" dirty="0" smtClean="0">
                <a:solidFill>
                  <a:srgbClr val="FF0000"/>
                </a:solidFill>
              </a:rPr>
              <a:t>/class/P21</a:t>
            </a:r>
            <a:r>
              <a:rPr lang="en-US" sz="2000" b="1" dirty="0">
                <a:solidFill>
                  <a:srgbClr val="0000FF"/>
                </a:solidFill>
              </a:rPr>
              <a:t>.sorted.bam | </a:t>
            </a:r>
            <a:r>
              <a:rPr lang="en-US" sz="2000" b="1" dirty="0" err="1">
                <a:solidFill>
                  <a:srgbClr val="0000FF"/>
                </a:solidFill>
              </a:rPr>
              <a:t>awk</a:t>
            </a:r>
            <a:r>
              <a:rPr lang="en-US" sz="2000" b="1" dirty="0">
                <a:solidFill>
                  <a:srgbClr val="0000FF"/>
                </a:solidFill>
              </a:rPr>
              <a:t> ‘$6~/[ID]/’ | </a:t>
            </a:r>
            <a:r>
              <a:rPr lang="en-US" sz="2000" b="1" dirty="0" err="1">
                <a:solidFill>
                  <a:srgbClr val="0000FF"/>
                </a:solidFill>
              </a:rPr>
              <a:t>wc</a:t>
            </a:r>
            <a:r>
              <a:rPr lang="en-US" sz="2000" b="1" dirty="0">
                <a:solidFill>
                  <a:srgbClr val="0000FF"/>
                </a:solidFill>
              </a:rPr>
              <a:t> -l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Subset </a:t>
            </a:r>
            <a:r>
              <a:rPr lang="en-US" sz="2000" dirty="0"/>
              <a:t>the reads from an interval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 err="1">
                <a:solidFill>
                  <a:srgbClr val="0000FF"/>
                </a:solidFill>
              </a:rPr>
              <a:t>samtools</a:t>
            </a:r>
            <a:r>
              <a:rPr lang="en-US" sz="2000" b="1" dirty="0">
                <a:solidFill>
                  <a:srgbClr val="0000FF"/>
                </a:solidFill>
              </a:rPr>
              <a:t> view –</a:t>
            </a:r>
            <a:r>
              <a:rPr lang="en-US" sz="2000" b="1" dirty="0" err="1">
                <a:solidFill>
                  <a:srgbClr val="0000FF"/>
                </a:solidFill>
              </a:rPr>
              <a:t>bh</a:t>
            </a:r>
            <a:r>
              <a:rPr lang="en-US" sz="2000" b="1" dirty="0">
                <a:solidFill>
                  <a:srgbClr val="0000FF"/>
                </a:solidFill>
              </a:rPr>
              <a:t> –L </a:t>
            </a:r>
            <a:r>
              <a:rPr lang="en-US" sz="2000" b="1" dirty="0" err="1">
                <a:solidFill>
                  <a:srgbClr val="FF0000"/>
                </a:solidFill>
              </a:rPr>
              <a:t>harismendy_data</a:t>
            </a:r>
            <a:r>
              <a:rPr lang="en-US" sz="2000" b="1" dirty="0">
                <a:solidFill>
                  <a:srgbClr val="FF0000"/>
                </a:solidFill>
              </a:rPr>
              <a:t>/</a:t>
            </a:r>
            <a:r>
              <a:rPr lang="en-US" sz="2000" b="1" dirty="0" smtClean="0">
                <a:solidFill>
                  <a:srgbClr val="FF0000"/>
                </a:solidFill>
              </a:rPr>
              <a:t>class/</a:t>
            </a:r>
            <a:r>
              <a:rPr lang="en-US" sz="2000" b="1" dirty="0" err="1" smtClean="0">
                <a:solidFill>
                  <a:srgbClr val="0000FF"/>
                </a:solidFill>
              </a:rPr>
              <a:t>TSG.bed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harismendy_data</a:t>
            </a:r>
            <a:r>
              <a:rPr lang="en-US" sz="2000" b="1" dirty="0">
                <a:solidFill>
                  <a:srgbClr val="FF0000"/>
                </a:solidFill>
              </a:rPr>
              <a:t>/P21</a:t>
            </a:r>
            <a:r>
              <a:rPr lang="en-US" sz="2000" b="1" dirty="0">
                <a:solidFill>
                  <a:srgbClr val="0000FF"/>
                </a:solidFill>
              </a:rPr>
              <a:t>.sorted.bam &gt; </a:t>
            </a:r>
            <a:r>
              <a:rPr lang="en-US" sz="2000" b="1" dirty="0" smtClean="0">
                <a:solidFill>
                  <a:srgbClr val="FF0000"/>
                </a:solidFill>
              </a:rPr>
              <a:t>P21</a:t>
            </a:r>
            <a:r>
              <a:rPr lang="en-US" sz="2000" b="1" dirty="0" smtClean="0">
                <a:solidFill>
                  <a:srgbClr val="0000FF"/>
                </a:solidFill>
              </a:rPr>
              <a:t>.sorted.TSG.bam</a:t>
            </a:r>
            <a:endParaRPr lang="en-US" sz="20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000" dirty="0"/>
              <a:t>or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</a:rPr>
              <a:t>	</a:t>
            </a:r>
            <a:r>
              <a:rPr lang="en-US" sz="2000" b="1" dirty="0" err="1">
                <a:solidFill>
                  <a:srgbClr val="0000FF"/>
                </a:solidFill>
              </a:rPr>
              <a:t>samtools</a:t>
            </a:r>
            <a:r>
              <a:rPr lang="en-US" sz="2000" b="1" dirty="0">
                <a:solidFill>
                  <a:srgbClr val="0000FF"/>
                </a:solidFill>
              </a:rPr>
              <a:t> view -</a:t>
            </a:r>
            <a:r>
              <a:rPr lang="en-US" sz="2000" b="1" dirty="0" err="1">
                <a:solidFill>
                  <a:srgbClr val="0000FF"/>
                </a:solidFill>
              </a:rPr>
              <a:t>bh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harismendy_data</a:t>
            </a:r>
            <a:r>
              <a:rPr lang="en-US" sz="2000" b="1" dirty="0">
                <a:solidFill>
                  <a:srgbClr val="FF0000"/>
                </a:solidFill>
              </a:rPr>
              <a:t>/P21</a:t>
            </a:r>
            <a:r>
              <a:rPr lang="en-US" sz="2000" b="1" dirty="0">
                <a:solidFill>
                  <a:srgbClr val="0000FF"/>
                </a:solidFill>
              </a:rPr>
              <a:t>.</a:t>
            </a:r>
            <a:r>
              <a:rPr lang="en-US" sz="2000" b="1" dirty="0" smtClean="0">
                <a:solidFill>
                  <a:srgbClr val="0000FF"/>
                </a:solidFill>
              </a:rPr>
              <a:t>sorted.bam chr1</a:t>
            </a:r>
            <a:r>
              <a:rPr lang="en-US" sz="2000" b="1" dirty="0">
                <a:solidFill>
                  <a:srgbClr val="0000FF"/>
                </a:solidFill>
              </a:rPr>
              <a:t>:120454175-120612317 &gt; </a:t>
            </a:r>
            <a:r>
              <a:rPr lang="en-US" sz="2000" b="1" dirty="0" smtClean="0">
                <a:solidFill>
                  <a:srgbClr val="FF0000"/>
                </a:solidFill>
              </a:rPr>
              <a:t>P21.NOTCH2</a:t>
            </a:r>
            <a:r>
              <a:rPr lang="en-US" sz="2000" b="1" dirty="0">
                <a:solidFill>
                  <a:srgbClr val="0000FF"/>
                </a:solidFill>
              </a:rPr>
              <a:t>.bam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2406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Visualize Alignments in IGV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Transfer NOTCH2 BAM to your laptop (</a:t>
            </a:r>
            <a:r>
              <a:rPr lang="en-US" dirty="0" err="1"/>
              <a:t>W</a:t>
            </a:r>
            <a:r>
              <a:rPr lang="en-US" dirty="0" err="1" smtClean="0"/>
              <a:t>inSCP</a:t>
            </a:r>
            <a:r>
              <a:rPr lang="en-US" dirty="0" smtClean="0"/>
              <a:t>, </a:t>
            </a:r>
            <a:r>
              <a:rPr lang="en-US" dirty="0" err="1" smtClean="0"/>
              <a:t>Fugu</a:t>
            </a:r>
            <a:r>
              <a:rPr lang="en-US" dirty="0" smtClean="0"/>
              <a:t>, </a:t>
            </a:r>
            <a:r>
              <a:rPr lang="en-US" dirty="0" err="1" smtClean="0"/>
              <a:t>cyberDuck</a:t>
            </a:r>
            <a:r>
              <a:rPr lang="en-US" dirty="0" smtClean="0"/>
              <a:t>, </a:t>
            </a:r>
            <a:r>
              <a:rPr lang="en-US" dirty="0" err="1" smtClean="0"/>
              <a:t>scp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Start IGV</a:t>
            </a:r>
          </a:p>
          <a:p>
            <a:r>
              <a:rPr lang="en-US" dirty="0" smtClean="0"/>
              <a:t>Use human hg19 genome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266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BEDTOOLS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367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Read the doc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0000FF"/>
                </a:solidFill>
              </a:rPr>
              <a:t>http</a:t>
            </a:r>
            <a:r>
              <a:rPr lang="en-US" sz="2000" b="1" dirty="0">
                <a:solidFill>
                  <a:srgbClr val="0000FF"/>
                </a:solidFill>
              </a:rPr>
              <a:t>://</a:t>
            </a:r>
            <a:r>
              <a:rPr lang="en-US" sz="2000" b="1" dirty="0" err="1">
                <a:solidFill>
                  <a:srgbClr val="0000FF"/>
                </a:solidFill>
              </a:rPr>
              <a:t>bedtools.readthedocs.org</a:t>
            </a:r>
            <a:r>
              <a:rPr lang="en-US" sz="2000" b="1" dirty="0">
                <a:solidFill>
                  <a:srgbClr val="0000FF"/>
                </a:solidFill>
              </a:rPr>
              <a:t>/en/latest/</a:t>
            </a:r>
            <a:endParaRPr lang="en-US" sz="20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Read examples</a:t>
            </a:r>
          </a:p>
          <a:p>
            <a:pPr marL="457200" lvl="1" indent="0">
              <a:buNone/>
            </a:pPr>
            <a:r>
              <a:rPr lang="en-US" sz="1800" dirty="0">
                <a:hlinkClick r:id="rId2"/>
              </a:rPr>
              <a:t>https://github.com/arq5x/bedtools-protocols/blob/master/</a:t>
            </a:r>
            <a:r>
              <a:rPr lang="en-US" sz="1800" dirty="0" smtClean="0">
                <a:hlinkClick r:id="rId2"/>
              </a:rPr>
              <a:t>bedtools.md</a:t>
            </a:r>
            <a:endParaRPr lang="en-US" sz="18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Calculate coverage depth over CGC genes (chr1 only)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rgbClr val="0000FF"/>
                </a:solidFill>
              </a:rPr>
              <a:t>bedtools</a:t>
            </a:r>
            <a:r>
              <a:rPr lang="en-US" sz="2000" dirty="0">
                <a:solidFill>
                  <a:srgbClr val="0000FF"/>
                </a:solidFill>
              </a:rPr>
              <a:t> coverage -</a:t>
            </a:r>
            <a:r>
              <a:rPr lang="en-US" sz="2000" dirty="0" err="1">
                <a:solidFill>
                  <a:srgbClr val="0000FF"/>
                </a:solidFill>
              </a:rPr>
              <a:t>hist</a:t>
            </a:r>
            <a:r>
              <a:rPr lang="en-US" sz="2000" dirty="0">
                <a:solidFill>
                  <a:srgbClr val="0000FF"/>
                </a:solidFill>
              </a:rPr>
              <a:t> -</a:t>
            </a:r>
            <a:r>
              <a:rPr lang="en-US" sz="2000" dirty="0" err="1">
                <a:solidFill>
                  <a:srgbClr val="0000FF"/>
                </a:solidFill>
              </a:rPr>
              <a:t>abam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harismendy_data</a:t>
            </a:r>
            <a:r>
              <a:rPr lang="en-US" sz="2000" dirty="0">
                <a:solidFill>
                  <a:srgbClr val="FF0000"/>
                </a:solidFill>
              </a:rPr>
              <a:t>/class/AA2253B_groupRealigned.chr1</a:t>
            </a:r>
            <a:r>
              <a:rPr lang="en-US" sz="2000" dirty="0">
                <a:solidFill>
                  <a:srgbClr val="0000FF"/>
                </a:solidFill>
              </a:rPr>
              <a:t>.bam -b </a:t>
            </a:r>
            <a:r>
              <a:rPr lang="en-US" sz="2000" dirty="0" err="1">
                <a:solidFill>
                  <a:srgbClr val="FF0000"/>
                </a:solidFill>
              </a:rPr>
              <a:t>harismendy_data</a:t>
            </a:r>
            <a:r>
              <a:rPr lang="en-US" sz="2000" dirty="0">
                <a:solidFill>
                  <a:srgbClr val="FF0000"/>
                </a:solidFill>
              </a:rPr>
              <a:t>/class/</a:t>
            </a:r>
            <a:r>
              <a:rPr lang="en-US" sz="2000" dirty="0">
                <a:solidFill>
                  <a:srgbClr val="0000FF"/>
                </a:solidFill>
              </a:rPr>
              <a:t>CGC.exons.chr1.bed &gt; </a:t>
            </a:r>
            <a:r>
              <a:rPr lang="en-US" sz="2000" dirty="0">
                <a:solidFill>
                  <a:srgbClr val="FF0000"/>
                </a:solidFill>
              </a:rPr>
              <a:t>AA2253B.CGC.hist.cov.</a:t>
            </a:r>
            <a:r>
              <a:rPr lang="en-US" sz="2000" dirty="0">
                <a:solidFill>
                  <a:srgbClr val="0000FF"/>
                </a:solidFill>
              </a:rPr>
              <a:t>txt</a:t>
            </a:r>
            <a:endParaRPr lang="en-US" sz="20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da-DK" sz="20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Fraction of CGC bp covered </a:t>
            </a:r>
            <a:r>
              <a:rPr lang="en-US" sz="2000" dirty="0"/>
              <a:t>at </a:t>
            </a:r>
            <a:r>
              <a:rPr lang="en-US" sz="2000" dirty="0" smtClean="0"/>
              <a:t>&gt;30x ?</a:t>
            </a:r>
            <a:endParaRPr lang="da-DK" sz="20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da-DK" sz="2000" b="1" dirty="0">
                <a:solidFill>
                  <a:srgbClr val="0000FF"/>
                </a:solidFill>
              </a:rPr>
              <a:t>   </a:t>
            </a:r>
            <a:r>
              <a:rPr lang="it-IT" sz="2000" dirty="0" err="1">
                <a:solidFill>
                  <a:srgbClr val="0000FF"/>
                </a:solidFill>
              </a:rPr>
              <a:t>grep</a:t>
            </a:r>
            <a:r>
              <a:rPr lang="it-IT" sz="2000" dirty="0">
                <a:solidFill>
                  <a:srgbClr val="0000FF"/>
                </a:solidFill>
              </a:rPr>
              <a:t> </a:t>
            </a:r>
            <a:r>
              <a:rPr lang="it-IT" sz="2000" dirty="0" smtClean="0">
                <a:solidFill>
                  <a:srgbClr val="0000FF"/>
                </a:solidFill>
              </a:rPr>
              <a:t>’^all</a:t>
            </a:r>
            <a:r>
              <a:rPr lang="it-IT" sz="2000" dirty="0">
                <a:solidFill>
                  <a:srgbClr val="0000FF"/>
                </a:solidFill>
              </a:rPr>
              <a:t>' </a:t>
            </a:r>
            <a:r>
              <a:rPr lang="en-US" sz="2000" dirty="0">
                <a:solidFill>
                  <a:srgbClr val="FF0000"/>
                </a:solidFill>
              </a:rPr>
              <a:t>AA2253B.CGC.hist.cov.</a:t>
            </a:r>
            <a:r>
              <a:rPr lang="en-US" sz="2000" dirty="0">
                <a:solidFill>
                  <a:srgbClr val="0000FF"/>
                </a:solidFill>
              </a:rPr>
              <a:t>txt</a:t>
            </a:r>
            <a:r>
              <a:rPr lang="it-IT" sz="2000" dirty="0" smtClean="0">
                <a:solidFill>
                  <a:srgbClr val="0000FF"/>
                </a:solidFill>
              </a:rPr>
              <a:t>| </a:t>
            </a:r>
            <a:r>
              <a:rPr lang="it-IT" sz="2000" dirty="0" err="1">
                <a:solidFill>
                  <a:srgbClr val="0000FF"/>
                </a:solidFill>
              </a:rPr>
              <a:t>awk</a:t>
            </a:r>
            <a:r>
              <a:rPr lang="it-IT" sz="2000" dirty="0">
                <a:solidFill>
                  <a:srgbClr val="0000FF"/>
                </a:solidFill>
              </a:rPr>
              <a:t> '$2&gt;30' | </a:t>
            </a:r>
            <a:r>
              <a:rPr lang="it-IT" sz="2000" dirty="0" err="1">
                <a:solidFill>
                  <a:srgbClr val="0000FF"/>
                </a:solidFill>
              </a:rPr>
              <a:t>awk</a:t>
            </a:r>
            <a:r>
              <a:rPr lang="it-IT" sz="2000" dirty="0">
                <a:solidFill>
                  <a:srgbClr val="0000FF"/>
                </a:solidFill>
              </a:rPr>
              <a:t> '{sum=sum+$5} END {</a:t>
            </a:r>
            <a:r>
              <a:rPr lang="it-IT" sz="2000" dirty="0" err="1">
                <a:solidFill>
                  <a:srgbClr val="0000FF"/>
                </a:solidFill>
              </a:rPr>
              <a:t>print</a:t>
            </a:r>
            <a:r>
              <a:rPr lang="it-IT" sz="2000" dirty="0">
                <a:solidFill>
                  <a:srgbClr val="0000FF"/>
                </a:solidFill>
              </a:rPr>
              <a:t> sum}'</a:t>
            </a:r>
            <a:endParaRPr lang="da-DK" sz="2000" b="1" dirty="0" err="1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659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7984</TotalTime>
  <Words>301</Words>
  <Application>Microsoft Macintosh PowerPoint</Application>
  <PresentationFormat>On-screen Show (4:3)</PresentationFormat>
  <Paragraphs>99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Computing on TSCC</vt:lpstr>
      <vt:lpstr>UNIX commands</vt:lpstr>
      <vt:lpstr>Working with Intervals</vt:lpstr>
      <vt:lpstr>fastqc</vt:lpstr>
      <vt:lpstr>BWA alignment and BAM files </vt:lpstr>
      <vt:lpstr>Remove Duplicate reads</vt:lpstr>
      <vt:lpstr>Stats and Slices</vt:lpstr>
      <vt:lpstr>Visualize Alignments in IGV</vt:lpstr>
      <vt:lpstr>BEDTOOLS coverage</vt:lpstr>
      <vt:lpstr>Calculate HS Metrics</vt:lpstr>
    </vt:vector>
  </TitlesOfParts>
  <Company>UC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 control</dc:title>
  <dc:creator>Olivier Harismendy</dc:creator>
  <cp:lastModifiedBy>Olivier Harismendy</cp:lastModifiedBy>
  <cp:revision>219</cp:revision>
  <dcterms:created xsi:type="dcterms:W3CDTF">2014-10-01T00:16:51Z</dcterms:created>
  <dcterms:modified xsi:type="dcterms:W3CDTF">2016-02-10T19:50:08Z</dcterms:modified>
</cp:coreProperties>
</file>