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87" r:id="rId3"/>
    <p:sldId id="272" r:id="rId4"/>
    <p:sldId id="263" r:id="rId5"/>
    <p:sldId id="296" r:id="rId6"/>
    <p:sldId id="288" r:id="rId7"/>
    <p:sldId id="286" r:id="rId8"/>
    <p:sldId id="293" r:id="rId9"/>
    <p:sldId id="29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80" autoAdjust="0"/>
    <p:restoredTop sz="96377" autoAdjust="0"/>
  </p:normalViewPr>
  <p:slideViewPr>
    <p:cSldViewPr snapToGrid="0" snapToObjects="1">
      <p:cViewPr varScale="1">
        <p:scale>
          <a:sx n="113" d="100"/>
          <a:sy n="113" d="100"/>
        </p:scale>
        <p:origin x="-10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E54EB8CB-13A6-A648-94B8-4BA874F55980}" type="datetimeFigureOut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486DAFBD-49C0-4D42-A6A7-55F2018B75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urie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urie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dkoboldt.github.io/varsc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cflib/vcfli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nnovar.openbioinformatics.org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Calling Somatic Mutations using VarScan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dirty="0" smtClean="0"/>
              <a:t>Read the documentation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  <a:hlinkClick r:id="rId2"/>
              </a:rPr>
              <a:t>http://dkoboldt.github.io/varscan</a:t>
            </a:r>
            <a:r>
              <a:rPr lang="en-US" sz="1200" dirty="0" smtClean="0">
                <a:solidFill>
                  <a:srgbClr val="0000FF"/>
                </a:solidFill>
                <a:hlinkClick r:id="rId2"/>
              </a:rPr>
              <a:t>/</a:t>
            </a:r>
            <a:endParaRPr lang="en-US" sz="1200" dirty="0" smtClean="0">
              <a:solidFill>
                <a:srgbClr val="0000FF"/>
              </a:solidFill>
            </a:endParaRPr>
          </a:p>
          <a:p>
            <a:pPr algn="l"/>
            <a:r>
              <a:rPr lang="en-US" sz="1200" dirty="0">
                <a:solidFill>
                  <a:srgbClr val="0000FF"/>
                </a:solidFill>
              </a:rPr>
              <a:t>https://</a:t>
            </a:r>
            <a:r>
              <a:rPr lang="en-US" sz="1200" dirty="0" err="1">
                <a:solidFill>
                  <a:srgbClr val="0000FF"/>
                </a:solidFill>
              </a:rPr>
              <a:t>github.com</a:t>
            </a:r>
            <a:r>
              <a:rPr lang="en-US" sz="1200" dirty="0">
                <a:solidFill>
                  <a:srgbClr val="0000FF"/>
                </a:solidFill>
              </a:rPr>
              <a:t>/</a:t>
            </a:r>
            <a:r>
              <a:rPr lang="en-US" sz="1200" dirty="0" err="1">
                <a:solidFill>
                  <a:srgbClr val="0000FF"/>
                </a:solidFill>
              </a:rPr>
              <a:t>dkoboldt</a:t>
            </a:r>
            <a:r>
              <a:rPr lang="en-US" sz="1200" dirty="0">
                <a:solidFill>
                  <a:srgbClr val="0000FF"/>
                </a:solidFill>
              </a:rPr>
              <a:t>/</a:t>
            </a:r>
            <a:r>
              <a:rPr lang="en-US" sz="1200" dirty="0" err="1">
                <a:solidFill>
                  <a:srgbClr val="0000FF"/>
                </a:solidFill>
              </a:rPr>
              <a:t>varscan</a:t>
            </a:r>
            <a:r>
              <a:rPr lang="en-US" sz="1200" dirty="0">
                <a:solidFill>
                  <a:srgbClr val="0000FF"/>
                </a:solidFill>
              </a:rPr>
              <a:t>/blob/master/VarScan.v2.4.1.description.txt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1200" dirty="0" smtClean="0"/>
              <a:t>Read the Paper</a:t>
            </a:r>
          </a:p>
          <a:p>
            <a:pPr algn="l"/>
            <a:r>
              <a:rPr lang="en-US" sz="1200" dirty="0">
                <a:solidFill>
                  <a:srgbClr val="0000FF"/>
                </a:solidFill>
              </a:rPr>
              <a:t>1. </a:t>
            </a:r>
            <a:r>
              <a:rPr lang="en-US" sz="1200" dirty="0" err="1">
                <a:solidFill>
                  <a:srgbClr val="0000FF"/>
                </a:solidFill>
              </a:rPr>
              <a:t>Koboldt</a:t>
            </a:r>
            <a:r>
              <a:rPr lang="en-US" sz="1200" dirty="0">
                <a:solidFill>
                  <a:srgbClr val="0000FF"/>
                </a:solidFill>
              </a:rPr>
              <a:t> DC, Zhang Q, Larson DE, </a:t>
            </a:r>
            <a:r>
              <a:rPr lang="en-US" sz="1200" dirty="0" err="1">
                <a:solidFill>
                  <a:srgbClr val="0000FF"/>
                </a:solidFill>
              </a:rPr>
              <a:t>Shen</a:t>
            </a:r>
            <a:r>
              <a:rPr lang="en-US" sz="1200" dirty="0">
                <a:solidFill>
                  <a:srgbClr val="0000FF"/>
                </a:solidFill>
              </a:rPr>
              <a:t> D, </a:t>
            </a:r>
            <a:r>
              <a:rPr lang="en-US" sz="1200" dirty="0" err="1">
                <a:solidFill>
                  <a:srgbClr val="0000FF"/>
                </a:solidFill>
              </a:rPr>
              <a:t>McLellan</a:t>
            </a:r>
            <a:r>
              <a:rPr lang="en-US" sz="1200" dirty="0">
                <a:solidFill>
                  <a:srgbClr val="0000FF"/>
                </a:solidFill>
              </a:rPr>
              <a:t> MD, et al. (2012) VarScan 2: Somatic mutation and copy number alteration discovery in cancer by exome sequencing. Genome Res. Available: http://</a:t>
            </a:r>
            <a:r>
              <a:rPr lang="en-US" sz="1200" dirty="0" err="1">
                <a:solidFill>
                  <a:srgbClr val="0000FF"/>
                </a:solidFill>
              </a:rPr>
              <a:t>genome.cshlp.org</a:t>
            </a:r>
            <a:r>
              <a:rPr lang="en-US" sz="1200" dirty="0">
                <a:solidFill>
                  <a:srgbClr val="0000FF"/>
                </a:solidFill>
              </a:rPr>
              <a:t>/content/early/2012/02/02/gr.129684.111.abstract.</a:t>
            </a:r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1840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USAGE: java -jar </a:t>
            </a:r>
            <a:r>
              <a:rPr lang="en-US" sz="1000" dirty="0" err="1"/>
              <a:t>VarScan.jar</a:t>
            </a:r>
            <a:r>
              <a:rPr lang="en-US" sz="1000" dirty="0"/>
              <a:t> [COMMAND] [OPTIONS]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COMMANDS:</a:t>
            </a:r>
          </a:p>
          <a:p>
            <a:pPr marL="0" indent="0">
              <a:buNone/>
            </a:pPr>
            <a:r>
              <a:rPr lang="en-US" sz="1000" dirty="0"/>
              <a:t>        pileup2snp              Identify SNPs from a pileup file</a:t>
            </a:r>
          </a:p>
          <a:p>
            <a:pPr marL="0" indent="0">
              <a:buNone/>
            </a:pPr>
            <a:r>
              <a:rPr lang="en-US" sz="1000" dirty="0"/>
              <a:t>        pileup2indel            Identify indels a pileup file</a:t>
            </a:r>
          </a:p>
          <a:p>
            <a:pPr marL="0" indent="0">
              <a:buNone/>
            </a:pPr>
            <a:r>
              <a:rPr lang="en-US" sz="1000" dirty="0"/>
              <a:t>        pileup2cns              Call consensus and variants from a pileup file</a:t>
            </a:r>
          </a:p>
          <a:p>
            <a:pPr marL="0" indent="0">
              <a:buNone/>
            </a:pPr>
            <a:r>
              <a:rPr lang="en-US" sz="1000" dirty="0"/>
              <a:t>        mpileup2snp             Identify SNPs from an </a:t>
            </a:r>
            <a:r>
              <a:rPr lang="en-US" sz="1000" dirty="0" err="1"/>
              <a:t>mpileup</a:t>
            </a:r>
            <a:r>
              <a:rPr lang="en-US" sz="1000" dirty="0"/>
              <a:t> file</a:t>
            </a:r>
          </a:p>
          <a:p>
            <a:pPr marL="0" indent="0">
              <a:buNone/>
            </a:pPr>
            <a:r>
              <a:rPr lang="en-US" sz="1000" dirty="0"/>
              <a:t>        mpileup2indel           Identify indels an </a:t>
            </a:r>
            <a:r>
              <a:rPr lang="en-US" sz="1000" dirty="0" err="1"/>
              <a:t>mpileup</a:t>
            </a:r>
            <a:r>
              <a:rPr lang="en-US" sz="1000" dirty="0"/>
              <a:t> file</a:t>
            </a:r>
          </a:p>
          <a:p>
            <a:pPr marL="0" indent="0">
              <a:buNone/>
            </a:pPr>
            <a:r>
              <a:rPr lang="en-US" sz="1000" dirty="0"/>
              <a:t>        mpileup2cns             Call consensus and variants from an </a:t>
            </a:r>
            <a:r>
              <a:rPr lang="en-US" sz="1000" dirty="0" err="1"/>
              <a:t>mpileup</a:t>
            </a:r>
            <a:r>
              <a:rPr lang="en-US" sz="1000" dirty="0"/>
              <a:t> file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b="1" dirty="0">
                <a:solidFill>
                  <a:srgbClr val="FF0000"/>
                </a:solidFill>
              </a:rPr>
              <a:t>somatic                 Call germline/somatic variants from tumor-normal pileups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copynumber</a:t>
            </a:r>
            <a:r>
              <a:rPr lang="en-US" sz="1000" dirty="0"/>
              <a:t>                      Determine relative tumor copy number from tumor-normal pileups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readcounts</a:t>
            </a:r>
            <a:r>
              <a:rPr lang="en-US" sz="1000" dirty="0"/>
              <a:t>              Obtain read counts for a list of variants from a pileup file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filter                  Filter SNPs by coverage, frequency, p-value, etc.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b="1" dirty="0">
                <a:solidFill>
                  <a:srgbClr val="FF0000"/>
                </a:solidFill>
              </a:rPr>
              <a:t>      </a:t>
            </a:r>
            <a:r>
              <a:rPr lang="en-US" sz="1000" b="1" dirty="0" err="1">
                <a:solidFill>
                  <a:srgbClr val="FF0000"/>
                </a:solidFill>
              </a:rPr>
              <a:t>somaticFilter</a:t>
            </a:r>
            <a:r>
              <a:rPr lang="en-US" sz="1000" b="1" dirty="0">
                <a:solidFill>
                  <a:srgbClr val="FF0000"/>
                </a:solidFill>
              </a:rPr>
              <a:t>           Filter somatic variants for clusters/indels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fpfilter</a:t>
            </a:r>
            <a:r>
              <a:rPr lang="en-US" sz="1000" b="1" dirty="0">
                <a:solidFill>
                  <a:srgbClr val="FF0000"/>
                </a:solidFill>
              </a:rPr>
              <a:t>                Apply the false-positive filter</a:t>
            </a:r>
          </a:p>
          <a:p>
            <a:pPr marL="0" indent="0"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FF0000"/>
                </a:solidFill>
              </a:rPr>
              <a:t>        </a:t>
            </a:r>
            <a:r>
              <a:rPr lang="en-US" sz="1000" b="1" dirty="0" err="1">
                <a:solidFill>
                  <a:srgbClr val="FF0000"/>
                </a:solidFill>
              </a:rPr>
              <a:t>processSomatic</a:t>
            </a:r>
            <a:r>
              <a:rPr lang="en-US" sz="1000" b="1" dirty="0">
                <a:solidFill>
                  <a:srgbClr val="FF0000"/>
                </a:solidFill>
              </a:rPr>
              <a:t>          Isolate Germline/LOH/Somatic calls from output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copyCaller</a:t>
            </a:r>
            <a:r>
              <a:rPr lang="en-US" sz="1000" dirty="0"/>
              <a:t>              GC-adjust and process copy number changes from VarScan </a:t>
            </a:r>
            <a:r>
              <a:rPr lang="en-US" sz="1000" dirty="0" err="1"/>
              <a:t>copynumber</a:t>
            </a:r>
            <a:r>
              <a:rPr lang="en-US" sz="1000" dirty="0"/>
              <a:t> output</a:t>
            </a:r>
          </a:p>
          <a:p>
            <a:pPr marL="0" indent="0">
              <a:buNone/>
            </a:pPr>
            <a:r>
              <a:rPr lang="en-US" sz="1000" dirty="0"/>
              <a:t>        compare                 Compare two lists of positions/variants</a:t>
            </a:r>
          </a:p>
          <a:p>
            <a:pPr marL="0" indent="0">
              <a:buNone/>
            </a:pPr>
            <a:r>
              <a:rPr lang="en-US" sz="1000" dirty="0"/>
              <a:t>        limit                   Restrict pileup/</a:t>
            </a:r>
            <a:r>
              <a:rPr lang="en-US" sz="1000" dirty="0" err="1"/>
              <a:t>snps</a:t>
            </a:r>
            <a:r>
              <a:rPr lang="en-US" sz="1000" dirty="0"/>
              <a:t>/indels to ROI positions</a:t>
            </a: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438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Pileup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-</a:t>
            </a:r>
            <a:r>
              <a:rPr lang="en-US" sz="1800" dirty="0" smtClean="0"/>
              <a:t>B		disable </a:t>
            </a:r>
            <a:r>
              <a:rPr lang="en-US" sz="1800" dirty="0"/>
              <a:t>BAQ computation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en-US" sz="1800" dirty="0"/>
              <a:t>q </a:t>
            </a:r>
            <a:r>
              <a:rPr lang="en-US" sz="1800" dirty="0" smtClean="0"/>
              <a:t>INT	skip </a:t>
            </a:r>
            <a:r>
              <a:rPr lang="en-US" sz="1800" dirty="0"/>
              <a:t>alignments with </a:t>
            </a:r>
            <a:r>
              <a:rPr lang="en-US" sz="1800" dirty="0" err="1"/>
              <a:t>mapQ</a:t>
            </a:r>
            <a:r>
              <a:rPr lang="en-US" sz="1800" dirty="0"/>
              <a:t> smaller than INT [0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en-US" sz="1800" dirty="0"/>
              <a:t>Q </a:t>
            </a:r>
            <a:r>
              <a:rPr lang="en-US" sz="1800" dirty="0" smtClean="0"/>
              <a:t>INT	skip </a:t>
            </a:r>
            <a:r>
              <a:rPr lang="en-US" sz="1800" dirty="0"/>
              <a:t>bases with </a:t>
            </a:r>
            <a:r>
              <a:rPr lang="en-US" sz="1800" dirty="0" err="1"/>
              <a:t>baseQ</a:t>
            </a:r>
            <a:r>
              <a:rPr lang="en-US" sz="1800" dirty="0"/>
              <a:t>/BAQ smaller than INT [13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/>
              <a:t>-d </a:t>
            </a:r>
            <a:r>
              <a:rPr lang="en-US" sz="1800" dirty="0" smtClean="0"/>
              <a:t>INT	max </a:t>
            </a:r>
            <a:r>
              <a:rPr lang="en-US" sz="1800" dirty="0"/>
              <a:t>per-BAM depth to avoid excessive memory usage [250]</a:t>
            </a:r>
            <a:endParaRPr lang="en-US" sz="1800" dirty="0" smtClean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</a:rPr>
              <a:t>samtools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mpileup</a:t>
            </a:r>
            <a:r>
              <a:rPr lang="en-US" sz="1800" dirty="0">
                <a:solidFill>
                  <a:srgbClr val="0000FF"/>
                </a:solidFill>
              </a:rPr>
              <a:t> -B -Q 0 -q 5 -d 50000 </a:t>
            </a:r>
            <a:r>
              <a:rPr lang="en-US" sz="1800" dirty="0" smtClean="0">
                <a:solidFill>
                  <a:srgbClr val="0000FF"/>
                </a:solidFill>
              </a:rPr>
              <a:t>–f </a:t>
            </a:r>
            <a:r>
              <a:rPr lang="en-US" sz="1800" dirty="0" err="1" smtClean="0">
                <a:solidFill>
                  <a:srgbClr val="FF0000"/>
                </a:solidFill>
              </a:rPr>
              <a:t>harismendy_data</a:t>
            </a:r>
            <a:r>
              <a:rPr lang="en-US" sz="1800" dirty="0" smtClean="0">
                <a:solidFill>
                  <a:srgbClr val="FF0000"/>
                </a:solidFill>
              </a:rPr>
              <a:t>/resources/</a:t>
            </a:r>
            <a:r>
              <a:rPr lang="en-US" sz="1800" dirty="0" smtClean="0">
                <a:solidFill>
                  <a:srgbClr val="0000FF"/>
                </a:solidFill>
              </a:rPr>
              <a:t>hg19_lite.fa </a:t>
            </a:r>
            <a:r>
              <a:rPr lang="en-US" sz="1800" dirty="0" err="1" smtClean="0">
                <a:solidFill>
                  <a:srgbClr val="FF0000"/>
                </a:solidFill>
              </a:rPr>
              <a:t>sampleB</a:t>
            </a:r>
            <a:r>
              <a:rPr lang="en-US" sz="1800" dirty="0" err="1" smtClean="0">
                <a:solidFill>
                  <a:srgbClr val="0000FF"/>
                </a:solidFill>
              </a:rPr>
              <a:t>.bam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&gt; </a:t>
            </a:r>
            <a:r>
              <a:rPr lang="en-US" sz="1800" dirty="0" err="1" smtClean="0">
                <a:solidFill>
                  <a:srgbClr val="FF0000"/>
                </a:solidFill>
              </a:rPr>
              <a:t>sampleB.</a:t>
            </a:r>
            <a:r>
              <a:rPr lang="en-US" sz="1800" dirty="0" err="1" smtClean="0">
                <a:solidFill>
                  <a:srgbClr val="0000FF"/>
                </a:solidFill>
              </a:rPr>
              <a:t>mpileup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samtools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err="1">
                <a:solidFill>
                  <a:srgbClr val="0000FF"/>
                </a:solidFill>
              </a:rPr>
              <a:t>mpileup</a:t>
            </a:r>
            <a:r>
              <a:rPr lang="en-US" sz="1800" dirty="0">
                <a:solidFill>
                  <a:srgbClr val="0000FF"/>
                </a:solidFill>
              </a:rPr>
              <a:t> -B -Q 0 -q 5 -d 50000 –f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>
                <a:solidFill>
                  <a:srgbClr val="FF0000"/>
                </a:solidFill>
              </a:rPr>
              <a:t>/resources/</a:t>
            </a:r>
            <a:r>
              <a:rPr lang="en-US" sz="1800" dirty="0">
                <a:solidFill>
                  <a:srgbClr val="0000FF"/>
                </a:solidFill>
              </a:rPr>
              <a:t>hg19_lite.fa </a:t>
            </a:r>
            <a:r>
              <a:rPr lang="en-US" sz="1800" dirty="0" err="1" smtClean="0">
                <a:solidFill>
                  <a:srgbClr val="FF0000"/>
                </a:solidFill>
              </a:rPr>
              <a:t>sampleT</a:t>
            </a:r>
            <a:r>
              <a:rPr lang="en-US" sz="1800" dirty="0" err="1" smtClean="0">
                <a:solidFill>
                  <a:srgbClr val="0000FF"/>
                </a:solidFill>
              </a:rPr>
              <a:t>.bam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&gt; </a:t>
            </a:r>
            <a:r>
              <a:rPr lang="en-US" sz="1800" dirty="0" err="1" smtClean="0">
                <a:solidFill>
                  <a:srgbClr val="FF0000"/>
                </a:solidFill>
              </a:rPr>
              <a:t>sampleT.</a:t>
            </a:r>
            <a:r>
              <a:rPr lang="en-US" sz="1800" dirty="0" err="1" smtClean="0">
                <a:solidFill>
                  <a:srgbClr val="0000FF"/>
                </a:solidFill>
              </a:rPr>
              <a:t>mpileup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3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VarScan Somatic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4472"/>
            <a:ext cx="9144000" cy="4993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smtClean="0"/>
              <a:t>[</a:t>
            </a:r>
            <a:r>
              <a:rPr lang="en-US" sz="1000" dirty="0"/>
              <a:t>wscancer@genoma2 </a:t>
            </a:r>
            <a:r>
              <a:rPr lang="en-US" sz="1000" dirty="0" err="1"/>
              <a:t>varscan</a:t>
            </a:r>
            <a:r>
              <a:rPr lang="en-US" sz="1000" dirty="0"/>
              <a:t>]$ java -jar /opt/</a:t>
            </a:r>
            <a:r>
              <a:rPr lang="en-US" sz="1000" dirty="0" err="1"/>
              <a:t>varscan</a:t>
            </a:r>
            <a:r>
              <a:rPr lang="en-US" sz="1000" dirty="0"/>
              <a:t>/VarScan.v2.4.1.jar somatic</a:t>
            </a:r>
          </a:p>
          <a:p>
            <a:pPr marL="0" indent="0">
              <a:buNone/>
            </a:pPr>
            <a:r>
              <a:rPr lang="en-US" sz="1000" dirty="0"/>
              <a:t>USAGE: VarScan somatic [</a:t>
            </a:r>
            <a:r>
              <a:rPr lang="en-US" sz="1000" dirty="0" err="1"/>
              <a:t>normal_pileup</a:t>
            </a:r>
            <a:r>
              <a:rPr lang="en-US" sz="1000" dirty="0"/>
              <a:t>] [</a:t>
            </a:r>
            <a:r>
              <a:rPr lang="en-US" sz="1000" dirty="0" err="1"/>
              <a:t>tumor_pileup</a:t>
            </a:r>
            <a:r>
              <a:rPr lang="en-US" sz="1000" dirty="0"/>
              <a:t>] [Opt: output] OPTIONS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normal_pileup</a:t>
            </a:r>
            <a:r>
              <a:rPr lang="en-US" sz="1000" dirty="0"/>
              <a:t> - The </a:t>
            </a:r>
            <a:r>
              <a:rPr lang="en-US" sz="1000" dirty="0" err="1"/>
              <a:t>SAMtools</a:t>
            </a:r>
            <a:r>
              <a:rPr lang="en-US" sz="1000" dirty="0"/>
              <a:t> pileup file for Normal</a:t>
            </a:r>
          </a:p>
          <a:p>
            <a:pPr marL="0" indent="0">
              <a:buNone/>
            </a:pPr>
            <a:r>
              <a:rPr lang="en-US" sz="1000" dirty="0"/>
              <a:t>        </a:t>
            </a:r>
            <a:r>
              <a:rPr lang="en-US" sz="1000" dirty="0" err="1"/>
              <a:t>tumor_pileup</a:t>
            </a:r>
            <a:r>
              <a:rPr lang="en-US" sz="1000" dirty="0"/>
              <a:t> - The </a:t>
            </a:r>
            <a:r>
              <a:rPr lang="en-US" sz="1000" dirty="0" err="1"/>
              <a:t>SAMtools</a:t>
            </a:r>
            <a:r>
              <a:rPr lang="en-US" sz="1000" dirty="0"/>
              <a:t> pileup file for Tumor</a:t>
            </a:r>
          </a:p>
          <a:p>
            <a:pPr marL="0" indent="0">
              <a:buNone/>
            </a:pPr>
            <a:r>
              <a:rPr lang="en-US" sz="1000" dirty="0"/>
              <a:t>        output - Output base name for SNP and indel output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OPTIONS:</a:t>
            </a:r>
          </a:p>
          <a:p>
            <a:pPr marL="0" indent="0">
              <a:buNone/>
            </a:pPr>
            <a:r>
              <a:rPr lang="en-US" sz="1000" dirty="0"/>
              <a:t>        --output-</a:t>
            </a:r>
            <a:r>
              <a:rPr lang="en-US" sz="1000" dirty="0" err="1"/>
              <a:t>snp</a:t>
            </a:r>
            <a:r>
              <a:rPr lang="en-US" sz="1000" dirty="0"/>
              <a:t> - Output file for SNP calls [</a:t>
            </a:r>
            <a:r>
              <a:rPr lang="en-US" sz="1000" dirty="0" err="1"/>
              <a:t>output.snp</a:t>
            </a:r>
            <a:r>
              <a:rPr lang="en-US" sz="1000" dirty="0"/>
              <a:t>]</a:t>
            </a:r>
          </a:p>
          <a:p>
            <a:pPr marL="0" indent="0">
              <a:buNone/>
            </a:pPr>
            <a:r>
              <a:rPr lang="en-US" sz="1000" dirty="0"/>
              <a:t>        --output-indel - Output file for indel calls [</a:t>
            </a:r>
            <a:r>
              <a:rPr lang="en-US" sz="1000" dirty="0" err="1"/>
              <a:t>output.indel</a:t>
            </a:r>
            <a:r>
              <a:rPr lang="en-US" sz="1000" dirty="0"/>
              <a:t>]</a:t>
            </a:r>
          </a:p>
          <a:p>
            <a:pPr marL="0" indent="0">
              <a:buNone/>
            </a:pPr>
            <a:r>
              <a:rPr lang="en-US" sz="1000" dirty="0"/>
              <a:t>        --min-coverage - Minimum coverage in normal and tumor to call variant [8]</a:t>
            </a:r>
          </a:p>
          <a:p>
            <a:pPr marL="0" indent="0">
              <a:buNone/>
            </a:pPr>
            <a:r>
              <a:rPr lang="en-US" sz="1000" dirty="0"/>
              <a:t>        --min-coverage-normal - Minimum coverage in normal to call somatic [8]</a:t>
            </a:r>
          </a:p>
          <a:p>
            <a:pPr marL="0" indent="0">
              <a:buNone/>
            </a:pPr>
            <a:r>
              <a:rPr lang="en-US" sz="1000" dirty="0"/>
              <a:t>        --min-coverage-tumor - Minimum coverage in tumor to call somatic [6]</a:t>
            </a:r>
          </a:p>
          <a:p>
            <a:pPr marL="0" indent="0">
              <a:buNone/>
            </a:pPr>
            <a:r>
              <a:rPr lang="en-US" sz="1000" dirty="0"/>
              <a:t>        --min-</a:t>
            </a:r>
            <a:r>
              <a:rPr lang="en-US" sz="1000" dirty="0" err="1"/>
              <a:t>var</a:t>
            </a:r>
            <a:r>
              <a:rPr lang="en-US" sz="1000" dirty="0"/>
              <a:t>-</a:t>
            </a:r>
            <a:r>
              <a:rPr lang="en-US" sz="1000" dirty="0" err="1"/>
              <a:t>freq</a:t>
            </a:r>
            <a:r>
              <a:rPr lang="en-US" sz="1000" dirty="0"/>
              <a:t> - Minimum variant frequency to call a heterozygote [0.10]</a:t>
            </a:r>
          </a:p>
          <a:p>
            <a:pPr marL="0" indent="0">
              <a:buNone/>
            </a:pPr>
            <a:r>
              <a:rPr lang="en-US" sz="1000" dirty="0"/>
              <a:t>        --min-</a:t>
            </a:r>
            <a:r>
              <a:rPr lang="en-US" sz="1000" dirty="0" err="1"/>
              <a:t>freq</a:t>
            </a:r>
            <a:r>
              <a:rPr lang="en-US" sz="1000" dirty="0"/>
              <a:t>-for-</a:t>
            </a:r>
            <a:r>
              <a:rPr lang="en-US" sz="1000" dirty="0" err="1"/>
              <a:t>hom</a:t>
            </a:r>
            <a:r>
              <a:rPr lang="en-US" sz="1000" dirty="0"/>
              <a:t>      Minimum frequency to call homozygote [0.75]</a:t>
            </a:r>
          </a:p>
          <a:p>
            <a:pPr marL="0" indent="0">
              <a:buNone/>
            </a:pPr>
            <a:r>
              <a:rPr lang="en-US" sz="1000" dirty="0"/>
              <a:t>        --normal-purity - Estimated purity (non-tumor content) of normal sample [1.00]</a:t>
            </a:r>
          </a:p>
          <a:p>
            <a:pPr marL="0" indent="0">
              <a:buNone/>
            </a:pPr>
            <a:r>
              <a:rPr lang="en-US" sz="1000" dirty="0"/>
              <a:t>        --tumor-purity - Estimated purity (tumor content) of tumor sample [1.00]</a:t>
            </a:r>
          </a:p>
          <a:p>
            <a:pPr marL="0" indent="0">
              <a:buNone/>
            </a:pPr>
            <a:r>
              <a:rPr lang="en-US" sz="1000" dirty="0"/>
              <a:t>        --p-value - P-value threshold to call a heterozygote [0.99]</a:t>
            </a:r>
          </a:p>
          <a:p>
            <a:pPr marL="0" indent="0">
              <a:buNone/>
            </a:pPr>
            <a:r>
              <a:rPr lang="en-US" sz="1000" dirty="0"/>
              <a:t>        --somatic-p-value - P-value threshold to call a somatic site [0.05]</a:t>
            </a:r>
          </a:p>
          <a:p>
            <a:pPr marL="0" indent="0">
              <a:buNone/>
            </a:pPr>
            <a:r>
              <a:rPr lang="en-US" sz="1000" dirty="0"/>
              <a:t>        --strand-filter - If set to 1, removes variants with &gt;90% strand bias [0]</a:t>
            </a:r>
          </a:p>
          <a:p>
            <a:pPr marL="0" indent="0">
              <a:buNone/>
            </a:pPr>
            <a:r>
              <a:rPr lang="en-US" sz="1000" dirty="0"/>
              <a:t>        --validation - If set to 1, outputs all compared positions even if non-variant</a:t>
            </a:r>
          </a:p>
          <a:p>
            <a:pPr marL="0" indent="0">
              <a:buNone/>
            </a:pPr>
            <a:r>
              <a:rPr lang="en-US" sz="1000" dirty="0"/>
              <a:t>        --output-</a:t>
            </a:r>
            <a:r>
              <a:rPr lang="en-US" sz="1000" dirty="0" err="1"/>
              <a:t>vcf</a:t>
            </a:r>
            <a:r>
              <a:rPr lang="en-US" sz="1000" dirty="0"/>
              <a:t> - If set to 1, output VCF instead of VarScan native format</a:t>
            </a:r>
          </a:p>
          <a:p>
            <a:pPr marL="0" indent="0">
              <a:buNone/>
            </a:pPr>
            <a:endParaRPr lang="en-US" sz="10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java -jar /projects/</a:t>
            </a:r>
            <a:r>
              <a:rPr lang="en-US" sz="1600" dirty="0" err="1">
                <a:solidFill>
                  <a:srgbClr val="0000FF"/>
                </a:solidFill>
              </a:rPr>
              <a:t>ps-yeolab</a:t>
            </a:r>
            <a:r>
              <a:rPr lang="en-US" sz="1600" dirty="0">
                <a:solidFill>
                  <a:srgbClr val="0000FF"/>
                </a:solidFill>
              </a:rPr>
              <a:t>/biom262_2016/tools/</a:t>
            </a:r>
            <a:r>
              <a:rPr lang="en-US" sz="1600" dirty="0" err="1">
                <a:solidFill>
                  <a:srgbClr val="0000FF"/>
                </a:solidFill>
              </a:rPr>
              <a:t>varscan</a:t>
            </a:r>
            <a:r>
              <a:rPr lang="en-US" sz="1600" dirty="0">
                <a:solidFill>
                  <a:srgbClr val="0000FF"/>
                </a:solidFill>
              </a:rPr>
              <a:t>/VarScan.v2.3.9.jar somatic </a:t>
            </a:r>
            <a:r>
              <a:rPr lang="en-US" sz="1600" dirty="0" err="1" smtClean="0">
                <a:solidFill>
                  <a:srgbClr val="FF0000"/>
                </a:solidFill>
              </a:rPr>
              <a:t>normalsample.</a:t>
            </a:r>
            <a:r>
              <a:rPr lang="en-US" sz="1600" dirty="0" err="1" smtClean="0">
                <a:solidFill>
                  <a:srgbClr val="0000FF"/>
                </a:solidFill>
              </a:rPr>
              <a:t>mpileup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tumorsample</a:t>
            </a:r>
            <a:r>
              <a:rPr lang="en-US" sz="1600" dirty="0" err="1" smtClean="0">
                <a:solidFill>
                  <a:srgbClr val="0000FF"/>
                </a:solidFill>
              </a:rPr>
              <a:t>.mpileup</a:t>
            </a:r>
            <a:r>
              <a:rPr lang="en-US" sz="1600" dirty="0" smtClean="0">
                <a:solidFill>
                  <a:srgbClr val="0000FF"/>
                </a:solidFill>
              </a:rPr>
              <a:t> sample </a:t>
            </a:r>
            <a:r>
              <a:rPr lang="en-US" sz="1600" dirty="0">
                <a:solidFill>
                  <a:srgbClr val="0000FF"/>
                </a:solidFill>
              </a:rPr>
              <a:t>--output-</a:t>
            </a:r>
            <a:r>
              <a:rPr lang="en-US" sz="1600" dirty="0" err="1">
                <a:solidFill>
                  <a:srgbClr val="0000FF"/>
                </a:solidFill>
              </a:rPr>
              <a:t>vcf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endParaRPr 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VarScan </a:t>
            </a:r>
            <a:r>
              <a:rPr lang="en-US" dirty="0" err="1" smtClean="0"/>
              <a:t>SomaticFilter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4472"/>
            <a:ext cx="9144000" cy="4993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somaticFilter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This command filters somatic mutation calls to remove clusters of false positives and SNV calls near indels. Note: this is a basic filter. More advanced filtering strategies consider mapping quality, read mismatches, soft-trimming, and other factors when deciding whether or not to filter a variant. See the VarScan 2 publication (</a:t>
            </a:r>
            <a:r>
              <a:rPr lang="en-US" sz="1000" dirty="0" err="1"/>
              <a:t>Koboldt</a:t>
            </a:r>
            <a:r>
              <a:rPr lang="en-US" sz="1000" dirty="0"/>
              <a:t> et al, Genome Research, Feb 2012) for details.</a:t>
            </a:r>
          </a:p>
          <a:p>
            <a:pPr marL="0" indent="0">
              <a:buNone/>
            </a:pPr>
            <a:r>
              <a:rPr lang="en-US" sz="1000" dirty="0"/>
              <a:t>	USAGE: java -jar </a:t>
            </a:r>
            <a:r>
              <a:rPr lang="en-US" sz="1000" dirty="0" err="1"/>
              <a:t>VarScan.jar</a:t>
            </a:r>
            <a:r>
              <a:rPr lang="en-US" sz="1000" dirty="0"/>
              <a:t> </a:t>
            </a:r>
            <a:r>
              <a:rPr lang="en-US" sz="1000" dirty="0" err="1"/>
              <a:t>somaticFilter</a:t>
            </a:r>
            <a:r>
              <a:rPr lang="en-US" sz="1000" dirty="0"/>
              <a:t> [mutations file] OPTIONS</a:t>
            </a:r>
          </a:p>
          <a:p>
            <a:pPr marL="0" indent="0">
              <a:buNone/>
            </a:pPr>
            <a:r>
              <a:rPr lang="en-US" sz="1000" dirty="0"/>
              <a:t>        mutations file - A file of SNVs from VarScan somatic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     OPTIONS:</a:t>
            </a:r>
          </a:p>
          <a:p>
            <a:pPr marL="0" indent="0">
              <a:buNone/>
            </a:pPr>
            <a:r>
              <a:rPr lang="en-US" sz="1000" dirty="0"/>
              <a:t>        --min-coverage  Minimum read depth [10]</a:t>
            </a:r>
          </a:p>
          <a:p>
            <a:pPr marL="0" indent="0">
              <a:buNone/>
            </a:pPr>
            <a:r>
              <a:rPr lang="en-US" sz="1000" dirty="0"/>
              <a:t>        --min-reads2    Minimum supporting reads for a variant [2]</a:t>
            </a:r>
          </a:p>
          <a:p>
            <a:pPr marL="0" indent="0">
              <a:buNone/>
            </a:pPr>
            <a:r>
              <a:rPr lang="en-US" sz="1000" dirty="0"/>
              <a:t>        --min-strands2  Minimum # of strands on which variant observed (1 or 2) [1]</a:t>
            </a:r>
          </a:p>
          <a:p>
            <a:pPr marL="0" indent="0">
              <a:buNone/>
            </a:pPr>
            <a:r>
              <a:rPr lang="en-US" sz="1000" dirty="0"/>
              <a:t>        --min-</a:t>
            </a:r>
            <a:r>
              <a:rPr lang="en-US" sz="1000" dirty="0" err="1"/>
              <a:t>avg</a:t>
            </a:r>
            <a:r>
              <a:rPr lang="en-US" sz="1000" dirty="0"/>
              <a:t>-</a:t>
            </a:r>
            <a:r>
              <a:rPr lang="en-US" sz="1000" dirty="0" err="1"/>
              <a:t>qual</a:t>
            </a:r>
            <a:r>
              <a:rPr lang="en-US" sz="1000" dirty="0"/>
              <a:t>  Minimum average base quality for variant-supporting reads [20]</a:t>
            </a:r>
          </a:p>
          <a:p>
            <a:pPr marL="0" indent="0">
              <a:buNone/>
            </a:pPr>
            <a:r>
              <a:rPr lang="en-US" sz="1000" dirty="0"/>
              <a:t>        --min-</a:t>
            </a:r>
            <a:r>
              <a:rPr lang="en-US" sz="1000" dirty="0" err="1"/>
              <a:t>var</a:t>
            </a:r>
            <a:r>
              <a:rPr lang="en-US" sz="1000" dirty="0"/>
              <a:t>-</a:t>
            </a:r>
            <a:r>
              <a:rPr lang="en-US" sz="1000" dirty="0" err="1"/>
              <a:t>freq</a:t>
            </a:r>
            <a:r>
              <a:rPr lang="en-US" sz="1000" dirty="0"/>
              <a:t>  Minimum variant allele frequency threshold [0.20]</a:t>
            </a:r>
          </a:p>
          <a:p>
            <a:pPr marL="0" indent="0">
              <a:buNone/>
            </a:pPr>
            <a:r>
              <a:rPr lang="en-US" sz="1000" dirty="0"/>
              <a:t>        --p-value       Default p-value threshold for calling variants [1e-01]</a:t>
            </a:r>
          </a:p>
          <a:p>
            <a:pPr marL="0" indent="0">
              <a:buNone/>
            </a:pPr>
            <a:r>
              <a:rPr lang="en-US" sz="1000" dirty="0"/>
              <a:t>        --indel-file    File of indels for filtering nearby SNPs</a:t>
            </a:r>
          </a:p>
          <a:p>
            <a:pPr marL="0" indent="0">
              <a:buNone/>
            </a:pPr>
            <a:r>
              <a:rPr lang="en-US" sz="1000" dirty="0"/>
              <a:t>        --output-file   Optional output file for filtered variants</a:t>
            </a:r>
            <a:endParaRPr lang="en-US" sz="10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java -jar /projects/</a:t>
            </a:r>
            <a:r>
              <a:rPr lang="en-US" sz="1600" dirty="0" err="1">
                <a:solidFill>
                  <a:srgbClr val="0000FF"/>
                </a:solidFill>
              </a:rPr>
              <a:t>ps-yeolab</a:t>
            </a:r>
            <a:r>
              <a:rPr lang="en-US" sz="1600" dirty="0">
                <a:solidFill>
                  <a:srgbClr val="0000FF"/>
                </a:solidFill>
              </a:rPr>
              <a:t>/biom262_2016/tools/</a:t>
            </a:r>
            <a:r>
              <a:rPr lang="en-US" sz="1600" dirty="0" err="1">
                <a:solidFill>
                  <a:srgbClr val="0000FF"/>
                </a:solidFill>
              </a:rPr>
              <a:t>varscan</a:t>
            </a:r>
            <a:r>
              <a:rPr lang="en-US" sz="1600" dirty="0">
                <a:solidFill>
                  <a:srgbClr val="0000FF"/>
                </a:solidFill>
              </a:rPr>
              <a:t>/VarScan.v2.3.9.jar </a:t>
            </a:r>
            <a:r>
              <a:rPr lang="en-US" sz="1600" dirty="0" err="1">
                <a:solidFill>
                  <a:srgbClr val="0000FF"/>
                </a:solidFill>
              </a:rPr>
              <a:t>somaticFilter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AA2253chr1</a:t>
            </a:r>
            <a:r>
              <a:rPr lang="en-US" sz="1600" dirty="0">
                <a:solidFill>
                  <a:srgbClr val="0000FF"/>
                </a:solidFill>
              </a:rPr>
              <a:t>.snp.vcf --indel-file </a:t>
            </a:r>
            <a:r>
              <a:rPr lang="en-US" sz="1600" dirty="0">
                <a:solidFill>
                  <a:srgbClr val="FF0000"/>
                </a:solidFill>
              </a:rPr>
              <a:t>AA2253Tchr1</a:t>
            </a:r>
            <a:r>
              <a:rPr lang="en-US" sz="1600" dirty="0">
                <a:solidFill>
                  <a:srgbClr val="0000FF"/>
                </a:solidFill>
              </a:rPr>
              <a:t>.indel.vcf -</a:t>
            </a:r>
            <a:r>
              <a:rPr lang="en-US" sz="1600" dirty="0" smtClean="0">
                <a:solidFill>
                  <a:srgbClr val="0000FF"/>
                </a:solidFill>
              </a:rPr>
              <a:t>-output</a:t>
            </a:r>
            <a:r>
              <a:rPr lang="en-US" sz="1600" dirty="0">
                <a:solidFill>
                  <a:srgbClr val="0000FF"/>
                </a:solidFill>
              </a:rPr>
              <a:t>-file </a:t>
            </a:r>
            <a:r>
              <a:rPr lang="en-US" sz="1600" dirty="0">
                <a:solidFill>
                  <a:srgbClr val="FF0000"/>
                </a:solidFill>
              </a:rPr>
              <a:t>AA2253chr1.</a:t>
            </a:r>
            <a:r>
              <a:rPr lang="en-US" sz="1600" dirty="0">
                <a:solidFill>
                  <a:srgbClr val="0000FF"/>
                </a:solidFill>
              </a:rPr>
              <a:t>somfiltered.vcf</a:t>
            </a:r>
            <a:endParaRPr lang="en-US" sz="1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9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64"/>
            <a:ext cx="8229600" cy="1143000"/>
          </a:xfrm>
        </p:spPr>
        <p:txBody>
          <a:bodyPr/>
          <a:lstStyle/>
          <a:p>
            <a:r>
              <a:rPr lang="en-US" dirty="0" smtClean="0"/>
              <a:t>FP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28" y="93715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/>
              <a:t>USAGE: java -jar </a:t>
            </a:r>
            <a:r>
              <a:rPr lang="en-US" sz="900" dirty="0" err="1"/>
              <a:t>VarScan.jar</a:t>
            </a:r>
            <a:r>
              <a:rPr lang="en-US" sz="900" dirty="0"/>
              <a:t> </a:t>
            </a:r>
            <a:r>
              <a:rPr lang="en-US" sz="900" dirty="0" err="1"/>
              <a:t>fpfilter</a:t>
            </a:r>
            <a:r>
              <a:rPr lang="en-US" sz="900" dirty="0"/>
              <a:t> [variant file] [</a:t>
            </a:r>
            <a:r>
              <a:rPr lang="en-US" sz="900" dirty="0" err="1"/>
              <a:t>readcount</a:t>
            </a:r>
            <a:r>
              <a:rPr lang="en-US" sz="900" dirty="0"/>
              <a:t> file] OPTIONS</a:t>
            </a:r>
          </a:p>
          <a:p>
            <a:pPr marL="0" indent="0">
              <a:buNone/>
            </a:pPr>
            <a:r>
              <a:rPr lang="en-US" sz="900" dirty="0"/>
              <a:t>        variant file - A file of SNPs or indels in VarScan-native or VCF format</a:t>
            </a:r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900" dirty="0" err="1"/>
              <a:t>readcount</a:t>
            </a:r>
            <a:r>
              <a:rPr lang="en-US" sz="900" dirty="0"/>
              <a:t> file - The output file from bam-</a:t>
            </a:r>
            <a:r>
              <a:rPr lang="en-US" sz="900" dirty="0" err="1"/>
              <a:t>readcount</a:t>
            </a:r>
            <a:r>
              <a:rPr lang="en-US" sz="900" dirty="0"/>
              <a:t> for those positions</a:t>
            </a:r>
          </a:p>
          <a:p>
            <a:pPr marL="0" indent="0">
              <a:buNone/>
            </a:pPr>
            <a:r>
              <a:rPr lang="en-US" sz="900" dirty="0"/>
              <a:t>        ***For detailed filtering instructions, please visit http://</a:t>
            </a:r>
            <a:r>
              <a:rPr lang="en-US" sz="900" dirty="0" err="1"/>
              <a:t>varscan.sourceforge.net</a:t>
            </a:r>
            <a:r>
              <a:rPr lang="en-US" sz="900" dirty="0"/>
              <a:t>***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OPTIONS:</a:t>
            </a:r>
          </a:p>
          <a:p>
            <a:pPr marL="0" indent="0">
              <a:buNone/>
            </a:pPr>
            <a:r>
              <a:rPr lang="en-US" sz="900" dirty="0"/>
              <a:t>        --output-file           Optional output file for filter-pass variants</a:t>
            </a:r>
          </a:p>
          <a:p>
            <a:pPr marL="0" indent="0">
              <a:buNone/>
            </a:pPr>
            <a:r>
              <a:rPr lang="en-US" sz="900" dirty="0"/>
              <a:t>        --filtered-file         Optional output file for filter-fail variants</a:t>
            </a:r>
          </a:p>
          <a:p>
            <a:pPr marL="0" indent="0">
              <a:buNone/>
            </a:pPr>
            <a:r>
              <a:rPr lang="en-US" sz="900" dirty="0"/>
              <a:t>        --dream3-settings       If set to 1, optimizes filter parameters based on TCGA-ICGC DREAM-3 SNV Challenge results</a:t>
            </a:r>
          </a:p>
          <a:p>
            <a:pPr marL="0" indent="0">
              <a:buNone/>
            </a:pPr>
            <a:r>
              <a:rPr lang="en-US" sz="900" dirty="0"/>
              <a:t>        --keep-failures         If set to 1, includes failures in the output file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/>
              <a:t>        FILTERING PARAMETERS: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-count         Minimum number of variant-supporting reads [4]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-count-</a:t>
            </a:r>
            <a:r>
              <a:rPr lang="en-US" sz="900" dirty="0" err="1"/>
              <a:t>lc</a:t>
            </a:r>
            <a:r>
              <a:rPr lang="en-US" sz="900" dirty="0"/>
              <a:t>      Minimum number of variant-supporting reads when depth below </a:t>
            </a:r>
            <a:r>
              <a:rPr lang="en-US" sz="900" dirty="0" err="1"/>
              <a:t>somaticPdepth</a:t>
            </a:r>
            <a:r>
              <a:rPr lang="en-US" sz="900" dirty="0"/>
              <a:t> [2]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freq</a:t>
            </a:r>
            <a:r>
              <a:rPr lang="en-US" sz="900" dirty="0"/>
              <a:t>          Minimum variant allele frequency [0.05]</a:t>
            </a:r>
          </a:p>
          <a:p>
            <a:pPr marL="0" indent="0">
              <a:buNone/>
            </a:pPr>
            <a:r>
              <a:rPr lang="en-US" sz="900" dirty="0"/>
              <a:t>        --max-somatic-p         Maximum somatic p-value [0.05]</a:t>
            </a:r>
          </a:p>
          <a:p>
            <a:pPr marL="0" indent="0">
              <a:buNone/>
            </a:pPr>
            <a:r>
              <a:rPr lang="en-US" sz="900" dirty="0"/>
              <a:t>        --max-somatic-p-depth   Depth required to test max somatic p-value [10]</a:t>
            </a:r>
          </a:p>
          <a:p>
            <a:pPr marL="0" indent="0">
              <a:buNone/>
            </a:pPr>
            <a:r>
              <a:rPr lang="en-US" sz="900" dirty="0"/>
              <a:t>        --min-ref-</a:t>
            </a:r>
            <a:r>
              <a:rPr lang="en-US" sz="900" dirty="0" err="1"/>
              <a:t>readpos</a:t>
            </a:r>
            <a:r>
              <a:rPr lang="en-US" sz="900" dirty="0"/>
              <a:t>       Minimum average read position of ref-supporting reads [0.1]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readpos</a:t>
            </a:r>
            <a:r>
              <a:rPr lang="en-US" sz="900" dirty="0"/>
              <a:t>       Minimum average read position of </a:t>
            </a:r>
            <a:r>
              <a:rPr lang="en-US" sz="900" dirty="0" err="1"/>
              <a:t>var</a:t>
            </a:r>
            <a:r>
              <a:rPr lang="en-US" sz="900" dirty="0"/>
              <a:t>-supporting reads [0.1]</a:t>
            </a:r>
          </a:p>
          <a:p>
            <a:pPr marL="0" indent="0">
              <a:buNone/>
            </a:pPr>
            <a:r>
              <a:rPr lang="en-US" sz="900" dirty="0"/>
              <a:t>        --min-ref-dist3         Minimum average distance to effective 3' end (ref) [0.1]</a:t>
            </a:r>
          </a:p>
          <a:p>
            <a:pPr marL="0" indent="0">
              <a:buNone/>
            </a:pPr>
            <a:r>
              <a:rPr lang="en-US" sz="900" dirty="0"/>
              <a:t>        --min-var-dist3         Minimum average distance to effective 3' end (</a:t>
            </a:r>
            <a:r>
              <a:rPr lang="en-US" sz="900" dirty="0" err="1"/>
              <a:t>var</a:t>
            </a:r>
            <a:r>
              <a:rPr lang="en-US" sz="900" dirty="0"/>
              <a:t>) [0.1]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strandedness</a:t>
            </a:r>
            <a:r>
              <a:rPr lang="en-US" sz="900" dirty="0"/>
              <a:t>      Minimum fraction of variant reads from each strand [0.01]</a:t>
            </a:r>
          </a:p>
          <a:p>
            <a:pPr marL="0" indent="0">
              <a:buNone/>
            </a:pPr>
            <a:r>
              <a:rPr lang="en-US" sz="900" dirty="0"/>
              <a:t>        --min-strand-reads      Minimum allele depth required to perform the strand tests [5]</a:t>
            </a:r>
          </a:p>
          <a:p>
            <a:pPr marL="0" indent="0">
              <a:buNone/>
            </a:pPr>
            <a:r>
              <a:rPr lang="en-US" sz="900" dirty="0"/>
              <a:t>        --min-ref-</a:t>
            </a:r>
            <a:r>
              <a:rPr lang="en-US" sz="900" dirty="0" err="1"/>
              <a:t>basequal</a:t>
            </a:r>
            <a:r>
              <a:rPr lang="en-US" sz="900" dirty="0"/>
              <a:t>      Minimum average base quality for ref allele [15]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basequal</a:t>
            </a:r>
            <a:r>
              <a:rPr lang="en-US" sz="900" dirty="0"/>
              <a:t>      Minimum average base quality for </a:t>
            </a:r>
            <a:r>
              <a:rPr lang="en-US" sz="900" dirty="0" err="1"/>
              <a:t>var</a:t>
            </a:r>
            <a:r>
              <a:rPr lang="en-US" sz="900" dirty="0"/>
              <a:t> allele [15]</a:t>
            </a:r>
          </a:p>
          <a:p>
            <a:pPr marL="0" indent="0">
              <a:buNone/>
            </a:pPr>
            <a:r>
              <a:rPr lang="en-US" sz="900" dirty="0"/>
              <a:t>        --min-ref-</a:t>
            </a:r>
            <a:r>
              <a:rPr lang="en-US" sz="900" dirty="0" err="1"/>
              <a:t>avgrl</a:t>
            </a:r>
            <a:r>
              <a:rPr lang="en-US" sz="900" dirty="0"/>
              <a:t>         Minimum average trimmed read length for ref allele [90]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avgrl</a:t>
            </a:r>
            <a:r>
              <a:rPr lang="en-US" sz="900" dirty="0"/>
              <a:t>         Minimum average trimmed read length for </a:t>
            </a:r>
            <a:r>
              <a:rPr lang="en-US" sz="900" dirty="0" err="1"/>
              <a:t>var</a:t>
            </a:r>
            <a:r>
              <a:rPr lang="en-US" sz="900" dirty="0"/>
              <a:t> allele [90]</a:t>
            </a:r>
          </a:p>
          <a:p>
            <a:pPr marL="0" indent="0">
              <a:buNone/>
            </a:pPr>
            <a:r>
              <a:rPr lang="en-US" sz="900" dirty="0"/>
              <a:t>        --max-</a:t>
            </a:r>
            <a:r>
              <a:rPr lang="en-US" sz="900" dirty="0" err="1"/>
              <a:t>rl</a:t>
            </a:r>
            <a:r>
              <a:rPr lang="en-US" sz="900" dirty="0"/>
              <a:t>-diff           Maximum average relative read length difference (ref - </a:t>
            </a:r>
            <a:r>
              <a:rPr lang="en-US" sz="900" dirty="0" err="1"/>
              <a:t>var</a:t>
            </a:r>
            <a:r>
              <a:rPr lang="en-US" sz="900" dirty="0"/>
              <a:t>) [0.25]</a:t>
            </a:r>
          </a:p>
          <a:p>
            <a:pPr marL="0" indent="0">
              <a:buNone/>
            </a:pPr>
            <a:r>
              <a:rPr lang="en-US" sz="900" dirty="0"/>
              <a:t>        --max-ref-</a:t>
            </a:r>
            <a:r>
              <a:rPr lang="en-US" sz="900" dirty="0" err="1"/>
              <a:t>mmqs</a:t>
            </a:r>
            <a:r>
              <a:rPr lang="en-US" sz="900" dirty="0"/>
              <a:t>          Maximum mismatch quality sum of reference-supporting reads [100]</a:t>
            </a:r>
          </a:p>
          <a:p>
            <a:pPr marL="0" indent="0">
              <a:buNone/>
            </a:pPr>
            <a:r>
              <a:rPr lang="en-US" sz="900" dirty="0"/>
              <a:t>        --max-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mmqs</a:t>
            </a:r>
            <a:r>
              <a:rPr lang="en-US" sz="900" dirty="0"/>
              <a:t>          Maximum mismatch quality sum of variant-supporting reads [100]</a:t>
            </a:r>
          </a:p>
          <a:p>
            <a:pPr marL="0" indent="0">
              <a:buNone/>
            </a:pPr>
            <a:r>
              <a:rPr lang="en-US" sz="900" dirty="0"/>
              <a:t>        --max-</a:t>
            </a:r>
            <a:r>
              <a:rPr lang="en-US" sz="900" dirty="0" err="1"/>
              <a:t>mmqs</a:t>
            </a:r>
            <a:r>
              <a:rPr lang="en-US" sz="900" dirty="0"/>
              <a:t>-diff         Maximum average mismatch quality sum (</a:t>
            </a:r>
            <a:r>
              <a:rPr lang="en-US" sz="900" dirty="0" err="1"/>
              <a:t>var</a:t>
            </a:r>
            <a:r>
              <a:rPr lang="en-US" sz="900" dirty="0"/>
              <a:t> - ref) [50]</a:t>
            </a:r>
          </a:p>
          <a:p>
            <a:pPr marL="0" indent="0">
              <a:buNone/>
            </a:pPr>
            <a:r>
              <a:rPr lang="en-US" sz="900" dirty="0"/>
              <a:t>        --min-ref-</a:t>
            </a:r>
            <a:r>
              <a:rPr lang="en-US" sz="900" dirty="0" err="1"/>
              <a:t>mapqual</a:t>
            </a:r>
            <a:r>
              <a:rPr lang="en-US" sz="900" dirty="0"/>
              <a:t>       Minimum average mapping quality for ref allele [15]</a:t>
            </a:r>
          </a:p>
          <a:p>
            <a:pPr marL="0" indent="0">
              <a:buNone/>
            </a:pPr>
            <a:r>
              <a:rPr lang="en-US" sz="900" dirty="0"/>
              <a:t>        --min-</a:t>
            </a:r>
            <a:r>
              <a:rPr lang="en-US" sz="900" dirty="0" err="1"/>
              <a:t>var</a:t>
            </a:r>
            <a:r>
              <a:rPr lang="en-US" sz="900" dirty="0"/>
              <a:t>-</a:t>
            </a:r>
            <a:r>
              <a:rPr lang="en-US" sz="900" dirty="0" err="1"/>
              <a:t>mapqual</a:t>
            </a:r>
            <a:r>
              <a:rPr lang="en-US" sz="900" dirty="0"/>
              <a:t>       Minimum average mapping quality for </a:t>
            </a:r>
            <a:r>
              <a:rPr lang="en-US" sz="900" dirty="0" err="1"/>
              <a:t>var</a:t>
            </a:r>
            <a:r>
              <a:rPr lang="en-US" sz="900" dirty="0"/>
              <a:t> allele [15]</a:t>
            </a:r>
          </a:p>
          <a:p>
            <a:pPr marL="0" indent="0">
              <a:buNone/>
            </a:pPr>
            <a:r>
              <a:rPr lang="en-US" sz="900" dirty="0"/>
              <a:t>        --max-</a:t>
            </a:r>
            <a:r>
              <a:rPr lang="en-US" sz="900" dirty="0" err="1"/>
              <a:t>mapqual</a:t>
            </a:r>
            <a:r>
              <a:rPr lang="en-US" sz="900" dirty="0"/>
              <a:t>-diff      Maximum average mapping quality (ref - </a:t>
            </a:r>
            <a:r>
              <a:rPr lang="en-US" sz="900" dirty="0" err="1"/>
              <a:t>var</a:t>
            </a:r>
            <a:r>
              <a:rPr lang="en-US" sz="900" dirty="0"/>
              <a:t>) [50]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6718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Varscan</a:t>
            </a:r>
            <a:r>
              <a:rPr lang="en-US" dirty="0" smtClean="0"/>
              <a:t>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8012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Combine both VCF files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FF"/>
                </a:solidFill>
              </a:rPr>
              <a:t>vcfcombine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AA2253chr1</a:t>
            </a:r>
            <a:r>
              <a:rPr lang="en-US" sz="1600" dirty="0">
                <a:solidFill>
                  <a:srgbClr val="0000FF"/>
                </a:solidFill>
              </a:rPr>
              <a:t>.snp.vcf </a:t>
            </a:r>
            <a:r>
              <a:rPr lang="en-US" sz="1600" dirty="0">
                <a:solidFill>
                  <a:srgbClr val="FF0000"/>
                </a:solidFill>
              </a:rPr>
              <a:t>AA2253chr1</a:t>
            </a:r>
            <a:r>
              <a:rPr lang="en-US" sz="1600" dirty="0">
                <a:solidFill>
                  <a:srgbClr val="0000FF"/>
                </a:solidFill>
              </a:rPr>
              <a:t>.indel.vcf &gt; </a:t>
            </a:r>
            <a:r>
              <a:rPr lang="en-US" sz="1600" dirty="0">
                <a:solidFill>
                  <a:srgbClr val="FF0000"/>
                </a:solidFill>
              </a:rPr>
              <a:t>AA2253chr1</a:t>
            </a:r>
            <a:r>
              <a:rPr lang="en-US" sz="1600" dirty="0">
                <a:solidFill>
                  <a:srgbClr val="0000FF"/>
                </a:solidFill>
              </a:rPr>
              <a:t>.vcf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Get </a:t>
            </a:r>
            <a:r>
              <a:rPr lang="en-US" sz="1600" b="1" dirty="0" smtClean="0"/>
              <a:t>coordinates from VCF </a:t>
            </a:r>
            <a:r>
              <a:rPr lang="en-US" sz="1600" b="1" dirty="0" smtClean="0"/>
              <a:t>file</a:t>
            </a:r>
            <a:endParaRPr lang="en-US" sz="1600" dirty="0" smtClean="0"/>
          </a:p>
          <a:p>
            <a:pPr marL="0" indent="0">
              <a:buNone/>
            </a:pPr>
            <a:r>
              <a:rPr lang="nl-NL" sz="1600" dirty="0">
                <a:solidFill>
                  <a:srgbClr val="0000FF"/>
                </a:solidFill>
              </a:rPr>
              <a:t>grep -v '^#' </a:t>
            </a:r>
            <a:r>
              <a:rPr lang="nl-NL" sz="1600" dirty="0">
                <a:solidFill>
                  <a:srgbClr val="FF0000"/>
                </a:solidFill>
              </a:rPr>
              <a:t>AA2253chr1</a:t>
            </a:r>
            <a:r>
              <a:rPr lang="nl-NL" sz="1600" dirty="0">
                <a:solidFill>
                  <a:srgbClr val="0000FF"/>
                </a:solidFill>
              </a:rPr>
              <a:t>.vcf | </a:t>
            </a:r>
            <a:r>
              <a:rPr lang="nl-NL" sz="1600" dirty="0" err="1">
                <a:solidFill>
                  <a:srgbClr val="0000FF"/>
                </a:solidFill>
              </a:rPr>
              <a:t>awk</a:t>
            </a:r>
            <a:r>
              <a:rPr lang="nl-NL" sz="1600" dirty="0">
                <a:solidFill>
                  <a:srgbClr val="0000FF"/>
                </a:solidFill>
              </a:rPr>
              <a:t> '{print $1"\t"$2"\t"$2}'  &gt; </a:t>
            </a:r>
            <a:r>
              <a:rPr lang="nl-NL" sz="1600" dirty="0" err="1">
                <a:solidFill>
                  <a:srgbClr val="0000FF"/>
                </a:solidFill>
              </a:rPr>
              <a:t>coordinates.bed</a:t>
            </a:r>
            <a:endParaRPr lang="nl-NL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Generate </a:t>
            </a:r>
            <a:r>
              <a:rPr lang="en-US" sz="1600" b="1" dirty="0" smtClean="0"/>
              <a:t>read-counts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bam-</a:t>
            </a:r>
            <a:r>
              <a:rPr lang="en-US" sz="1600" dirty="0" err="1">
                <a:solidFill>
                  <a:srgbClr val="0000FF"/>
                </a:solidFill>
              </a:rPr>
              <a:t>readcount</a:t>
            </a:r>
            <a:r>
              <a:rPr lang="en-US" sz="1600" dirty="0">
                <a:solidFill>
                  <a:srgbClr val="0000FF"/>
                </a:solidFill>
              </a:rPr>
              <a:t> -q 1 -b 20 -l </a:t>
            </a:r>
            <a:r>
              <a:rPr lang="en-US" sz="1600" dirty="0" err="1">
                <a:solidFill>
                  <a:srgbClr val="0000FF"/>
                </a:solidFill>
              </a:rPr>
              <a:t>coordinates.bed</a:t>
            </a:r>
            <a:r>
              <a:rPr lang="en-US" sz="1600" dirty="0">
                <a:solidFill>
                  <a:srgbClr val="0000FF"/>
                </a:solidFill>
              </a:rPr>
              <a:t> -f </a:t>
            </a:r>
            <a:r>
              <a:rPr lang="en-US" sz="1600" dirty="0" err="1">
                <a:solidFill>
                  <a:srgbClr val="FF0000"/>
                </a:solidFill>
              </a:rPr>
              <a:t>harismendy_data</a:t>
            </a:r>
            <a:r>
              <a:rPr lang="en-US" sz="1600" dirty="0">
                <a:solidFill>
                  <a:srgbClr val="FF0000"/>
                </a:solidFill>
              </a:rPr>
              <a:t>/resources/</a:t>
            </a:r>
            <a:r>
              <a:rPr lang="en-US" sz="1600" dirty="0">
                <a:solidFill>
                  <a:srgbClr val="0000FF"/>
                </a:solidFill>
              </a:rPr>
              <a:t>hg19_lite.fa </a:t>
            </a:r>
            <a:r>
              <a:rPr lang="en-US" sz="1600" dirty="0" err="1">
                <a:solidFill>
                  <a:srgbClr val="FF0000"/>
                </a:solidFill>
              </a:rPr>
              <a:t>harismendy_data</a:t>
            </a:r>
            <a:r>
              <a:rPr lang="en-US" sz="1600" dirty="0">
                <a:solidFill>
                  <a:srgbClr val="FF0000"/>
                </a:solidFill>
              </a:rPr>
              <a:t>/class/</a:t>
            </a:r>
            <a:r>
              <a:rPr lang="en-US" sz="1600" dirty="0">
                <a:solidFill>
                  <a:srgbClr val="0000FF"/>
                </a:solidFill>
              </a:rPr>
              <a:t>AA2253T_groupRealigned.chr1.bam &gt; </a:t>
            </a:r>
            <a:r>
              <a:rPr lang="en-US" sz="1600" dirty="0">
                <a:solidFill>
                  <a:srgbClr val="FF0000"/>
                </a:solidFill>
              </a:rPr>
              <a:t>AA2253T</a:t>
            </a:r>
            <a:r>
              <a:rPr lang="en-US" sz="1600" dirty="0">
                <a:solidFill>
                  <a:srgbClr val="0000FF"/>
                </a:solidFill>
              </a:rPr>
              <a:t>.readcount</a:t>
            </a: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Apply </a:t>
            </a:r>
            <a:r>
              <a:rPr lang="en-US" sz="1600" b="1" dirty="0" err="1" smtClean="0"/>
              <a:t>fpfilter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</a:rPr>
              <a:t>java -jar /projects/</a:t>
            </a:r>
            <a:r>
              <a:rPr lang="en-US" sz="1600" dirty="0" err="1">
                <a:solidFill>
                  <a:srgbClr val="0000FF"/>
                </a:solidFill>
              </a:rPr>
              <a:t>ps-yeolab</a:t>
            </a:r>
            <a:r>
              <a:rPr lang="en-US" sz="1600" dirty="0">
                <a:solidFill>
                  <a:srgbClr val="0000FF"/>
                </a:solidFill>
              </a:rPr>
              <a:t>/biom262_2016/tools/</a:t>
            </a:r>
            <a:r>
              <a:rPr lang="en-US" sz="1600" dirty="0" err="1">
                <a:solidFill>
                  <a:srgbClr val="0000FF"/>
                </a:solidFill>
              </a:rPr>
              <a:t>varscan</a:t>
            </a:r>
            <a:r>
              <a:rPr lang="en-US" sz="1600" dirty="0">
                <a:solidFill>
                  <a:srgbClr val="0000FF"/>
                </a:solidFill>
              </a:rPr>
              <a:t>/VarScan.v2.3.9.jar </a:t>
            </a:r>
            <a:r>
              <a:rPr lang="en-US" sz="1600" dirty="0" err="1">
                <a:solidFill>
                  <a:srgbClr val="0000FF"/>
                </a:solidFill>
              </a:rPr>
              <a:t>fpfilter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AA2253chr1.vcf </a:t>
            </a:r>
            <a:r>
              <a:rPr lang="en-US" sz="1600" dirty="0">
                <a:solidFill>
                  <a:srgbClr val="0000FF"/>
                </a:solidFill>
              </a:rPr>
              <a:t>AA2253T.readcount --output-file AA2253.filtered.vcf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72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Handling VCF - </a:t>
            </a:r>
            <a:r>
              <a:rPr lang="en-US" dirty="0" err="1" smtClean="0"/>
              <a:t>VCFlib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19" y="1786845"/>
            <a:ext cx="8686800" cy="5619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Read the doc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linkClick r:id="rId2"/>
              </a:rPr>
              <a:t>https</a:t>
            </a:r>
            <a:r>
              <a:rPr lang="en-US" sz="1800" dirty="0">
                <a:solidFill>
                  <a:srgbClr val="0000FF"/>
                </a:solidFill>
                <a:hlinkClick r:id="rId2"/>
              </a:rPr>
              <a:t>://github.com/vcflib/</a:t>
            </a:r>
            <a:r>
              <a:rPr lang="en-US" sz="1800" dirty="0" smtClean="0">
                <a:solidFill>
                  <a:srgbClr val="0000FF"/>
                </a:solidFill>
                <a:hlinkClick r:id="rId2"/>
              </a:rPr>
              <a:t>vcflib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Keep somatic </a:t>
            </a:r>
            <a:r>
              <a:rPr lang="en-US" sz="1800" b="1" dirty="0" smtClean="0"/>
              <a:t>only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vcffilter</a:t>
            </a:r>
            <a:r>
              <a:rPr lang="en-US" sz="1800" dirty="0">
                <a:solidFill>
                  <a:srgbClr val="0000FF"/>
                </a:solidFill>
              </a:rPr>
              <a:t> -f "SS = 2" </a:t>
            </a:r>
            <a:r>
              <a:rPr lang="en-US" sz="1800" dirty="0">
                <a:solidFill>
                  <a:srgbClr val="FF0000"/>
                </a:solidFill>
              </a:rPr>
              <a:t>AA2253chr1</a:t>
            </a:r>
            <a:r>
              <a:rPr lang="en-US" sz="1800" dirty="0">
                <a:solidFill>
                  <a:srgbClr val="0000FF"/>
                </a:solidFill>
              </a:rPr>
              <a:t>.filtered.vcf </a:t>
            </a:r>
            <a:r>
              <a:rPr lang="en-US" sz="1800" dirty="0" smtClean="0">
                <a:solidFill>
                  <a:srgbClr val="0000FF"/>
                </a:solidFill>
              </a:rPr>
              <a:t>&gt; AA2253chr1.filtered.som.vcf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Export into a table using </a:t>
            </a:r>
            <a:r>
              <a:rPr lang="en-US" sz="1800" b="1" dirty="0" smtClean="0"/>
              <a:t>vcf2tsv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vcf2tsv -g </a:t>
            </a:r>
            <a:r>
              <a:rPr lang="en-US" sz="1800" dirty="0">
                <a:solidFill>
                  <a:srgbClr val="FF0000"/>
                </a:solidFill>
              </a:rPr>
              <a:t>AA2253chr1</a:t>
            </a:r>
            <a:r>
              <a:rPr lang="en-US" sz="1800" dirty="0">
                <a:solidFill>
                  <a:srgbClr val="0000FF"/>
                </a:solidFill>
              </a:rPr>
              <a:t>.filtered.vcf </a:t>
            </a:r>
            <a:r>
              <a:rPr lang="en-US" sz="1800" dirty="0" smtClean="0">
                <a:solidFill>
                  <a:srgbClr val="0000FF"/>
                </a:solidFill>
              </a:rPr>
              <a:t>&gt; </a:t>
            </a:r>
            <a:r>
              <a:rPr lang="en-US" sz="1800" dirty="0" smtClean="0">
                <a:solidFill>
                  <a:srgbClr val="FF0000"/>
                </a:solidFill>
              </a:rPr>
              <a:t>AA2253chr1.</a:t>
            </a:r>
            <a:r>
              <a:rPr lang="en-US" sz="1800" dirty="0" smtClean="0">
                <a:solidFill>
                  <a:srgbClr val="0000FF"/>
                </a:solidFill>
              </a:rPr>
              <a:t>filtered.tsv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4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Annotating Variants with ANNOVAR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000" dirty="0" smtClean="0"/>
              <a:t>Read the doc</a:t>
            </a:r>
          </a:p>
          <a:p>
            <a:pPr marL="0" lvl="1" indent="0">
              <a:buNone/>
            </a:pPr>
            <a:r>
              <a:rPr lang="en-US" sz="2000" dirty="0">
                <a:hlinkClick r:id="rId2"/>
              </a:rPr>
              <a:t>http://annovar.openbioinformatics.org/en/latest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342900" lvl="1" indent="-342900">
              <a:buFont typeface="Arial"/>
              <a:buChar char="•"/>
            </a:pPr>
            <a:endParaRPr lang="en-US" sz="2000" dirty="0" smtClean="0"/>
          </a:p>
          <a:p>
            <a:pPr marL="0" lvl="1" indent="0">
              <a:buNone/>
            </a:pPr>
            <a:r>
              <a:rPr lang="en-US" sz="2000" dirty="0" smtClean="0"/>
              <a:t>Run </a:t>
            </a:r>
            <a:r>
              <a:rPr lang="en-US" sz="2000" dirty="0" err="1" smtClean="0"/>
              <a:t>Table_annovar</a:t>
            </a:r>
            <a:endParaRPr lang="en-US" sz="2000" dirty="0" smtClean="0"/>
          </a:p>
          <a:p>
            <a:pPr marL="0" lvl="1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table_annovar.pl</a:t>
            </a:r>
            <a:r>
              <a:rPr lang="en-US" sz="2000" dirty="0">
                <a:solidFill>
                  <a:srgbClr val="0000FF"/>
                </a:solidFill>
              </a:rPr>
              <a:t> --</a:t>
            </a:r>
            <a:r>
              <a:rPr lang="en-US" sz="2000" dirty="0" err="1">
                <a:solidFill>
                  <a:srgbClr val="0000FF"/>
                </a:solidFill>
              </a:rPr>
              <a:t>vcfinput</a:t>
            </a:r>
            <a:r>
              <a:rPr lang="en-US" sz="2000" dirty="0">
                <a:solidFill>
                  <a:srgbClr val="0000FF"/>
                </a:solidFill>
              </a:rPr>
              <a:t> --</a:t>
            </a:r>
            <a:r>
              <a:rPr lang="en-US" sz="2000" dirty="0" err="1">
                <a:solidFill>
                  <a:srgbClr val="0000FF"/>
                </a:solidFill>
              </a:rPr>
              <a:t>nastring</a:t>
            </a:r>
            <a:r>
              <a:rPr lang="en-US" sz="2000" dirty="0">
                <a:solidFill>
                  <a:srgbClr val="0000FF"/>
                </a:solidFill>
              </a:rPr>
              <a:t> . --protocol refGene,snp144,cosmic70,exac03 --operation </a:t>
            </a:r>
            <a:r>
              <a:rPr lang="en-US" sz="2000" dirty="0" err="1">
                <a:solidFill>
                  <a:srgbClr val="0000FF"/>
                </a:solidFill>
              </a:rPr>
              <a:t>g,f,f,f</a:t>
            </a:r>
            <a:r>
              <a:rPr lang="en-US" sz="2000" dirty="0">
                <a:solidFill>
                  <a:srgbClr val="0000FF"/>
                </a:solidFill>
              </a:rPr>
              <a:t> --</a:t>
            </a:r>
            <a:r>
              <a:rPr lang="en-US" sz="2000" dirty="0" err="1">
                <a:solidFill>
                  <a:srgbClr val="0000FF"/>
                </a:solidFill>
              </a:rPr>
              <a:t>buildver</a:t>
            </a:r>
            <a:r>
              <a:rPr lang="en-US" sz="2000" dirty="0">
                <a:solidFill>
                  <a:srgbClr val="0000FF"/>
                </a:solidFill>
              </a:rPr>
              <a:t> hg19 --</a:t>
            </a:r>
            <a:r>
              <a:rPr lang="en-US" sz="2000" dirty="0" err="1">
                <a:solidFill>
                  <a:srgbClr val="0000FF"/>
                </a:solidFill>
              </a:rPr>
              <a:t>outfile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AA2253chr1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AA2253chr1.</a:t>
            </a:r>
            <a:r>
              <a:rPr lang="en-US" sz="2000" dirty="0">
                <a:solidFill>
                  <a:srgbClr val="0000FF"/>
                </a:solidFill>
              </a:rPr>
              <a:t>filtered.vcf /projects/</a:t>
            </a:r>
            <a:r>
              <a:rPr lang="en-US" sz="2000" dirty="0" err="1">
                <a:solidFill>
                  <a:srgbClr val="0000FF"/>
                </a:solidFill>
              </a:rPr>
              <a:t>ps-yeolab</a:t>
            </a:r>
            <a:r>
              <a:rPr lang="en-US" sz="2000" dirty="0">
                <a:solidFill>
                  <a:srgbClr val="0000FF"/>
                </a:solidFill>
              </a:rPr>
              <a:t>/biom262_2016/tools/</a:t>
            </a:r>
            <a:r>
              <a:rPr lang="en-US" sz="2000" dirty="0" err="1">
                <a:solidFill>
                  <a:srgbClr val="0000FF"/>
                </a:solidFill>
              </a:rPr>
              <a:t>annovar</a:t>
            </a:r>
            <a:r>
              <a:rPr lang="en-US" sz="2000" dirty="0">
                <a:solidFill>
                  <a:srgbClr val="0000FF"/>
                </a:solidFill>
              </a:rPr>
              <a:t>/</a:t>
            </a:r>
            <a:r>
              <a:rPr lang="en-US" sz="2000" dirty="0" err="1">
                <a:solidFill>
                  <a:srgbClr val="0000FF"/>
                </a:solidFill>
              </a:rPr>
              <a:t>humandb</a:t>
            </a:r>
            <a:r>
              <a:rPr lang="en-US" sz="2000" dirty="0" smtClean="0">
                <a:solidFill>
                  <a:srgbClr val="0000FF"/>
                </a:solidFill>
              </a:rPr>
              <a:t>/</a:t>
            </a:r>
          </a:p>
          <a:p>
            <a:pPr marL="0" lvl="1" indent="0"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0" lvl="1" indent="0">
              <a:buNone/>
            </a:pPr>
            <a:r>
              <a:rPr lang="en-US" sz="2000" dirty="0" smtClean="0"/>
              <a:t>Calculate stats</a:t>
            </a:r>
          </a:p>
          <a:p>
            <a:pPr marL="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R</a:t>
            </a:r>
          </a:p>
          <a:p>
            <a:pPr marL="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Unix (cut/sort/</a:t>
            </a:r>
            <a:r>
              <a:rPr lang="en-US" sz="2000" dirty="0" err="1" smtClean="0">
                <a:solidFill>
                  <a:srgbClr val="0000FF"/>
                </a:solidFill>
              </a:rPr>
              <a:t>uniq</a:t>
            </a:r>
            <a:r>
              <a:rPr lang="en-US" sz="2000" dirty="0" smtClean="0">
                <a:solidFill>
                  <a:srgbClr val="0000FF"/>
                </a:solidFill>
              </a:rPr>
              <a:t> –c)</a:t>
            </a:r>
          </a:p>
          <a:p>
            <a:pPr marL="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Excel (pivot table)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61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1560</Words>
  <Application>Microsoft Macintosh PowerPoint</Application>
  <PresentationFormat>On-screen Show (4:3)</PresentationFormat>
  <Paragraphs>152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Calling Somatic Mutations using VarScan</vt:lpstr>
      <vt:lpstr>VarScan</vt:lpstr>
      <vt:lpstr>Generate Pileup File</vt:lpstr>
      <vt:lpstr>VarScan Somatic </vt:lpstr>
      <vt:lpstr>VarScan SomaticFilter </vt:lpstr>
      <vt:lpstr>FP Filter</vt:lpstr>
      <vt:lpstr>Varscan Filtering</vt:lpstr>
      <vt:lpstr>Handling VCF - VCFlib</vt:lpstr>
      <vt:lpstr>Annotating Variants with ANNOVAR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control</dc:title>
  <dc:creator>Olivier Harismendy</dc:creator>
  <cp:lastModifiedBy>Olivier Harismendy</cp:lastModifiedBy>
  <cp:revision>163</cp:revision>
  <dcterms:created xsi:type="dcterms:W3CDTF">2014-10-01T00:16:51Z</dcterms:created>
  <dcterms:modified xsi:type="dcterms:W3CDTF">2016-02-11T06:11:28Z</dcterms:modified>
</cp:coreProperties>
</file>