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293" r:id="rId3"/>
    <p:sldId id="298" r:id="rId4"/>
    <p:sldId id="256" r:id="rId5"/>
    <p:sldId id="257" r:id="rId6"/>
    <p:sldId id="300" r:id="rId7"/>
    <p:sldId id="303" r:id="rId8"/>
    <p:sldId id="286" r:id="rId9"/>
    <p:sldId id="299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7" autoAdjust="0"/>
  </p:normalViewPr>
  <p:slideViewPr>
    <p:cSldViewPr snapToGrid="0" snapToObjects="1">
      <p:cViewPr>
        <p:scale>
          <a:sx n="100" d="100"/>
          <a:sy n="100" d="100"/>
        </p:scale>
        <p:origin x="-968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E54EB8CB-13A6-A648-94B8-4BA874F55980}" type="datetimeFigureOut">
              <a:rPr lang="en-US" smtClean="0"/>
              <a:pPr/>
              <a:t>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486DAFBD-49C0-4D42-A6A7-55F2018B75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urie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urie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q5x/bedtools-protocols/blob/master/bedtool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Computing on TSCC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6000"/>
            <a:ext cx="9144000" cy="584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a folder for the class and move into it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m</a:t>
            </a:r>
            <a:r>
              <a:rPr lang="en-US" b="1" dirty="0" err="1" smtClean="0">
                <a:solidFill>
                  <a:srgbClr val="3366FF"/>
                </a:solidFill>
              </a:rPr>
              <a:t>kdir</a:t>
            </a:r>
            <a:r>
              <a:rPr lang="en-US" b="1" dirty="0" smtClean="0">
                <a:solidFill>
                  <a:srgbClr val="3366FF"/>
                </a:solidFill>
              </a:rPr>
              <a:t> –p </a:t>
            </a:r>
            <a:r>
              <a:rPr lang="en-US" b="1" dirty="0" smtClean="0">
                <a:solidFill>
                  <a:srgbClr val="3366FF"/>
                </a:solidFill>
              </a:rPr>
              <a:t>/oasis/</a:t>
            </a:r>
            <a:r>
              <a:rPr lang="en-US" b="1" dirty="0" err="1" smtClean="0">
                <a:solidFill>
                  <a:srgbClr val="3366FF"/>
                </a:solidFill>
              </a:rPr>
              <a:t>tscc</a:t>
            </a:r>
            <a:r>
              <a:rPr lang="en-US" b="1" dirty="0" smtClean="0">
                <a:solidFill>
                  <a:srgbClr val="3366FF"/>
                </a:solidFill>
              </a:rPr>
              <a:t>/</a:t>
            </a:r>
            <a:r>
              <a:rPr lang="en-US" b="1" dirty="0" smtClean="0">
                <a:solidFill>
                  <a:srgbClr val="3366FF"/>
                </a:solidFill>
              </a:rPr>
              <a:t>scratch/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>
                <a:solidFill>
                  <a:srgbClr val="3366FF"/>
                </a:solidFill>
              </a:rPr>
              <a:t>/biom262_harismendy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</a:t>
            </a:r>
            <a:r>
              <a:rPr lang="en-US" b="1" dirty="0" smtClean="0">
                <a:solidFill>
                  <a:srgbClr val="3366FF"/>
                </a:solidFill>
              </a:rPr>
              <a:t>d </a:t>
            </a:r>
            <a:r>
              <a:rPr lang="en-US" b="1" dirty="0">
                <a:solidFill>
                  <a:srgbClr val="3366FF"/>
                </a:solidFill>
              </a:rPr>
              <a:t>/oasis/</a:t>
            </a:r>
            <a:r>
              <a:rPr lang="en-US" b="1" dirty="0" err="1">
                <a:solidFill>
                  <a:srgbClr val="3366FF"/>
                </a:solidFill>
              </a:rPr>
              <a:t>tscc</a:t>
            </a:r>
            <a:r>
              <a:rPr lang="en-US" b="1" dirty="0">
                <a:solidFill>
                  <a:srgbClr val="3366FF"/>
                </a:solidFill>
              </a:rPr>
              <a:t>/</a:t>
            </a:r>
            <a:r>
              <a:rPr lang="en-US" b="1" dirty="0" smtClean="0">
                <a:solidFill>
                  <a:srgbClr val="3366FF"/>
                </a:solidFill>
              </a:rPr>
              <a:t>scratch/</a:t>
            </a:r>
            <a:r>
              <a:rPr lang="en-US" b="1" dirty="0">
                <a:solidFill>
                  <a:srgbClr val="3366FF"/>
                </a:solidFill>
              </a:rPr>
              <a:t>scratch/username/biom262_harismendy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symbolic link to data </a:t>
            </a:r>
            <a:r>
              <a:rPr lang="en-US" dirty="0" smtClean="0"/>
              <a:t>folder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ln</a:t>
            </a:r>
            <a:r>
              <a:rPr lang="en-US" b="1" dirty="0">
                <a:solidFill>
                  <a:srgbClr val="3366FF"/>
                </a:solidFill>
              </a:rPr>
              <a:t> -s /projects/</a:t>
            </a:r>
            <a:r>
              <a:rPr lang="en-US" b="1" dirty="0" err="1">
                <a:solidFill>
                  <a:srgbClr val="3366FF"/>
                </a:solidFill>
              </a:rPr>
              <a:t>ps-yeolab</a:t>
            </a:r>
            <a:r>
              <a:rPr lang="en-US" b="1" dirty="0">
                <a:solidFill>
                  <a:srgbClr val="3366FF"/>
                </a:solidFill>
              </a:rPr>
              <a:t>/biom262_2016/data/ data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dirty="0"/>
          </a:p>
          <a:p>
            <a:r>
              <a:rPr lang="en-US" dirty="0" smtClean="0"/>
              <a:t>Adjust your </a:t>
            </a:r>
            <a:r>
              <a:rPr lang="en-US" dirty="0"/>
              <a:t>e</a:t>
            </a:r>
            <a:r>
              <a:rPr lang="en-US" dirty="0" smtClean="0"/>
              <a:t>nvironment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Source </a:t>
            </a:r>
            <a:r>
              <a:rPr lang="en-US" b="1" dirty="0" err="1" smtClean="0">
                <a:solidFill>
                  <a:srgbClr val="FF0000"/>
                </a:solidFill>
              </a:rPr>
              <a:t>exportPATH.txt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interactive node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qsub</a:t>
            </a:r>
            <a:r>
              <a:rPr lang="en-US" b="1" dirty="0">
                <a:solidFill>
                  <a:srgbClr val="3366FF"/>
                </a:solidFill>
              </a:rPr>
              <a:t> -I -l nodes=2:ppn=1 -l </a:t>
            </a:r>
            <a:r>
              <a:rPr lang="en-US" b="1" dirty="0" err="1" smtClean="0">
                <a:solidFill>
                  <a:srgbClr val="3366FF"/>
                </a:solidFill>
              </a:rPr>
              <a:t>walltime</a:t>
            </a:r>
            <a:r>
              <a:rPr lang="en-US" b="1" dirty="0">
                <a:solidFill>
                  <a:srgbClr val="3366FF"/>
                </a:solidFill>
              </a:rPr>
              <a:t>=</a:t>
            </a:r>
            <a:r>
              <a:rPr lang="en-US" b="1" dirty="0" smtClean="0">
                <a:solidFill>
                  <a:srgbClr val="3366FF"/>
                </a:solidFill>
              </a:rPr>
              <a:t>04:00:00</a:t>
            </a:r>
          </a:p>
          <a:p>
            <a:pPr lvl="1"/>
            <a:endParaRPr lang="en-US" b="1" dirty="0"/>
          </a:p>
          <a:p>
            <a:r>
              <a:rPr lang="en-US" dirty="0" smtClean="0"/>
              <a:t>Use screen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screen –S name </a:t>
            </a:r>
            <a:r>
              <a:rPr lang="en-US" dirty="0" smtClean="0"/>
              <a:t>to create</a:t>
            </a:r>
          </a:p>
          <a:p>
            <a:pPr lvl="1"/>
            <a:r>
              <a:rPr lang="en-US" b="1" dirty="0" smtClean="0"/>
              <a:t>^A ^D </a:t>
            </a:r>
            <a:r>
              <a:rPr lang="en-US" dirty="0" smtClean="0"/>
              <a:t>to detach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Screen –x [PID].name </a:t>
            </a:r>
            <a:r>
              <a:rPr lang="en-US" dirty="0" smtClean="0"/>
              <a:t>to attach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exit</a:t>
            </a:r>
            <a:r>
              <a:rPr lang="en-US" b="1" dirty="0" smtClean="0"/>
              <a:t> </a:t>
            </a:r>
            <a:r>
              <a:rPr lang="en-US" dirty="0" smtClean="0"/>
              <a:t>to 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HS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java -jar /opt/</a:t>
            </a:r>
            <a:r>
              <a:rPr lang="en-US" sz="2000" b="1" dirty="0" err="1">
                <a:solidFill>
                  <a:srgbClr val="0000FF"/>
                </a:solidFill>
              </a:rPr>
              <a:t>biotools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picard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picard.jar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CalculateHsMetrics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BAIT_INTERVALS=</a:t>
            </a:r>
            <a:r>
              <a:rPr lang="en-US" sz="2000" b="1" dirty="0" smtClean="0">
                <a:solidFill>
                  <a:srgbClr val="FF0000"/>
                </a:solidFill>
              </a:rPr>
              <a:t>data</a:t>
            </a:r>
            <a:r>
              <a:rPr lang="en-US" sz="2000" b="1" dirty="0">
                <a:solidFill>
                  <a:srgbClr val="FF0000"/>
                </a:solidFill>
              </a:rPr>
              <a:t>/resource</a:t>
            </a:r>
            <a:r>
              <a:rPr lang="en-US" sz="2000" b="1" dirty="0">
                <a:solidFill>
                  <a:srgbClr val="0000FF"/>
                </a:solidFill>
              </a:rPr>
              <a:t>/humanV4-baits_hg19_lite.interval_list </a:t>
            </a:r>
            <a:r>
              <a:rPr lang="en-US" sz="2000" b="1" dirty="0" smtClean="0">
                <a:solidFill>
                  <a:srgbClr val="0000FF"/>
                </a:solidFill>
              </a:rPr>
              <a:t>TARGET_INTERVALS=</a:t>
            </a:r>
            <a:r>
              <a:rPr lang="en-US" sz="2000" b="1" dirty="0" smtClean="0">
                <a:solidFill>
                  <a:srgbClr val="FF0000"/>
                </a:solidFill>
              </a:rPr>
              <a:t>data/resource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>
                <a:solidFill>
                  <a:srgbClr val="0000FF"/>
                </a:solidFill>
              </a:rPr>
              <a:t>humanV4-targets_hg19_lite.interval_list INPUT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</a:rPr>
              <a:t>sample</a:t>
            </a:r>
            <a:r>
              <a:rPr lang="en-US" sz="2000" b="1" dirty="0" err="1" smtClean="0">
                <a:solidFill>
                  <a:srgbClr val="0000FF"/>
                </a:solidFill>
              </a:rPr>
              <a:t>.sorted.bam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OUTPUT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</a:rPr>
              <a:t>sample</a:t>
            </a:r>
            <a:r>
              <a:rPr lang="en-US" sz="2000" b="1" dirty="0" err="1" smtClean="0">
                <a:solidFill>
                  <a:srgbClr val="0000FF"/>
                </a:solidFill>
              </a:rPr>
              <a:t>.HsMetrics.txt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0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Count number of lines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wc</a:t>
            </a:r>
            <a:r>
              <a:rPr lang="en-US" dirty="0" smtClean="0">
                <a:solidFill>
                  <a:srgbClr val="3366FF"/>
                </a:solidFill>
              </a:rPr>
              <a:t> –l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Select lines with STRING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grep</a:t>
            </a:r>
            <a:r>
              <a:rPr lang="en-US" dirty="0" smtClean="0">
                <a:solidFill>
                  <a:srgbClr val="3366FF"/>
                </a:solidFill>
              </a:rPr>
              <a:t> ‘KRAS’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Sort according to column 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ort –k 5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Select rows with column 3 &gt; 1000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Awk</a:t>
            </a:r>
            <a:r>
              <a:rPr lang="en-US" dirty="0" smtClean="0">
                <a:solidFill>
                  <a:srgbClr val="3366FF"/>
                </a:solidFill>
              </a:rPr>
              <a:t> ‘$3&gt;1000’ </a:t>
            </a:r>
            <a:r>
              <a:rPr lang="en-US" dirty="0" err="1" smtClean="0">
                <a:solidFill>
                  <a:srgbClr val="3366FF"/>
                </a:solidFill>
              </a:rPr>
              <a:t>file.txt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Select rows with column 1 = “chr1”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Awk</a:t>
            </a:r>
            <a:r>
              <a:rPr lang="en-US" dirty="0" smtClean="0">
                <a:solidFill>
                  <a:srgbClr val="3366FF"/>
                </a:solidFill>
              </a:rPr>
              <a:t> ‘$1~“chr1”’ </a:t>
            </a:r>
            <a:r>
              <a:rPr lang="en-US" dirty="0" err="1" smtClean="0">
                <a:solidFill>
                  <a:srgbClr val="3366FF"/>
                </a:solidFill>
              </a:rPr>
              <a:t>file.txt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Sum up column 3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Awk</a:t>
            </a:r>
            <a:r>
              <a:rPr lang="en-US" dirty="0" smtClean="0">
                <a:solidFill>
                  <a:srgbClr val="3366FF"/>
                </a:solidFill>
              </a:rPr>
              <a:t> ‘{sum=sum+$3} END {print sum}’ </a:t>
            </a:r>
            <a:r>
              <a:rPr lang="en-US" dirty="0" err="1" smtClean="0">
                <a:solidFill>
                  <a:srgbClr val="3366FF"/>
                </a:solidFill>
              </a:rPr>
              <a:t>file.txt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Count </a:t>
            </a:r>
            <a:r>
              <a:rPr lang="en-US" dirty="0"/>
              <a:t>number of unique features in column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Cut –f 3 </a:t>
            </a:r>
            <a:r>
              <a:rPr lang="en-US" dirty="0" err="1" smtClean="0">
                <a:solidFill>
                  <a:srgbClr val="0000FF"/>
                </a:solidFill>
              </a:rPr>
              <a:t>file.txt</a:t>
            </a:r>
            <a:r>
              <a:rPr lang="en-US" dirty="0" smtClean="0">
                <a:solidFill>
                  <a:srgbClr val="0000FF"/>
                </a:solidFill>
              </a:rPr>
              <a:t> | </a:t>
            </a:r>
            <a:r>
              <a:rPr lang="en-US" dirty="0">
                <a:solidFill>
                  <a:srgbClr val="0000FF"/>
                </a:solidFill>
              </a:rPr>
              <a:t>sort | </a:t>
            </a:r>
            <a:r>
              <a:rPr lang="en-US" dirty="0" err="1">
                <a:solidFill>
                  <a:srgbClr val="0000FF"/>
                </a:solidFill>
              </a:rPr>
              <a:t>uniq</a:t>
            </a:r>
            <a:r>
              <a:rPr lang="en-US" dirty="0">
                <a:solidFill>
                  <a:srgbClr val="0000FF"/>
                </a:solidFill>
              </a:rPr>
              <a:t> -c</a:t>
            </a:r>
          </a:p>
          <a:p>
            <a:pPr lvl="1"/>
            <a:endParaRPr lang="en-US" dirty="0" smtClean="0">
              <a:solidFill>
                <a:srgbClr val="3366FF"/>
              </a:solidFill>
            </a:endParaRPr>
          </a:p>
          <a:p>
            <a:pPr lvl="1"/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4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87500"/>
            <a:ext cx="8788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Look at the file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more </a:t>
            </a:r>
            <a:r>
              <a:rPr lang="en-US" sz="1800" dirty="0" smtClean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Count number of lines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wc</a:t>
            </a:r>
            <a:r>
              <a:rPr lang="en-US" sz="1800" dirty="0" smtClean="0">
                <a:solidFill>
                  <a:srgbClr val="0000FF"/>
                </a:solidFill>
              </a:rPr>
              <a:t> –l </a:t>
            </a:r>
            <a:r>
              <a:rPr lang="en-US" sz="1800" dirty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Count the number of genes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cut –f 4 </a:t>
            </a:r>
            <a:r>
              <a:rPr lang="en-US" sz="1800" dirty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| sort | </a:t>
            </a:r>
            <a:r>
              <a:rPr lang="en-US" sz="1800" dirty="0" err="1" smtClean="0">
                <a:solidFill>
                  <a:srgbClr val="0000FF"/>
                </a:solidFill>
              </a:rPr>
              <a:t>uniq</a:t>
            </a:r>
            <a:r>
              <a:rPr lang="en-US" sz="1800" dirty="0" smtClean="0">
                <a:solidFill>
                  <a:srgbClr val="0000FF"/>
                </a:solidFill>
              </a:rPr>
              <a:t> | </a:t>
            </a:r>
            <a:r>
              <a:rPr lang="en-US" sz="1800" dirty="0" err="1" smtClean="0">
                <a:solidFill>
                  <a:srgbClr val="0000FF"/>
                </a:solidFill>
              </a:rPr>
              <a:t>wc</a:t>
            </a:r>
            <a:r>
              <a:rPr lang="en-US" sz="1800" dirty="0" smtClean="0">
                <a:solidFill>
                  <a:srgbClr val="0000FF"/>
                </a:solidFill>
              </a:rPr>
              <a:t> –l</a:t>
            </a:r>
          </a:p>
          <a:p>
            <a:pPr marL="0" indent="0">
              <a:buNone/>
            </a:pPr>
            <a:r>
              <a:rPr lang="en-US" sz="1800" dirty="0" smtClean="0"/>
              <a:t>Count number of intervals per gene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cut –f 4 </a:t>
            </a:r>
            <a:r>
              <a:rPr lang="en-US" sz="1800" dirty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| sort | </a:t>
            </a:r>
            <a:r>
              <a:rPr lang="en-US" sz="1800" dirty="0" err="1" smtClean="0">
                <a:solidFill>
                  <a:srgbClr val="0000FF"/>
                </a:solidFill>
              </a:rPr>
              <a:t>uniq</a:t>
            </a:r>
            <a:r>
              <a:rPr lang="en-US" sz="1800" dirty="0" smtClean="0">
                <a:solidFill>
                  <a:srgbClr val="0000FF"/>
                </a:solidFill>
              </a:rPr>
              <a:t> –c | sort –r | more</a:t>
            </a:r>
          </a:p>
          <a:p>
            <a:pPr marL="0" indent="0">
              <a:buNone/>
            </a:pPr>
            <a:r>
              <a:rPr lang="en-US" sz="1800" dirty="0" smtClean="0"/>
              <a:t>Calculate the size of each interval and sort by size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awk</a:t>
            </a:r>
            <a:r>
              <a:rPr lang="en-US" sz="1800" dirty="0" smtClean="0">
                <a:solidFill>
                  <a:srgbClr val="0000FF"/>
                </a:solidFill>
              </a:rPr>
              <a:t> ‘{size=$3-$2; print $0,size}’ </a:t>
            </a:r>
            <a:r>
              <a:rPr lang="en-US" sz="1800" dirty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| sort –n –r –k 5</a:t>
            </a:r>
          </a:p>
          <a:p>
            <a:pPr marL="0" indent="0">
              <a:buNone/>
            </a:pPr>
            <a:r>
              <a:rPr lang="en-US" sz="1800" dirty="0" smtClean="0"/>
              <a:t>Calculate the average interval size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awk</a:t>
            </a:r>
            <a:r>
              <a:rPr lang="en-US" sz="1800" dirty="0" smtClean="0">
                <a:solidFill>
                  <a:srgbClr val="0000FF"/>
                </a:solidFill>
              </a:rPr>
              <a:t> ‘{sum+=$3-$2} END {print sum/NR}’ </a:t>
            </a:r>
            <a:r>
              <a:rPr lang="en-US" sz="1800" dirty="0">
                <a:solidFill>
                  <a:srgbClr val="FF0000"/>
                </a:solidFill>
              </a:rPr>
              <a:t>data/class/</a:t>
            </a:r>
            <a:r>
              <a:rPr lang="en-US" sz="1800" dirty="0" err="1" smtClean="0">
                <a:solidFill>
                  <a:srgbClr val="0000FF"/>
                </a:solidFill>
              </a:rPr>
              <a:t>TSG.bed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923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Inspect the </a:t>
            </a:r>
            <a:r>
              <a:rPr lang="en-US" sz="2000" dirty="0" err="1" smtClean="0">
                <a:cs typeface="Courier"/>
              </a:rPr>
              <a:t>fastq</a:t>
            </a:r>
            <a:r>
              <a:rPr lang="en-US" sz="2000" dirty="0" smtClean="0">
                <a:cs typeface="Courier"/>
              </a:rPr>
              <a:t> file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zcat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data/class/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file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.fastq.gz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| more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Read the help menu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–h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Create a output </a:t>
            </a:r>
            <a:r>
              <a:rPr lang="en-US" sz="2000" dirty="0" smtClean="0">
                <a:cs typeface="Courier"/>
              </a:rPr>
              <a:t>directory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err="1" smtClean="0">
                <a:cs typeface="Courier"/>
              </a:rPr>
              <a:t>mkdir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fastqc</a:t>
            </a:r>
            <a:endParaRPr lang="en-US" sz="2000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Run </a:t>
            </a:r>
            <a:r>
              <a:rPr lang="en-US" sz="2000" dirty="0" err="1" smtClean="0">
                <a:cs typeface="Courier"/>
              </a:rPr>
              <a:t>fastqc</a:t>
            </a: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–o 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data/class/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file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.fastq.gz</a:t>
            </a:r>
            <a:endParaRPr lang="en-US" sz="2000" b="1" dirty="0" smtClean="0">
              <a:solidFill>
                <a:srgbClr val="0000FF"/>
              </a:solidFill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Transfer the results to your desktop</a:t>
            </a:r>
          </a:p>
          <a:p>
            <a:pPr marL="0" indent="0">
              <a:buNone/>
            </a:pP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Open results with web-browser</a:t>
            </a:r>
            <a:endParaRPr lang="en-US" sz="2000" dirty="0"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61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BWA alignment and BAM files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1097"/>
            <a:ext cx="9410700" cy="5712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Read the doc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mem</a:t>
            </a:r>
            <a:r>
              <a:rPr lang="en-US" sz="2400" b="1" dirty="0">
                <a:solidFill>
                  <a:srgbClr val="0000FF"/>
                </a:solidFill>
              </a:rPr>
              <a:t> or https://</a:t>
            </a:r>
            <a:r>
              <a:rPr lang="en-US" sz="2400" b="1" dirty="0" err="1">
                <a:solidFill>
                  <a:srgbClr val="0000FF"/>
                </a:solidFill>
              </a:rPr>
              <a:t>github.com</a:t>
            </a:r>
            <a:r>
              <a:rPr lang="en-US" sz="2400" b="1" dirty="0">
                <a:solidFill>
                  <a:srgbClr val="0000FF"/>
                </a:solidFill>
              </a:rPr>
              <a:t>/lh3/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Start </a:t>
            </a:r>
            <a:r>
              <a:rPr lang="en-US" sz="2400" dirty="0" smtClean="0"/>
              <a:t>a Screen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screen –S </a:t>
            </a:r>
            <a:r>
              <a:rPr lang="en-US" sz="2400" b="1" dirty="0" smtClean="0">
                <a:solidFill>
                  <a:srgbClr val="FF0000"/>
                </a:solidFill>
              </a:rPr>
              <a:t>username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Alignment </a:t>
            </a:r>
            <a:r>
              <a:rPr lang="en-US" sz="2400" dirty="0" smtClean="0"/>
              <a:t>+ convert to sorted bam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mem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data</a:t>
            </a:r>
            <a:r>
              <a:rPr lang="en-US" sz="2400" b="1" dirty="0" smtClean="0">
                <a:solidFill>
                  <a:srgbClr val="FF0000"/>
                </a:solidFill>
              </a:rPr>
              <a:t>/resource/</a:t>
            </a:r>
            <a:r>
              <a:rPr lang="en-US" sz="2400" b="1" dirty="0">
                <a:solidFill>
                  <a:srgbClr val="0000FF"/>
                </a:solidFill>
              </a:rPr>
              <a:t>hg19_lite.fa</a:t>
            </a:r>
            <a:r>
              <a:rPr lang="en-US" sz="2400" b="1" dirty="0" smtClean="0">
                <a:solidFill>
                  <a:srgbClr val="0000FF"/>
                </a:solidFill>
              </a:rPr>
              <a:t> –t 1 </a:t>
            </a:r>
            <a:r>
              <a:rPr lang="en-US" sz="2400" b="1" dirty="0" smtClean="0">
                <a:solidFill>
                  <a:srgbClr val="FF0000"/>
                </a:solidFill>
              </a:rPr>
              <a:t>R1.fq.gz R2.fq.gz</a:t>
            </a:r>
            <a:r>
              <a:rPr lang="en-US" sz="2400" b="1" dirty="0" smtClean="0">
                <a:solidFill>
                  <a:srgbClr val="0000FF"/>
                </a:solidFill>
              </a:rPr>
              <a:t> | 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view –</a:t>
            </a:r>
            <a:r>
              <a:rPr lang="en-US" sz="2400" b="1" dirty="0" err="1" smtClean="0">
                <a:solidFill>
                  <a:srgbClr val="0000FF"/>
                </a:solidFill>
              </a:rPr>
              <a:t>buSh</a:t>
            </a:r>
            <a:r>
              <a:rPr lang="en-US" sz="2400" b="1" dirty="0" smtClean="0">
                <a:solidFill>
                  <a:srgbClr val="0000FF"/>
                </a:solidFill>
              </a:rPr>
              <a:t> - &gt;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.bam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Sort </a:t>
            </a:r>
            <a:r>
              <a:rPr lang="en-US" sz="2400" dirty="0" smtClean="0"/>
              <a:t>and index the bam file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sort –m 2G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.bam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.sorted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index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.sorted.bam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08504"/>
            <a:ext cx="8229600" cy="1143000"/>
          </a:xfrm>
        </p:spPr>
        <p:txBody>
          <a:bodyPr/>
          <a:lstStyle/>
          <a:p>
            <a:r>
              <a:rPr lang="en-US" dirty="0" smtClean="0"/>
              <a:t>Remove Duplicate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java -jar /opt/</a:t>
            </a:r>
            <a:r>
              <a:rPr lang="en-US" sz="2800" dirty="0" err="1">
                <a:solidFill>
                  <a:srgbClr val="0000FF"/>
                </a:solidFill>
              </a:rPr>
              <a:t>biotools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picard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picard.jar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MarkDuplicates</a:t>
            </a:r>
            <a:r>
              <a:rPr lang="en-US" sz="2800" dirty="0">
                <a:solidFill>
                  <a:srgbClr val="0000FF"/>
                </a:solidFill>
              </a:rPr>
              <a:t> INPUT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sample.sorted</a:t>
            </a:r>
            <a:r>
              <a:rPr lang="en-US" sz="2800" dirty="0" err="1" smtClean="0">
                <a:solidFill>
                  <a:srgbClr val="0000FF"/>
                </a:solidFill>
              </a:rPr>
              <a:t>.bam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OUTPUT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sample.sorted</a:t>
            </a:r>
            <a:r>
              <a:rPr lang="en-US" sz="2800" dirty="0" err="1" smtClean="0">
                <a:solidFill>
                  <a:srgbClr val="0000FF"/>
                </a:solidFill>
              </a:rPr>
              <a:t>.rmdup.bam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METRICS_FILE=</a:t>
            </a:r>
            <a:r>
              <a:rPr lang="en-US" sz="2800" dirty="0" err="1">
                <a:solidFill>
                  <a:srgbClr val="0000FF"/>
                </a:solidFill>
              </a:rPr>
              <a:t>myrmdupMetrics.txt</a:t>
            </a:r>
            <a:r>
              <a:rPr lang="en-US" sz="2800" dirty="0">
                <a:solidFill>
                  <a:srgbClr val="0000FF"/>
                </a:solidFill>
              </a:rPr>
              <a:t> REMOVE_DUPLICATES=true ASSUME_SORTED=true</a:t>
            </a:r>
          </a:p>
        </p:txBody>
      </p:sp>
    </p:spTree>
    <p:extLst>
      <p:ext uri="{BB962C8B-B14F-4D97-AF65-F5344CB8AC3E}">
        <p14:creationId xmlns:p14="http://schemas.microsoft.com/office/powerpoint/2010/main" val="31565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Calculate flag statistics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FF"/>
                </a:solidFill>
              </a:rPr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flagstat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sample</a:t>
            </a:r>
            <a:r>
              <a:rPr lang="en-US" sz="2000" b="1" dirty="0" err="1">
                <a:solidFill>
                  <a:srgbClr val="0000FF"/>
                </a:solidFill>
              </a:rPr>
              <a:t>.sorted.bam</a:t>
            </a:r>
            <a:r>
              <a:rPr lang="en-US" sz="2000" b="1" dirty="0">
                <a:solidFill>
                  <a:srgbClr val="0000FF"/>
                </a:solidFill>
              </a:rPr>
              <a:t> &gt; </a:t>
            </a:r>
            <a:r>
              <a:rPr lang="en-US" sz="2000" b="1" dirty="0" err="1">
                <a:solidFill>
                  <a:srgbClr val="FF0000"/>
                </a:solidFill>
              </a:rPr>
              <a:t>sample</a:t>
            </a:r>
            <a:r>
              <a:rPr lang="en-US" sz="2000" b="1" dirty="0" err="1">
                <a:solidFill>
                  <a:srgbClr val="0000FF"/>
                </a:solidFill>
              </a:rPr>
              <a:t>.flagstat.txt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</a:t>
            </a:r>
            <a:r>
              <a:rPr lang="en-US" sz="2000" dirty="0"/>
              <a:t>many “gapped reads” 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</a:t>
            </a:r>
            <a:r>
              <a:rPr lang="en-US" sz="2000" b="1" dirty="0" err="1">
                <a:solidFill>
                  <a:srgbClr val="FF0000"/>
                </a:solidFill>
              </a:rPr>
              <a:t>sample</a:t>
            </a:r>
            <a:r>
              <a:rPr lang="en-US" sz="2000" b="1" dirty="0" err="1">
                <a:solidFill>
                  <a:srgbClr val="0000FF"/>
                </a:solidFill>
              </a:rPr>
              <a:t>.sorted.bam</a:t>
            </a:r>
            <a:r>
              <a:rPr lang="en-US" sz="2000" b="1" dirty="0">
                <a:solidFill>
                  <a:srgbClr val="0000FF"/>
                </a:solidFill>
              </a:rPr>
              <a:t> | </a:t>
            </a:r>
            <a:r>
              <a:rPr lang="en-US" sz="2000" b="1" dirty="0" err="1">
                <a:solidFill>
                  <a:srgbClr val="0000FF"/>
                </a:solidFill>
              </a:rPr>
              <a:t>awk</a:t>
            </a:r>
            <a:r>
              <a:rPr lang="en-US" sz="2000" b="1" dirty="0">
                <a:solidFill>
                  <a:srgbClr val="0000FF"/>
                </a:solidFill>
              </a:rPr>
              <a:t> ‘$6~/[ID]/’ | </a:t>
            </a:r>
            <a:r>
              <a:rPr lang="en-US" sz="2000" b="1" dirty="0" err="1">
                <a:solidFill>
                  <a:srgbClr val="0000FF"/>
                </a:solidFill>
              </a:rPr>
              <a:t>wc</a:t>
            </a:r>
            <a:r>
              <a:rPr lang="en-US" sz="2000" b="1" dirty="0">
                <a:solidFill>
                  <a:srgbClr val="0000FF"/>
                </a:solidFill>
              </a:rPr>
              <a:t> -l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Subset </a:t>
            </a:r>
            <a:r>
              <a:rPr lang="en-US" sz="2000" dirty="0"/>
              <a:t>the reads from an interval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–</a:t>
            </a:r>
            <a:r>
              <a:rPr lang="en-US" sz="2000" b="1" dirty="0" err="1">
                <a:solidFill>
                  <a:srgbClr val="0000FF"/>
                </a:solidFill>
              </a:rPr>
              <a:t>bh</a:t>
            </a:r>
            <a:r>
              <a:rPr lang="en-US" sz="2000" b="1" dirty="0">
                <a:solidFill>
                  <a:srgbClr val="0000FF"/>
                </a:solidFill>
              </a:rPr>
              <a:t> –L </a:t>
            </a:r>
            <a:r>
              <a:rPr lang="en-US" sz="2000" b="1" dirty="0" err="1">
                <a:solidFill>
                  <a:srgbClr val="0000FF"/>
                </a:solidFill>
              </a:rPr>
              <a:t>TSG.bed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sample</a:t>
            </a:r>
            <a:r>
              <a:rPr lang="en-US" sz="2000" b="1" dirty="0" err="1">
                <a:solidFill>
                  <a:srgbClr val="0000FF"/>
                </a:solidFill>
              </a:rPr>
              <a:t>.sorted.bam</a:t>
            </a:r>
            <a:r>
              <a:rPr lang="en-US" sz="2000" b="1" dirty="0">
                <a:solidFill>
                  <a:srgbClr val="0000FF"/>
                </a:solidFill>
              </a:rPr>
              <a:t> &gt; </a:t>
            </a:r>
            <a:r>
              <a:rPr lang="en-US" sz="2000" b="1" dirty="0" err="1">
                <a:solidFill>
                  <a:srgbClr val="FF0000"/>
                </a:solidFill>
              </a:rPr>
              <a:t>sample</a:t>
            </a:r>
            <a:r>
              <a:rPr lang="en-US" sz="2000" b="1" dirty="0" err="1">
                <a:solidFill>
                  <a:srgbClr val="0000FF"/>
                </a:solidFill>
              </a:rPr>
              <a:t>.sorted.TSG.bam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-</a:t>
            </a:r>
            <a:r>
              <a:rPr lang="en-US" sz="2000" b="1" dirty="0" err="1">
                <a:solidFill>
                  <a:srgbClr val="0000FF"/>
                </a:solidFill>
              </a:rPr>
              <a:t>bh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samtools.sorted.bam</a:t>
            </a:r>
            <a:r>
              <a:rPr lang="en-US" sz="2000" b="1" dirty="0">
                <a:solidFill>
                  <a:srgbClr val="0000FF"/>
                </a:solidFill>
              </a:rPr>
              <a:t> chr1:120454175-120612317 &gt; </a:t>
            </a:r>
            <a:r>
              <a:rPr lang="en-US" sz="2000" b="1" dirty="0">
                <a:solidFill>
                  <a:srgbClr val="FF0000"/>
                </a:solidFill>
              </a:rPr>
              <a:t>sample.NOTCH2</a:t>
            </a:r>
            <a:r>
              <a:rPr lang="en-US" sz="2000" b="1" dirty="0">
                <a:solidFill>
                  <a:srgbClr val="0000FF"/>
                </a:solidFill>
              </a:rPr>
              <a:t>.bam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240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Alignments in IGV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NOTCH2 BAM to your laptop (</a:t>
            </a:r>
            <a:r>
              <a:rPr lang="en-US" dirty="0" err="1"/>
              <a:t>W</a:t>
            </a:r>
            <a:r>
              <a:rPr lang="en-US" dirty="0" err="1" smtClean="0"/>
              <a:t>inSCP</a:t>
            </a:r>
            <a:r>
              <a:rPr lang="en-US" dirty="0" smtClean="0"/>
              <a:t>, </a:t>
            </a:r>
            <a:r>
              <a:rPr lang="en-US" dirty="0" err="1" smtClean="0"/>
              <a:t>Fugu</a:t>
            </a:r>
            <a:r>
              <a:rPr lang="en-US" dirty="0" smtClean="0"/>
              <a:t>, </a:t>
            </a:r>
            <a:r>
              <a:rPr lang="en-US" dirty="0" err="1" smtClean="0"/>
              <a:t>cyberDuck</a:t>
            </a:r>
            <a:r>
              <a:rPr lang="en-US" dirty="0" smtClean="0"/>
              <a:t>, </a:t>
            </a:r>
            <a:r>
              <a:rPr lang="en-US" dirty="0" err="1" smtClean="0"/>
              <a:t>scp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Start IGV</a:t>
            </a:r>
          </a:p>
          <a:p>
            <a:r>
              <a:rPr lang="en-US" dirty="0" smtClean="0"/>
              <a:t>Use human hg19 genome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BEDTOOLS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367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Read the doc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://</a:t>
            </a:r>
            <a:r>
              <a:rPr lang="en-US" sz="2000" b="1" dirty="0" err="1">
                <a:solidFill>
                  <a:srgbClr val="0000FF"/>
                </a:solidFill>
              </a:rPr>
              <a:t>bedtools.readthedocs.org</a:t>
            </a:r>
            <a:r>
              <a:rPr lang="en-US" sz="2000" b="1" dirty="0">
                <a:solidFill>
                  <a:srgbClr val="0000FF"/>
                </a:solidFill>
              </a:rPr>
              <a:t>/en/latest/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Read examples</a:t>
            </a:r>
          </a:p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https://github.com/arq5x/bedtools-protocols/blob/master/</a:t>
            </a:r>
            <a:r>
              <a:rPr lang="en-US" sz="1800" dirty="0" smtClean="0">
                <a:hlinkClick r:id="rId2"/>
              </a:rPr>
              <a:t>bedtools.md</a:t>
            </a: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Calculate coverage depth over TSG genes (</a:t>
            </a:r>
            <a:r>
              <a:rPr lang="en-US" sz="2000" dirty="0" err="1" smtClean="0"/>
              <a:t>introns+exons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bedtools</a:t>
            </a:r>
            <a:r>
              <a:rPr lang="en-US" sz="2000" b="1" dirty="0" smtClean="0">
                <a:solidFill>
                  <a:srgbClr val="0000FF"/>
                </a:solidFill>
              </a:rPr>
              <a:t> coverage -</a:t>
            </a:r>
            <a:r>
              <a:rPr lang="en-US" sz="2000" b="1" dirty="0" err="1" smtClean="0">
                <a:solidFill>
                  <a:srgbClr val="0000FF"/>
                </a:solidFill>
              </a:rPr>
              <a:t>hist</a:t>
            </a:r>
            <a:r>
              <a:rPr lang="en-US" sz="2000" b="1" dirty="0" smtClean="0">
                <a:solidFill>
                  <a:srgbClr val="0000FF"/>
                </a:solidFill>
              </a:rPr>
              <a:t> -</a:t>
            </a:r>
            <a:r>
              <a:rPr lang="en-US" sz="2000" b="1" dirty="0" err="1" smtClean="0">
                <a:solidFill>
                  <a:srgbClr val="0000FF"/>
                </a:solidFill>
              </a:rPr>
              <a:t>abam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sample.sorted</a:t>
            </a:r>
            <a:r>
              <a:rPr lang="en-US" sz="2000" b="1" dirty="0" err="1" smtClean="0">
                <a:solidFill>
                  <a:srgbClr val="0000FF"/>
                </a:solidFill>
              </a:rPr>
              <a:t>.bam</a:t>
            </a:r>
            <a:r>
              <a:rPr lang="en-US" sz="2000" b="1" dirty="0" smtClean="0">
                <a:solidFill>
                  <a:srgbClr val="0000FF"/>
                </a:solidFill>
              </a:rPr>
              <a:t> –b </a:t>
            </a:r>
            <a:r>
              <a:rPr lang="en-US" sz="2000" b="1" dirty="0" err="1">
                <a:solidFill>
                  <a:srgbClr val="0000FF"/>
                </a:solidFill>
              </a:rPr>
              <a:t>TSG.bed</a:t>
            </a:r>
            <a:r>
              <a:rPr lang="en-US" sz="2000" b="1" dirty="0">
                <a:solidFill>
                  <a:srgbClr val="0000FF"/>
                </a:solidFill>
              </a:rPr>
              <a:t> &gt; </a:t>
            </a:r>
            <a:r>
              <a:rPr lang="en-US" sz="2000" b="1" dirty="0" err="1" smtClean="0">
                <a:solidFill>
                  <a:srgbClr val="FF0000"/>
                </a:solidFill>
              </a:rPr>
              <a:t>sample.</a:t>
            </a:r>
            <a:r>
              <a:rPr lang="en-US" sz="2000" b="1" dirty="0" err="1" smtClean="0">
                <a:solidFill>
                  <a:srgbClr val="0000FF"/>
                </a:solidFill>
              </a:rPr>
              <a:t>coverage.hist.TSG.txt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Calculate </a:t>
            </a:r>
            <a:r>
              <a:rPr lang="en-US" sz="2000" dirty="0" smtClean="0"/>
              <a:t>coverage depth for each interval (including uncovered)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bedtools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genomecov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de-DE" sz="2000" b="1" dirty="0">
                <a:solidFill>
                  <a:srgbClr val="0000FF"/>
                </a:solidFill>
              </a:rPr>
              <a:t>–</a:t>
            </a:r>
            <a:r>
              <a:rPr lang="de-DE" sz="2000" b="1" dirty="0" err="1" smtClean="0">
                <a:solidFill>
                  <a:srgbClr val="0000FF"/>
                </a:solidFill>
              </a:rPr>
              <a:t>bga</a:t>
            </a:r>
            <a:r>
              <a:rPr lang="de-DE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-</a:t>
            </a:r>
            <a:r>
              <a:rPr lang="en-US" sz="2000" b="1" dirty="0" err="1">
                <a:solidFill>
                  <a:srgbClr val="0000FF"/>
                </a:solidFill>
              </a:rPr>
              <a:t>ibam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sample.sorted</a:t>
            </a:r>
            <a:r>
              <a:rPr lang="en-US" sz="2000" b="1" dirty="0" err="1" smtClean="0">
                <a:solidFill>
                  <a:srgbClr val="0000FF"/>
                </a:solidFill>
              </a:rPr>
              <a:t>.bam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&gt; </a:t>
            </a:r>
            <a:r>
              <a:rPr lang="en-US" sz="2000" b="1" dirty="0" err="1" smtClean="0">
                <a:solidFill>
                  <a:srgbClr val="0000FF"/>
                </a:solidFill>
              </a:rPr>
              <a:t>all.coverage</a:t>
            </a:r>
            <a:r>
              <a:rPr lang="da-DK" sz="2000" b="1" dirty="0" smtClean="0">
                <a:solidFill>
                  <a:srgbClr val="0000FF"/>
                </a:solidFill>
              </a:rPr>
              <a:t>.</a:t>
            </a:r>
            <a:r>
              <a:rPr lang="da-DK" sz="2000" b="1" dirty="0" err="1" smtClean="0">
                <a:solidFill>
                  <a:srgbClr val="0000FF"/>
                </a:solidFill>
              </a:rPr>
              <a:t>bedgraph</a:t>
            </a:r>
            <a:endParaRPr lang="da-DK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da-DK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How many </a:t>
            </a:r>
            <a:r>
              <a:rPr lang="en-US" sz="2000" dirty="0" smtClean="0"/>
              <a:t>bp are </a:t>
            </a:r>
            <a:r>
              <a:rPr lang="en-US" sz="2000" dirty="0"/>
              <a:t>covered at &gt;</a:t>
            </a:r>
            <a:r>
              <a:rPr lang="en-US" sz="2000" dirty="0" smtClean="0"/>
              <a:t>20x ?</a:t>
            </a:r>
            <a:endParaRPr lang="da-DK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sz="2000" b="1" dirty="0">
                <a:solidFill>
                  <a:srgbClr val="0000FF"/>
                </a:solidFill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</a:rPr>
              <a:t>awk</a:t>
            </a:r>
            <a:r>
              <a:rPr lang="en-US" sz="2000" b="1" dirty="0" smtClean="0">
                <a:solidFill>
                  <a:srgbClr val="0000FF"/>
                </a:solidFill>
              </a:rPr>
              <a:t> ‘$4&gt;20’ </a:t>
            </a:r>
            <a:r>
              <a:rPr lang="da-DK" sz="2000" b="1" dirty="0" err="1" smtClean="0">
                <a:solidFill>
                  <a:srgbClr val="0000FF"/>
                </a:solidFill>
              </a:rPr>
              <a:t>all.coverage.bedgraph</a:t>
            </a:r>
            <a:r>
              <a:rPr lang="da-DK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| </a:t>
            </a:r>
            <a:r>
              <a:rPr lang="en-US" sz="2000" b="1" dirty="0" err="1" smtClean="0">
                <a:solidFill>
                  <a:srgbClr val="0000FF"/>
                </a:solidFill>
              </a:rPr>
              <a:t>awk</a:t>
            </a:r>
            <a:r>
              <a:rPr lang="en-US" sz="2000" b="1" dirty="0" smtClean="0">
                <a:solidFill>
                  <a:srgbClr val="0000FF"/>
                </a:solidFill>
              </a:rPr>
              <a:t> ‘{sum+=$3-$2} END {print sum}’</a:t>
            </a:r>
            <a:endParaRPr lang="da-DK" sz="2000" b="1" dirty="0" err="1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345</Words>
  <Application>Microsoft Macintosh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Computing on TSCC</vt:lpstr>
      <vt:lpstr>UNIX commands</vt:lpstr>
      <vt:lpstr>Working with Intervals</vt:lpstr>
      <vt:lpstr>fastqc</vt:lpstr>
      <vt:lpstr>BWA alignment and BAM files </vt:lpstr>
      <vt:lpstr>Remove Duplicate reads</vt:lpstr>
      <vt:lpstr>Stats and Slices</vt:lpstr>
      <vt:lpstr>Visualize Alignments in IGV</vt:lpstr>
      <vt:lpstr>BEDTOOLS coverage</vt:lpstr>
      <vt:lpstr>Calculate HS Metrics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control</dc:title>
  <dc:creator>Olivier Harismendy</dc:creator>
  <cp:lastModifiedBy>Olivier Harismendy</cp:lastModifiedBy>
  <cp:revision>189</cp:revision>
  <dcterms:created xsi:type="dcterms:W3CDTF">2014-10-01T00:16:51Z</dcterms:created>
  <dcterms:modified xsi:type="dcterms:W3CDTF">2016-02-09T15:41:00Z</dcterms:modified>
</cp:coreProperties>
</file>