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943219" cy="1646302"/>
          </a:xfrm>
        </p:spPr>
        <p:txBody>
          <a:bodyPr/>
          <a:lstStyle/>
          <a:p>
            <a:r>
              <a:rPr lang="en-US" dirty="0" err="1" smtClean="0"/>
              <a:t>DevSecOps</a:t>
            </a:r>
            <a:r>
              <a:rPr lang="en-US" dirty="0"/>
              <a:t> </a:t>
            </a:r>
            <a:r>
              <a:rPr lang="en-US" dirty="0" smtClean="0"/>
              <a:t>– Shifting security to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Pre-Push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2229"/>
            <a:ext cx="9511695" cy="4539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Install Talisman to our project – use as a prep-push </a:t>
            </a:r>
            <a:r>
              <a:rPr lang="en-US" dirty="0" smtClean="0"/>
              <a:t>hook, run on developer local.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Test Talisman</a:t>
            </a:r>
          </a:p>
          <a:p>
            <a:r>
              <a:rPr lang="en-US" dirty="0"/>
              <a:t>Created a </a:t>
            </a:r>
            <a:r>
              <a:rPr lang="en-US" dirty="0" smtClean="0"/>
              <a:t>file (</a:t>
            </a:r>
            <a:r>
              <a:rPr lang="en-US" i="1" dirty="0" smtClean="0"/>
              <a:t>test-secrets-talisman</a:t>
            </a:r>
            <a:r>
              <a:rPr lang="en-US" dirty="0" smtClean="0"/>
              <a:t>) </a:t>
            </a:r>
            <a:r>
              <a:rPr lang="en-US" dirty="0"/>
              <a:t>with </a:t>
            </a:r>
            <a:r>
              <a:rPr lang="en-US" dirty="0" err="1"/>
              <a:t>aws</a:t>
            </a:r>
            <a:r>
              <a:rPr lang="en-US" dirty="0"/>
              <a:t> secrets and keys to test Talisman pre-push hooks.</a:t>
            </a:r>
          </a:p>
          <a:p>
            <a:pPr lvl="0"/>
            <a:r>
              <a:rPr lang="en-US" dirty="0" smtClean="0"/>
              <a:t>Note</a:t>
            </a:r>
            <a:r>
              <a:rPr lang="en-US" dirty="0"/>
              <a:t>: AWS secret and keys were edited to make them unusable. No other “known” sensitive information detected on the code</a:t>
            </a:r>
            <a:r>
              <a:rPr lang="en-US" dirty="0" smtClean="0"/>
              <a:t>. Below is related to </a:t>
            </a:r>
            <a:r>
              <a:rPr lang="en-US" i="1" dirty="0" smtClean="0"/>
              <a:t>test-secrets-talisman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r>
              <a:rPr lang="en-US" dirty="0"/>
              <a:t>Ignore the above file in </a:t>
            </a:r>
            <a:r>
              <a:rPr lang="en-US" dirty="0" smtClean="0"/>
              <a:t>Talisman. Create .</a:t>
            </a:r>
            <a:r>
              <a:rPr lang="en-US" dirty="0" err="1" smtClean="0"/>
              <a:t>talismanrc</a:t>
            </a:r>
            <a:r>
              <a:rPr lang="en-US" dirty="0" smtClean="0"/>
              <a:t> in root and add below.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7201" y="3549531"/>
            <a:ext cx="4819650" cy="20231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57201" y="5917265"/>
            <a:ext cx="5943600" cy="7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sz="2400" dirty="0"/>
              <a:t>Software Composition Analysis </a:t>
            </a:r>
            <a:r>
              <a:rPr lang="en-US" sz="2400" dirty="0" smtClean="0"/>
              <a:t>– SCA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r>
              <a:rPr lang="en-US" dirty="0"/>
              <a:t>Software Composition Analysis (</a:t>
            </a:r>
            <a:r>
              <a:rPr lang="en-US" b="1" dirty="0"/>
              <a:t>SCA</a:t>
            </a:r>
            <a:r>
              <a:rPr lang="en-US" dirty="0"/>
              <a:t>) is an application security methodology for managing open source </a:t>
            </a:r>
            <a:r>
              <a:rPr lang="en-US" dirty="0" smtClean="0"/>
              <a:t>components (dependencies). </a:t>
            </a:r>
          </a:p>
          <a:p>
            <a:r>
              <a:rPr lang="en-US" dirty="0" smtClean="0"/>
              <a:t>Tool Used: </a:t>
            </a:r>
            <a:r>
              <a:rPr lang="en-US" dirty="0" err="1" smtClean="0"/>
              <a:t>Synk</a:t>
            </a:r>
            <a:endParaRPr lang="en-US" dirty="0" smtClean="0"/>
          </a:p>
          <a:p>
            <a:r>
              <a:rPr lang="en-US" dirty="0" err="1" smtClean="0"/>
              <a:t>Jenkinsfile</a:t>
            </a:r>
            <a:r>
              <a:rPr lang="en-US" dirty="0" smtClean="0"/>
              <a:t>: Stage – ‘SCA – </a:t>
            </a:r>
            <a:r>
              <a:rPr lang="en-US" dirty="0" err="1" smtClean="0"/>
              <a:t>Synk</a:t>
            </a:r>
            <a:r>
              <a:rPr lang="en-US" dirty="0" smtClean="0"/>
              <a:t>’</a:t>
            </a:r>
          </a:p>
          <a:p>
            <a:r>
              <a:rPr lang="en-US" dirty="0" err="1"/>
              <a:t>Synk</a:t>
            </a:r>
            <a:r>
              <a:rPr lang="en-US" dirty="0"/>
              <a:t> (Automated to fail on issues with severity=high and </a:t>
            </a:r>
            <a:r>
              <a:rPr lang="en-US" dirty="0" smtClean="0"/>
              <a:t>above. </a:t>
            </a:r>
          </a:p>
          <a:p>
            <a:r>
              <a:rPr lang="en-US" dirty="0" smtClean="0"/>
              <a:t>Engage developers to research on dependencies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install on Dev local to help fix issues before running pipeline.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9" y="4239305"/>
            <a:ext cx="5181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Static Application Security Analysis - SAST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r>
              <a:rPr lang="en-US" dirty="0" smtClean="0"/>
              <a:t>SAST : </a:t>
            </a:r>
            <a:r>
              <a:rPr lang="en-US" dirty="0"/>
              <a:t>analyzes source code to find security vulnerabilities that make </a:t>
            </a:r>
            <a:r>
              <a:rPr lang="en-US" dirty="0" smtClean="0"/>
              <a:t>applications </a:t>
            </a:r>
            <a:r>
              <a:rPr lang="en-US" dirty="0"/>
              <a:t>susceptible to attack.</a:t>
            </a:r>
            <a:endParaRPr lang="en-US" dirty="0" smtClean="0"/>
          </a:p>
          <a:p>
            <a:r>
              <a:rPr lang="en-US" dirty="0" smtClean="0"/>
              <a:t>Tool Used: </a:t>
            </a:r>
            <a:r>
              <a:rPr lang="en-US" dirty="0" err="1" smtClean="0"/>
              <a:t>nodejsscan</a:t>
            </a:r>
            <a:r>
              <a:rPr lang="en-US" dirty="0" smtClean="0"/>
              <a:t> (other tools that can be used </a:t>
            </a:r>
            <a:r>
              <a:rPr lang="en-US" dirty="0" err="1" smtClean="0"/>
              <a:t>SonarQube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audit)</a:t>
            </a:r>
          </a:p>
          <a:p>
            <a:r>
              <a:rPr lang="en-US" dirty="0" err="1" smtClean="0"/>
              <a:t>Jenkinsfile</a:t>
            </a:r>
            <a:r>
              <a:rPr lang="en-US" dirty="0" smtClean="0"/>
              <a:t>: Stage – </a:t>
            </a:r>
            <a:r>
              <a:rPr lang="en-US" dirty="0"/>
              <a:t>SAST - </a:t>
            </a:r>
            <a:r>
              <a:rPr lang="en-US" dirty="0" err="1"/>
              <a:t>nodejsscan</a:t>
            </a:r>
            <a:endParaRPr lang="en-US" dirty="0"/>
          </a:p>
          <a:p>
            <a:r>
              <a:rPr lang="en-US" dirty="0" smtClean="0"/>
              <a:t>Engage developers to looking at missing security headers. 0 vulnerabilities detected, 9 </a:t>
            </a:r>
            <a:r>
              <a:rPr lang="en-US" dirty="0" err="1"/>
              <a:t>missing_sec_header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SonarQube</a:t>
            </a:r>
            <a:r>
              <a:rPr lang="en-US" dirty="0" smtClean="0"/>
              <a:t> was preferred tool as it has more capabilities but </a:t>
            </a:r>
            <a:r>
              <a:rPr lang="en-US" dirty="0" err="1" smtClean="0"/>
              <a:t>nodejsscan</a:t>
            </a:r>
            <a:r>
              <a:rPr lang="en-US" dirty="0" smtClean="0"/>
              <a:t> was used as it was easier to configure. </a:t>
            </a:r>
            <a:r>
              <a:rPr lang="en-US" dirty="0" err="1" smtClean="0"/>
              <a:t>SonarQube</a:t>
            </a:r>
            <a:r>
              <a:rPr lang="en-US" dirty="0" smtClean="0"/>
              <a:t> was giving hard time for this project.</a:t>
            </a:r>
          </a:p>
          <a:p>
            <a:r>
              <a:rPr lang="en-US" dirty="0"/>
              <a:t>See “</a:t>
            </a:r>
            <a:r>
              <a:rPr lang="en-US" b="1" dirty="0" err="1" smtClean="0"/>
              <a:t>nodejsscan</a:t>
            </a:r>
            <a:r>
              <a:rPr lang="en-US" b="1" dirty="0" smtClean="0"/>
              <a:t>-SAST-results</a:t>
            </a:r>
            <a:r>
              <a:rPr lang="en-US" dirty="0" smtClean="0"/>
              <a:t>” on root directory for more details.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7430" y="3396615"/>
            <a:ext cx="258386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Container </a:t>
            </a:r>
            <a:r>
              <a:rPr lang="en-US" b="1" dirty="0" smtClean="0"/>
              <a:t>Security – ECR and </a:t>
            </a:r>
            <a:r>
              <a:rPr lang="en-US" b="1" dirty="0" err="1" smtClean="0"/>
              <a:t>Trivy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process of scanning containers and their components to identify potential security </a:t>
            </a:r>
            <a:r>
              <a:rPr lang="en-US" b="1" dirty="0" smtClean="0"/>
              <a:t>threats</a:t>
            </a:r>
            <a:r>
              <a:rPr lang="en-US" dirty="0" smtClean="0"/>
              <a:t>. </a:t>
            </a:r>
          </a:p>
          <a:p>
            <a:r>
              <a:rPr lang="en-US" dirty="0" err="1"/>
              <a:t>Jenkinsfile</a:t>
            </a:r>
            <a:r>
              <a:rPr lang="en-US" dirty="0"/>
              <a:t>: Stage – </a:t>
            </a:r>
            <a:r>
              <a:rPr lang="en-US" dirty="0"/>
              <a:t>Vulnerability Image Scan - Docker</a:t>
            </a:r>
          </a:p>
          <a:p>
            <a:r>
              <a:rPr lang="en-US" dirty="0" smtClean="0"/>
              <a:t>Tools Used: </a:t>
            </a:r>
            <a:r>
              <a:rPr lang="en-US" b="1" dirty="0" err="1" smtClean="0"/>
              <a:t>Trivy</a:t>
            </a:r>
            <a:endParaRPr lang="en-US" b="1" dirty="0" smtClean="0"/>
          </a:p>
          <a:p>
            <a:r>
              <a:rPr lang="en-US" b="1" dirty="0" smtClean="0"/>
              <a:t>Node:15 scan results using </a:t>
            </a:r>
            <a:r>
              <a:rPr lang="en-US" b="1" dirty="0" err="1" smtClean="0"/>
              <a:t>trivy</a:t>
            </a:r>
            <a:r>
              <a:rPr lang="en-US" b="1" dirty="0" smtClean="0"/>
              <a:t>. ECR scan also enabled.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Tech Debt: Due to limited time I couldn’t find secure image. </a:t>
            </a:r>
            <a:r>
              <a:rPr lang="en-US" dirty="0" err="1" smtClean="0"/>
              <a:t>Node:alpine</a:t>
            </a:r>
            <a:r>
              <a:rPr lang="en-US" dirty="0" smtClean="0"/>
              <a:t> has zero vulnerabilities but fails on image build. Node:15 image was used for deployment.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stage calls docker-image-scan.sh (root directory) </a:t>
            </a:r>
            <a:r>
              <a:rPr lang="en-US" dirty="0"/>
              <a:t>to check for any CRITICAL </a:t>
            </a:r>
            <a:r>
              <a:rPr lang="en-US" dirty="0" smtClean="0"/>
              <a:t>vulnerability </a:t>
            </a:r>
            <a:r>
              <a:rPr lang="en-US" dirty="0"/>
              <a:t>and fails if condition is true. Exit code = 1.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961" y="3218297"/>
            <a:ext cx="4446864" cy="61341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61961" y="4671271"/>
            <a:ext cx="5943600" cy="5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dirty="0" err="1"/>
              <a:t>IaaC</a:t>
            </a:r>
            <a:r>
              <a:rPr lang="en-US" dirty="0"/>
              <a:t> security </a:t>
            </a:r>
            <a:r>
              <a:rPr lang="en-US" dirty="0" smtClean="0"/>
              <a:t>test - </a:t>
            </a:r>
            <a:r>
              <a:rPr lang="en-US" dirty="0" err="1" smtClean="0"/>
              <a:t>Dockerfile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r>
              <a:rPr lang="en-US" dirty="0" smtClean="0"/>
              <a:t>Scan for security misconfigurations on Docker files</a:t>
            </a:r>
          </a:p>
          <a:p>
            <a:r>
              <a:rPr lang="en-US" dirty="0" smtClean="0"/>
              <a:t>Tool Used: OPA </a:t>
            </a:r>
            <a:r>
              <a:rPr lang="en-US" dirty="0" err="1" smtClean="0"/>
              <a:t>ConfTest</a:t>
            </a:r>
            <a:endParaRPr lang="en-US" dirty="0" smtClean="0"/>
          </a:p>
          <a:p>
            <a:r>
              <a:rPr lang="en-US" dirty="0" err="1" smtClean="0"/>
              <a:t>Jenkinsfile</a:t>
            </a:r>
            <a:r>
              <a:rPr lang="en-US" dirty="0" smtClean="0"/>
              <a:t>: Stage – ‘</a:t>
            </a:r>
            <a:r>
              <a:rPr lang="en-US" dirty="0" err="1"/>
              <a:t>IaaC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Dockerfile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Dockerfile</a:t>
            </a:r>
            <a:r>
              <a:rPr lang="en-US" dirty="0" smtClean="0"/>
              <a:t> against policies at </a:t>
            </a:r>
            <a:r>
              <a:rPr lang="en-US" dirty="0" err="1" smtClean="0"/>
              <a:t>opa-docker-security.rego</a:t>
            </a:r>
            <a:r>
              <a:rPr lang="en-US" dirty="0" smtClean="0"/>
              <a:t> (root directory)</a:t>
            </a:r>
          </a:p>
          <a:p>
            <a:r>
              <a:rPr lang="en-US" dirty="0"/>
              <a:t>Initially failed due to running Docker image as root</a:t>
            </a:r>
            <a:r>
              <a:rPr lang="en-US" dirty="0" smtClean="0"/>
              <a:t>. (7 out 8 tests passed)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Tech </a:t>
            </a:r>
            <a:r>
              <a:rPr lang="en-US" dirty="0" smtClean="0"/>
              <a:t>Debt - To </a:t>
            </a:r>
            <a:r>
              <a:rPr lang="en-US" dirty="0"/>
              <a:t>gain access to privilege port (e.g. port 80) Node.js must run as root, this will be accepted.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4142" y="3340689"/>
            <a:ext cx="5943600" cy="10648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34142" y="5266390"/>
            <a:ext cx="5943600" cy="7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dirty="0" err="1"/>
              <a:t>IaaC</a:t>
            </a:r>
            <a:r>
              <a:rPr lang="en-US" dirty="0"/>
              <a:t> security </a:t>
            </a:r>
            <a:r>
              <a:rPr lang="en-US" dirty="0" smtClean="0"/>
              <a:t>test - Terraform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r>
              <a:rPr lang="en-US" dirty="0" smtClean="0"/>
              <a:t>Scan for security misconfigurations in Terraform files.</a:t>
            </a:r>
          </a:p>
          <a:p>
            <a:r>
              <a:rPr lang="en-US" dirty="0" smtClean="0"/>
              <a:t>Tool Used: </a:t>
            </a:r>
            <a:r>
              <a:rPr lang="en-US" dirty="0" err="1" smtClean="0"/>
              <a:t>tfsec</a:t>
            </a:r>
            <a:endParaRPr lang="en-US" dirty="0" smtClean="0"/>
          </a:p>
          <a:p>
            <a:r>
              <a:rPr lang="en-US" dirty="0" err="1" smtClean="0"/>
              <a:t>Jenkinsfile</a:t>
            </a:r>
            <a:r>
              <a:rPr lang="en-US" dirty="0" smtClean="0"/>
              <a:t>: Stage – ‘</a:t>
            </a:r>
            <a:r>
              <a:rPr lang="en-US" dirty="0" err="1"/>
              <a:t>IaaC</a:t>
            </a:r>
            <a:r>
              <a:rPr lang="en-US" dirty="0"/>
              <a:t>- Terraform </a:t>
            </a:r>
            <a:r>
              <a:rPr lang="en-US" dirty="0" smtClean="0"/>
              <a:t>Scan’</a:t>
            </a:r>
            <a:endParaRPr lang="en-US" dirty="0"/>
          </a:p>
          <a:p>
            <a:r>
              <a:rPr lang="en-US" dirty="0"/>
              <a:t>Note: ALB ingress was fixed while testing Terraform </a:t>
            </a:r>
            <a:r>
              <a:rPr lang="en-US" dirty="0" smtClean="0"/>
              <a:t>deployments, this will not show on the report. </a:t>
            </a:r>
            <a:r>
              <a:rPr lang="en-US" dirty="0"/>
              <a:t>See </a:t>
            </a:r>
            <a:r>
              <a:rPr lang="en-US" dirty="0" smtClean="0"/>
              <a:t>initial-terraform-</a:t>
            </a:r>
            <a:r>
              <a:rPr lang="en-US" dirty="0" err="1" smtClean="0"/>
              <a:t>tfscan</a:t>
            </a:r>
            <a:r>
              <a:rPr lang="en-US" dirty="0" smtClean="0"/>
              <a:t>-results file for detailed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r>
              <a:rPr lang="en-US" dirty="0" err="1"/>
              <a:t>IaaC</a:t>
            </a:r>
            <a:r>
              <a:rPr lang="en-US" dirty="0"/>
              <a:t> security </a:t>
            </a:r>
            <a:r>
              <a:rPr lang="en-US" dirty="0" smtClean="0"/>
              <a:t>test - Terraform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Response: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91248"/>
              </p:ext>
            </p:extLst>
          </p:nvPr>
        </p:nvGraphicFramePr>
        <p:xfrm>
          <a:off x="539861" y="1658981"/>
          <a:ext cx="8871614" cy="4779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3250">
                  <a:extLst>
                    <a:ext uri="{9D8B030D-6E8A-4147-A177-3AD203B41FA5}">
                      <a16:colId xmlns:a16="http://schemas.microsoft.com/office/drawing/2014/main" val="1237465514"/>
                    </a:ext>
                  </a:extLst>
                </a:gridCol>
                <a:gridCol w="1839792">
                  <a:extLst>
                    <a:ext uri="{9D8B030D-6E8A-4147-A177-3AD203B41FA5}">
                      <a16:colId xmlns:a16="http://schemas.microsoft.com/office/drawing/2014/main" val="3805819111"/>
                    </a:ext>
                  </a:extLst>
                </a:gridCol>
                <a:gridCol w="1505803">
                  <a:extLst>
                    <a:ext uri="{9D8B030D-6E8A-4147-A177-3AD203B41FA5}">
                      <a16:colId xmlns:a16="http://schemas.microsoft.com/office/drawing/2014/main" val="2956839078"/>
                    </a:ext>
                  </a:extLst>
                </a:gridCol>
                <a:gridCol w="2062769">
                  <a:extLst>
                    <a:ext uri="{9D8B030D-6E8A-4147-A177-3AD203B41FA5}">
                      <a16:colId xmlns:a16="http://schemas.microsoft.com/office/drawing/2014/main" val="1514581796"/>
                    </a:ext>
                  </a:extLst>
                </a:gridCol>
              </a:tblGrid>
              <a:tr h="9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Issues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Severity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Resolutions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Response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819255848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Ecs_load_balancer- egress allow anywhere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CRITICAL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IGNORE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risk. The game is accessible anywhere.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748158306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Ecs_load_balancer – ingress fully open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CRITICAL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IGNORE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risk. The game is accessible anywhere.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3481249181"/>
                  </a:ext>
                </a:extLst>
              </a:tr>
              <a:tr h="467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Aws_lb_listener.backend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</a:rPr>
                        <a:t>– uses HTTP instead of HTTPS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CRITICAL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Switch to HTTPS to benefit from TLS security feature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Accept risk – This is a test environment and </a:t>
                      </a:r>
                      <a:r>
                        <a:rPr lang="en-US" sz="900" dirty="0" smtClean="0">
                          <a:effectLst/>
                        </a:rPr>
                        <a:t>no</a:t>
                      </a:r>
                      <a:r>
                        <a:rPr lang="en-US" sz="900" baseline="0" dirty="0" smtClean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sensitive </a:t>
                      </a:r>
                      <a:r>
                        <a:rPr lang="en-US" sz="900" dirty="0">
                          <a:effectLst/>
                        </a:rPr>
                        <a:t>data(login) to access the game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2563080478"/>
                  </a:ext>
                </a:extLst>
              </a:tr>
              <a:tr h="748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Aws_iam_policy_document.ecs_agent- defines wildcard policy on resources(*)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Specify exact permissions required, and to which resources they should apply instead of using wildcard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risk. Actions on the resource are limited. Restrict to specific arn in production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3256865407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Aws_ecr_repository not encrypted -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customer managed keys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risk: Repo private(need to sign in)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3029530447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Aws_ecs_cluster.cluster- ContainerInsight nt enable for observerbility and monitoring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Enable container insights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Risk: This is a test environment, no need for monitoring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739376109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Aws_lb.ecs – does not drop invalid headers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Set drop invalid headers to true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 –engage dev before setting this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380378520"/>
                  </a:ext>
                </a:extLst>
              </a:tr>
              <a:tr h="280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Aws_lb.ecs is exposed publicly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IGNORE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risk. The game is accessible anywhere.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1569269418"/>
                  </a:ext>
                </a:extLst>
              </a:tr>
              <a:tr h="748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Aws_iam_policy_document – defines a policy with wildcard on actions (s3:*)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Specify exact permissions required, and to which resources they should apply instead of using wildcard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Mitigate: No need for s3:* actions. Remove s3:*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13488190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Autoscaling group – fully open security group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CRITICAL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IGNORE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Accept Risk: This must accepted because of EC2 ACG dynamic node ports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1752309357"/>
                  </a:ext>
                </a:extLst>
              </a:tr>
              <a:tr h="467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Aws_lanch_configuration – unencrypted EBS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on encryptions for block devices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Accept risk – This is a test environment and not sensitive data(login) to access the game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283" marR="30283" marT="0" marB="0"/>
                </a:tc>
                <a:extLst>
                  <a:ext uri="{0D108BD9-81ED-4DB2-BD59-A6C34878D82A}">
                    <a16:rowId xmlns:a16="http://schemas.microsoft.com/office/drawing/2014/main" val="398318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783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DevSecOps – Shifting security to the left</vt:lpstr>
      <vt:lpstr>Pre-Push hooks</vt:lpstr>
      <vt:lpstr>Software Composition Analysis – SCA  </vt:lpstr>
      <vt:lpstr>Static Application Security Analysis - SAST </vt:lpstr>
      <vt:lpstr>Container Security – ECR and Trivy</vt:lpstr>
      <vt:lpstr>IaaC security test - Dockerfile</vt:lpstr>
      <vt:lpstr>IaaC security test - Terraform</vt:lpstr>
      <vt:lpstr>IaaC security test -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 CICD Pipeline</dc:title>
  <dc:creator>Tshepo Lepono</dc:creator>
  <cp:lastModifiedBy>Tshepo Lepono</cp:lastModifiedBy>
  <cp:revision>5</cp:revision>
  <dcterms:created xsi:type="dcterms:W3CDTF">2022-05-22T17:32:03Z</dcterms:created>
  <dcterms:modified xsi:type="dcterms:W3CDTF">2022-05-22T18:33:57Z</dcterms:modified>
</cp:coreProperties>
</file>