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3B964-EAA8-DE2A-6C5F-6029438FBC62}" v="2" dt="2024-09-06T16:28:37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ngh25@gwu.edu" userId="S::urn:spo:guest#asingh25@gwu.edu::" providerId="AD" clId="Web-{EA03B964-EAA8-DE2A-6C5F-6029438FBC62}"/>
    <pc:docChg chg="modSld">
      <pc:chgData name="asingh25@gwu.edu" userId="S::urn:spo:guest#asingh25@gwu.edu::" providerId="AD" clId="Web-{EA03B964-EAA8-DE2A-6C5F-6029438FBC62}" dt="2024-09-06T16:28:37.186" v="1" actId="14100"/>
      <pc:docMkLst>
        <pc:docMk/>
      </pc:docMkLst>
      <pc:sldChg chg="modSp">
        <pc:chgData name="asingh25@gwu.edu" userId="S::urn:spo:guest#asingh25@gwu.edu::" providerId="AD" clId="Web-{EA03B964-EAA8-DE2A-6C5F-6029438FBC62}" dt="2024-09-06T16:28:37.186" v="1" actId="14100"/>
        <pc:sldMkLst>
          <pc:docMk/>
          <pc:sldMk cId="1023148248" sldId="262"/>
        </pc:sldMkLst>
        <pc:spChg chg="mod">
          <ac:chgData name="asingh25@gwu.edu" userId="S::urn:spo:guest#asingh25@gwu.edu::" providerId="AD" clId="Web-{EA03B964-EAA8-DE2A-6C5F-6029438FBC62}" dt="2024-09-06T16:28:37.186" v="1" actId="14100"/>
          <ac:spMkLst>
            <pc:docMk/>
            <pc:sldMk cId="1023148248" sldId="262"/>
            <ac:spMk id="4" creationId="{2456EA08-A287-F6A8-EBE6-0117D2542D9C}"/>
          </ac:spMkLst>
        </pc:spChg>
        <pc:picChg chg="mod">
          <ac:chgData name="asingh25@gwu.edu" userId="S::urn:spo:guest#asingh25@gwu.edu::" providerId="AD" clId="Web-{EA03B964-EAA8-DE2A-6C5F-6029438FBC62}" dt="2024-09-06T16:28:34.373" v="0" actId="1076"/>
          <ac:picMkLst>
            <pc:docMk/>
            <pc:sldMk cId="1023148248" sldId="262"/>
            <ac:picMk id="6" creationId="{42E49386-7D08-24CA-CBC5-3C147BD0664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33DAA-123F-4620-844D-9403C81728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AB1672-773D-4249-8A4D-DEAFF2DA194A}">
      <dgm:prSet/>
      <dgm:spPr/>
      <dgm:t>
        <a:bodyPr/>
        <a:lstStyle/>
        <a:p>
          <a:r>
            <a:rPr lang="en-US"/>
            <a:t>Key Research Objective </a:t>
          </a:r>
        </a:p>
      </dgm:t>
    </dgm:pt>
    <dgm:pt modelId="{30029CEA-F073-4A1C-BF00-34B826714538}" type="parTrans" cxnId="{E3BA6335-B911-47DD-BBEF-7653B393B3A8}">
      <dgm:prSet/>
      <dgm:spPr/>
      <dgm:t>
        <a:bodyPr/>
        <a:lstStyle/>
        <a:p>
          <a:endParaRPr lang="en-US"/>
        </a:p>
      </dgm:t>
    </dgm:pt>
    <dgm:pt modelId="{3BC549D8-FA95-476D-AA6A-A4F0296A8F3F}" type="sibTrans" cxnId="{E3BA6335-B911-47DD-BBEF-7653B393B3A8}">
      <dgm:prSet/>
      <dgm:spPr/>
      <dgm:t>
        <a:bodyPr/>
        <a:lstStyle/>
        <a:p>
          <a:endParaRPr lang="en-US"/>
        </a:p>
      </dgm:t>
    </dgm:pt>
    <dgm:pt modelId="{E3D7E52B-94A0-404C-9CC0-A1B4E3BA49CB}">
      <dgm:prSet/>
      <dgm:spPr/>
      <dgm:t>
        <a:bodyPr/>
        <a:lstStyle/>
        <a:p>
          <a:r>
            <a:rPr lang="en-US"/>
            <a:t>Our Approach</a:t>
          </a:r>
        </a:p>
      </dgm:t>
    </dgm:pt>
    <dgm:pt modelId="{6DF7FEF3-1FCF-405F-B1A2-4D935BA5002F}" type="parTrans" cxnId="{AD54FED3-E016-407E-AF44-BA616C94D740}">
      <dgm:prSet/>
      <dgm:spPr/>
      <dgm:t>
        <a:bodyPr/>
        <a:lstStyle/>
        <a:p>
          <a:endParaRPr lang="en-US"/>
        </a:p>
      </dgm:t>
    </dgm:pt>
    <dgm:pt modelId="{5E6BA79C-66F6-49AB-A9DA-80A6335F469C}" type="sibTrans" cxnId="{AD54FED3-E016-407E-AF44-BA616C94D740}">
      <dgm:prSet/>
      <dgm:spPr/>
      <dgm:t>
        <a:bodyPr/>
        <a:lstStyle/>
        <a:p>
          <a:endParaRPr lang="en-US"/>
        </a:p>
      </dgm:t>
    </dgm:pt>
    <dgm:pt modelId="{A0652005-C09C-4B0C-996D-A65B29CF0385}">
      <dgm:prSet/>
      <dgm:spPr/>
      <dgm:t>
        <a:bodyPr/>
        <a:lstStyle/>
        <a:p>
          <a:r>
            <a:rPr lang="en-US"/>
            <a:t>Analysis Techniques</a:t>
          </a:r>
        </a:p>
      </dgm:t>
    </dgm:pt>
    <dgm:pt modelId="{BB00B63A-4037-4A2C-8C11-7BF0FC431ADE}" type="parTrans" cxnId="{CB86F531-C63A-47B9-A26D-C35E5EAB3096}">
      <dgm:prSet/>
      <dgm:spPr/>
      <dgm:t>
        <a:bodyPr/>
        <a:lstStyle/>
        <a:p>
          <a:endParaRPr lang="en-US"/>
        </a:p>
      </dgm:t>
    </dgm:pt>
    <dgm:pt modelId="{9EE6CDA4-1A2A-4DEB-AE56-60B0CAA2A5D8}" type="sibTrans" cxnId="{CB86F531-C63A-47B9-A26D-C35E5EAB3096}">
      <dgm:prSet/>
      <dgm:spPr/>
      <dgm:t>
        <a:bodyPr/>
        <a:lstStyle/>
        <a:p>
          <a:endParaRPr lang="en-US"/>
        </a:p>
      </dgm:t>
    </dgm:pt>
    <dgm:pt modelId="{07F2D4F3-30EF-42E6-9688-CA95E70D6341}">
      <dgm:prSet/>
      <dgm:spPr/>
      <dgm:t>
        <a:bodyPr/>
        <a:lstStyle/>
        <a:p>
          <a:r>
            <a:rPr lang="en-US"/>
            <a:t>Key Findings of Stage1</a:t>
          </a:r>
        </a:p>
      </dgm:t>
    </dgm:pt>
    <dgm:pt modelId="{3C83BC01-CDEC-4CDE-96D5-05441F4BDC4E}" type="parTrans" cxnId="{86291ACB-0917-4269-A387-620503F0D856}">
      <dgm:prSet/>
      <dgm:spPr/>
      <dgm:t>
        <a:bodyPr/>
        <a:lstStyle/>
        <a:p>
          <a:endParaRPr lang="en-US"/>
        </a:p>
      </dgm:t>
    </dgm:pt>
    <dgm:pt modelId="{E7C841DD-31B0-4A89-97D0-08073F4A63AD}" type="sibTrans" cxnId="{86291ACB-0917-4269-A387-620503F0D856}">
      <dgm:prSet/>
      <dgm:spPr/>
      <dgm:t>
        <a:bodyPr/>
        <a:lstStyle/>
        <a:p>
          <a:endParaRPr lang="en-US"/>
        </a:p>
      </dgm:t>
    </dgm:pt>
    <dgm:pt modelId="{7F106AF9-C2CD-45DC-B344-5BECBC5C7710}">
      <dgm:prSet/>
      <dgm:spPr/>
      <dgm:t>
        <a:bodyPr/>
        <a:lstStyle/>
        <a:p>
          <a:r>
            <a:rPr lang="en-US"/>
            <a:t>Research Direction for Stage 2</a:t>
          </a:r>
        </a:p>
      </dgm:t>
    </dgm:pt>
    <dgm:pt modelId="{D6A28673-021A-4BC5-8851-CC559A2304AC}" type="parTrans" cxnId="{7F536F01-7463-4D52-92F7-7D524F7F9978}">
      <dgm:prSet/>
      <dgm:spPr/>
      <dgm:t>
        <a:bodyPr/>
        <a:lstStyle/>
        <a:p>
          <a:endParaRPr lang="en-US"/>
        </a:p>
      </dgm:t>
    </dgm:pt>
    <dgm:pt modelId="{B239AF94-C0D3-45A6-B353-7241F86E3FF4}" type="sibTrans" cxnId="{7F536F01-7463-4D52-92F7-7D524F7F9978}">
      <dgm:prSet/>
      <dgm:spPr/>
      <dgm:t>
        <a:bodyPr/>
        <a:lstStyle/>
        <a:p>
          <a:endParaRPr lang="en-US"/>
        </a:p>
      </dgm:t>
    </dgm:pt>
    <dgm:pt modelId="{D38FA96D-1883-42C4-8DBA-E68F2096456D}" type="pres">
      <dgm:prSet presAssocID="{C0633DAA-123F-4620-844D-9403C81728ED}" presName="root" presStyleCnt="0">
        <dgm:presLayoutVars>
          <dgm:dir/>
          <dgm:resizeHandles val="exact"/>
        </dgm:presLayoutVars>
      </dgm:prSet>
      <dgm:spPr/>
    </dgm:pt>
    <dgm:pt modelId="{C11C8477-6A0A-467C-B19E-A4369A8E4724}" type="pres">
      <dgm:prSet presAssocID="{26AB1672-773D-4249-8A4D-DEAFF2DA194A}" presName="compNode" presStyleCnt="0"/>
      <dgm:spPr/>
    </dgm:pt>
    <dgm:pt modelId="{5DDA0CF0-7ECF-4F69-B812-D68F36CD314A}" type="pres">
      <dgm:prSet presAssocID="{26AB1672-773D-4249-8A4D-DEAFF2DA194A}" presName="bgRect" presStyleLbl="bgShp" presStyleIdx="0" presStyleCnt="5"/>
      <dgm:spPr/>
    </dgm:pt>
    <dgm:pt modelId="{F338D745-3DED-41C6-82B9-3D94BDFD951F}" type="pres">
      <dgm:prSet presAssocID="{26AB1672-773D-4249-8A4D-DEAFF2DA19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87AE491-0878-4FE5-B219-AB5062D6EC4C}" type="pres">
      <dgm:prSet presAssocID="{26AB1672-773D-4249-8A4D-DEAFF2DA194A}" presName="spaceRect" presStyleCnt="0"/>
      <dgm:spPr/>
    </dgm:pt>
    <dgm:pt modelId="{43A9F0EF-26A8-4E31-8DD6-0A1023D529C6}" type="pres">
      <dgm:prSet presAssocID="{26AB1672-773D-4249-8A4D-DEAFF2DA194A}" presName="parTx" presStyleLbl="revTx" presStyleIdx="0" presStyleCnt="5">
        <dgm:presLayoutVars>
          <dgm:chMax val="0"/>
          <dgm:chPref val="0"/>
        </dgm:presLayoutVars>
      </dgm:prSet>
      <dgm:spPr/>
    </dgm:pt>
    <dgm:pt modelId="{72562E28-B927-482F-8E70-057C99FA50B9}" type="pres">
      <dgm:prSet presAssocID="{3BC549D8-FA95-476D-AA6A-A4F0296A8F3F}" presName="sibTrans" presStyleCnt="0"/>
      <dgm:spPr/>
    </dgm:pt>
    <dgm:pt modelId="{2114EBAC-601C-4217-91C8-E9692749A021}" type="pres">
      <dgm:prSet presAssocID="{E3D7E52B-94A0-404C-9CC0-A1B4E3BA49CB}" presName="compNode" presStyleCnt="0"/>
      <dgm:spPr/>
    </dgm:pt>
    <dgm:pt modelId="{2A31751B-1846-40C4-A7B5-817C397F76E0}" type="pres">
      <dgm:prSet presAssocID="{E3D7E52B-94A0-404C-9CC0-A1B4E3BA49CB}" presName="bgRect" presStyleLbl="bgShp" presStyleIdx="1" presStyleCnt="5"/>
      <dgm:spPr/>
    </dgm:pt>
    <dgm:pt modelId="{208F0787-3FDC-4CD2-A973-C6E97B154C0E}" type="pres">
      <dgm:prSet presAssocID="{E3D7E52B-94A0-404C-9CC0-A1B4E3BA49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77C9438-EF42-4A5F-9A17-3222F210F3D8}" type="pres">
      <dgm:prSet presAssocID="{E3D7E52B-94A0-404C-9CC0-A1B4E3BA49CB}" presName="spaceRect" presStyleCnt="0"/>
      <dgm:spPr/>
    </dgm:pt>
    <dgm:pt modelId="{E1035892-6EC0-4F8F-8054-B98137C3A103}" type="pres">
      <dgm:prSet presAssocID="{E3D7E52B-94A0-404C-9CC0-A1B4E3BA49CB}" presName="parTx" presStyleLbl="revTx" presStyleIdx="1" presStyleCnt="5">
        <dgm:presLayoutVars>
          <dgm:chMax val="0"/>
          <dgm:chPref val="0"/>
        </dgm:presLayoutVars>
      </dgm:prSet>
      <dgm:spPr/>
    </dgm:pt>
    <dgm:pt modelId="{F4D27E09-9ACE-4489-B5C1-32AD112E36ED}" type="pres">
      <dgm:prSet presAssocID="{5E6BA79C-66F6-49AB-A9DA-80A6335F469C}" presName="sibTrans" presStyleCnt="0"/>
      <dgm:spPr/>
    </dgm:pt>
    <dgm:pt modelId="{7D482AA2-124E-4452-9977-CBE4CB6444DE}" type="pres">
      <dgm:prSet presAssocID="{A0652005-C09C-4B0C-996D-A65B29CF0385}" presName="compNode" presStyleCnt="0"/>
      <dgm:spPr/>
    </dgm:pt>
    <dgm:pt modelId="{A6758D3E-F079-4230-B922-117381563306}" type="pres">
      <dgm:prSet presAssocID="{A0652005-C09C-4B0C-996D-A65B29CF0385}" presName="bgRect" presStyleLbl="bgShp" presStyleIdx="2" presStyleCnt="5"/>
      <dgm:spPr/>
    </dgm:pt>
    <dgm:pt modelId="{F8F16E11-36F6-4927-AE05-45FECE50D854}" type="pres">
      <dgm:prSet presAssocID="{A0652005-C09C-4B0C-996D-A65B29CF038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6E6B3C-F541-4577-A743-91560E8145C5}" type="pres">
      <dgm:prSet presAssocID="{A0652005-C09C-4B0C-996D-A65B29CF0385}" presName="spaceRect" presStyleCnt="0"/>
      <dgm:spPr/>
    </dgm:pt>
    <dgm:pt modelId="{609E360E-3FF1-4E4E-873C-030D473EE6BF}" type="pres">
      <dgm:prSet presAssocID="{A0652005-C09C-4B0C-996D-A65B29CF0385}" presName="parTx" presStyleLbl="revTx" presStyleIdx="2" presStyleCnt="5">
        <dgm:presLayoutVars>
          <dgm:chMax val="0"/>
          <dgm:chPref val="0"/>
        </dgm:presLayoutVars>
      </dgm:prSet>
      <dgm:spPr/>
    </dgm:pt>
    <dgm:pt modelId="{12E6B027-B59F-4FE9-9483-46DCB1572618}" type="pres">
      <dgm:prSet presAssocID="{9EE6CDA4-1A2A-4DEB-AE56-60B0CAA2A5D8}" presName="sibTrans" presStyleCnt="0"/>
      <dgm:spPr/>
    </dgm:pt>
    <dgm:pt modelId="{70DA02F4-8F8A-480D-B587-53925581EFF0}" type="pres">
      <dgm:prSet presAssocID="{07F2D4F3-30EF-42E6-9688-CA95E70D6341}" presName="compNode" presStyleCnt="0"/>
      <dgm:spPr/>
    </dgm:pt>
    <dgm:pt modelId="{0A6EA91A-0F3E-4361-9673-F1B380ADCF47}" type="pres">
      <dgm:prSet presAssocID="{07F2D4F3-30EF-42E6-9688-CA95E70D6341}" presName="bgRect" presStyleLbl="bgShp" presStyleIdx="3" presStyleCnt="5"/>
      <dgm:spPr/>
    </dgm:pt>
    <dgm:pt modelId="{86AFB659-DF34-4591-8812-5937BB4FEA22}" type="pres">
      <dgm:prSet presAssocID="{07F2D4F3-30EF-42E6-9688-CA95E70D63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2F337FC-0954-4D39-80B5-1A04481AF886}" type="pres">
      <dgm:prSet presAssocID="{07F2D4F3-30EF-42E6-9688-CA95E70D6341}" presName="spaceRect" presStyleCnt="0"/>
      <dgm:spPr/>
    </dgm:pt>
    <dgm:pt modelId="{DEF1CEC4-B232-4E96-AB90-72C36CC5544F}" type="pres">
      <dgm:prSet presAssocID="{07F2D4F3-30EF-42E6-9688-CA95E70D6341}" presName="parTx" presStyleLbl="revTx" presStyleIdx="3" presStyleCnt="5">
        <dgm:presLayoutVars>
          <dgm:chMax val="0"/>
          <dgm:chPref val="0"/>
        </dgm:presLayoutVars>
      </dgm:prSet>
      <dgm:spPr/>
    </dgm:pt>
    <dgm:pt modelId="{A0DD6167-854C-45FA-BE83-8DE6DD00DF41}" type="pres">
      <dgm:prSet presAssocID="{E7C841DD-31B0-4A89-97D0-08073F4A63AD}" presName="sibTrans" presStyleCnt="0"/>
      <dgm:spPr/>
    </dgm:pt>
    <dgm:pt modelId="{3A84A29D-1DD3-4F70-8CC1-ED41275170B9}" type="pres">
      <dgm:prSet presAssocID="{7F106AF9-C2CD-45DC-B344-5BECBC5C7710}" presName="compNode" presStyleCnt="0"/>
      <dgm:spPr/>
    </dgm:pt>
    <dgm:pt modelId="{9E7A235C-1127-4085-8BEB-90738A150ED2}" type="pres">
      <dgm:prSet presAssocID="{7F106AF9-C2CD-45DC-B344-5BECBC5C7710}" presName="bgRect" presStyleLbl="bgShp" presStyleIdx="4" presStyleCnt="5"/>
      <dgm:spPr/>
    </dgm:pt>
    <dgm:pt modelId="{1C37FACF-0A8F-4F8D-A891-FC32302EAE65}" type="pres">
      <dgm:prSet presAssocID="{7F106AF9-C2CD-45DC-B344-5BECBC5C77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563F9D-23B8-428A-8A10-5AD95FF2DB0F}" type="pres">
      <dgm:prSet presAssocID="{7F106AF9-C2CD-45DC-B344-5BECBC5C7710}" presName="spaceRect" presStyleCnt="0"/>
      <dgm:spPr/>
    </dgm:pt>
    <dgm:pt modelId="{E89FC0C6-100E-4AC3-8154-5829E4F8B56D}" type="pres">
      <dgm:prSet presAssocID="{7F106AF9-C2CD-45DC-B344-5BECBC5C771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F536F01-7463-4D52-92F7-7D524F7F9978}" srcId="{C0633DAA-123F-4620-844D-9403C81728ED}" destId="{7F106AF9-C2CD-45DC-B344-5BECBC5C7710}" srcOrd="4" destOrd="0" parTransId="{D6A28673-021A-4BC5-8851-CC559A2304AC}" sibTransId="{B239AF94-C0D3-45A6-B353-7241F86E3FF4}"/>
    <dgm:cxn modelId="{CB86F531-C63A-47B9-A26D-C35E5EAB3096}" srcId="{C0633DAA-123F-4620-844D-9403C81728ED}" destId="{A0652005-C09C-4B0C-996D-A65B29CF0385}" srcOrd="2" destOrd="0" parTransId="{BB00B63A-4037-4A2C-8C11-7BF0FC431ADE}" sibTransId="{9EE6CDA4-1A2A-4DEB-AE56-60B0CAA2A5D8}"/>
    <dgm:cxn modelId="{E3BA6335-B911-47DD-BBEF-7653B393B3A8}" srcId="{C0633DAA-123F-4620-844D-9403C81728ED}" destId="{26AB1672-773D-4249-8A4D-DEAFF2DA194A}" srcOrd="0" destOrd="0" parTransId="{30029CEA-F073-4A1C-BF00-34B826714538}" sibTransId="{3BC549D8-FA95-476D-AA6A-A4F0296A8F3F}"/>
    <dgm:cxn modelId="{C82F8438-BCCC-4244-8952-9573816EC3D1}" type="presOf" srcId="{E3D7E52B-94A0-404C-9CC0-A1B4E3BA49CB}" destId="{E1035892-6EC0-4F8F-8054-B98137C3A103}" srcOrd="0" destOrd="0" presId="urn:microsoft.com/office/officeart/2018/2/layout/IconVerticalSolidList"/>
    <dgm:cxn modelId="{4F8D8961-7603-4587-8E64-8356EE072985}" type="presOf" srcId="{26AB1672-773D-4249-8A4D-DEAFF2DA194A}" destId="{43A9F0EF-26A8-4E31-8DD6-0A1023D529C6}" srcOrd="0" destOrd="0" presId="urn:microsoft.com/office/officeart/2018/2/layout/IconVerticalSolidList"/>
    <dgm:cxn modelId="{384F0469-F46E-43B3-974D-8BD35AD95C62}" type="presOf" srcId="{A0652005-C09C-4B0C-996D-A65B29CF0385}" destId="{609E360E-3FF1-4E4E-873C-030D473EE6BF}" srcOrd="0" destOrd="0" presId="urn:microsoft.com/office/officeart/2018/2/layout/IconVerticalSolidList"/>
    <dgm:cxn modelId="{0F180949-E670-49E3-9202-F626CA78DDB3}" type="presOf" srcId="{C0633DAA-123F-4620-844D-9403C81728ED}" destId="{D38FA96D-1883-42C4-8DBA-E68F2096456D}" srcOrd="0" destOrd="0" presId="urn:microsoft.com/office/officeart/2018/2/layout/IconVerticalSolidList"/>
    <dgm:cxn modelId="{4181ECA1-5267-41FC-BC29-CBABCCBFD54A}" type="presOf" srcId="{7F106AF9-C2CD-45DC-B344-5BECBC5C7710}" destId="{E89FC0C6-100E-4AC3-8154-5829E4F8B56D}" srcOrd="0" destOrd="0" presId="urn:microsoft.com/office/officeart/2018/2/layout/IconVerticalSolidList"/>
    <dgm:cxn modelId="{86291ACB-0917-4269-A387-620503F0D856}" srcId="{C0633DAA-123F-4620-844D-9403C81728ED}" destId="{07F2D4F3-30EF-42E6-9688-CA95E70D6341}" srcOrd="3" destOrd="0" parTransId="{3C83BC01-CDEC-4CDE-96D5-05441F4BDC4E}" sibTransId="{E7C841DD-31B0-4A89-97D0-08073F4A63AD}"/>
    <dgm:cxn modelId="{AD54FED3-E016-407E-AF44-BA616C94D740}" srcId="{C0633DAA-123F-4620-844D-9403C81728ED}" destId="{E3D7E52B-94A0-404C-9CC0-A1B4E3BA49CB}" srcOrd="1" destOrd="0" parTransId="{6DF7FEF3-1FCF-405F-B1A2-4D935BA5002F}" sibTransId="{5E6BA79C-66F6-49AB-A9DA-80A6335F469C}"/>
    <dgm:cxn modelId="{9D48B8EE-7B8B-4F44-938E-963722B637BF}" type="presOf" srcId="{07F2D4F3-30EF-42E6-9688-CA95E70D6341}" destId="{DEF1CEC4-B232-4E96-AB90-72C36CC5544F}" srcOrd="0" destOrd="0" presId="urn:microsoft.com/office/officeart/2018/2/layout/IconVerticalSolidList"/>
    <dgm:cxn modelId="{38F0D6D3-1877-4294-815D-9817A3C0B331}" type="presParOf" srcId="{D38FA96D-1883-42C4-8DBA-E68F2096456D}" destId="{C11C8477-6A0A-467C-B19E-A4369A8E4724}" srcOrd="0" destOrd="0" presId="urn:microsoft.com/office/officeart/2018/2/layout/IconVerticalSolidList"/>
    <dgm:cxn modelId="{3C8821BB-4EFC-4682-B850-DD468FB6E35F}" type="presParOf" srcId="{C11C8477-6A0A-467C-B19E-A4369A8E4724}" destId="{5DDA0CF0-7ECF-4F69-B812-D68F36CD314A}" srcOrd="0" destOrd="0" presId="urn:microsoft.com/office/officeart/2018/2/layout/IconVerticalSolidList"/>
    <dgm:cxn modelId="{BA73F821-0059-40CF-85A2-A758E6CADBC2}" type="presParOf" srcId="{C11C8477-6A0A-467C-B19E-A4369A8E4724}" destId="{F338D745-3DED-41C6-82B9-3D94BDFD951F}" srcOrd="1" destOrd="0" presId="urn:microsoft.com/office/officeart/2018/2/layout/IconVerticalSolidList"/>
    <dgm:cxn modelId="{EA4BC7D6-D123-4FFD-B558-F2361E7B2FF9}" type="presParOf" srcId="{C11C8477-6A0A-467C-B19E-A4369A8E4724}" destId="{D87AE491-0878-4FE5-B219-AB5062D6EC4C}" srcOrd="2" destOrd="0" presId="urn:microsoft.com/office/officeart/2018/2/layout/IconVerticalSolidList"/>
    <dgm:cxn modelId="{0083E9D4-57BB-4E49-9CEF-BFE11CDDFB73}" type="presParOf" srcId="{C11C8477-6A0A-467C-B19E-A4369A8E4724}" destId="{43A9F0EF-26A8-4E31-8DD6-0A1023D529C6}" srcOrd="3" destOrd="0" presId="urn:microsoft.com/office/officeart/2018/2/layout/IconVerticalSolidList"/>
    <dgm:cxn modelId="{FE0E4A9B-1D57-4216-8148-ACF8E970F8A3}" type="presParOf" srcId="{D38FA96D-1883-42C4-8DBA-E68F2096456D}" destId="{72562E28-B927-482F-8E70-057C99FA50B9}" srcOrd="1" destOrd="0" presId="urn:microsoft.com/office/officeart/2018/2/layout/IconVerticalSolidList"/>
    <dgm:cxn modelId="{740B9BA2-3A37-4717-B2CD-F7E0AD099DD2}" type="presParOf" srcId="{D38FA96D-1883-42C4-8DBA-E68F2096456D}" destId="{2114EBAC-601C-4217-91C8-E9692749A021}" srcOrd="2" destOrd="0" presId="urn:microsoft.com/office/officeart/2018/2/layout/IconVerticalSolidList"/>
    <dgm:cxn modelId="{4B6AF01B-6A89-4CBD-911B-7B54DC11E27F}" type="presParOf" srcId="{2114EBAC-601C-4217-91C8-E9692749A021}" destId="{2A31751B-1846-40C4-A7B5-817C397F76E0}" srcOrd="0" destOrd="0" presId="urn:microsoft.com/office/officeart/2018/2/layout/IconVerticalSolidList"/>
    <dgm:cxn modelId="{F2628401-5267-4094-AD6A-16D99A4B7AF9}" type="presParOf" srcId="{2114EBAC-601C-4217-91C8-E9692749A021}" destId="{208F0787-3FDC-4CD2-A973-C6E97B154C0E}" srcOrd="1" destOrd="0" presId="urn:microsoft.com/office/officeart/2018/2/layout/IconVerticalSolidList"/>
    <dgm:cxn modelId="{25A2D7CB-07D8-44D0-9D07-F0AE23605826}" type="presParOf" srcId="{2114EBAC-601C-4217-91C8-E9692749A021}" destId="{777C9438-EF42-4A5F-9A17-3222F210F3D8}" srcOrd="2" destOrd="0" presId="urn:microsoft.com/office/officeart/2018/2/layout/IconVerticalSolidList"/>
    <dgm:cxn modelId="{2EDCD812-A738-4F74-9E02-3FAD83C51121}" type="presParOf" srcId="{2114EBAC-601C-4217-91C8-E9692749A021}" destId="{E1035892-6EC0-4F8F-8054-B98137C3A103}" srcOrd="3" destOrd="0" presId="urn:microsoft.com/office/officeart/2018/2/layout/IconVerticalSolidList"/>
    <dgm:cxn modelId="{F7075E95-1FCC-423C-B5EE-A77C8B674C8F}" type="presParOf" srcId="{D38FA96D-1883-42C4-8DBA-E68F2096456D}" destId="{F4D27E09-9ACE-4489-B5C1-32AD112E36ED}" srcOrd="3" destOrd="0" presId="urn:microsoft.com/office/officeart/2018/2/layout/IconVerticalSolidList"/>
    <dgm:cxn modelId="{54E724AA-8E63-467C-B490-F1E39BB0CD22}" type="presParOf" srcId="{D38FA96D-1883-42C4-8DBA-E68F2096456D}" destId="{7D482AA2-124E-4452-9977-CBE4CB6444DE}" srcOrd="4" destOrd="0" presId="urn:microsoft.com/office/officeart/2018/2/layout/IconVerticalSolidList"/>
    <dgm:cxn modelId="{2CEDBAF0-E4C1-4988-8BB0-E5A1AC25A6DE}" type="presParOf" srcId="{7D482AA2-124E-4452-9977-CBE4CB6444DE}" destId="{A6758D3E-F079-4230-B922-117381563306}" srcOrd="0" destOrd="0" presId="urn:microsoft.com/office/officeart/2018/2/layout/IconVerticalSolidList"/>
    <dgm:cxn modelId="{F612FD02-061F-4B1F-80FF-3ABE678FB35F}" type="presParOf" srcId="{7D482AA2-124E-4452-9977-CBE4CB6444DE}" destId="{F8F16E11-36F6-4927-AE05-45FECE50D854}" srcOrd="1" destOrd="0" presId="urn:microsoft.com/office/officeart/2018/2/layout/IconVerticalSolidList"/>
    <dgm:cxn modelId="{2398EDEC-6E24-4E72-BC58-C9D119818712}" type="presParOf" srcId="{7D482AA2-124E-4452-9977-CBE4CB6444DE}" destId="{116E6B3C-F541-4577-A743-91560E8145C5}" srcOrd="2" destOrd="0" presId="urn:microsoft.com/office/officeart/2018/2/layout/IconVerticalSolidList"/>
    <dgm:cxn modelId="{DE887873-8317-442E-B9FC-728186630CC7}" type="presParOf" srcId="{7D482AA2-124E-4452-9977-CBE4CB6444DE}" destId="{609E360E-3FF1-4E4E-873C-030D473EE6BF}" srcOrd="3" destOrd="0" presId="urn:microsoft.com/office/officeart/2018/2/layout/IconVerticalSolidList"/>
    <dgm:cxn modelId="{612D8B5A-C0BA-4F10-8AB0-F12D22EB5407}" type="presParOf" srcId="{D38FA96D-1883-42C4-8DBA-E68F2096456D}" destId="{12E6B027-B59F-4FE9-9483-46DCB1572618}" srcOrd="5" destOrd="0" presId="urn:microsoft.com/office/officeart/2018/2/layout/IconVerticalSolidList"/>
    <dgm:cxn modelId="{3CE0A1B9-D227-4F11-A557-DA8312CF3190}" type="presParOf" srcId="{D38FA96D-1883-42C4-8DBA-E68F2096456D}" destId="{70DA02F4-8F8A-480D-B587-53925581EFF0}" srcOrd="6" destOrd="0" presId="urn:microsoft.com/office/officeart/2018/2/layout/IconVerticalSolidList"/>
    <dgm:cxn modelId="{525CD5A4-8D98-4271-890C-03E0469A5C78}" type="presParOf" srcId="{70DA02F4-8F8A-480D-B587-53925581EFF0}" destId="{0A6EA91A-0F3E-4361-9673-F1B380ADCF47}" srcOrd="0" destOrd="0" presId="urn:microsoft.com/office/officeart/2018/2/layout/IconVerticalSolidList"/>
    <dgm:cxn modelId="{D3A65032-52E2-459D-9B36-D007A0AA4868}" type="presParOf" srcId="{70DA02F4-8F8A-480D-B587-53925581EFF0}" destId="{86AFB659-DF34-4591-8812-5937BB4FEA22}" srcOrd="1" destOrd="0" presId="urn:microsoft.com/office/officeart/2018/2/layout/IconVerticalSolidList"/>
    <dgm:cxn modelId="{D159463D-2166-44DC-97A4-F0EC6897770E}" type="presParOf" srcId="{70DA02F4-8F8A-480D-B587-53925581EFF0}" destId="{F2F337FC-0954-4D39-80B5-1A04481AF886}" srcOrd="2" destOrd="0" presId="urn:microsoft.com/office/officeart/2018/2/layout/IconVerticalSolidList"/>
    <dgm:cxn modelId="{44968DEC-D206-4F37-9B3D-9DC77E60923E}" type="presParOf" srcId="{70DA02F4-8F8A-480D-B587-53925581EFF0}" destId="{DEF1CEC4-B232-4E96-AB90-72C36CC5544F}" srcOrd="3" destOrd="0" presId="urn:microsoft.com/office/officeart/2018/2/layout/IconVerticalSolidList"/>
    <dgm:cxn modelId="{32537E77-3C53-4360-8C2F-0F154AC3A3C3}" type="presParOf" srcId="{D38FA96D-1883-42C4-8DBA-E68F2096456D}" destId="{A0DD6167-854C-45FA-BE83-8DE6DD00DF41}" srcOrd="7" destOrd="0" presId="urn:microsoft.com/office/officeart/2018/2/layout/IconVerticalSolidList"/>
    <dgm:cxn modelId="{A33E7DAE-8AE5-4225-9FBA-ECB59A304A44}" type="presParOf" srcId="{D38FA96D-1883-42C4-8DBA-E68F2096456D}" destId="{3A84A29D-1DD3-4F70-8CC1-ED41275170B9}" srcOrd="8" destOrd="0" presId="urn:microsoft.com/office/officeart/2018/2/layout/IconVerticalSolidList"/>
    <dgm:cxn modelId="{9DA12D4F-0DF6-49FE-9899-E698C87E49DD}" type="presParOf" srcId="{3A84A29D-1DD3-4F70-8CC1-ED41275170B9}" destId="{9E7A235C-1127-4085-8BEB-90738A150ED2}" srcOrd="0" destOrd="0" presId="urn:microsoft.com/office/officeart/2018/2/layout/IconVerticalSolidList"/>
    <dgm:cxn modelId="{05E899AC-8B09-46CB-8C44-7321311E08F8}" type="presParOf" srcId="{3A84A29D-1DD3-4F70-8CC1-ED41275170B9}" destId="{1C37FACF-0A8F-4F8D-A891-FC32302EAE65}" srcOrd="1" destOrd="0" presId="urn:microsoft.com/office/officeart/2018/2/layout/IconVerticalSolidList"/>
    <dgm:cxn modelId="{954EB1B6-35D7-42A2-A7D2-5ECC38F2E72E}" type="presParOf" srcId="{3A84A29D-1DD3-4F70-8CC1-ED41275170B9}" destId="{D0563F9D-23B8-428A-8A10-5AD95FF2DB0F}" srcOrd="2" destOrd="0" presId="urn:microsoft.com/office/officeart/2018/2/layout/IconVerticalSolidList"/>
    <dgm:cxn modelId="{BB333776-51F1-4F49-AE67-F2CCD5C17DCB}" type="presParOf" srcId="{3A84A29D-1DD3-4F70-8CC1-ED41275170B9}" destId="{E89FC0C6-100E-4AC3-8154-5829E4F8B5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A0CF0-7ECF-4F69-B812-D68F36CD314A}">
      <dsp:nvSpPr>
        <dsp:cNvPr id="0" name=""/>
        <dsp:cNvSpPr/>
      </dsp:nvSpPr>
      <dsp:spPr>
        <a:xfrm>
          <a:off x="0" y="4365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8D745-3DED-41C6-82B9-3D94BDFD951F}">
      <dsp:nvSpPr>
        <dsp:cNvPr id="0" name=""/>
        <dsp:cNvSpPr/>
      </dsp:nvSpPr>
      <dsp:spPr>
        <a:xfrm>
          <a:off x="281288" y="213588"/>
          <a:ext cx="511432" cy="511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9F0EF-26A8-4E31-8DD6-0A1023D529C6}">
      <dsp:nvSpPr>
        <dsp:cNvPr id="0" name=""/>
        <dsp:cNvSpPr/>
      </dsp:nvSpPr>
      <dsp:spPr>
        <a:xfrm>
          <a:off x="1074009" y="4365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Research Objective </a:t>
          </a:r>
        </a:p>
      </dsp:txBody>
      <dsp:txXfrm>
        <a:off x="1074009" y="4365"/>
        <a:ext cx="5498240" cy="929878"/>
      </dsp:txXfrm>
    </dsp:sp>
    <dsp:sp modelId="{2A31751B-1846-40C4-A7B5-817C397F76E0}">
      <dsp:nvSpPr>
        <dsp:cNvPr id="0" name=""/>
        <dsp:cNvSpPr/>
      </dsp:nvSpPr>
      <dsp:spPr>
        <a:xfrm>
          <a:off x="0" y="1166713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F0787-3FDC-4CD2-A973-C6E97B154C0E}">
      <dsp:nvSpPr>
        <dsp:cNvPr id="0" name=""/>
        <dsp:cNvSpPr/>
      </dsp:nvSpPr>
      <dsp:spPr>
        <a:xfrm>
          <a:off x="281288" y="1375935"/>
          <a:ext cx="511432" cy="511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35892-6EC0-4F8F-8054-B98137C3A103}">
      <dsp:nvSpPr>
        <dsp:cNvPr id="0" name=""/>
        <dsp:cNvSpPr/>
      </dsp:nvSpPr>
      <dsp:spPr>
        <a:xfrm>
          <a:off x="1074009" y="1166713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Approach</a:t>
          </a:r>
        </a:p>
      </dsp:txBody>
      <dsp:txXfrm>
        <a:off x="1074009" y="1166713"/>
        <a:ext cx="5498240" cy="929878"/>
      </dsp:txXfrm>
    </dsp:sp>
    <dsp:sp modelId="{A6758D3E-F079-4230-B922-117381563306}">
      <dsp:nvSpPr>
        <dsp:cNvPr id="0" name=""/>
        <dsp:cNvSpPr/>
      </dsp:nvSpPr>
      <dsp:spPr>
        <a:xfrm>
          <a:off x="0" y="2329060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16E11-36F6-4927-AE05-45FECE50D854}">
      <dsp:nvSpPr>
        <dsp:cNvPr id="0" name=""/>
        <dsp:cNvSpPr/>
      </dsp:nvSpPr>
      <dsp:spPr>
        <a:xfrm>
          <a:off x="281288" y="2538283"/>
          <a:ext cx="511432" cy="511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E360E-3FF1-4E4E-873C-030D473EE6BF}">
      <dsp:nvSpPr>
        <dsp:cNvPr id="0" name=""/>
        <dsp:cNvSpPr/>
      </dsp:nvSpPr>
      <dsp:spPr>
        <a:xfrm>
          <a:off x="1074009" y="2329060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Analysis Techniques</a:t>
          </a:r>
        </a:p>
      </dsp:txBody>
      <dsp:txXfrm>
        <a:off x="1074009" y="2329060"/>
        <a:ext cx="5498240" cy="929878"/>
      </dsp:txXfrm>
    </dsp:sp>
    <dsp:sp modelId="{0A6EA91A-0F3E-4361-9673-F1B380ADCF47}">
      <dsp:nvSpPr>
        <dsp:cNvPr id="0" name=""/>
        <dsp:cNvSpPr/>
      </dsp:nvSpPr>
      <dsp:spPr>
        <a:xfrm>
          <a:off x="0" y="3491408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FB659-DF34-4591-8812-5937BB4FEA22}">
      <dsp:nvSpPr>
        <dsp:cNvPr id="0" name=""/>
        <dsp:cNvSpPr/>
      </dsp:nvSpPr>
      <dsp:spPr>
        <a:xfrm>
          <a:off x="281288" y="3700631"/>
          <a:ext cx="511432" cy="5114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1CEC4-B232-4E96-AB90-72C36CC5544F}">
      <dsp:nvSpPr>
        <dsp:cNvPr id="0" name=""/>
        <dsp:cNvSpPr/>
      </dsp:nvSpPr>
      <dsp:spPr>
        <a:xfrm>
          <a:off x="1074009" y="3491408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Findings of Stage1</a:t>
          </a:r>
        </a:p>
      </dsp:txBody>
      <dsp:txXfrm>
        <a:off x="1074009" y="3491408"/>
        <a:ext cx="5498240" cy="929878"/>
      </dsp:txXfrm>
    </dsp:sp>
    <dsp:sp modelId="{9E7A235C-1127-4085-8BEB-90738A150ED2}">
      <dsp:nvSpPr>
        <dsp:cNvPr id="0" name=""/>
        <dsp:cNvSpPr/>
      </dsp:nvSpPr>
      <dsp:spPr>
        <a:xfrm>
          <a:off x="0" y="4653756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FACF-0A8F-4F8D-A891-FC32302EAE65}">
      <dsp:nvSpPr>
        <dsp:cNvPr id="0" name=""/>
        <dsp:cNvSpPr/>
      </dsp:nvSpPr>
      <dsp:spPr>
        <a:xfrm>
          <a:off x="281288" y="4862978"/>
          <a:ext cx="511432" cy="5114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FC0C6-100E-4AC3-8154-5829E4F8B56D}">
      <dsp:nvSpPr>
        <dsp:cNvPr id="0" name=""/>
        <dsp:cNvSpPr/>
      </dsp:nvSpPr>
      <dsp:spPr>
        <a:xfrm>
          <a:off x="1074009" y="4653756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Research Direction for Stage 2</a:t>
          </a:r>
        </a:p>
      </dsp:txBody>
      <dsp:txXfrm>
        <a:off x="1074009" y="4653756"/>
        <a:ext cx="5498240" cy="92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B85A2-A9B6-4424-8645-DB0560DD5D9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1EE96-0691-44A0-9914-68A0852D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1EE96-0691-44A0-9914-68A0852D1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C52-E99C-41B5-96B0-55CE12233F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66C2560-E0FB-4CEE-92AB-96EF714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3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C52-E99C-41B5-96B0-55CE12233F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2560-E0FB-4CEE-92AB-96EF714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C52-E99C-41B5-96B0-55CE12233F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2560-E0FB-4CEE-92AB-96EF714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C52-E99C-41B5-96B0-55CE12233F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2560-E0FB-4CEE-92AB-96EF714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9D2C52-E99C-41B5-96B0-55CE12233F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66C2560-E0FB-4CEE-92AB-96EF714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C52-E99C-41B5-96B0-55CE12233F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2560-E0FB-4CEE-92AB-96EF714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C52-E99C-41B5-96B0-55CE12233F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2560-E0FB-4CEE-92AB-96EF714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C52-E99C-41B5-96B0-55CE12233F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2560-E0FB-4CEE-92AB-96EF714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C52-E99C-41B5-96B0-55CE12233F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2560-E0FB-4CEE-92AB-96EF714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C52-E99C-41B5-96B0-55CE12233F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2560-E0FB-4CEE-92AB-96EF714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C52-E99C-41B5-96B0-55CE12233F05}" type="datetimeFigureOut">
              <a:rPr lang="en-US" smtClean="0"/>
              <a:t>9/6/2024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2560-E0FB-4CEE-92AB-96EF714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8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9D2C52-E99C-41B5-96B0-55CE12233F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66C2560-E0FB-4CEE-92AB-96EF714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B6AB-1234-2C71-65F8-87ACA2D63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Trusted AI Challenge </a:t>
            </a:r>
            <a:br>
              <a:rPr lang="en-US" b="0" dirty="0">
                <a:effectLst/>
              </a:rPr>
            </a:br>
            <a:r>
              <a:rPr lang="en-US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Stage-1: Summer 2024</a:t>
            </a: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dirty="0"/>
            </a:br>
            <a:r>
              <a:rPr lang="en-US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Trusted AI Challenge </a:t>
            </a:r>
            <a:br>
              <a:rPr lang="en-US" b="0" dirty="0">
                <a:effectLst/>
              </a:rPr>
            </a:br>
            <a:r>
              <a:rPr lang="en-US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Stage-1: Summer 2024</a:t>
            </a: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71659-DFA6-4E18-D3C0-68CE6FBAB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2992565" cy="1069848"/>
          </a:xfrm>
        </p:spPr>
        <p:txBody>
          <a:bodyPr>
            <a:noAutofit/>
          </a:bodyPr>
          <a:lstStyle/>
          <a:p>
            <a:r>
              <a:rPr lang="en-US" sz="1400" u="sng" dirty="0"/>
              <a:t>Submitted By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Nishat Ara Nipa</a:t>
            </a:r>
            <a:br>
              <a:rPr lang="en-US" sz="1400" dirty="0"/>
            </a:br>
            <a:r>
              <a:rPr lang="en-US" sz="1400" dirty="0"/>
              <a:t>Graduate Research Assistant</a:t>
            </a:r>
            <a:br>
              <a:rPr lang="en-US" sz="1400" dirty="0"/>
            </a:br>
            <a:r>
              <a:rPr lang="en-US" sz="1400" dirty="0"/>
              <a:t>Old Dominion University </a:t>
            </a:r>
            <a:br>
              <a:rPr lang="en-US" sz="1400" dirty="0"/>
            </a:br>
            <a:r>
              <a:rPr lang="en-US" sz="1400" dirty="0"/>
              <a:t>Email: nishataranipa@gmail.com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2615C-A9A1-8BCB-02FD-AF2A544D6F4E}"/>
              </a:ext>
            </a:extLst>
          </p:cNvPr>
          <p:cNvSpPr txBox="1"/>
          <p:nvPr/>
        </p:nvSpPr>
        <p:spPr>
          <a:xfrm>
            <a:off x="5272089" y="4468031"/>
            <a:ext cx="2857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/>
            </a:br>
            <a:r>
              <a:rPr lang="en-US" sz="1400" dirty="0"/>
              <a:t>Dr. Sachin Shetty</a:t>
            </a:r>
            <a:br>
              <a:rPr lang="en-US" sz="1400" dirty="0"/>
            </a:br>
            <a:r>
              <a:rPr lang="en-US" sz="1400" dirty="0"/>
              <a:t>Professor </a:t>
            </a:r>
            <a:br>
              <a:rPr lang="en-US" sz="1400" dirty="0"/>
            </a:br>
            <a:r>
              <a:rPr lang="en-US" sz="1400" dirty="0"/>
              <a:t>Old Dominion University </a:t>
            </a:r>
            <a:br>
              <a:rPr lang="en-US" sz="1400" dirty="0"/>
            </a:br>
            <a:r>
              <a:rPr lang="en-US" sz="1400" dirty="0"/>
              <a:t>Email: sshetty@odu.edu</a:t>
            </a:r>
          </a:p>
        </p:txBody>
      </p:sp>
    </p:spTree>
    <p:extLst>
      <p:ext uri="{BB962C8B-B14F-4D97-AF65-F5344CB8AC3E}">
        <p14:creationId xmlns:p14="http://schemas.microsoft.com/office/powerpoint/2010/main" val="318556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F7E4-3539-6334-9014-ABEA6F39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73" y="-48768"/>
            <a:ext cx="10058400" cy="1609344"/>
          </a:xfrm>
        </p:spPr>
        <p:txBody>
          <a:bodyPr>
            <a:normAutofit/>
          </a:bodyPr>
          <a:lstStyle/>
          <a:p>
            <a:r>
              <a:rPr lang="fr-FR" sz="4000" u="sng" dirty="0"/>
              <a:t>Optimal </a:t>
            </a:r>
            <a:r>
              <a:rPr lang="fr-FR" sz="4000" u="sng" dirty="0" err="1"/>
              <a:t>Environmental</a:t>
            </a:r>
            <a:r>
              <a:rPr lang="fr-FR" sz="4000" u="sng" dirty="0"/>
              <a:t> Conditions for AI</a:t>
            </a:r>
            <a:endParaRPr lang="en-US" sz="4000" u="sng" dirty="0"/>
          </a:p>
        </p:txBody>
      </p:sp>
      <p:pic>
        <p:nvPicPr>
          <p:cNvPr id="4" name="Picture 3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30785E4E-E3FF-05BB-707C-FC69C24C3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91" y="1513116"/>
            <a:ext cx="6570209" cy="48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DF5EF-BD3B-DEF9-E1E0-D2ACEE87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Research Direction for stage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53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BBFCD9-B750-C027-415D-E1FAD48E24F2}"/>
              </a:ext>
            </a:extLst>
          </p:cNvPr>
          <p:cNvSpPr txBox="1"/>
          <p:nvPr/>
        </p:nvSpPr>
        <p:spPr>
          <a:xfrm>
            <a:off x="495299" y="889844"/>
            <a:ext cx="1126807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Integration of Metadata-Driven Insights: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Tailor AI models to operate optimally under favorable conditions identified from metadata analysis.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Improve AI algorithms based on correlations, e.g., enhancing computer vision for low-visibility scenarios.</a:t>
            </a:r>
          </a:p>
          <a:p>
            <a:endParaRPr lang="en-US" sz="2000" dirty="0"/>
          </a:p>
          <a:p>
            <a:r>
              <a:rPr lang="en-US" sz="2000" b="1" u="sng" dirty="0"/>
              <a:t>Optimization of Operational Environments: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Fine-tune AI systems to adapt to environmental conditions (temperature, wind speed, visibility).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Implement real-time monitoring for dynamic adjustment of AI parameters.</a:t>
            </a:r>
          </a:p>
          <a:p>
            <a:endParaRPr lang="en-US" sz="2000" dirty="0"/>
          </a:p>
          <a:p>
            <a:r>
              <a:rPr lang="en-US" sz="2000" b="1" u="sng" dirty="0"/>
              <a:t>Enhancement of Model Reliability: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Employ uncertainty estimation techniques like Bayesian Inference and Deep Ensembles.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Quantify confidence levels in AI predictions to reduce decision-making errors and increase trust in AI systems.</a:t>
            </a:r>
          </a:p>
        </p:txBody>
      </p:sp>
    </p:spTree>
    <p:extLst>
      <p:ext uri="{BB962C8B-B14F-4D97-AF65-F5344CB8AC3E}">
        <p14:creationId xmlns:p14="http://schemas.microsoft.com/office/powerpoint/2010/main" val="37186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FAB89-4486-8E38-BA65-01D0F999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71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8B8B-42A0-9879-AE11-A654DFFE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Content: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51AE5BD-8045-DF41-FA69-70694D33C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704706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4341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515F-8367-65AF-E4D3-182B00BF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3330"/>
          </a:xfrm>
        </p:spPr>
        <p:txBody>
          <a:bodyPr>
            <a:normAutofit/>
          </a:bodyPr>
          <a:lstStyle/>
          <a:p>
            <a:r>
              <a:rPr lang="en-US" sz="4000" dirty="0"/>
              <a:t>Key Research Objective (Stage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E3473-E3C5-BB62-C561-606A2E37CF21}"/>
              </a:ext>
            </a:extLst>
          </p:cNvPr>
          <p:cNvSpPr txBox="1"/>
          <p:nvPr/>
        </p:nvSpPr>
        <p:spPr>
          <a:xfrm>
            <a:off x="1069848" y="1514475"/>
            <a:ext cx="10288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an understanding of Human/AI performance variations with metadata.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conditions requiring human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research directions to enhance model reliability and interpretability.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34A4F7-0FEF-133F-A21F-60289579D047}"/>
              </a:ext>
            </a:extLst>
          </p:cNvPr>
          <p:cNvSpPr txBox="1">
            <a:spLocks/>
          </p:cNvSpPr>
          <p:nvPr/>
        </p:nvSpPr>
        <p:spPr>
          <a:xfrm>
            <a:off x="1066800" y="2761107"/>
            <a:ext cx="10058400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Questions we like to address: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17C0E-90FD-A9A9-BA8C-BDF620049405}"/>
              </a:ext>
            </a:extLst>
          </p:cNvPr>
          <p:cNvSpPr txBox="1"/>
          <p:nvPr/>
        </p:nvSpPr>
        <p:spPr>
          <a:xfrm>
            <a:off x="2100263" y="3762375"/>
            <a:ext cx="9101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Should the system rely only on AI predictions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a human operator should assess the imagery instead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what extent humans and AI should share responsibilities within the system</a:t>
            </a:r>
          </a:p>
        </p:txBody>
      </p:sp>
    </p:spTree>
    <p:extLst>
      <p:ext uri="{BB962C8B-B14F-4D97-AF65-F5344CB8AC3E}">
        <p14:creationId xmlns:p14="http://schemas.microsoft.com/office/powerpoint/2010/main" val="295352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E4707-D353-F804-5F15-0050F5B7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64565-10AB-8452-F527-C4F8DED79782}"/>
              </a:ext>
            </a:extLst>
          </p:cNvPr>
          <p:cNvSpPr txBox="1"/>
          <p:nvPr/>
        </p:nvSpPr>
        <p:spPr>
          <a:xfrm>
            <a:off x="1069848" y="2320412"/>
            <a:ext cx="100584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u="sng" dirty="0"/>
              <a:t>Analysis Techniques: </a:t>
            </a:r>
            <a:endParaRPr lang="en-US" u="sng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Comparative analysis between AI and human performance.</a:t>
            </a:r>
            <a:endParaRPr lang="en-US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Correlation analysis.</a:t>
            </a:r>
            <a:endParaRPr lang="en-US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Uncertainty estimation techniques (to be implemented in future stages).</a:t>
            </a:r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87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A06F4-CCBA-AAD7-D086-49529E94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Key Findings from stage 1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94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D3459-2490-9E05-B39C-5198C79DD729}"/>
              </a:ext>
            </a:extLst>
          </p:cNvPr>
          <p:cNvSpPr txBox="1"/>
          <p:nvPr/>
        </p:nvSpPr>
        <p:spPr>
          <a:xfrm>
            <a:off x="90489" y="2551837"/>
            <a:ext cx="38242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Mean accuracy by terrain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Standard deviation of accuracy by terrain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Difference in mean accuracy (AI vs. Human).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Performance ratio (AI/Human).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BF7E22-02C5-419E-1635-468B8E42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36" y="-96393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/>
              <a:t>AI vs. Human Performance Analysis:  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628F0-FB56-1DAA-91A8-E688F67D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96" y="1265554"/>
            <a:ext cx="5964640" cy="45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2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56EA08-A287-F6A8-EBE6-0117D2542D9C}"/>
              </a:ext>
            </a:extLst>
          </p:cNvPr>
          <p:cNvSpPr txBox="1"/>
          <p:nvPr/>
        </p:nvSpPr>
        <p:spPr>
          <a:xfrm>
            <a:off x="0" y="525651"/>
            <a:ext cx="634835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We averaged the condition values for each terrain type. </a:t>
            </a:r>
          </a:p>
          <a:p>
            <a:endParaRPr lang="en-US" sz="1400"/>
          </a:p>
          <a:p>
            <a:r>
              <a:rPr lang="en-US" sz="1400" b="1"/>
              <a:t>AI Performance Across Terrains: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High mean accuracy (&gt; 0.8) in grassy, rocky, and sandy terrains.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Significant drop in AI accuracy in wooded terrain, where human performance is notably higher.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/>
          </a:p>
          <a:p>
            <a:r>
              <a:rPr lang="en-US" sz="1400" b="1"/>
              <a:t>Variability in AI Performance: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Consistent performance in grassy and rocky terrains (low standard deviation).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Increased variability in sandy, swampy, and wooded terrains, with wooded terrain showing the highest variability.</a:t>
            </a:r>
          </a:p>
          <a:p>
            <a:endParaRPr lang="en-US" sz="1400"/>
          </a:p>
          <a:p>
            <a:r>
              <a:rPr lang="en-US" sz="1400" b="1"/>
              <a:t>Implications:</a:t>
            </a:r>
            <a:endParaRPr lang="en-US" sz="1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The higher variability in wooded and swampy terrains indicates AI's unreliability in these conditions.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Reinforces the need for human oversight in those environments.</a:t>
            </a:r>
            <a:endParaRPr lang="en-US" sz="1400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2E49386-7D08-24CA-CBC5-3C147BD06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49" y="523085"/>
            <a:ext cx="4857247" cy="43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225C-BB66-F587-6C7E-0C2BE340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82" y="162899"/>
            <a:ext cx="10058400" cy="637201"/>
          </a:xfrm>
        </p:spPr>
        <p:txBody>
          <a:bodyPr>
            <a:normAutofit/>
          </a:bodyPr>
          <a:lstStyle/>
          <a:p>
            <a:r>
              <a:rPr lang="en-US" sz="3200" dirty="0"/>
              <a:t>Impact of Environmental Conditions on AI Performance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B581609-2EBB-86B8-A469-89F747956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81" y="1248831"/>
            <a:ext cx="7153517" cy="4851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054B69-4027-DF36-F724-79D8718F0A7D}"/>
              </a:ext>
            </a:extLst>
          </p:cNvPr>
          <p:cNvSpPr txBox="1"/>
          <p:nvPr/>
        </p:nvSpPr>
        <p:spPr>
          <a:xfrm>
            <a:off x="58082" y="901700"/>
            <a:ext cx="48102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Temperature Impact</a:t>
            </a:r>
            <a:r>
              <a:rPr lang="en-US" sz="14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AI performance is highly sensitive to temperature changes.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Sharp decline in AI accuracy at lower temperatures (Night A).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Peak AI accuracy during highest temperatures (Day B).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Human performance remains stable across temperature variations.</a:t>
            </a:r>
          </a:p>
          <a:p>
            <a:endParaRPr lang="en-US" sz="1400" dirty="0"/>
          </a:p>
          <a:p>
            <a:r>
              <a:rPr lang="en-US" sz="1400" b="1" dirty="0"/>
              <a:t>Wind Speed Impact: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AI accuracy decreases significantly at high wind speeds (Night A).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Improvement observed when wind speeds are moderate (Day B).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Human performance slightly increases during high wind speeds, showing less sensitivity compared to AI.</a:t>
            </a:r>
          </a:p>
          <a:p>
            <a:endParaRPr lang="en-US" sz="1400" dirty="0"/>
          </a:p>
          <a:p>
            <a:r>
              <a:rPr lang="en-US" sz="1400" b="1" dirty="0"/>
              <a:t>Visibility Impact: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AI performance drastically drops during low visibility (Night A).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Significant improvement in AI accuracy with higher visibility (Day B).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Human performance is relatively stable, indicating AI's greater dependence on clear visibility.</a:t>
            </a:r>
          </a:p>
        </p:txBody>
      </p:sp>
    </p:spTree>
    <p:extLst>
      <p:ext uri="{BB962C8B-B14F-4D97-AF65-F5344CB8AC3E}">
        <p14:creationId xmlns:p14="http://schemas.microsoft.com/office/powerpoint/2010/main" val="319180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3DDC-4AFB-173D-9183-FC738253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0769"/>
            <a:ext cx="10623423" cy="1609344"/>
          </a:xfrm>
        </p:spPr>
        <p:txBody>
          <a:bodyPr>
            <a:normAutofit/>
          </a:bodyPr>
          <a:lstStyle/>
          <a:p>
            <a:r>
              <a:rPr lang="en-US" sz="4000" dirty="0"/>
              <a:t>Correlation Analysis for AI: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0BC3B57-94F7-5C5D-E6A1-0F50B7B1A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70" y="865441"/>
            <a:ext cx="5767130" cy="4930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8B035A-7EF8-A6D1-D5B8-68FCD221E9EE}"/>
              </a:ext>
            </a:extLst>
          </p:cNvPr>
          <p:cNvSpPr txBox="1"/>
          <p:nvPr/>
        </p:nvSpPr>
        <p:spPr>
          <a:xfrm>
            <a:off x="295275" y="1414463"/>
            <a:ext cx="59912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High positive correlations observed across most AI performance links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Temperature Impact: Varied correlations with temperature; notable positive correlations with Link_8 (0.84) and Link_2 (0.47). Suggests increased performance with rising temperatures.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Wind Speed Impact: Strong positive correlation with Link_7 (0.92). Negative correlation with Link_1 (-0.91), indicating wind speed's differing impact on performance across links.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Visibility Impact: Generally negative correlations with most links, indicating visibility typically hampers performance. Exceptions include Link_9 (0.64) and Link_1 (1), where visibility positively influences performance.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6901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97</TotalTime>
  <Words>700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 Type</vt:lpstr>
      <vt:lpstr>Trusted AI Challenge  Stage-1: Summer 2024     Trusted AI Challenge  Stage-1: Summer 2024     </vt:lpstr>
      <vt:lpstr>Content: </vt:lpstr>
      <vt:lpstr>Key Research Objective (Stage 1)</vt:lpstr>
      <vt:lpstr>Our Approach</vt:lpstr>
      <vt:lpstr>Key Findings from stage 1 </vt:lpstr>
      <vt:lpstr>AI vs. Human Performance Analysis:  </vt:lpstr>
      <vt:lpstr>PowerPoint Presentation</vt:lpstr>
      <vt:lpstr>Impact of Environmental Conditions on AI Performance</vt:lpstr>
      <vt:lpstr>Correlation Analysis for AI: </vt:lpstr>
      <vt:lpstr>Optimal Environmental Conditions for AI</vt:lpstr>
      <vt:lpstr>Research Direction for stage 2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NIPA, NISHAT ARA</dc:creator>
  <cp:lastModifiedBy>Nishat Ara Nipa</cp:lastModifiedBy>
  <cp:revision>4</cp:revision>
  <dcterms:created xsi:type="dcterms:W3CDTF">2024-08-14T08:06:04Z</dcterms:created>
  <dcterms:modified xsi:type="dcterms:W3CDTF">2024-09-06T16:28:44Z</dcterms:modified>
</cp:coreProperties>
</file>