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19" r:id="rId1"/>
  </p:sldMasterIdLst>
  <p:notesMasterIdLst>
    <p:notesMasterId r:id="rId17"/>
  </p:notesMasterIdLst>
  <p:sldIdLst>
    <p:sldId id="256" r:id="rId2"/>
    <p:sldId id="270" r:id="rId3"/>
    <p:sldId id="257" r:id="rId4"/>
    <p:sldId id="271" r:id="rId5"/>
    <p:sldId id="272" r:id="rId6"/>
    <p:sldId id="273" r:id="rId7"/>
    <p:sldId id="274" r:id="rId8"/>
    <p:sldId id="275" r:id="rId9"/>
    <p:sldId id="276" r:id="rId10"/>
    <p:sldId id="277" r:id="rId11"/>
    <p:sldId id="278" r:id="rId12"/>
    <p:sldId id="279" r:id="rId13"/>
    <p:sldId id="280" r:id="rId14"/>
    <p:sldId id="281"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01"/>
  </p:normalViewPr>
  <p:slideViewPr>
    <p:cSldViewPr snapToGrid="0">
      <p:cViewPr varScale="1">
        <p:scale>
          <a:sx n="123" d="100"/>
          <a:sy n="123"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067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191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91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0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24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0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53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47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960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32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39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522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pic>
        <p:nvPicPr>
          <p:cNvPr id="15" name="Google Shape;15;p2" descr="Background pattern&#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2"/>
          <p:cNvSpPr txBox="1">
            <a:spLocks noGrp="1"/>
          </p:cNvSpPr>
          <p:nvPr>
            <p:ph type="ctrTitle"/>
          </p:nvPr>
        </p:nvSpPr>
        <p:spPr>
          <a:xfrm>
            <a:off x="4249881" y="2504921"/>
            <a:ext cx="7280733" cy="2061531"/>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5400"/>
              <a:buFont typeface="Saira Condensed Light"/>
              <a:buNone/>
              <a:defRPr sz="5400" b="0" i="0">
                <a:solidFill>
                  <a:schemeClr val="lt1"/>
                </a:solidFill>
                <a:latin typeface="Saira Condensed Light"/>
                <a:ea typeface="Saira Condensed Light"/>
                <a:cs typeface="Saira Condensed Light"/>
                <a:sym typeface="Saira Condensed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2"/>
          <p:cNvSpPr txBox="1">
            <a:spLocks noGrp="1"/>
          </p:cNvSpPr>
          <p:nvPr>
            <p:ph type="subTitle" idx="1"/>
          </p:nvPr>
        </p:nvSpPr>
        <p:spPr>
          <a:xfrm>
            <a:off x="4488873" y="4591369"/>
            <a:ext cx="7041742" cy="934635"/>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SzPts val="2000"/>
              <a:buNone/>
              <a:defRPr sz="2000" b="0" i="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body" idx="2"/>
          </p:nvPr>
        </p:nvSpPr>
        <p:spPr>
          <a:xfrm>
            <a:off x="4675910" y="5690085"/>
            <a:ext cx="6854708" cy="42250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SzPts val="1800"/>
              <a:buNone/>
              <a:defRPr sz="1800" b="1" i="0">
                <a:solidFill>
                  <a:schemeClr val="lt1"/>
                </a:solidFill>
                <a:latin typeface="IBM Plex Sans SemiBold"/>
                <a:ea typeface="IBM Plex Sans SemiBold"/>
                <a:cs typeface="IBM Plex Sans SemiBold"/>
                <a:sym typeface="IBM Plex Sans SemiBold"/>
              </a:defRPr>
            </a:lvl1pPr>
            <a:lvl2pPr marL="914400" lvl="1" indent="-228600" algn="r">
              <a:lnSpc>
                <a:spcPct val="90000"/>
              </a:lnSpc>
              <a:spcBef>
                <a:spcPts val="500"/>
              </a:spcBef>
              <a:spcAft>
                <a:spcPts val="0"/>
              </a:spcAft>
              <a:buSzPts val="1800"/>
              <a:buNone/>
              <a:defRPr/>
            </a:lvl2pPr>
            <a:lvl3pPr marL="1371600" lvl="2" indent="-228600" algn="r">
              <a:lnSpc>
                <a:spcPct val="90000"/>
              </a:lnSpc>
              <a:spcBef>
                <a:spcPts val="500"/>
              </a:spcBef>
              <a:spcAft>
                <a:spcPts val="0"/>
              </a:spcAft>
              <a:buSzPts val="1600"/>
              <a:buNone/>
              <a:defRPr/>
            </a:lvl3pPr>
            <a:lvl4pPr marL="1828800" lvl="3" indent="-228600" algn="r">
              <a:lnSpc>
                <a:spcPct val="90000"/>
              </a:lnSpc>
              <a:spcBef>
                <a:spcPts val="500"/>
              </a:spcBef>
              <a:spcAft>
                <a:spcPts val="0"/>
              </a:spcAft>
              <a:buSzPts val="1600"/>
              <a:buNone/>
              <a:defRPr/>
            </a:lvl4pPr>
            <a:lvl5pPr marL="2286000" lvl="4" indent="-228600" algn="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10416209" y="6342033"/>
            <a:ext cx="1114406" cy="246221"/>
          </a:xfrm>
          <a:prstGeom prst="rect">
            <a:avLst/>
          </a:prstGeom>
          <a:solidFill>
            <a:schemeClr val="accent1"/>
          </a:solidFill>
          <a:ln>
            <a:noFill/>
          </a:ln>
        </p:spPr>
        <p:txBody>
          <a:bodyPr spcFirstLastPara="1" wrap="square" lIns="91425" tIns="45700" rIns="91425" bIns="45700" anchor="t" anchorCtr="0">
            <a:spAutoFit/>
          </a:bodyPr>
          <a:lstStyle>
            <a:lvl1pPr marR="0" lvl="0" algn="r" rtl="0">
              <a:spcBef>
                <a:spcPts val="0"/>
              </a:spcBef>
              <a:spcAft>
                <a:spcPts val="0"/>
              </a:spcAft>
              <a:buSzPts val="1400"/>
              <a:buNone/>
              <a:defRPr sz="1000" b="1" i="0" u="none" strike="noStrike" cap="none">
                <a:solidFill>
                  <a:schemeClr val="lt1"/>
                </a:solidFill>
                <a:latin typeface="IBM Plex Sans"/>
                <a:ea typeface="IBM Plex Sans"/>
                <a:cs typeface="IBM Plex Sans"/>
                <a:sym typeface="IBM Plex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head and Content" userDrawn="1">
  <p:cSld name="Title, Subhead and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45"/>
        <p:cNvGrpSpPr/>
        <p:nvPr/>
      </p:nvGrpSpPr>
      <p:grpSpPr>
        <a:xfrm>
          <a:off x="0" y="0"/>
          <a:ext cx="0" cy="0"/>
          <a:chOff x="0" y="0"/>
          <a:chExt cx="0" cy="0"/>
        </a:xfrm>
      </p:grpSpPr>
      <p:pic>
        <p:nvPicPr>
          <p:cNvPr id="46" name="Google Shape;46;p7" descr="A picture containing person, crowd, event, several&#10;&#10;Description automatically generated"/>
          <p:cNvPicPr preferRelativeResize="0"/>
          <p:nvPr/>
        </p:nvPicPr>
        <p:blipFill rotWithShape="1">
          <a:blip r:embed="rId2">
            <a:alphaModFix/>
          </a:blip>
          <a:srcRect l="28985"/>
          <a:stretch/>
        </p:blipFill>
        <p:spPr>
          <a:xfrm>
            <a:off x="2" y="0"/>
            <a:ext cx="7305260" cy="6858000"/>
          </a:xfrm>
          <a:prstGeom prst="rect">
            <a:avLst/>
          </a:prstGeom>
          <a:noFill/>
          <a:ln>
            <a:noFill/>
          </a:ln>
        </p:spPr>
      </p:pic>
      <p:pic>
        <p:nvPicPr>
          <p:cNvPr id="47" name="Google Shape;47;p7" descr="A picture containing shap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8" name="Google Shape;48;p7"/>
          <p:cNvSpPr txBox="1"/>
          <p:nvPr/>
        </p:nvSpPr>
        <p:spPr>
          <a:xfrm>
            <a:off x="7284722" y="3144277"/>
            <a:ext cx="4245895"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b="0" i="0">
                <a:solidFill>
                  <a:schemeClr val="lt1"/>
                </a:solidFill>
                <a:latin typeface="Saira Condensed Light"/>
                <a:ea typeface="Saira Condensed Light"/>
                <a:cs typeface="Saira Condensed Light"/>
                <a:sym typeface="Saira Condensed Light"/>
              </a:rPr>
              <a:t>THANK </a:t>
            </a:r>
            <a:r>
              <a:rPr lang="en-US" sz="5400" b="1" i="0">
                <a:solidFill>
                  <a:schemeClr val="lt1"/>
                </a:solidFill>
                <a:latin typeface="Saira Condensed Light"/>
                <a:ea typeface="Saira Condensed Light"/>
                <a:cs typeface="Saira Condensed Light"/>
                <a:sym typeface="Saira Condensed Light"/>
              </a:rPr>
              <a:t>YOU</a:t>
            </a:r>
            <a:endParaRPr/>
          </a:p>
        </p:txBody>
      </p:sp>
      <p:sp>
        <p:nvSpPr>
          <p:cNvPr id="49" name="Google Shape;49;p7"/>
          <p:cNvSpPr txBox="1"/>
          <p:nvPr/>
        </p:nvSpPr>
        <p:spPr>
          <a:xfrm>
            <a:off x="6096002" y="5170418"/>
            <a:ext cx="5434615"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b="1">
                <a:solidFill>
                  <a:schemeClr val="lt1"/>
                </a:solidFill>
                <a:latin typeface="IBM Plex Sans"/>
                <a:ea typeface="IBM Plex Sans"/>
                <a:cs typeface="IBM Plex Sans"/>
                <a:sym typeface="IBM Plex Sans"/>
              </a:rPr>
              <a:t>Stevens Institute of Technology</a:t>
            </a:r>
            <a:br>
              <a:rPr lang="en-US" sz="1600" b="1">
                <a:solidFill>
                  <a:schemeClr val="lt1"/>
                </a:solidFill>
                <a:latin typeface="IBM Plex Sans"/>
                <a:ea typeface="IBM Plex Sans"/>
                <a:cs typeface="IBM Plex Sans"/>
                <a:sym typeface="IBM Plex Sans"/>
              </a:rPr>
            </a:br>
            <a:r>
              <a:rPr lang="en-US" sz="1600">
                <a:solidFill>
                  <a:schemeClr val="lt1"/>
                </a:solidFill>
                <a:latin typeface="IBM Plex Sans"/>
                <a:ea typeface="IBM Plex Sans"/>
                <a:cs typeface="IBM Plex Sans"/>
                <a:sym typeface="IBM Plex Sans"/>
              </a:rPr>
              <a:t>1 Castle Point Terrace, Hoboken, NJ 07030</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5">
            <a:alphaModFix/>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44771" y="365125"/>
            <a:ext cx="10709031" cy="13255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4000"/>
              <a:buFont typeface="Saira Condensed SemiBold"/>
              <a:buNone/>
              <a:defRPr sz="4000" b="1" i="0" u="none" strike="noStrike" cap="none">
                <a:solidFill>
                  <a:schemeClr val="dk1"/>
                </a:solidFill>
                <a:latin typeface="Saira Condensed SemiBold"/>
                <a:ea typeface="Saira Condensed SemiBold"/>
                <a:cs typeface="Saira Condensed SemiBold"/>
                <a:sym typeface="Saira Condensed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44771" y="1825625"/>
            <a:ext cx="10709031" cy="423517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chemeClr val="accent4"/>
              </a:buClr>
              <a:buSzPts val="1800"/>
              <a:buFont typeface="Noto Sans Symbols"/>
              <a:buChar char="▪"/>
              <a:defRPr sz="1800" b="0" i="0" u="none" strike="noStrike" cap="none">
                <a:solidFill>
                  <a:schemeClr val="dk1"/>
                </a:solidFill>
                <a:latin typeface="IBM Plex Sans"/>
                <a:ea typeface="IBM Plex Sans"/>
                <a:cs typeface="IBM Plex Sans"/>
                <a:sym typeface="IBM Plex Sans"/>
              </a:defRPr>
            </a:lvl1pPr>
            <a:lvl2pPr marL="914400" marR="0" lvl="1" indent="-342900" algn="l" rtl="0">
              <a:lnSpc>
                <a:spcPct val="90000"/>
              </a:lnSpc>
              <a:spcBef>
                <a:spcPts val="500"/>
              </a:spcBef>
              <a:spcAft>
                <a:spcPts val="0"/>
              </a:spcAft>
              <a:buClr>
                <a:schemeClr val="accent4"/>
              </a:buClr>
              <a:buSzPts val="1800"/>
              <a:buFont typeface="NTR"/>
              <a:buChar char="-"/>
              <a:defRPr sz="1800" b="0" i="0" u="none" strike="noStrike" cap="none">
                <a:solidFill>
                  <a:schemeClr val="dk1"/>
                </a:solidFill>
                <a:latin typeface="IBM Plex Sans"/>
                <a:ea typeface="IBM Plex Sans"/>
                <a:cs typeface="IBM Plex Sans"/>
                <a:sym typeface="IBM Plex Sans"/>
              </a:defRPr>
            </a:lvl2pPr>
            <a:lvl3pPr marL="1371600" marR="0" lvl="2"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3pPr>
            <a:lvl4pPr marL="1828800" marR="0" lvl="3"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4pPr>
            <a:lvl5pPr marL="2286000" marR="0" lvl="4" indent="-317500" algn="l" rtl="0">
              <a:lnSpc>
                <a:spcPct val="90000"/>
              </a:lnSpc>
              <a:spcBef>
                <a:spcPts val="5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IBM Plex Sans"/>
                <a:ea typeface="IBM Plex Sans"/>
                <a:cs typeface="IBM Plex Sans"/>
                <a:sym typeface="IBM Plex Sans"/>
              </a:defRPr>
            </a:lvl1pPr>
            <a:lvl2pPr marL="0" marR="0" lvl="1" indent="0" algn="r" rtl="0">
              <a:spcBef>
                <a:spcPts val="0"/>
              </a:spcBef>
              <a:buNone/>
              <a:defRPr sz="1200" b="1" i="0" u="none" strike="noStrike" cap="none">
                <a:solidFill>
                  <a:schemeClr val="accent1"/>
                </a:solidFill>
                <a:latin typeface="IBM Plex Sans"/>
                <a:ea typeface="IBM Plex Sans"/>
                <a:cs typeface="IBM Plex Sans"/>
                <a:sym typeface="IBM Plex Sans"/>
              </a:defRPr>
            </a:lvl2pPr>
            <a:lvl3pPr marL="0" marR="0" lvl="2" indent="0" algn="r" rtl="0">
              <a:spcBef>
                <a:spcPts val="0"/>
              </a:spcBef>
              <a:buNone/>
              <a:defRPr sz="1200" b="1" i="0" u="none" strike="noStrike" cap="none">
                <a:solidFill>
                  <a:schemeClr val="accent1"/>
                </a:solidFill>
                <a:latin typeface="IBM Plex Sans"/>
                <a:ea typeface="IBM Plex Sans"/>
                <a:cs typeface="IBM Plex Sans"/>
                <a:sym typeface="IBM Plex Sans"/>
              </a:defRPr>
            </a:lvl3pPr>
            <a:lvl4pPr marL="0" marR="0" lvl="3" indent="0" algn="r" rtl="0">
              <a:spcBef>
                <a:spcPts val="0"/>
              </a:spcBef>
              <a:buNone/>
              <a:defRPr sz="1200" b="1" i="0" u="none" strike="noStrike" cap="none">
                <a:solidFill>
                  <a:schemeClr val="accent1"/>
                </a:solidFill>
                <a:latin typeface="IBM Plex Sans"/>
                <a:ea typeface="IBM Plex Sans"/>
                <a:cs typeface="IBM Plex Sans"/>
                <a:sym typeface="IBM Plex Sans"/>
              </a:defRPr>
            </a:lvl4pPr>
            <a:lvl5pPr marL="0" marR="0" lvl="4" indent="0" algn="r" rtl="0">
              <a:spcBef>
                <a:spcPts val="0"/>
              </a:spcBef>
              <a:buNone/>
              <a:defRPr sz="1200" b="1" i="0" u="none" strike="noStrike" cap="none">
                <a:solidFill>
                  <a:schemeClr val="accent1"/>
                </a:solidFill>
                <a:latin typeface="IBM Plex Sans"/>
                <a:ea typeface="IBM Plex Sans"/>
                <a:cs typeface="IBM Plex Sans"/>
                <a:sym typeface="IBM Plex Sans"/>
              </a:defRPr>
            </a:lvl5pPr>
            <a:lvl6pPr marL="0" marR="0" lvl="5" indent="0" algn="r" rtl="0">
              <a:spcBef>
                <a:spcPts val="0"/>
              </a:spcBef>
              <a:buNone/>
              <a:defRPr sz="1200" b="1" i="0" u="none" strike="noStrike" cap="none">
                <a:solidFill>
                  <a:schemeClr val="accent1"/>
                </a:solidFill>
                <a:latin typeface="IBM Plex Sans"/>
                <a:ea typeface="IBM Plex Sans"/>
                <a:cs typeface="IBM Plex Sans"/>
                <a:sym typeface="IBM Plex Sans"/>
              </a:defRPr>
            </a:lvl6pPr>
            <a:lvl7pPr marL="0" marR="0" lvl="6" indent="0" algn="r" rtl="0">
              <a:spcBef>
                <a:spcPts val="0"/>
              </a:spcBef>
              <a:buNone/>
              <a:defRPr sz="1200" b="1" i="0" u="none" strike="noStrike" cap="none">
                <a:solidFill>
                  <a:schemeClr val="accent1"/>
                </a:solidFill>
                <a:latin typeface="IBM Plex Sans"/>
                <a:ea typeface="IBM Plex Sans"/>
                <a:cs typeface="IBM Plex Sans"/>
                <a:sym typeface="IBM Plex Sans"/>
              </a:defRPr>
            </a:lvl7pPr>
            <a:lvl8pPr marL="0" marR="0" lvl="7" indent="0" algn="r" rtl="0">
              <a:spcBef>
                <a:spcPts val="0"/>
              </a:spcBef>
              <a:buNone/>
              <a:defRPr sz="1200" b="1" i="0" u="none" strike="noStrike" cap="none">
                <a:solidFill>
                  <a:schemeClr val="accent1"/>
                </a:solidFill>
                <a:latin typeface="IBM Plex Sans"/>
                <a:ea typeface="IBM Plex Sans"/>
                <a:cs typeface="IBM Plex Sans"/>
                <a:sym typeface="IBM Plex Sans"/>
              </a:defRPr>
            </a:lvl8pPr>
            <a:lvl9pPr marL="0" marR="0" lvl="8" indent="0" algn="r" rtl="0">
              <a:spcBef>
                <a:spcPts val="0"/>
              </a:spcBef>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5"/>
          <p:cNvSpPr txBox="1">
            <a:spLocks noGrp="1"/>
          </p:cNvSpPr>
          <p:nvPr>
            <p:ph type="ctrTitle"/>
          </p:nvPr>
        </p:nvSpPr>
        <p:spPr>
          <a:xfrm>
            <a:off x="4249881" y="2504921"/>
            <a:ext cx="7280733" cy="2061531"/>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5400"/>
              <a:buFont typeface="Saira Condensed Light"/>
              <a:buNone/>
            </a:pPr>
            <a:r>
              <a:rPr lang="en-US">
                <a:latin typeface="Century Gothic" panose="020B0502020202020204" pitchFamily="34" charset="0"/>
              </a:rPr>
              <a:t>Silverfish Safe Passage System</a:t>
            </a:r>
            <a:endParaRPr>
              <a:latin typeface="Century Gothic" panose="020B0502020202020204" pitchFamily="34" charset="0"/>
            </a:endParaRPr>
          </a:p>
        </p:txBody>
      </p:sp>
      <p:sp>
        <p:nvSpPr>
          <p:cNvPr id="438" name="Google Shape;438;p75"/>
          <p:cNvSpPr txBox="1">
            <a:spLocks noGrp="1"/>
          </p:cNvSpPr>
          <p:nvPr>
            <p:ph type="subTitle" idx="1"/>
          </p:nvPr>
        </p:nvSpPr>
        <p:spPr>
          <a:xfrm>
            <a:off x="4488873" y="4591369"/>
            <a:ext cx="7041742" cy="93463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None/>
            </a:pPr>
            <a:r>
              <a:rPr lang="en-US">
                <a:latin typeface="Century Gothic" panose="020B0502020202020204" pitchFamily="34" charset="0"/>
              </a:rPr>
              <a:t>Human and AI Intervention</a:t>
            </a:r>
            <a:endParaRPr>
              <a:latin typeface="Century Gothic" panose="020B0502020202020204" pitchFamily="34" charset="0"/>
            </a:endParaRPr>
          </a:p>
          <a:p>
            <a:pPr marL="0" lvl="0" indent="0" algn="r" rtl="0">
              <a:spcBef>
                <a:spcPts val="0"/>
              </a:spcBef>
              <a:spcAft>
                <a:spcPts val="0"/>
              </a:spcAft>
              <a:buNone/>
            </a:pPr>
            <a:endParaRPr>
              <a:latin typeface="Century Gothic" panose="020B0502020202020204" pitchFamily="34" charset="0"/>
            </a:endParaRPr>
          </a:p>
          <a:p>
            <a:pPr marL="0" lvl="0" indent="0" algn="r" rtl="0">
              <a:lnSpc>
                <a:spcPct val="90000"/>
              </a:lnSpc>
              <a:spcBef>
                <a:spcPts val="0"/>
              </a:spcBef>
              <a:spcAft>
                <a:spcPts val="0"/>
              </a:spcAft>
              <a:buSzPts val="2000"/>
              <a:buNone/>
            </a:pPr>
            <a:endParaRPr>
              <a:latin typeface="Century Gothic" panose="020B0502020202020204" pitchFamily="34" charset="0"/>
            </a:endParaRPr>
          </a:p>
        </p:txBody>
      </p:sp>
      <p:sp>
        <p:nvSpPr>
          <p:cNvPr id="439" name="Google Shape;439;p75"/>
          <p:cNvSpPr txBox="1">
            <a:spLocks noGrp="1"/>
          </p:cNvSpPr>
          <p:nvPr>
            <p:ph type="body" idx="2"/>
          </p:nvPr>
        </p:nvSpPr>
        <p:spPr>
          <a:xfrm>
            <a:off x="4675910" y="5690085"/>
            <a:ext cx="6854708" cy="422507"/>
          </a:xfrm>
          <a:prstGeom prst="rect">
            <a:avLst/>
          </a:prstGeom>
          <a:noFill/>
          <a:ln>
            <a:noFill/>
          </a:ln>
        </p:spPr>
        <p:txBody>
          <a:bodyPr spcFirstLastPara="1" wrap="square" lIns="91425" tIns="45700" rIns="91425" bIns="45700" anchor="t" anchorCtr="0">
            <a:normAutofit fontScale="92500"/>
          </a:bodyPr>
          <a:lstStyle/>
          <a:p>
            <a:pPr marL="0" lvl="0" indent="0" algn="r" rtl="0">
              <a:spcBef>
                <a:spcPts val="0"/>
              </a:spcBef>
              <a:spcAft>
                <a:spcPts val="0"/>
              </a:spcAft>
              <a:buNone/>
            </a:pPr>
            <a:r>
              <a:rPr lang="en-US" dirty="0">
                <a:latin typeface="Century Gothic" panose="020B0502020202020204" pitchFamily="34" charset="0"/>
              </a:rPr>
              <a:t>By Carlo Lipizzi, </a:t>
            </a:r>
            <a:r>
              <a:rPr lang="en-US" dirty="0" err="1">
                <a:latin typeface="Century Gothic" panose="020B0502020202020204" pitchFamily="34" charset="0"/>
              </a:rPr>
              <a:t>Sanika</a:t>
            </a:r>
            <a:r>
              <a:rPr lang="en-US" dirty="0">
                <a:latin typeface="Century Gothic" panose="020B0502020202020204" pitchFamily="34" charset="0"/>
              </a:rPr>
              <a:t> </a:t>
            </a:r>
            <a:r>
              <a:rPr lang="en-US" dirty="0" err="1">
                <a:latin typeface="Century Gothic" panose="020B0502020202020204" pitchFamily="34" charset="0"/>
              </a:rPr>
              <a:t>Mhadgut</a:t>
            </a:r>
            <a:r>
              <a:rPr lang="en-US" dirty="0">
                <a:latin typeface="Century Gothic" panose="020B0502020202020204" pitchFamily="34" charset="0"/>
              </a:rPr>
              <a:t>, </a:t>
            </a:r>
            <a:r>
              <a:rPr lang="en-US" dirty="0" err="1">
                <a:latin typeface="Century Gothic" panose="020B0502020202020204" pitchFamily="34" charset="0"/>
              </a:rPr>
              <a:t>Krutin</a:t>
            </a:r>
            <a:r>
              <a:rPr lang="en-US" dirty="0">
                <a:latin typeface="Century Gothic" panose="020B0502020202020204" pitchFamily="34" charset="0"/>
              </a:rPr>
              <a:t> Rathod, </a:t>
            </a:r>
            <a:r>
              <a:rPr lang="en-US" dirty="0" err="1">
                <a:latin typeface="Century Gothic" panose="020B0502020202020204" pitchFamily="34" charset="0"/>
              </a:rPr>
              <a:t>Devam</a:t>
            </a:r>
            <a:r>
              <a:rPr lang="en-US" dirty="0">
                <a:latin typeface="Century Gothic" panose="020B0502020202020204" pitchFamily="34" charset="0"/>
              </a:rPr>
              <a:t> Mondal</a:t>
            </a:r>
            <a:endParaRPr dirty="0">
              <a:latin typeface="Century Gothic" panose="020B0502020202020204" pitchFamily="34" charset="0"/>
            </a:endParaRPr>
          </a:p>
        </p:txBody>
      </p:sp>
      <p:sp>
        <p:nvSpPr>
          <p:cNvPr id="440" name="Google Shape;440;p75"/>
          <p:cNvSpPr txBox="1">
            <a:spLocks noGrp="1"/>
          </p:cNvSpPr>
          <p:nvPr>
            <p:ph type="dt" idx="10"/>
          </p:nvPr>
        </p:nvSpPr>
        <p:spPr>
          <a:xfrm>
            <a:off x="10416209" y="6342033"/>
            <a:ext cx="1114406" cy="246221"/>
          </a:xfrm>
          <a:prstGeom prst="rect">
            <a:avLst/>
          </a:prstGeom>
          <a:solidFill>
            <a:schemeClr val="accent1"/>
          </a:solidFill>
          <a:ln>
            <a:noFill/>
          </a:ln>
        </p:spPr>
        <p:txBody>
          <a:bodyPr spcFirstLastPara="1" wrap="square" lIns="91425" tIns="45700" rIns="91425" bIns="45700" anchor="t" anchorCtr="0">
            <a:spAutoFit/>
          </a:bodyPr>
          <a:lstStyle/>
          <a:p>
            <a:pPr marL="0" lvl="0" indent="0" algn="r" rtl="0">
              <a:spcBef>
                <a:spcPts val="0"/>
              </a:spcBef>
              <a:spcAft>
                <a:spcPts val="0"/>
              </a:spcAft>
              <a:buNone/>
            </a:pPr>
            <a:r>
              <a:rPr lang="en-US" dirty="0">
                <a:latin typeface="Century Gothic" panose="020B0502020202020204" pitchFamily="34" charset="0"/>
              </a:rPr>
              <a:t>8/20/2024</a:t>
            </a:r>
            <a:endParaRPr dirty="0">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latin typeface="Century Gothic" panose="020B0502020202020204" pitchFamily="34" charset="0"/>
              </a:rPr>
              <a:t>Map B Day - Comparative Analysis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10</a:t>
            </a:fld>
            <a:endParaRPr>
              <a:latin typeface="Century Gothic" panose="020B0502020202020204" pitchFamily="34" charset="0"/>
            </a:endParaRPr>
          </a:p>
        </p:txBody>
      </p:sp>
      <p:sp>
        <p:nvSpPr>
          <p:cNvPr id="8" name="Google Shape;530;p83">
            <a:extLst>
              <a:ext uri="{FF2B5EF4-FFF2-40B4-BE49-F238E27FC236}">
                <a16:creationId xmlns:a16="http://schemas.microsoft.com/office/drawing/2014/main" id="{CB878DAE-87F5-4DD2-A60C-24FE0D5DDCBC}"/>
              </a:ext>
            </a:extLst>
          </p:cNvPr>
          <p:cNvSpPr/>
          <p:nvPr/>
        </p:nvSpPr>
        <p:spPr>
          <a:xfrm>
            <a:off x="466514" y="1269427"/>
            <a:ext cx="5326800" cy="4837500"/>
          </a:xfrm>
          <a:prstGeom prst="rect">
            <a:avLst/>
          </a:prstGeom>
          <a:solidFill>
            <a:srgbClr val="FFFFFF"/>
          </a:solidFill>
          <a:ln w="9525" cap="flat" cmpd="sng">
            <a:solidFill>
              <a:srgbClr val="7765E3"/>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9" name="Google Shape;531;p83">
            <a:extLst>
              <a:ext uri="{FF2B5EF4-FFF2-40B4-BE49-F238E27FC236}">
                <a16:creationId xmlns:a16="http://schemas.microsoft.com/office/drawing/2014/main" id="{2CD02A8B-E3EA-38D4-7067-E3575D4E3D8D}"/>
              </a:ext>
            </a:extLst>
          </p:cNvPr>
          <p:cNvSpPr/>
          <p:nvPr/>
        </p:nvSpPr>
        <p:spPr>
          <a:xfrm>
            <a:off x="6112511" y="1269427"/>
            <a:ext cx="5326800" cy="4837500"/>
          </a:xfrm>
          <a:prstGeom prst="rect">
            <a:avLst/>
          </a:prstGeom>
          <a:solidFill>
            <a:srgbClr val="FFFFFF"/>
          </a:solidFill>
          <a:ln w="9525" cap="flat" cmpd="sng">
            <a:solidFill>
              <a:srgbClr val="7765E3"/>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10" name="Google Shape;532;p83" descr="detail_0">
            <a:extLst>
              <a:ext uri="{FF2B5EF4-FFF2-40B4-BE49-F238E27FC236}">
                <a16:creationId xmlns:a16="http://schemas.microsoft.com/office/drawing/2014/main" id="{16E431E3-4B2A-1796-552B-3B1A1F5ADE1F}"/>
              </a:ext>
            </a:extLst>
          </p:cNvPr>
          <p:cNvSpPr txBox="1">
            <a:spLocks/>
          </p:cNvSpPr>
          <p:nvPr/>
        </p:nvSpPr>
        <p:spPr>
          <a:xfrm>
            <a:off x="466381" y="2162760"/>
            <a:ext cx="5326800" cy="394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609600" marR="0" lvl="0" indent="-387350" algn="l" defTabSz="914400" rtl="0" eaLnBrk="1" fontAlgn="auto" latinLnBrk="0" hangingPunct="1">
              <a:lnSpc>
                <a:spcPct val="150000"/>
              </a:lnSpc>
              <a:spcBef>
                <a:spcPts val="600"/>
              </a:spcBef>
              <a:spcAft>
                <a:spcPts val="0"/>
              </a:spcAft>
              <a:buClr>
                <a:srgbClr val="211C21"/>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AI Performance varies from 53% to 90% accuracy.</a:t>
            </a:r>
          </a:p>
          <a:p>
            <a:pPr marL="609600" marR="0" lvl="0" indent="-387350" algn="l" defTabSz="914400" rtl="0" eaLnBrk="1" fontAlgn="auto" latinLnBrk="0" hangingPunct="1">
              <a:lnSpc>
                <a:spcPct val="150000"/>
              </a:lnSpc>
              <a:spcBef>
                <a:spcPts val="600"/>
              </a:spcBef>
              <a:spcAft>
                <a:spcPts val="0"/>
              </a:spcAft>
              <a:buClr>
                <a:srgbClr val="211C21"/>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Generally achieves high accuracy in some terrains, notably reaching 90% in various rows and columns.</a:t>
            </a:r>
          </a:p>
          <a:p>
            <a:pPr marL="609600" marR="0" lvl="0" indent="-387350" algn="l" defTabSz="914400" rtl="0" eaLnBrk="1" fontAlgn="auto" latinLnBrk="0" hangingPunct="1">
              <a:lnSpc>
                <a:spcPct val="150000"/>
              </a:lnSpc>
              <a:spcBef>
                <a:spcPts val="600"/>
              </a:spcBef>
              <a:spcAft>
                <a:spcPts val="1300"/>
              </a:spcAft>
              <a:buClr>
                <a:srgbClr val="211C21"/>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Shows much lower accuracy (down to 53%) in certain conditions, particularly in rocky and wooded terrains.</a:t>
            </a:r>
          </a:p>
        </p:txBody>
      </p:sp>
      <p:sp>
        <p:nvSpPr>
          <p:cNvPr id="11" name="Google Shape;533;p83" descr="header_0">
            <a:extLst>
              <a:ext uri="{FF2B5EF4-FFF2-40B4-BE49-F238E27FC236}">
                <a16:creationId xmlns:a16="http://schemas.microsoft.com/office/drawing/2014/main" id="{3762188D-687A-35FB-7145-016890C59980}"/>
              </a:ext>
            </a:extLst>
          </p:cNvPr>
          <p:cNvSpPr txBox="1">
            <a:spLocks/>
          </p:cNvSpPr>
          <p:nvPr/>
        </p:nvSpPr>
        <p:spPr>
          <a:xfrm>
            <a:off x="466381" y="1269427"/>
            <a:ext cx="5326800" cy="830400"/>
          </a:xfrm>
          <a:prstGeom prst="rect">
            <a:avLst/>
          </a:prstGeom>
          <a:noFill/>
          <a:ln>
            <a:noFill/>
          </a:ln>
        </p:spPr>
        <p:txBody>
          <a:bodyPr spcFirstLastPara="1" wrap="square" lIns="243825" tIns="121900" rIns="182875" bIns="121900"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1" i="0" u="none" strike="noStrike" kern="0" cap="none" spc="0" normalizeH="0" baseline="0" noProof="0" dirty="0">
                <a:ln>
                  <a:noFill/>
                </a:ln>
                <a:solidFill>
                  <a:srgbClr val="7765E3"/>
                </a:solidFill>
                <a:effectLst/>
                <a:uLnTx/>
                <a:uFillTx/>
                <a:latin typeface="Century Gothic" panose="020B0502020202020204" pitchFamily="34" charset="0"/>
                <a:sym typeface="Hanken Grotesk SemiBold"/>
              </a:rPr>
              <a:t>AI Performance Analysis</a:t>
            </a:r>
          </a:p>
        </p:txBody>
      </p:sp>
      <p:sp>
        <p:nvSpPr>
          <p:cNvPr id="12" name="Google Shape;534;p83" descr="detail_1">
            <a:extLst>
              <a:ext uri="{FF2B5EF4-FFF2-40B4-BE49-F238E27FC236}">
                <a16:creationId xmlns:a16="http://schemas.microsoft.com/office/drawing/2014/main" id="{55815446-DE3D-C461-6AD3-EE4997CB1E28}"/>
              </a:ext>
            </a:extLst>
          </p:cNvPr>
          <p:cNvSpPr txBox="1">
            <a:spLocks/>
          </p:cNvSpPr>
          <p:nvPr/>
        </p:nvSpPr>
        <p:spPr>
          <a:xfrm>
            <a:off x="6112514" y="2162760"/>
            <a:ext cx="5326800" cy="394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609600" marR="0" lvl="0" indent="-387350" algn="l" defTabSz="914400" rtl="0" eaLnBrk="1" fontAlgn="auto" latinLnBrk="0" hangingPunct="1">
              <a:lnSpc>
                <a:spcPct val="150000"/>
              </a:lnSpc>
              <a:spcBef>
                <a:spcPts val="600"/>
              </a:spcBef>
              <a:spcAft>
                <a:spcPts val="0"/>
              </a:spcAft>
              <a:buClr>
                <a:srgbClr val="211C21"/>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Human Performance varies from 75% to 90% accuracy.</a:t>
            </a:r>
          </a:p>
          <a:p>
            <a:pPr marL="609600" marR="0" lvl="0" indent="-387350" algn="l" defTabSz="914400" rtl="0" eaLnBrk="1" fontAlgn="auto" latinLnBrk="0" hangingPunct="1">
              <a:lnSpc>
                <a:spcPct val="150000"/>
              </a:lnSpc>
              <a:spcBef>
                <a:spcPts val="600"/>
              </a:spcBef>
              <a:spcAft>
                <a:spcPts val="0"/>
              </a:spcAft>
              <a:buClr>
                <a:srgbClr val="211C21"/>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Maintains high accuracy across most terrains, demonstrating a more consistent performance than AI.</a:t>
            </a:r>
          </a:p>
          <a:p>
            <a:pPr marL="609600" marR="0" lvl="0" indent="-387350" algn="l" defTabSz="914400" rtl="0" eaLnBrk="1" fontAlgn="auto" latinLnBrk="0" hangingPunct="1">
              <a:lnSpc>
                <a:spcPct val="150000"/>
              </a:lnSpc>
              <a:spcBef>
                <a:spcPts val="600"/>
              </a:spcBef>
              <a:spcAft>
                <a:spcPts val="1300"/>
              </a:spcAft>
              <a:buClr>
                <a:srgbClr val="211C21"/>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Human performance is consistently higher in wooded areas compared to AI, particularly in challenging terrains.</a:t>
            </a:r>
          </a:p>
        </p:txBody>
      </p:sp>
      <p:sp>
        <p:nvSpPr>
          <p:cNvPr id="13" name="Google Shape;535;p83" descr="header_1">
            <a:extLst>
              <a:ext uri="{FF2B5EF4-FFF2-40B4-BE49-F238E27FC236}">
                <a16:creationId xmlns:a16="http://schemas.microsoft.com/office/drawing/2014/main" id="{F552FA9E-1D41-F144-E148-060EFEFB7974}"/>
              </a:ext>
            </a:extLst>
          </p:cNvPr>
          <p:cNvSpPr txBox="1">
            <a:spLocks/>
          </p:cNvSpPr>
          <p:nvPr/>
        </p:nvSpPr>
        <p:spPr>
          <a:xfrm>
            <a:off x="6112514" y="1269427"/>
            <a:ext cx="5326800" cy="830400"/>
          </a:xfrm>
          <a:prstGeom prst="rect">
            <a:avLst/>
          </a:prstGeom>
          <a:noFill/>
          <a:ln>
            <a:noFill/>
          </a:ln>
        </p:spPr>
        <p:txBody>
          <a:bodyPr spcFirstLastPara="1" wrap="square" lIns="243825" tIns="121900" rIns="182875" bIns="121900"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1" i="0" u="none" strike="noStrike" kern="0" cap="none" spc="0" normalizeH="0" baseline="0" noProof="0">
                <a:ln>
                  <a:noFill/>
                </a:ln>
                <a:solidFill>
                  <a:srgbClr val="7765E3"/>
                </a:solidFill>
                <a:effectLst/>
                <a:uLnTx/>
                <a:uFillTx/>
                <a:latin typeface="Century Gothic" panose="020B0502020202020204" pitchFamily="34" charset="0"/>
                <a:sym typeface="Hanken Grotesk SemiBold"/>
              </a:rPr>
              <a:t>Human Performance Analysis</a:t>
            </a:r>
          </a:p>
        </p:txBody>
      </p:sp>
    </p:spTree>
    <p:extLst>
      <p:ext uri="{BB962C8B-B14F-4D97-AF65-F5344CB8AC3E}">
        <p14:creationId xmlns:p14="http://schemas.microsoft.com/office/powerpoint/2010/main" val="36773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t>Terrain Influence and Conditions Impact</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11</a:t>
            </a:fld>
            <a:endParaRPr>
              <a:latin typeface="Century Gothic" panose="020B0502020202020204" pitchFamily="34" charset="0"/>
            </a:endParaRPr>
          </a:p>
        </p:txBody>
      </p:sp>
      <p:sp>
        <p:nvSpPr>
          <p:cNvPr id="20" name="Google Shape;540;p84">
            <a:extLst>
              <a:ext uri="{FF2B5EF4-FFF2-40B4-BE49-F238E27FC236}">
                <a16:creationId xmlns:a16="http://schemas.microsoft.com/office/drawing/2014/main" id="{68B6B4E8-9B99-451A-64DC-FFCC05DB0F0C}"/>
              </a:ext>
            </a:extLst>
          </p:cNvPr>
          <p:cNvSpPr/>
          <p:nvPr/>
        </p:nvSpPr>
        <p:spPr>
          <a:xfrm>
            <a:off x="646359" y="1445877"/>
            <a:ext cx="10972800" cy="1314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900" b="0" i="0" u="none" strike="noStrike" kern="0" cap="none" spc="0" normalizeH="0" baseline="0" noProof="0">
              <a:ln>
                <a:noFill/>
              </a:ln>
              <a:solidFill>
                <a:srgbClr val="FFFFFF"/>
              </a:solidFill>
              <a:effectLst/>
              <a:uLnTx/>
              <a:uFillTx/>
              <a:latin typeface="Century Gothic" panose="020B0502020202020204" pitchFamily="34" charset="0"/>
              <a:ea typeface="Calibri"/>
              <a:cs typeface="Calibri"/>
              <a:sym typeface="Calibri"/>
            </a:endParaRPr>
          </a:p>
        </p:txBody>
      </p:sp>
      <p:sp>
        <p:nvSpPr>
          <p:cNvPr id="21" name="Google Shape;541;p84">
            <a:extLst>
              <a:ext uri="{FF2B5EF4-FFF2-40B4-BE49-F238E27FC236}">
                <a16:creationId xmlns:a16="http://schemas.microsoft.com/office/drawing/2014/main" id="{C57EAC2A-736F-B0A3-49BA-F1C454EDA5AB}"/>
              </a:ext>
            </a:extLst>
          </p:cNvPr>
          <p:cNvSpPr/>
          <p:nvPr/>
        </p:nvSpPr>
        <p:spPr>
          <a:xfrm>
            <a:off x="646359" y="2923194"/>
            <a:ext cx="10972800" cy="1314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900" b="0" i="0" u="none" strike="noStrike" kern="0" cap="none" spc="0" normalizeH="0" baseline="0" noProof="0">
              <a:ln>
                <a:noFill/>
              </a:ln>
              <a:solidFill>
                <a:srgbClr val="FFFFFF"/>
              </a:solidFill>
              <a:effectLst/>
              <a:uLnTx/>
              <a:uFillTx/>
              <a:latin typeface="Century Gothic" panose="020B0502020202020204" pitchFamily="34" charset="0"/>
              <a:ea typeface="Calibri"/>
              <a:cs typeface="Calibri"/>
              <a:sym typeface="Calibri"/>
            </a:endParaRPr>
          </a:p>
        </p:txBody>
      </p:sp>
      <p:sp>
        <p:nvSpPr>
          <p:cNvPr id="22" name="Google Shape;542;p84">
            <a:extLst>
              <a:ext uri="{FF2B5EF4-FFF2-40B4-BE49-F238E27FC236}">
                <a16:creationId xmlns:a16="http://schemas.microsoft.com/office/drawing/2014/main" id="{9FFA29E7-D84E-C615-B959-A313079705A4}"/>
              </a:ext>
            </a:extLst>
          </p:cNvPr>
          <p:cNvSpPr/>
          <p:nvPr/>
        </p:nvSpPr>
        <p:spPr>
          <a:xfrm>
            <a:off x="646359" y="4400510"/>
            <a:ext cx="10972800" cy="1314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900" b="0" i="0" u="none" strike="noStrike" kern="0" cap="none" spc="0" normalizeH="0" baseline="0" noProof="0">
              <a:ln>
                <a:noFill/>
              </a:ln>
              <a:solidFill>
                <a:srgbClr val="FFFFFF"/>
              </a:solidFill>
              <a:effectLst/>
              <a:uLnTx/>
              <a:uFillTx/>
              <a:latin typeface="Century Gothic" panose="020B0502020202020204" pitchFamily="34" charset="0"/>
              <a:ea typeface="Calibri"/>
              <a:cs typeface="Calibri"/>
              <a:sym typeface="Calibri"/>
            </a:endParaRPr>
          </a:p>
        </p:txBody>
      </p:sp>
      <p:sp>
        <p:nvSpPr>
          <p:cNvPr id="23" name="Google Shape;544;p84" descr="detail_0">
            <a:extLst>
              <a:ext uri="{FF2B5EF4-FFF2-40B4-BE49-F238E27FC236}">
                <a16:creationId xmlns:a16="http://schemas.microsoft.com/office/drawing/2014/main" id="{A84FCC3A-9ED7-C0E8-0E3F-2F678B108228}"/>
              </a:ext>
            </a:extLst>
          </p:cNvPr>
          <p:cNvSpPr txBox="1">
            <a:spLocks/>
          </p:cNvSpPr>
          <p:nvPr/>
        </p:nvSpPr>
        <p:spPr>
          <a:xfrm>
            <a:off x="4019556" y="1445860"/>
            <a:ext cx="7599600" cy="1314900"/>
          </a:xfrm>
          <a:prstGeom prst="rect">
            <a:avLst/>
          </a:prstGeom>
          <a:noFill/>
          <a:ln>
            <a:noFill/>
          </a:ln>
        </p:spPr>
        <p:txBody>
          <a:bodyPr spcFirstLastPara="1" wrap="square" lIns="121900" tIns="121900" rIns="243825" bIns="121900"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1pPr>
            <a:lvl2pPr marL="914400" marR="0" lvl="1"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2pPr>
            <a:lvl3pPr marL="1371600" marR="0" lvl="2"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3pPr>
            <a:lvl4pPr marL="1828800" marR="0" lvl="3"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4pPr>
            <a:lvl5pPr marL="2286000" marR="0" lvl="4"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5pPr>
            <a:lvl6pPr marL="2743200" marR="0" lvl="5"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6pPr>
            <a:lvl7pPr marL="3200400" marR="0" lvl="6"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7pPr>
            <a:lvl8pPr marL="3657600" marR="0" lvl="7"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8pPr>
            <a:lvl9pPr marL="4114800" marR="0" lvl="8" indent="-323850" algn="l" rtl="0">
              <a:lnSpc>
                <a:spcPct val="115000"/>
              </a:lnSpc>
              <a:spcBef>
                <a:spcPts val="1300"/>
              </a:spcBef>
              <a:spcAft>
                <a:spcPts val="130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500"/>
              <a:buFont typeface="Hanken Grotesk"/>
              <a:buNone/>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In Map B Day, AI accuracy in grassy terrain is relatively high, with human performance also strong. Both maintain high accuracy, but human performance is more consistent.</a:t>
            </a:r>
          </a:p>
        </p:txBody>
      </p:sp>
      <p:sp>
        <p:nvSpPr>
          <p:cNvPr id="24" name="Google Shape;545;p84" descr="detail_1">
            <a:extLst>
              <a:ext uri="{FF2B5EF4-FFF2-40B4-BE49-F238E27FC236}">
                <a16:creationId xmlns:a16="http://schemas.microsoft.com/office/drawing/2014/main" id="{CB9C38BF-DA90-184E-69CC-7A8E02448713}"/>
              </a:ext>
            </a:extLst>
          </p:cNvPr>
          <p:cNvSpPr txBox="1">
            <a:spLocks/>
          </p:cNvSpPr>
          <p:nvPr/>
        </p:nvSpPr>
        <p:spPr>
          <a:xfrm>
            <a:off x="4019492" y="2924060"/>
            <a:ext cx="7599600" cy="1314900"/>
          </a:xfrm>
          <a:prstGeom prst="rect">
            <a:avLst/>
          </a:prstGeom>
          <a:noFill/>
          <a:ln>
            <a:noFill/>
          </a:ln>
        </p:spPr>
        <p:txBody>
          <a:bodyPr spcFirstLastPara="1" wrap="square" lIns="121900" tIns="121900" rIns="243825" bIns="121900"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1pPr>
            <a:lvl2pPr marL="914400" marR="0" lvl="1"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2pPr>
            <a:lvl3pPr marL="1371600" marR="0" lvl="2"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3pPr>
            <a:lvl4pPr marL="1828800" marR="0" lvl="3"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4pPr>
            <a:lvl5pPr marL="2286000" marR="0" lvl="4"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5pPr>
            <a:lvl6pPr marL="2743200" marR="0" lvl="5"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6pPr>
            <a:lvl7pPr marL="3200400" marR="0" lvl="6"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7pPr>
            <a:lvl8pPr marL="3657600" marR="0" lvl="7"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8pPr>
            <a:lvl9pPr marL="4114800" marR="0" lvl="8" indent="-323850" algn="l" rtl="0">
              <a:lnSpc>
                <a:spcPct val="115000"/>
              </a:lnSpc>
              <a:spcBef>
                <a:spcPts val="1300"/>
              </a:spcBef>
              <a:spcAft>
                <a:spcPts val="130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5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AI struggles significantly in rocky terrain, showing lower accuracy, while humans maintain relatively high accuracy. This indicates that rocky terrain poses detection challenges for AI.</a:t>
            </a:r>
          </a:p>
        </p:txBody>
      </p:sp>
      <p:sp>
        <p:nvSpPr>
          <p:cNvPr id="25" name="Google Shape;546;p84" descr="header_0">
            <a:extLst>
              <a:ext uri="{FF2B5EF4-FFF2-40B4-BE49-F238E27FC236}">
                <a16:creationId xmlns:a16="http://schemas.microsoft.com/office/drawing/2014/main" id="{64148738-FB83-5E6E-A476-004E54F2DC5B}"/>
              </a:ext>
            </a:extLst>
          </p:cNvPr>
          <p:cNvSpPr txBox="1">
            <a:spLocks/>
          </p:cNvSpPr>
          <p:nvPr/>
        </p:nvSpPr>
        <p:spPr>
          <a:xfrm>
            <a:off x="646359" y="1445894"/>
            <a:ext cx="2743200" cy="13149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7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1" i="0" u="none" strike="noStrike" kern="0" cap="none" spc="0" normalizeH="0" baseline="0" noProof="0" dirty="0">
                <a:ln>
                  <a:noFill/>
                </a:ln>
                <a:solidFill>
                  <a:srgbClr val="211C21"/>
                </a:solidFill>
                <a:effectLst/>
                <a:uLnTx/>
                <a:uFillTx/>
                <a:latin typeface="Century Gothic" panose="020B0502020202020204" pitchFamily="34" charset="0"/>
                <a:sym typeface="Hanken Grotesk SemiBold"/>
              </a:rPr>
              <a:t>Grassy Terrain Performance</a:t>
            </a:r>
          </a:p>
        </p:txBody>
      </p:sp>
      <p:sp>
        <p:nvSpPr>
          <p:cNvPr id="26" name="Google Shape;547;p84" descr="header_1">
            <a:extLst>
              <a:ext uri="{FF2B5EF4-FFF2-40B4-BE49-F238E27FC236}">
                <a16:creationId xmlns:a16="http://schemas.microsoft.com/office/drawing/2014/main" id="{C4D93138-89D5-D5DF-AAF0-5510BA50DA96}"/>
              </a:ext>
            </a:extLst>
          </p:cNvPr>
          <p:cNvSpPr txBox="1">
            <a:spLocks/>
          </p:cNvSpPr>
          <p:nvPr/>
        </p:nvSpPr>
        <p:spPr>
          <a:xfrm>
            <a:off x="646359" y="2923227"/>
            <a:ext cx="2743200" cy="13149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7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1"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Rocky Terrain Challenges</a:t>
            </a:r>
          </a:p>
        </p:txBody>
      </p:sp>
      <p:sp>
        <p:nvSpPr>
          <p:cNvPr id="27" name="Google Shape;548;p84" descr="header_2">
            <a:extLst>
              <a:ext uri="{FF2B5EF4-FFF2-40B4-BE49-F238E27FC236}">
                <a16:creationId xmlns:a16="http://schemas.microsoft.com/office/drawing/2014/main" id="{6CBD055D-D54F-3AC0-F718-51F49F7954F4}"/>
              </a:ext>
            </a:extLst>
          </p:cNvPr>
          <p:cNvSpPr txBox="1">
            <a:spLocks/>
          </p:cNvSpPr>
          <p:nvPr/>
        </p:nvSpPr>
        <p:spPr>
          <a:xfrm>
            <a:off x="646359" y="4400560"/>
            <a:ext cx="2743200" cy="13149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7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1"/>
              </a:buClr>
              <a:buSzPts val="1700"/>
              <a:buFont typeface="Hanken Grotesk"/>
              <a:buNone/>
              <a:defRPr sz="17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1"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Impact of Environmental Conditions</a:t>
            </a:r>
          </a:p>
        </p:txBody>
      </p:sp>
      <p:sp>
        <p:nvSpPr>
          <p:cNvPr id="28" name="Google Shape;549;p84" descr="detail_2">
            <a:extLst>
              <a:ext uri="{FF2B5EF4-FFF2-40B4-BE49-F238E27FC236}">
                <a16:creationId xmlns:a16="http://schemas.microsoft.com/office/drawing/2014/main" id="{5988D943-7258-88E4-12EE-456DCE338002}"/>
              </a:ext>
            </a:extLst>
          </p:cNvPr>
          <p:cNvSpPr txBox="1">
            <a:spLocks/>
          </p:cNvSpPr>
          <p:nvPr/>
        </p:nvSpPr>
        <p:spPr>
          <a:xfrm>
            <a:off x="4019492" y="4402227"/>
            <a:ext cx="7599600" cy="1314900"/>
          </a:xfrm>
          <a:prstGeom prst="rect">
            <a:avLst/>
          </a:prstGeom>
          <a:noFill/>
          <a:ln>
            <a:noFill/>
          </a:ln>
        </p:spPr>
        <p:txBody>
          <a:bodyPr spcFirstLastPara="1" wrap="square" lIns="121900" tIns="121900" rIns="243825" bIns="121900"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1pPr>
            <a:lvl2pPr marL="914400" marR="0" lvl="1"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2pPr>
            <a:lvl3pPr marL="1371600" marR="0" lvl="2"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3pPr>
            <a:lvl4pPr marL="1828800" marR="0" lvl="3"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4pPr>
            <a:lvl5pPr marL="2286000" marR="0" lvl="4"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5pPr>
            <a:lvl6pPr marL="2743200" marR="0" lvl="5"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6pPr>
            <a:lvl7pPr marL="3200400" marR="0" lvl="6"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7pPr>
            <a:lvl8pPr marL="3657600" marR="0" lvl="7" indent="-323850" algn="l" rtl="0">
              <a:lnSpc>
                <a:spcPct val="115000"/>
              </a:lnSpc>
              <a:spcBef>
                <a:spcPts val="1300"/>
              </a:spcBef>
              <a:spcAft>
                <a:spcPts val="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8pPr>
            <a:lvl9pPr marL="4114800" marR="0" lvl="8" indent="-323850" algn="l" rtl="0">
              <a:lnSpc>
                <a:spcPct val="115000"/>
              </a:lnSpc>
              <a:spcBef>
                <a:spcPts val="1300"/>
              </a:spcBef>
              <a:spcAft>
                <a:spcPts val="1300"/>
              </a:spcAft>
              <a:buClr>
                <a:schemeClr val="dk1"/>
              </a:buClr>
              <a:buSzPts val="1500"/>
              <a:buFont typeface="Hanken Grotesk"/>
              <a:buChar char="■"/>
              <a:defRPr sz="15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5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The analysis indicates that conditions such as 'Morning (0900)', 'Temperature: 75°F', and 'Visibility: 0.15 miles' contribute to improved performance, particularly for humans.</a:t>
            </a:r>
          </a:p>
        </p:txBody>
      </p:sp>
      <p:sp>
        <p:nvSpPr>
          <p:cNvPr id="29" name="Google Shape;550;p84">
            <a:extLst>
              <a:ext uri="{FF2B5EF4-FFF2-40B4-BE49-F238E27FC236}">
                <a16:creationId xmlns:a16="http://schemas.microsoft.com/office/drawing/2014/main" id="{F21FA9EE-829F-39CA-5A2D-F7C736B61777}"/>
              </a:ext>
            </a:extLst>
          </p:cNvPr>
          <p:cNvSpPr/>
          <p:nvPr/>
        </p:nvSpPr>
        <p:spPr>
          <a:xfrm>
            <a:off x="3602959" y="2017560"/>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30" name="Google Shape;551;p84">
            <a:extLst>
              <a:ext uri="{FF2B5EF4-FFF2-40B4-BE49-F238E27FC236}">
                <a16:creationId xmlns:a16="http://schemas.microsoft.com/office/drawing/2014/main" id="{0B70C32A-4688-1B2C-E473-370B486B712B}"/>
              </a:ext>
            </a:extLst>
          </p:cNvPr>
          <p:cNvSpPr/>
          <p:nvPr/>
        </p:nvSpPr>
        <p:spPr>
          <a:xfrm>
            <a:off x="3602959" y="3493494"/>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31" name="Google Shape;552;p84">
            <a:extLst>
              <a:ext uri="{FF2B5EF4-FFF2-40B4-BE49-F238E27FC236}">
                <a16:creationId xmlns:a16="http://schemas.microsoft.com/office/drawing/2014/main" id="{E0D2DA0B-1528-3C95-9471-7959909C8DC5}"/>
              </a:ext>
            </a:extLst>
          </p:cNvPr>
          <p:cNvSpPr/>
          <p:nvPr/>
        </p:nvSpPr>
        <p:spPr>
          <a:xfrm>
            <a:off x="3602959" y="4969360"/>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25335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t>Map B Night - In-Depth Analysis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12</a:t>
            </a:fld>
            <a:endParaRPr>
              <a:latin typeface="Century Gothic" panose="020B0502020202020204" pitchFamily="34" charset="0"/>
            </a:endParaRPr>
          </a:p>
        </p:txBody>
      </p:sp>
      <p:sp>
        <p:nvSpPr>
          <p:cNvPr id="10" name="Google Shape;558;p85" descr="detail_0">
            <a:extLst>
              <a:ext uri="{FF2B5EF4-FFF2-40B4-BE49-F238E27FC236}">
                <a16:creationId xmlns:a16="http://schemas.microsoft.com/office/drawing/2014/main" id="{12903157-4A7E-6245-1658-5B2A117F510B}"/>
              </a:ext>
            </a:extLst>
          </p:cNvPr>
          <p:cNvSpPr txBox="1">
            <a:spLocks/>
          </p:cNvSpPr>
          <p:nvPr/>
        </p:nvSpPr>
        <p:spPr>
          <a:xfrm>
            <a:off x="656390" y="2184597"/>
            <a:ext cx="4908300" cy="393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AI accuracy ranges from 48% to 83% across different conditions.</a:t>
            </a:r>
          </a:p>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High accuracy achieved in sandy or swampy terrains, but significant drops in specific areas.</a:t>
            </a:r>
          </a:p>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Notable drops (down to 48%) in performance indicate challenges with certain terrain or environmental conditions.</a:t>
            </a:r>
          </a:p>
        </p:txBody>
      </p:sp>
      <p:sp>
        <p:nvSpPr>
          <p:cNvPr id="11" name="Google Shape;559;p85" descr="detail_1">
            <a:extLst>
              <a:ext uri="{FF2B5EF4-FFF2-40B4-BE49-F238E27FC236}">
                <a16:creationId xmlns:a16="http://schemas.microsoft.com/office/drawing/2014/main" id="{10F24FF7-4BC8-496E-04F2-4E1F085DB847}"/>
              </a:ext>
            </a:extLst>
          </p:cNvPr>
          <p:cNvSpPr txBox="1">
            <a:spLocks/>
          </p:cNvSpPr>
          <p:nvPr/>
        </p:nvSpPr>
        <p:spPr>
          <a:xfrm>
            <a:off x="6447090" y="2184597"/>
            <a:ext cx="4908300" cy="393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Human accuracy ranges from 70% to 80%, showing consistent high performance.</a:t>
            </a:r>
          </a:p>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Less variability compared to AI, suggesting reliability across different conditions.</a:t>
            </a:r>
          </a:p>
          <a:p>
            <a:pPr marL="381000" marR="0" lvl="0" indent="-311150" algn="l" defTabSz="914400" rtl="0" eaLnBrk="1" fontAlgn="auto" latinLnBrk="0" hangingPunct="1">
              <a:lnSpc>
                <a:spcPct val="150000"/>
              </a:lnSpc>
              <a:spcBef>
                <a:spcPts val="600"/>
              </a:spcBef>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Humans maintain high accuracy in wooded and rocky terrains, outperforming AI in these areas.</a:t>
            </a:r>
          </a:p>
        </p:txBody>
      </p:sp>
      <p:sp>
        <p:nvSpPr>
          <p:cNvPr id="12" name="Google Shape;560;p85" descr="header_0">
            <a:extLst>
              <a:ext uri="{FF2B5EF4-FFF2-40B4-BE49-F238E27FC236}">
                <a16:creationId xmlns:a16="http://schemas.microsoft.com/office/drawing/2014/main" id="{6E4AB548-2F0D-714A-5B6D-C0DADFC35090}"/>
              </a:ext>
            </a:extLst>
          </p:cNvPr>
          <p:cNvSpPr txBox="1">
            <a:spLocks/>
          </p:cNvSpPr>
          <p:nvPr/>
        </p:nvSpPr>
        <p:spPr>
          <a:xfrm>
            <a:off x="935058" y="1420997"/>
            <a:ext cx="4629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1" i="0" u="none" strike="noStrike" kern="0" cap="none" spc="0" normalizeH="0" baseline="0" noProof="0" dirty="0">
                <a:ln>
                  <a:noFill/>
                </a:ln>
                <a:solidFill>
                  <a:srgbClr val="211C21"/>
                </a:solidFill>
                <a:effectLst/>
                <a:uLnTx/>
                <a:uFillTx/>
                <a:latin typeface="Century Gothic" panose="020B0502020202020204" pitchFamily="34" charset="0"/>
                <a:sym typeface="Hanken Grotesk SemiBold"/>
              </a:rPr>
              <a:t>AI Performance Trends</a:t>
            </a:r>
          </a:p>
        </p:txBody>
      </p:sp>
      <p:sp>
        <p:nvSpPr>
          <p:cNvPr id="13" name="Google Shape;561;p85" descr="header_1">
            <a:extLst>
              <a:ext uri="{FF2B5EF4-FFF2-40B4-BE49-F238E27FC236}">
                <a16:creationId xmlns:a16="http://schemas.microsoft.com/office/drawing/2014/main" id="{5565F56E-BDFA-BBA9-1C12-8031CD3E1E7F}"/>
              </a:ext>
            </a:extLst>
          </p:cNvPr>
          <p:cNvSpPr txBox="1">
            <a:spLocks/>
          </p:cNvSpPr>
          <p:nvPr/>
        </p:nvSpPr>
        <p:spPr>
          <a:xfrm>
            <a:off x="6725447" y="1420997"/>
            <a:ext cx="4629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1"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Human Performance Trends</a:t>
            </a:r>
          </a:p>
        </p:txBody>
      </p:sp>
      <p:cxnSp>
        <p:nvCxnSpPr>
          <p:cNvPr id="14" name="Google Shape;562;p85">
            <a:extLst>
              <a:ext uri="{FF2B5EF4-FFF2-40B4-BE49-F238E27FC236}">
                <a16:creationId xmlns:a16="http://schemas.microsoft.com/office/drawing/2014/main" id="{ED940CF3-BDF9-6F75-FE9F-68FE94894125}"/>
              </a:ext>
            </a:extLst>
          </p:cNvPr>
          <p:cNvCxnSpPr/>
          <p:nvPr/>
        </p:nvCxnSpPr>
        <p:spPr>
          <a:xfrm>
            <a:off x="6447090" y="1420997"/>
            <a:ext cx="0" cy="4702500"/>
          </a:xfrm>
          <a:prstGeom prst="straightConnector1">
            <a:avLst/>
          </a:prstGeom>
          <a:noFill/>
          <a:ln w="9525" cap="flat" cmpd="sng">
            <a:solidFill>
              <a:srgbClr val="211C21"/>
            </a:solidFill>
            <a:prstDash val="dot"/>
            <a:round/>
            <a:headEnd type="none" w="med" len="med"/>
            <a:tailEnd type="none" w="med" len="med"/>
          </a:ln>
        </p:spPr>
      </p:cxnSp>
      <p:cxnSp>
        <p:nvCxnSpPr>
          <p:cNvPr id="15" name="Google Shape;563;p85">
            <a:extLst>
              <a:ext uri="{FF2B5EF4-FFF2-40B4-BE49-F238E27FC236}">
                <a16:creationId xmlns:a16="http://schemas.microsoft.com/office/drawing/2014/main" id="{33F926C4-AEAC-BABC-80D2-FDCA91775CA2}"/>
              </a:ext>
            </a:extLst>
          </p:cNvPr>
          <p:cNvCxnSpPr/>
          <p:nvPr/>
        </p:nvCxnSpPr>
        <p:spPr>
          <a:xfrm>
            <a:off x="661190" y="1420997"/>
            <a:ext cx="0" cy="4702500"/>
          </a:xfrm>
          <a:prstGeom prst="straightConnector1">
            <a:avLst/>
          </a:prstGeom>
          <a:noFill/>
          <a:ln w="9525" cap="flat" cmpd="sng">
            <a:solidFill>
              <a:srgbClr val="211C21"/>
            </a:solidFill>
            <a:prstDash val="dot"/>
            <a:round/>
            <a:headEnd type="none" w="med" len="med"/>
            <a:tailEnd type="none" w="med" len="med"/>
          </a:ln>
        </p:spPr>
      </p:cxnSp>
      <p:sp>
        <p:nvSpPr>
          <p:cNvPr id="16" name="Google Shape;564;p85">
            <a:extLst>
              <a:ext uri="{FF2B5EF4-FFF2-40B4-BE49-F238E27FC236}">
                <a16:creationId xmlns:a16="http://schemas.microsoft.com/office/drawing/2014/main" id="{9F4B64B7-24E7-65A6-6692-AF32F801B087}"/>
              </a:ext>
            </a:extLst>
          </p:cNvPr>
          <p:cNvSpPr/>
          <p:nvPr/>
        </p:nvSpPr>
        <p:spPr>
          <a:xfrm>
            <a:off x="571190" y="1712597"/>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17" name="Google Shape;565;p85">
            <a:extLst>
              <a:ext uri="{FF2B5EF4-FFF2-40B4-BE49-F238E27FC236}">
                <a16:creationId xmlns:a16="http://schemas.microsoft.com/office/drawing/2014/main" id="{B28787F7-7CC3-93B3-6643-987E6AE3B1E6}"/>
              </a:ext>
            </a:extLst>
          </p:cNvPr>
          <p:cNvSpPr/>
          <p:nvPr/>
        </p:nvSpPr>
        <p:spPr>
          <a:xfrm>
            <a:off x="6357090" y="1712580"/>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11836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t>Conclusions and Recommendations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13</a:t>
            </a:fld>
            <a:endParaRPr>
              <a:latin typeface="Century Gothic" panose="020B0502020202020204" pitchFamily="34" charset="0"/>
            </a:endParaRPr>
          </a:p>
        </p:txBody>
      </p:sp>
      <p:sp>
        <p:nvSpPr>
          <p:cNvPr id="18" name="Google Shape;570;p86" descr="detail_2">
            <a:extLst>
              <a:ext uri="{FF2B5EF4-FFF2-40B4-BE49-F238E27FC236}">
                <a16:creationId xmlns:a16="http://schemas.microsoft.com/office/drawing/2014/main" id="{1D996D0C-E2FA-48C8-C8E2-14070B4D0D8C}"/>
              </a:ext>
            </a:extLst>
          </p:cNvPr>
          <p:cNvSpPr txBox="1">
            <a:spLocks/>
          </p:cNvSpPr>
          <p:nvPr/>
        </p:nvSpPr>
        <p:spPr>
          <a:xfrm>
            <a:off x="6160326" y="1680450"/>
            <a:ext cx="2642100" cy="3497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Consistency in performance is crucial; human operators maintain reliability across various terrains, while AI shows variability that needs addressing.</a:t>
            </a:r>
          </a:p>
        </p:txBody>
      </p:sp>
      <p:sp>
        <p:nvSpPr>
          <p:cNvPr id="19" name="Google Shape;571;p86" descr="detail_1">
            <a:extLst>
              <a:ext uri="{FF2B5EF4-FFF2-40B4-BE49-F238E27FC236}">
                <a16:creationId xmlns:a16="http://schemas.microsoft.com/office/drawing/2014/main" id="{F88AA9D3-1F36-77F7-BEF9-A6C7C7359B54}"/>
              </a:ext>
            </a:extLst>
          </p:cNvPr>
          <p:cNvSpPr txBox="1">
            <a:spLocks/>
          </p:cNvSpPr>
          <p:nvPr/>
        </p:nvSpPr>
        <p:spPr>
          <a:xfrm>
            <a:off x="3403392" y="1680450"/>
            <a:ext cx="2642100" cy="3497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Adaptation to environmental conditions, such as time of day and visibility, can significantly enhance detection performance for both AI and humans.</a:t>
            </a:r>
          </a:p>
        </p:txBody>
      </p:sp>
      <p:sp>
        <p:nvSpPr>
          <p:cNvPr id="20" name="Google Shape;573;p86" descr="detail_0">
            <a:extLst>
              <a:ext uri="{FF2B5EF4-FFF2-40B4-BE49-F238E27FC236}">
                <a16:creationId xmlns:a16="http://schemas.microsoft.com/office/drawing/2014/main" id="{D292F51E-1D90-874E-3DA4-991E13B0B409}"/>
              </a:ext>
            </a:extLst>
          </p:cNvPr>
          <p:cNvSpPr txBox="1">
            <a:spLocks/>
          </p:cNvSpPr>
          <p:nvPr/>
        </p:nvSpPr>
        <p:spPr>
          <a:xfrm>
            <a:off x="646359" y="1680450"/>
            <a:ext cx="2642100" cy="3497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4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Terrain-specific optimization is essential; AI excels in 'Sandy' and 'Swampy' terrains, while humans perform better in 'Grassy', 'Rocky', and 'Wooded' areas.</a:t>
            </a:r>
          </a:p>
        </p:txBody>
      </p:sp>
      <p:cxnSp>
        <p:nvCxnSpPr>
          <p:cNvPr id="21" name="Google Shape;574;p86">
            <a:extLst>
              <a:ext uri="{FF2B5EF4-FFF2-40B4-BE49-F238E27FC236}">
                <a16:creationId xmlns:a16="http://schemas.microsoft.com/office/drawing/2014/main" id="{7E87073C-FB57-594B-DE7E-1EC873F4F628}"/>
              </a:ext>
            </a:extLst>
          </p:cNvPr>
          <p:cNvCxnSpPr/>
          <p:nvPr/>
        </p:nvCxnSpPr>
        <p:spPr>
          <a:xfrm>
            <a:off x="586426" y="1668650"/>
            <a:ext cx="0" cy="3580800"/>
          </a:xfrm>
          <a:prstGeom prst="straightConnector1">
            <a:avLst/>
          </a:prstGeom>
          <a:noFill/>
          <a:ln w="38100" cap="flat" cmpd="sng">
            <a:solidFill>
              <a:srgbClr val="7765E3"/>
            </a:solidFill>
            <a:prstDash val="solid"/>
            <a:round/>
            <a:headEnd type="none" w="med" len="med"/>
            <a:tailEnd type="none" w="med" len="med"/>
          </a:ln>
        </p:spPr>
      </p:cxnSp>
      <p:cxnSp>
        <p:nvCxnSpPr>
          <p:cNvPr id="22" name="Google Shape;575;p86">
            <a:extLst>
              <a:ext uri="{FF2B5EF4-FFF2-40B4-BE49-F238E27FC236}">
                <a16:creationId xmlns:a16="http://schemas.microsoft.com/office/drawing/2014/main" id="{D0E28B97-3FB4-E7FE-EF11-A21D3013B718}"/>
              </a:ext>
            </a:extLst>
          </p:cNvPr>
          <p:cNvCxnSpPr/>
          <p:nvPr/>
        </p:nvCxnSpPr>
        <p:spPr>
          <a:xfrm>
            <a:off x="3343384" y="1668650"/>
            <a:ext cx="0" cy="3580800"/>
          </a:xfrm>
          <a:prstGeom prst="straightConnector1">
            <a:avLst/>
          </a:prstGeom>
          <a:noFill/>
          <a:ln w="38100" cap="flat" cmpd="sng">
            <a:solidFill>
              <a:srgbClr val="7765E3"/>
            </a:solidFill>
            <a:prstDash val="solid"/>
            <a:round/>
            <a:headEnd type="none" w="med" len="med"/>
            <a:tailEnd type="none" w="med" len="med"/>
          </a:ln>
        </p:spPr>
      </p:cxnSp>
      <p:cxnSp>
        <p:nvCxnSpPr>
          <p:cNvPr id="23" name="Google Shape;576;p86">
            <a:extLst>
              <a:ext uri="{FF2B5EF4-FFF2-40B4-BE49-F238E27FC236}">
                <a16:creationId xmlns:a16="http://schemas.microsoft.com/office/drawing/2014/main" id="{B8F13CD7-71F2-2298-0F45-E3BEC55DF766}"/>
              </a:ext>
            </a:extLst>
          </p:cNvPr>
          <p:cNvCxnSpPr/>
          <p:nvPr/>
        </p:nvCxnSpPr>
        <p:spPr>
          <a:xfrm>
            <a:off x="6100341" y="1668650"/>
            <a:ext cx="0" cy="3580800"/>
          </a:xfrm>
          <a:prstGeom prst="straightConnector1">
            <a:avLst/>
          </a:prstGeom>
          <a:noFill/>
          <a:ln w="38100" cap="flat" cmpd="sng">
            <a:solidFill>
              <a:srgbClr val="7765E3"/>
            </a:solidFill>
            <a:prstDash val="solid"/>
            <a:round/>
            <a:headEnd type="none" w="med" len="med"/>
            <a:tailEnd type="none" w="med" len="med"/>
          </a:ln>
        </p:spPr>
      </p:cxnSp>
      <p:sp>
        <p:nvSpPr>
          <p:cNvPr id="24" name="Google Shape;577;p86" descr="detail_3">
            <a:extLst>
              <a:ext uri="{FF2B5EF4-FFF2-40B4-BE49-F238E27FC236}">
                <a16:creationId xmlns:a16="http://schemas.microsoft.com/office/drawing/2014/main" id="{349DA567-1511-464F-5A3A-EE2C3DDF1BDE}"/>
              </a:ext>
            </a:extLst>
          </p:cNvPr>
          <p:cNvSpPr txBox="1">
            <a:spLocks/>
          </p:cNvSpPr>
          <p:nvPr/>
        </p:nvSpPr>
        <p:spPr>
          <a:xfrm>
            <a:off x="8917293" y="1680450"/>
            <a:ext cx="2642100" cy="3497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To improve overall mine detection effectiveness, develop specialized strategies tailored to each terrain type, leveraging the strengths of both AI and human experts.</a:t>
            </a:r>
          </a:p>
        </p:txBody>
      </p:sp>
      <p:cxnSp>
        <p:nvCxnSpPr>
          <p:cNvPr id="25" name="Google Shape;578;p86">
            <a:extLst>
              <a:ext uri="{FF2B5EF4-FFF2-40B4-BE49-F238E27FC236}">
                <a16:creationId xmlns:a16="http://schemas.microsoft.com/office/drawing/2014/main" id="{6CB796FC-60DB-9A64-5D25-DAA72287F4C9}"/>
              </a:ext>
            </a:extLst>
          </p:cNvPr>
          <p:cNvCxnSpPr/>
          <p:nvPr/>
        </p:nvCxnSpPr>
        <p:spPr>
          <a:xfrm>
            <a:off x="8857293" y="1668650"/>
            <a:ext cx="0" cy="3580800"/>
          </a:xfrm>
          <a:prstGeom prst="straightConnector1">
            <a:avLst/>
          </a:prstGeom>
          <a:noFill/>
          <a:ln w="38100" cap="flat" cmpd="sng">
            <a:solidFill>
              <a:srgbClr val="7765E3"/>
            </a:solidFill>
            <a:prstDash val="solid"/>
            <a:round/>
            <a:headEnd type="none" w="med" len="med"/>
            <a:tailEnd type="none" w="med" len="med"/>
          </a:ln>
        </p:spPr>
      </p:cxnSp>
    </p:spTree>
    <p:extLst>
      <p:ext uri="{BB962C8B-B14F-4D97-AF65-F5344CB8AC3E}">
        <p14:creationId xmlns:p14="http://schemas.microsoft.com/office/powerpoint/2010/main" val="274081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t>Statistical Tests Summary</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14</a:t>
            </a:fld>
            <a:endParaRPr>
              <a:latin typeface="Century Gothic" panose="020B0502020202020204" pitchFamily="34" charset="0"/>
            </a:endParaRPr>
          </a:p>
        </p:txBody>
      </p:sp>
      <p:sp>
        <p:nvSpPr>
          <p:cNvPr id="12" name="Google Shape;584;p87" descr="detail_0">
            <a:extLst>
              <a:ext uri="{FF2B5EF4-FFF2-40B4-BE49-F238E27FC236}">
                <a16:creationId xmlns:a16="http://schemas.microsoft.com/office/drawing/2014/main" id="{1C6142E0-9600-F6C3-C8E1-77585B9A889E}"/>
              </a:ext>
            </a:extLst>
          </p:cNvPr>
          <p:cNvSpPr txBox="1">
            <a:spLocks/>
          </p:cNvSpPr>
          <p:nvPr/>
        </p:nvSpPr>
        <p:spPr>
          <a:xfrm>
            <a:off x="3753216" y="1296061"/>
            <a:ext cx="7752000" cy="1474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600"/>
              <a:buFont typeface="Hanken Grotesk"/>
              <a:buNone/>
              <a:tabLst/>
              <a:defRPr/>
            </a:pPr>
            <a:r>
              <a:rPr kumimoji="0" lang="en-US" sz="15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The paired t-Test shows significant differences in AI and human performances. In 'Grassy Terrain', t-value is 18.379, p-value 1.60e-17, indicating AI performs better. In 'Rocky Terrain', t-value is -9.359, p-value 3.97e-09, showing humans outperform AI.</a:t>
            </a:r>
          </a:p>
        </p:txBody>
      </p:sp>
      <p:sp>
        <p:nvSpPr>
          <p:cNvPr id="13" name="Google Shape;585;p87" descr="detail_1">
            <a:extLst>
              <a:ext uri="{FF2B5EF4-FFF2-40B4-BE49-F238E27FC236}">
                <a16:creationId xmlns:a16="http://schemas.microsoft.com/office/drawing/2014/main" id="{AA82C8CD-B9D8-F066-3F42-7EC34E9EE51D}"/>
              </a:ext>
            </a:extLst>
          </p:cNvPr>
          <p:cNvSpPr txBox="1">
            <a:spLocks/>
          </p:cNvSpPr>
          <p:nvPr/>
        </p:nvSpPr>
        <p:spPr>
          <a:xfrm>
            <a:off x="3753216" y="2951015"/>
            <a:ext cx="7752000" cy="1474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6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The two-way ANOVA results highlight significant effects of surface type and detection method. Surface type has an F-statistic of 862.719, p-value 1.337449e-120, indicating a highly significant effect.</a:t>
            </a:r>
          </a:p>
        </p:txBody>
      </p:sp>
      <p:sp>
        <p:nvSpPr>
          <p:cNvPr id="14" name="Google Shape;586;p87" descr="header_0">
            <a:extLst>
              <a:ext uri="{FF2B5EF4-FFF2-40B4-BE49-F238E27FC236}">
                <a16:creationId xmlns:a16="http://schemas.microsoft.com/office/drawing/2014/main" id="{9368E206-933D-108B-2832-EB0D5D245304}"/>
              </a:ext>
            </a:extLst>
          </p:cNvPr>
          <p:cNvSpPr txBox="1">
            <a:spLocks/>
          </p:cNvSpPr>
          <p:nvPr/>
        </p:nvSpPr>
        <p:spPr>
          <a:xfrm>
            <a:off x="1136782" y="1296194"/>
            <a:ext cx="2439900" cy="14745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900" b="0" i="0" u="none" strike="noStrike" cap="none">
                <a:solidFill>
                  <a:schemeClr val="accent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0"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Paired t-Test Results</a:t>
            </a:r>
          </a:p>
        </p:txBody>
      </p:sp>
      <p:sp>
        <p:nvSpPr>
          <p:cNvPr id="15" name="Google Shape;587;p87" descr="header_1">
            <a:extLst>
              <a:ext uri="{FF2B5EF4-FFF2-40B4-BE49-F238E27FC236}">
                <a16:creationId xmlns:a16="http://schemas.microsoft.com/office/drawing/2014/main" id="{CF2EAA07-DA22-8A6F-F0E3-C44D485FDE76}"/>
              </a:ext>
            </a:extLst>
          </p:cNvPr>
          <p:cNvSpPr txBox="1">
            <a:spLocks/>
          </p:cNvSpPr>
          <p:nvPr/>
        </p:nvSpPr>
        <p:spPr>
          <a:xfrm>
            <a:off x="1136782" y="2951070"/>
            <a:ext cx="2439900" cy="14745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900" b="0" i="0" u="none" strike="noStrike" cap="none">
                <a:solidFill>
                  <a:schemeClr val="accent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0"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Two-Way ANOVA Results</a:t>
            </a:r>
          </a:p>
        </p:txBody>
      </p:sp>
      <p:sp>
        <p:nvSpPr>
          <p:cNvPr id="16" name="Google Shape;588;p87" descr="header_2">
            <a:extLst>
              <a:ext uri="{FF2B5EF4-FFF2-40B4-BE49-F238E27FC236}">
                <a16:creationId xmlns:a16="http://schemas.microsoft.com/office/drawing/2014/main" id="{95CEE76C-9D9F-6470-F4F2-3CCC73C86522}"/>
              </a:ext>
            </a:extLst>
          </p:cNvPr>
          <p:cNvSpPr txBox="1">
            <a:spLocks/>
          </p:cNvSpPr>
          <p:nvPr/>
        </p:nvSpPr>
        <p:spPr>
          <a:xfrm>
            <a:off x="1136782" y="4606021"/>
            <a:ext cx="2439900" cy="1474500"/>
          </a:xfrm>
          <a:prstGeom prst="rect">
            <a:avLst/>
          </a:prstGeom>
          <a:noFill/>
          <a:ln>
            <a:noFill/>
          </a:ln>
        </p:spPr>
        <p:txBody>
          <a:bodyPr spcFirstLastPara="1" wrap="square" lIns="243825" tIns="121900" rIns="121900" bIns="121900" anchor="ctr" anchorCtr="0">
            <a:noAutofit/>
          </a:bodyPr>
          <a:lstStyle>
            <a:defPPr marR="0" lvl="0" algn="l" rtl="0">
              <a:lnSpc>
                <a:spcPct val="100000"/>
              </a:lnSpc>
              <a:spcBef>
                <a:spcPts val="0"/>
              </a:spcBef>
              <a:spcAft>
                <a:spcPts val="0"/>
              </a:spcAft>
            </a:defPPr>
            <a:lvl1pPr marL="0" marR="0" lvl="0" indent="0" algn="l" rtl="0">
              <a:lnSpc>
                <a:spcPct val="105000"/>
              </a:lnSpc>
              <a:spcBef>
                <a:spcPts val="0"/>
              </a:spcBef>
              <a:spcAft>
                <a:spcPts val="0"/>
              </a:spcAft>
              <a:buClr>
                <a:schemeClr val="dk2"/>
              </a:buClr>
              <a:buSzPts val="2400"/>
              <a:buFont typeface="Hanken Grotesk"/>
              <a:buNone/>
              <a:defRPr sz="1900" b="0" i="0" u="none" strike="noStrike" cap="none">
                <a:solidFill>
                  <a:schemeClr val="accent1"/>
                </a:solidFill>
                <a:latin typeface="Hanken Grotesk SemiBold"/>
                <a:ea typeface="Hanken Grotesk SemiBold"/>
                <a:cs typeface="Hanken Grotesk SemiBold"/>
                <a:sym typeface="Hanken Grotesk SemiBold"/>
              </a:defRPr>
            </a:lvl1pPr>
            <a:lvl2pPr marL="914400" marR="0" lvl="1" indent="-349250" algn="l" rtl="0">
              <a:lnSpc>
                <a:spcPct val="115000"/>
              </a:lnSpc>
              <a:spcBef>
                <a:spcPts val="130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None/>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7D7991"/>
              </a:buClr>
              <a:buSzPts val="2400"/>
              <a:buFont typeface="Hanken Grotesk"/>
              <a:buNone/>
              <a:tabLst/>
              <a:defRPr/>
            </a:pPr>
            <a:r>
              <a:rPr kumimoji="0" lang="en-US" sz="1700" b="0"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Overall Inferences</a:t>
            </a:r>
          </a:p>
        </p:txBody>
      </p:sp>
      <p:sp>
        <p:nvSpPr>
          <p:cNvPr id="17" name="Google Shape;589;p87" descr="detail_2">
            <a:extLst>
              <a:ext uri="{FF2B5EF4-FFF2-40B4-BE49-F238E27FC236}">
                <a16:creationId xmlns:a16="http://schemas.microsoft.com/office/drawing/2014/main" id="{3F771DBD-F9EB-3BEA-D180-6D3748452A9F}"/>
              </a:ext>
            </a:extLst>
          </p:cNvPr>
          <p:cNvSpPr txBox="1">
            <a:spLocks/>
          </p:cNvSpPr>
          <p:nvPr/>
        </p:nvSpPr>
        <p:spPr>
          <a:xfrm>
            <a:off x="3753216" y="4606026"/>
            <a:ext cx="7752000" cy="1474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600"/>
              <a:buFont typeface="Hanken Grotesk"/>
              <a:buNone/>
              <a:tabLst/>
              <a:defRPr/>
            </a:pPr>
            <a:r>
              <a:rPr kumimoji="0" lang="en-US" sz="1500" b="0" i="0" u="none" strike="noStrike" kern="0" cap="none" spc="0" normalizeH="0" baseline="0" noProof="0">
                <a:ln>
                  <a:noFill/>
                </a:ln>
                <a:solidFill>
                  <a:srgbClr val="211C21"/>
                </a:solidFill>
                <a:effectLst/>
                <a:uLnTx/>
                <a:uFillTx/>
                <a:latin typeface="Century Gothic" panose="020B0502020202020204" pitchFamily="34" charset="0"/>
                <a:sym typeface="Hanken Grotesk"/>
              </a:rPr>
              <a:t>Statistical tests indicate AI performs better in 'Grassy' and 'Sandy' terrains, while humans excel in 'Rocky' and 'Wooded' terrains. These results emphasize the need for terrain-specific strategies.</a:t>
            </a:r>
          </a:p>
        </p:txBody>
      </p:sp>
      <p:cxnSp>
        <p:nvCxnSpPr>
          <p:cNvPr id="26" name="Google Shape;590;p87">
            <a:extLst>
              <a:ext uri="{FF2B5EF4-FFF2-40B4-BE49-F238E27FC236}">
                <a16:creationId xmlns:a16="http://schemas.microsoft.com/office/drawing/2014/main" id="{5FBDF75C-AF23-D9F5-59B6-389C31393880}"/>
              </a:ext>
            </a:extLst>
          </p:cNvPr>
          <p:cNvCxnSpPr/>
          <p:nvPr/>
        </p:nvCxnSpPr>
        <p:spPr>
          <a:xfrm>
            <a:off x="684815" y="1296061"/>
            <a:ext cx="0" cy="4784400"/>
          </a:xfrm>
          <a:prstGeom prst="straightConnector1">
            <a:avLst/>
          </a:prstGeom>
          <a:noFill/>
          <a:ln w="9525" cap="flat" cmpd="sng">
            <a:solidFill>
              <a:srgbClr val="211C21"/>
            </a:solidFill>
            <a:prstDash val="dot"/>
            <a:round/>
            <a:headEnd type="none" w="med" len="med"/>
            <a:tailEnd type="none" w="med" len="med"/>
          </a:ln>
        </p:spPr>
      </p:cxnSp>
      <p:cxnSp>
        <p:nvCxnSpPr>
          <p:cNvPr id="27" name="Google Shape;591;p87">
            <a:extLst>
              <a:ext uri="{FF2B5EF4-FFF2-40B4-BE49-F238E27FC236}">
                <a16:creationId xmlns:a16="http://schemas.microsoft.com/office/drawing/2014/main" id="{49C57578-FAF6-33D5-F357-3D1A0D886494}"/>
              </a:ext>
            </a:extLst>
          </p:cNvPr>
          <p:cNvCxnSpPr/>
          <p:nvPr/>
        </p:nvCxnSpPr>
        <p:spPr>
          <a:xfrm>
            <a:off x="631582" y="3688261"/>
            <a:ext cx="505200" cy="0"/>
          </a:xfrm>
          <a:prstGeom prst="straightConnector1">
            <a:avLst/>
          </a:prstGeom>
          <a:noFill/>
          <a:ln w="19050" cap="flat" cmpd="sng">
            <a:solidFill>
              <a:srgbClr val="A09CAB"/>
            </a:solidFill>
            <a:prstDash val="solid"/>
            <a:round/>
            <a:headEnd type="oval" w="med" len="med"/>
            <a:tailEnd type="none" w="med" len="med"/>
          </a:ln>
        </p:spPr>
      </p:cxnSp>
      <p:cxnSp>
        <p:nvCxnSpPr>
          <p:cNvPr id="28" name="Google Shape;592;p87">
            <a:extLst>
              <a:ext uri="{FF2B5EF4-FFF2-40B4-BE49-F238E27FC236}">
                <a16:creationId xmlns:a16="http://schemas.microsoft.com/office/drawing/2014/main" id="{19436DBD-7FD1-F2CC-CD7E-D5230E22B9FD}"/>
              </a:ext>
            </a:extLst>
          </p:cNvPr>
          <p:cNvCxnSpPr/>
          <p:nvPr/>
        </p:nvCxnSpPr>
        <p:spPr>
          <a:xfrm>
            <a:off x="631582" y="5316661"/>
            <a:ext cx="505200" cy="0"/>
          </a:xfrm>
          <a:prstGeom prst="straightConnector1">
            <a:avLst/>
          </a:prstGeom>
          <a:noFill/>
          <a:ln w="19050" cap="flat" cmpd="sng">
            <a:solidFill>
              <a:srgbClr val="DBD56E"/>
            </a:solidFill>
            <a:prstDash val="solid"/>
            <a:round/>
            <a:headEnd type="oval" w="med" len="med"/>
            <a:tailEnd type="none" w="med" len="med"/>
          </a:ln>
        </p:spPr>
      </p:cxnSp>
      <p:cxnSp>
        <p:nvCxnSpPr>
          <p:cNvPr id="29" name="Google Shape;593;p87">
            <a:extLst>
              <a:ext uri="{FF2B5EF4-FFF2-40B4-BE49-F238E27FC236}">
                <a16:creationId xmlns:a16="http://schemas.microsoft.com/office/drawing/2014/main" id="{9BBA2C65-6439-A5A8-69A6-576689B74A47}"/>
              </a:ext>
            </a:extLst>
          </p:cNvPr>
          <p:cNvCxnSpPr/>
          <p:nvPr/>
        </p:nvCxnSpPr>
        <p:spPr>
          <a:xfrm>
            <a:off x="631582" y="2059861"/>
            <a:ext cx="505200" cy="0"/>
          </a:xfrm>
          <a:prstGeom prst="straightConnector1">
            <a:avLst/>
          </a:prstGeom>
          <a:noFill/>
          <a:ln w="19050" cap="flat" cmpd="sng">
            <a:solidFill>
              <a:srgbClr val="7765E3"/>
            </a:solidFill>
            <a:prstDash val="solid"/>
            <a:round/>
            <a:headEnd type="oval" w="med" len="med"/>
            <a:tailEnd type="none" w="med" len="med"/>
          </a:ln>
        </p:spPr>
      </p:cxnSp>
    </p:spTree>
    <p:extLst>
      <p:ext uri="{BB962C8B-B14F-4D97-AF65-F5344CB8AC3E}">
        <p14:creationId xmlns:p14="http://schemas.microsoft.com/office/powerpoint/2010/main" val="257132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a:latin typeface="Century Gothic" panose="020B0502020202020204" pitchFamily="34" charset="0"/>
              </a:rPr>
              <a:t>Introduction	</a:t>
            </a:r>
            <a:endParaRPr>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2</a:t>
            </a:fld>
            <a:endParaRPr>
              <a:latin typeface="Century Gothic" panose="020B0502020202020204" pitchFamily="34" charset="0"/>
            </a:endParaRPr>
          </a:p>
        </p:txBody>
      </p:sp>
      <p:sp>
        <p:nvSpPr>
          <p:cNvPr id="447" name="Google Shape;447;p76"/>
          <p:cNvSpPr txBox="1">
            <a:spLocks noGrp="1"/>
          </p:cNvSpPr>
          <p:nvPr>
            <p:ph type="body" idx="4294967295"/>
          </p:nvPr>
        </p:nvSpPr>
        <p:spPr>
          <a:xfrm>
            <a:off x="644775" y="1263951"/>
            <a:ext cx="10709100" cy="4818300"/>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0"/>
              </a:spcBef>
              <a:spcAft>
                <a:spcPts val="0"/>
              </a:spcAft>
              <a:buSzPts val="1800"/>
              <a:buChar char="●"/>
            </a:pPr>
            <a:r>
              <a:rPr lang="en-US" dirty="0">
                <a:latin typeface="Century Gothic" panose="020B0502020202020204" pitchFamily="34" charset="0"/>
              </a:rPr>
              <a:t>The evaluation of the Silverfish Safe Passage System aimed to determine the necessity of human intervention by examining various factors that affect AI and human accuracy. </a:t>
            </a:r>
            <a:endParaRPr dirty="0">
              <a:latin typeface="Century Gothic" panose="020B0502020202020204" pitchFamily="34" charset="0"/>
            </a:endParaRPr>
          </a:p>
          <a:p>
            <a:pPr marL="457200" lvl="0" indent="-342900" algn="l" rtl="0">
              <a:lnSpc>
                <a:spcPct val="150000"/>
              </a:lnSpc>
              <a:spcBef>
                <a:spcPts val="0"/>
              </a:spcBef>
              <a:spcAft>
                <a:spcPts val="0"/>
              </a:spcAft>
              <a:buSzPts val="1800"/>
              <a:buChar char="●"/>
            </a:pPr>
            <a:r>
              <a:rPr lang="en-US" dirty="0">
                <a:latin typeface="Century Gothic" panose="020B0502020202020204" pitchFamily="34" charset="0"/>
              </a:rPr>
              <a:t>Through a series of statistical tests, including paired t-tests and ANOVA, we investigated the differences in performance between AI and human operators. </a:t>
            </a:r>
            <a:endParaRPr dirty="0">
              <a:latin typeface="Century Gothic" panose="020B0502020202020204" pitchFamily="34" charset="0"/>
            </a:endParaRPr>
          </a:p>
          <a:p>
            <a:pPr marL="457200" lvl="0" indent="-342900" algn="l" rtl="0">
              <a:lnSpc>
                <a:spcPct val="150000"/>
              </a:lnSpc>
              <a:spcBef>
                <a:spcPts val="0"/>
              </a:spcBef>
              <a:spcAft>
                <a:spcPts val="0"/>
              </a:spcAft>
              <a:buSzPts val="1800"/>
              <a:buChar char="●"/>
            </a:pPr>
            <a:r>
              <a:rPr lang="en-US" dirty="0">
                <a:latin typeface="Century Gothic" panose="020B0502020202020204" pitchFamily="34" charset="0"/>
              </a:rPr>
              <a:t>The findings reveal critical insights into how terrain types and environmental conditions influence detection capabilities, providing a foundation for further improvements and understanding of the system.</a:t>
            </a:r>
            <a:endParaRPr dirty="0">
              <a:latin typeface="Century Gothic" panose="020B0502020202020204" pitchFamily="34" charset="0"/>
            </a:endParaRPr>
          </a:p>
          <a:p>
            <a:pPr marL="457200" lvl="0" indent="-342900" algn="l" rtl="0">
              <a:lnSpc>
                <a:spcPct val="150000"/>
              </a:lnSpc>
              <a:spcBef>
                <a:spcPts val="0"/>
              </a:spcBef>
              <a:spcAft>
                <a:spcPts val="0"/>
              </a:spcAft>
              <a:buSzPts val="1800"/>
              <a:buChar char="●"/>
            </a:pPr>
            <a:r>
              <a:rPr lang="en-US" dirty="0">
                <a:latin typeface="Century Gothic" panose="020B0502020202020204" pitchFamily="34" charset="0"/>
              </a:rPr>
              <a:t>The goal of the evaluation is to assess the effectiveness and efficiency of the Silverfish Safe Passage System, identify any limitations and areas for improvement, and recommend strategies for enhancing its performance.</a:t>
            </a:r>
            <a:endParaRPr dirty="0">
              <a:latin typeface="Century Gothic" panose="020B0502020202020204" pitchFamily="34" charset="0"/>
            </a:endParaRPr>
          </a:p>
        </p:txBody>
      </p:sp>
    </p:spTree>
    <p:extLst>
      <p:ext uri="{BB962C8B-B14F-4D97-AF65-F5344CB8AC3E}">
        <p14:creationId xmlns:p14="http://schemas.microsoft.com/office/powerpoint/2010/main" val="212783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latin typeface="Century Gothic" panose="020B0502020202020204" pitchFamily="34" charset="0"/>
              </a:rPr>
              <a:t>Map A Day - AI and Human Performance Analysis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3</a:t>
            </a:fld>
            <a:endParaRPr>
              <a:latin typeface="Century Gothic" panose="020B0502020202020204" pitchFamily="34" charset="0"/>
            </a:endParaRPr>
          </a:p>
        </p:txBody>
      </p:sp>
      <p:sp>
        <p:nvSpPr>
          <p:cNvPr id="10" name="Google Shape;453;p77">
            <a:extLst>
              <a:ext uri="{FF2B5EF4-FFF2-40B4-BE49-F238E27FC236}">
                <a16:creationId xmlns:a16="http://schemas.microsoft.com/office/drawing/2014/main" id="{F5A819E1-4788-B7D2-2A5A-0629BB52D5CB}"/>
              </a:ext>
            </a:extLst>
          </p:cNvPr>
          <p:cNvSpPr/>
          <p:nvPr/>
        </p:nvSpPr>
        <p:spPr>
          <a:xfrm>
            <a:off x="433461" y="1255741"/>
            <a:ext cx="5326800" cy="4837500"/>
          </a:xfrm>
          <a:prstGeom prst="rect">
            <a:avLst/>
          </a:prstGeom>
          <a:solidFill>
            <a:srgbClr val="FFFFFF"/>
          </a:solidFill>
          <a:ln w="9525" cap="flat" cmpd="sng">
            <a:solidFill>
              <a:srgbClr val="7765E3"/>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11" name="Google Shape;454;p77">
            <a:extLst>
              <a:ext uri="{FF2B5EF4-FFF2-40B4-BE49-F238E27FC236}">
                <a16:creationId xmlns:a16="http://schemas.microsoft.com/office/drawing/2014/main" id="{5F07E0DC-3545-CBCA-9912-5B8821124E57}"/>
              </a:ext>
            </a:extLst>
          </p:cNvPr>
          <p:cNvSpPr/>
          <p:nvPr/>
        </p:nvSpPr>
        <p:spPr>
          <a:xfrm>
            <a:off x="6079458" y="1255741"/>
            <a:ext cx="5326800" cy="4837500"/>
          </a:xfrm>
          <a:prstGeom prst="rect">
            <a:avLst/>
          </a:prstGeom>
          <a:solidFill>
            <a:srgbClr val="FFFFFF"/>
          </a:solidFill>
          <a:ln w="9525" cap="flat" cmpd="sng">
            <a:solidFill>
              <a:srgbClr val="7765E3"/>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12" name="Google Shape;455;p77" descr="detail_0">
            <a:extLst>
              <a:ext uri="{FF2B5EF4-FFF2-40B4-BE49-F238E27FC236}">
                <a16:creationId xmlns:a16="http://schemas.microsoft.com/office/drawing/2014/main" id="{024AD8D7-7A7C-1E0A-645F-531D566B17A8}"/>
              </a:ext>
            </a:extLst>
          </p:cNvPr>
          <p:cNvSpPr txBox="1">
            <a:spLocks/>
          </p:cNvSpPr>
          <p:nvPr/>
        </p:nvSpPr>
        <p:spPr>
          <a:xfrm>
            <a:off x="433328" y="2149074"/>
            <a:ext cx="5326800" cy="394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457200" marR="0" lvl="0" indent="-311150" algn="l" defTabSz="914400" rtl="0" eaLnBrk="1" fontAlgn="auto" latinLnBrk="0" hangingPunct="1">
              <a:lnSpc>
                <a:spcPct val="150000"/>
              </a:lnSpc>
              <a:spcBef>
                <a:spcPts val="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AI accuracy is generally high, with most values around 0.95 to 0.96.</a:t>
            </a:r>
          </a:p>
          <a:p>
            <a:pPr marL="457200" marR="0" lvl="0" indent="-311150" algn="l" defTabSz="914400" rtl="0" eaLnBrk="1" fontAlgn="auto" latinLnBrk="0" hangingPunct="1">
              <a:lnSpc>
                <a:spcPct val="150000"/>
              </a:lnSpc>
              <a:spcBef>
                <a:spcPts val="110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Performance drops to 0.56-0.57, possibly due to certain terrain types or environmental conditions.</a:t>
            </a:r>
          </a:p>
          <a:p>
            <a:pPr marL="457200" marR="0" lvl="0" indent="-311150" algn="l" defTabSz="914400" rtl="0" eaLnBrk="1" fontAlgn="auto" latinLnBrk="0" hangingPunct="1">
              <a:lnSpc>
                <a:spcPct val="150000"/>
              </a:lnSpc>
              <a:spcBef>
                <a:spcPts val="110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Notable low-performance areas include Rows 4-7, Column 2 where accuracy drops to 0.56, possibly due to 'Wooded' terrain.</a:t>
            </a:r>
          </a:p>
          <a:p>
            <a:pPr marL="457200" marR="0" lvl="0" indent="-311150" algn="l" defTabSz="914400" rtl="0" eaLnBrk="1" fontAlgn="auto" latinLnBrk="0" hangingPunct="1">
              <a:lnSpc>
                <a:spcPct val="150000"/>
              </a:lnSpc>
              <a:spcBef>
                <a:spcPts val="1100"/>
              </a:spcBef>
              <a:spcAft>
                <a:spcPts val="110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Rows 3-6, Column 4 show accuracy between 0.62 and 0.70, indicating challenges with 'Rocky' terrain.</a:t>
            </a:r>
          </a:p>
        </p:txBody>
      </p:sp>
      <p:sp>
        <p:nvSpPr>
          <p:cNvPr id="13" name="Google Shape;456;p77" descr="header_0">
            <a:extLst>
              <a:ext uri="{FF2B5EF4-FFF2-40B4-BE49-F238E27FC236}">
                <a16:creationId xmlns:a16="http://schemas.microsoft.com/office/drawing/2014/main" id="{6F96497E-88B6-AD73-3054-481E5F3C5E6F}"/>
              </a:ext>
            </a:extLst>
          </p:cNvPr>
          <p:cNvSpPr txBox="1">
            <a:spLocks/>
          </p:cNvSpPr>
          <p:nvPr/>
        </p:nvSpPr>
        <p:spPr>
          <a:xfrm>
            <a:off x="433328" y="1255741"/>
            <a:ext cx="5326800" cy="830400"/>
          </a:xfrm>
          <a:prstGeom prst="rect">
            <a:avLst/>
          </a:prstGeom>
          <a:noFill/>
          <a:ln>
            <a:noFill/>
          </a:ln>
        </p:spPr>
        <p:txBody>
          <a:bodyPr spcFirstLastPara="1" wrap="square" lIns="243825" tIns="121900" rIns="182875" bIns="121900"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0" i="0" u="none" strike="noStrike" kern="0" cap="none" spc="0" normalizeH="0" baseline="0" noProof="0">
                <a:ln>
                  <a:noFill/>
                </a:ln>
                <a:solidFill>
                  <a:srgbClr val="7765E3"/>
                </a:solidFill>
                <a:effectLst/>
                <a:uLnTx/>
                <a:uFillTx/>
                <a:latin typeface="Century Gothic" panose="020B0502020202020204" pitchFamily="34" charset="0"/>
                <a:sym typeface="Hanken Grotesk SemiBold"/>
              </a:rPr>
              <a:t>AI Performance Analysis</a:t>
            </a:r>
          </a:p>
        </p:txBody>
      </p:sp>
      <p:sp>
        <p:nvSpPr>
          <p:cNvPr id="14" name="Google Shape;457;p77" descr="detail_1">
            <a:extLst>
              <a:ext uri="{FF2B5EF4-FFF2-40B4-BE49-F238E27FC236}">
                <a16:creationId xmlns:a16="http://schemas.microsoft.com/office/drawing/2014/main" id="{C49341BE-7ACD-C00A-F272-7A6970CB41AC}"/>
              </a:ext>
            </a:extLst>
          </p:cNvPr>
          <p:cNvSpPr txBox="1">
            <a:spLocks/>
          </p:cNvSpPr>
          <p:nvPr/>
        </p:nvSpPr>
        <p:spPr>
          <a:xfrm>
            <a:off x="6079461" y="2149074"/>
            <a:ext cx="5326800" cy="394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457200" marR="0" lvl="0" indent="-311150" algn="l" defTabSz="914400" rtl="0" eaLnBrk="1" fontAlgn="auto" latinLnBrk="0" hangingPunct="1">
              <a:lnSpc>
                <a:spcPct val="150000"/>
              </a:lnSpc>
              <a:spcBef>
                <a:spcPts val="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Human accuracy is slightly lower than AI, mostly ranging from 0.85 to 0.90.</a:t>
            </a:r>
          </a:p>
          <a:p>
            <a:pPr marL="457200" marR="0" lvl="0" indent="-311150" algn="l" defTabSz="914400" rtl="0" eaLnBrk="1" fontAlgn="auto" latinLnBrk="0" hangingPunct="1">
              <a:lnSpc>
                <a:spcPct val="150000"/>
              </a:lnSpc>
              <a:spcBef>
                <a:spcPts val="110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Significant drops in performance occur in specific conditions, such as Row 4, Column 2 where accuracy drops to 0.56, aligning with AI performance issues in 'Wooded' terrain.</a:t>
            </a:r>
          </a:p>
          <a:p>
            <a:pPr marL="457200" marR="0" lvl="0" indent="-311150" algn="l" defTabSz="914400" rtl="0" eaLnBrk="1" fontAlgn="auto" latinLnBrk="0" hangingPunct="1">
              <a:lnSpc>
                <a:spcPct val="150000"/>
              </a:lnSpc>
              <a:spcBef>
                <a:spcPts val="1100"/>
              </a:spcBef>
              <a:spcAft>
                <a:spcPts val="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Rows 5-7, Columns 1-3 show accuracy drops to 0.57-0.75, indicating challenges with 'Wooded' and 'Rocky' terrains.</a:t>
            </a:r>
          </a:p>
          <a:p>
            <a:pPr marL="457200" marR="0" lvl="0" indent="-311150" algn="l" defTabSz="914400" rtl="0" eaLnBrk="1" fontAlgn="auto" latinLnBrk="0" hangingPunct="1">
              <a:lnSpc>
                <a:spcPct val="150000"/>
              </a:lnSpc>
              <a:spcBef>
                <a:spcPts val="1100"/>
              </a:spcBef>
              <a:spcAft>
                <a:spcPts val="1100"/>
              </a:spcAft>
              <a:buClr>
                <a:srgbClr val="211C21"/>
              </a:buClr>
              <a:buSzPts val="1300"/>
              <a:buFont typeface="Hanken Grotesk"/>
              <a:buChar char="•"/>
              <a:tabLst/>
              <a:defRPr/>
            </a:pPr>
            <a:r>
              <a:rPr kumimoji="0" lang="en-US" sz="1300" b="0" i="0" u="none" strike="noStrike" kern="0" cap="none" spc="0" normalizeH="0" baseline="0" noProof="0">
                <a:ln>
                  <a:noFill/>
                </a:ln>
                <a:solidFill>
                  <a:srgbClr val="211C21"/>
                </a:solidFill>
                <a:effectLst/>
                <a:uLnTx/>
                <a:uFillTx/>
                <a:latin typeface="Century Gothic" panose="020B0502020202020204" pitchFamily="34" charset="0"/>
                <a:sym typeface="Hanken Grotesk"/>
              </a:rPr>
              <a:t>Generally, humans perform better or similarly in 'Grassy' and 'Sandy' terrains compared to more challenging environments.</a:t>
            </a:r>
          </a:p>
        </p:txBody>
      </p:sp>
      <p:sp>
        <p:nvSpPr>
          <p:cNvPr id="15" name="Google Shape;458;p77" descr="header_1">
            <a:extLst>
              <a:ext uri="{FF2B5EF4-FFF2-40B4-BE49-F238E27FC236}">
                <a16:creationId xmlns:a16="http://schemas.microsoft.com/office/drawing/2014/main" id="{8E23AB95-3040-7D74-4F32-63BE761BF4E4}"/>
              </a:ext>
            </a:extLst>
          </p:cNvPr>
          <p:cNvSpPr txBox="1">
            <a:spLocks/>
          </p:cNvSpPr>
          <p:nvPr/>
        </p:nvSpPr>
        <p:spPr>
          <a:xfrm>
            <a:off x="6079461" y="1255741"/>
            <a:ext cx="5326800" cy="830400"/>
          </a:xfrm>
          <a:prstGeom prst="rect">
            <a:avLst/>
          </a:prstGeom>
          <a:noFill/>
          <a:ln>
            <a:noFill/>
          </a:ln>
        </p:spPr>
        <p:txBody>
          <a:bodyPr spcFirstLastPara="1" wrap="square" lIns="243825" tIns="121900" rIns="182875" bIns="121900" anchor="b"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0" i="0" u="none" strike="noStrike" kern="0" cap="none" spc="0" normalizeH="0" baseline="0" noProof="0">
                <a:ln>
                  <a:noFill/>
                </a:ln>
                <a:solidFill>
                  <a:srgbClr val="7765E3"/>
                </a:solidFill>
                <a:effectLst/>
                <a:uLnTx/>
                <a:uFillTx/>
                <a:latin typeface="Century Gothic" panose="020B0502020202020204" pitchFamily="34" charset="0"/>
                <a:sym typeface="Hanken Grotesk SemiBold"/>
              </a:rPr>
              <a:t>Human Performance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latin typeface="Century Gothic" panose="020B0502020202020204" pitchFamily="34" charset="0"/>
              </a:rPr>
              <a:t>Terrain and Performance Correlation	</a:t>
            </a:r>
            <a:endParaRPr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4</a:t>
            </a:fld>
            <a:endParaRPr>
              <a:latin typeface="Century Gothic" panose="020B0502020202020204" pitchFamily="34" charset="0"/>
            </a:endParaRPr>
          </a:p>
        </p:txBody>
      </p:sp>
      <p:sp>
        <p:nvSpPr>
          <p:cNvPr id="19" name="Google Shape;463;p78" descr="header_2">
            <a:extLst>
              <a:ext uri="{FF2B5EF4-FFF2-40B4-BE49-F238E27FC236}">
                <a16:creationId xmlns:a16="http://schemas.microsoft.com/office/drawing/2014/main" id="{D54D656D-9ED9-5D86-18C5-2E5E39DEC52A}"/>
              </a:ext>
            </a:extLst>
          </p:cNvPr>
          <p:cNvSpPr txBox="1">
            <a:spLocks/>
          </p:cNvSpPr>
          <p:nvPr/>
        </p:nvSpPr>
        <p:spPr>
          <a:xfrm>
            <a:off x="8200433" y="2026967"/>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2400"/>
              <a:buFont typeface="Hanken Grotesk"/>
              <a:buNone/>
              <a:tabLst/>
              <a:defRPr/>
            </a:pPr>
            <a:r>
              <a:rPr kumimoji="0" lang="en-US" sz="1900" b="0" i="0" u="none" strike="noStrike" kern="0" cap="none" spc="0" normalizeH="0" baseline="0" noProof="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Wooded Terrain</a:t>
            </a:r>
          </a:p>
        </p:txBody>
      </p:sp>
      <p:sp>
        <p:nvSpPr>
          <p:cNvPr id="20" name="Google Shape;464;p78" descr="detail_0">
            <a:extLst>
              <a:ext uri="{FF2B5EF4-FFF2-40B4-BE49-F238E27FC236}">
                <a16:creationId xmlns:a16="http://schemas.microsoft.com/office/drawing/2014/main" id="{EEC9EC0F-8FFC-A827-57F0-405879D879F4}"/>
              </a:ext>
            </a:extLst>
          </p:cNvPr>
          <p:cNvSpPr txBox="1">
            <a:spLocks/>
          </p:cNvSpPr>
          <p:nvPr/>
        </p:nvSpPr>
        <p:spPr>
          <a:xfrm>
            <a:off x="558800" y="2636329"/>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Both AI and humans maintain high accuracy, with minimal performance drops. AI accuracy generally around 0.95 to 0.96, while human accuracy ranges from 0.85 to 0.90.</a:t>
            </a:r>
          </a:p>
        </p:txBody>
      </p:sp>
      <p:sp>
        <p:nvSpPr>
          <p:cNvPr id="21" name="Google Shape;465;p78" descr="header_0">
            <a:extLst>
              <a:ext uri="{FF2B5EF4-FFF2-40B4-BE49-F238E27FC236}">
                <a16:creationId xmlns:a16="http://schemas.microsoft.com/office/drawing/2014/main" id="{D08B13CD-7AE2-7F12-278D-805AC17BF827}"/>
              </a:ext>
            </a:extLst>
          </p:cNvPr>
          <p:cNvSpPr txBox="1">
            <a:spLocks/>
          </p:cNvSpPr>
          <p:nvPr/>
        </p:nvSpPr>
        <p:spPr>
          <a:xfrm>
            <a:off x="558800" y="2026967"/>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1500"/>
              <a:buFont typeface="Hanken Grotesk"/>
              <a:buNone/>
              <a:tabLst/>
              <a:defRPr/>
            </a:pPr>
            <a:r>
              <a:rPr kumimoji="0" lang="en-US" sz="1900" b="0" i="0" u="none" strike="noStrike" kern="0" cap="none" spc="0" normalizeH="0" baseline="0" noProof="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Grassy Terrain</a:t>
            </a:r>
          </a:p>
        </p:txBody>
      </p:sp>
      <p:sp>
        <p:nvSpPr>
          <p:cNvPr id="22" name="Google Shape;466;p78" descr="header_1">
            <a:extLst>
              <a:ext uri="{FF2B5EF4-FFF2-40B4-BE49-F238E27FC236}">
                <a16:creationId xmlns:a16="http://schemas.microsoft.com/office/drawing/2014/main" id="{DA31354D-5F22-C385-5B7A-261757F3EC90}"/>
              </a:ext>
            </a:extLst>
          </p:cNvPr>
          <p:cNvSpPr txBox="1">
            <a:spLocks/>
          </p:cNvSpPr>
          <p:nvPr/>
        </p:nvSpPr>
        <p:spPr>
          <a:xfrm>
            <a:off x="4379600" y="2026967"/>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1500"/>
              <a:buFont typeface="Hanken Grotesk"/>
              <a:buNone/>
              <a:tabLst/>
              <a:defRPr/>
            </a:pPr>
            <a:r>
              <a:rPr kumimoji="0" lang="en-US" sz="1900" b="0" i="0" u="none" strike="noStrike" kern="0" cap="none" spc="0" normalizeH="0" baseline="0" noProof="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Rocky Terrain</a:t>
            </a:r>
          </a:p>
        </p:txBody>
      </p:sp>
      <p:sp>
        <p:nvSpPr>
          <p:cNvPr id="23" name="Google Shape;467;p78" descr="detail_1">
            <a:extLst>
              <a:ext uri="{FF2B5EF4-FFF2-40B4-BE49-F238E27FC236}">
                <a16:creationId xmlns:a16="http://schemas.microsoft.com/office/drawing/2014/main" id="{3659B699-45DB-3961-794C-578FBF774C67}"/>
              </a:ext>
            </a:extLst>
          </p:cNvPr>
          <p:cNvSpPr txBox="1">
            <a:spLocks/>
          </p:cNvSpPr>
          <p:nvPr/>
        </p:nvSpPr>
        <p:spPr>
          <a:xfrm>
            <a:off x="4379600" y="2636329"/>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Significant performance drops for both AI and humans, indicating this terrain poses challenges. AI accuracy varies from 44% to 75%, while human accuracy generally around 70%.</a:t>
            </a:r>
          </a:p>
        </p:txBody>
      </p:sp>
      <p:sp>
        <p:nvSpPr>
          <p:cNvPr id="24" name="Google Shape;468;p78" descr="detail_2">
            <a:extLst>
              <a:ext uri="{FF2B5EF4-FFF2-40B4-BE49-F238E27FC236}">
                <a16:creationId xmlns:a16="http://schemas.microsoft.com/office/drawing/2014/main" id="{6115F4FB-F1BD-A6A2-97CF-A21AECFC88D6}"/>
              </a:ext>
            </a:extLst>
          </p:cNvPr>
          <p:cNvSpPr txBox="1">
            <a:spLocks/>
          </p:cNvSpPr>
          <p:nvPr/>
        </p:nvSpPr>
        <p:spPr>
          <a:xfrm>
            <a:off x="8200400" y="2636329"/>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Notable drops in performance for both AI and humans, suggesting dense vegetation impacts detection abilities. AI accuracy is around 0.56 to 0.57, while humans show significant drops to 0.56.</a:t>
            </a:r>
          </a:p>
        </p:txBody>
      </p:sp>
      <p:sp>
        <p:nvSpPr>
          <p:cNvPr id="25" name="Google Shape;469;p78">
            <a:extLst>
              <a:ext uri="{FF2B5EF4-FFF2-40B4-BE49-F238E27FC236}">
                <a16:creationId xmlns:a16="http://schemas.microsoft.com/office/drawing/2014/main" id="{EDB48DAA-0CB6-E93A-5568-3BE3718723DD}"/>
              </a:ext>
            </a:extLst>
          </p:cNvPr>
          <p:cNvSpPr/>
          <p:nvPr/>
        </p:nvSpPr>
        <p:spPr>
          <a:xfrm>
            <a:off x="670567" y="1731733"/>
            <a:ext cx="180000" cy="180300"/>
          </a:xfrm>
          <a:prstGeom prst="ellipse">
            <a:avLst/>
          </a:prstGeom>
          <a:solidFill>
            <a:srgbClr val="7765E3"/>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26" name="Google Shape;470;p78">
            <a:extLst>
              <a:ext uri="{FF2B5EF4-FFF2-40B4-BE49-F238E27FC236}">
                <a16:creationId xmlns:a16="http://schemas.microsoft.com/office/drawing/2014/main" id="{675368C3-23DE-25E1-E322-8285A52417E3}"/>
              </a:ext>
            </a:extLst>
          </p:cNvPr>
          <p:cNvSpPr/>
          <p:nvPr/>
        </p:nvSpPr>
        <p:spPr>
          <a:xfrm>
            <a:off x="4491358" y="1731733"/>
            <a:ext cx="180000" cy="180300"/>
          </a:xfrm>
          <a:prstGeom prst="ellipse">
            <a:avLst/>
          </a:prstGeom>
          <a:solidFill>
            <a:srgbClr val="A09CA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27" name="Google Shape;471;p78">
            <a:extLst>
              <a:ext uri="{FF2B5EF4-FFF2-40B4-BE49-F238E27FC236}">
                <a16:creationId xmlns:a16="http://schemas.microsoft.com/office/drawing/2014/main" id="{2DF1475C-6FCF-351B-A1F1-1467C08FCD87}"/>
              </a:ext>
            </a:extLst>
          </p:cNvPr>
          <p:cNvSpPr/>
          <p:nvPr/>
        </p:nvSpPr>
        <p:spPr>
          <a:xfrm>
            <a:off x="8312150" y="1731733"/>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280616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latin typeface="Century Gothic" panose="020B0502020202020204" pitchFamily="34" charset="0"/>
              </a:rPr>
              <a:t>Impact of Environmental Conditions</a:t>
            </a:r>
            <a:endParaRPr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5</a:t>
            </a:fld>
            <a:endParaRPr>
              <a:latin typeface="Century Gothic" panose="020B0502020202020204" pitchFamily="34" charset="0"/>
            </a:endParaRPr>
          </a:p>
        </p:txBody>
      </p:sp>
      <p:sp>
        <p:nvSpPr>
          <p:cNvPr id="9" name="Google Shape;477;p79" descr="detail_2">
            <a:extLst>
              <a:ext uri="{FF2B5EF4-FFF2-40B4-BE49-F238E27FC236}">
                <a16:creationId xmlns:a16="http://schemas.microsoft.com/office/drawing/2014/main" id="{DF63407C-0E12-4648-D1C1-0CF0BA97F4B6}"/>
              </a:ext>
            </a:extLst>
          </p:cNvPr>
          <p:cNvSpPr txBox="1">
            <a:spLocks/>
          </p:cNvSpPr>
          <p:nvPr/>
        </p:nvSpPr>
        <p:spPr>
          <a:xfrm>
            <a:off x="609600" y="4733236"/>
            <a:ext cx="10360800" cy="12381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Time of day, such as testing at '0900' and '2100', influences visibility and temperature, further impacting overall performance in mine detection tasks.</a:t>
            </a:r>
          </a:p>
        </p:txBody>
      </p:sp>
      <p:sp>
        <p:nvSpPr>
          <p:cNvPr id="10" name="Google Shape;478;p79" descr="detail_1">
            <a:extLst>
              <a:ext uri="{FF2B5EF4-FFF2-40B4-BE49-F238E27FC236}">
                <a16:creationId xmlns:a16="http://schemas.microsoft.com/office/drawing/2014/main" id="{451FA976-B17C-C3A5-919A-413DC9F50917}"/>
              </a:ext>
            </a:extLst>
          </p:cNvPr>
          <p:cNvSpPr txBox="1">
            <a:spLocks/>
          </p:cNvSpPr>
          <p:nvPr/>
        </p:nvSpPr>
        <p:spPr>
          <a:xfrm>
            <a:off x="609600" y="3199801"/>
            <a:ext cx="10360800" cy="12381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Precipitation levels, noted as '5 inches', introduce moderate challenges to detection capabilities, affecting performance consistency.</a:t>
            </a:r>
          </a:p>
        </p:txBody>
      </p:sp>
      <p:sp>
        <p:nvSpPr>
          <p:cNvPr id="11" name="Google Shape;479;p79" descr="detail_0">
            <a:extLst>
              <a:ext uri="{FF2B5EF4-FFF2-40B4-BE49-F238E27FC236}">
                <a16:creationId xmlns:a16="http://schemas.microsoft.com/office/drawing/2014/main" id="{015A4403-1EE0-0BFE-6CBA-349E93204575}"/>
              </a:ext>
            </a:extLst>
          </p:cNvPr>
          <p:cNvSpPr txBox="1">
            <a:spLocks/>
          </p:cNvSpPr>
          <p:nvPr/>
        </p:nvSpPr>
        <p:spPr>
          <a:xfrm>
            <a:off x="609600" y="1666367"/>
            <a:ext cx="10360800" cy="12381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Visibility plays a crucial role in detection performance, as seen in conditions of '0.05 visibility' that may impact both AI and human accuracy.</a:t>
            </a:r>
          </a:p>
        </p:txBody>
      </p:sp>
      <p:cxnSp>
        <p:nvCxnSpPr>
          <p:cNvPr id="12" name="Google Shape;481;p79">
            <a:extLst>
              <a:ext uri="{FF2B5EF4-FFF2-40B4-BE49-F238E27FC236}">
                <a16:creationId xmlns:a16="http://schemas.microsoft.com/office/drawing/2014/main" id="{AECF4EF2-CC19-EC54-8D8F-A53BE482D654}"/>
              </a:ext>
            </a:extLst>
          </p:cNvPr>
          <p:cNvCxnSpPr/>
          <p:nvPr/>
        </p:nvCxnSpPr>
        <p:spPr>
          <a:xfrm>
            <a:off x="609600" y="3052148"/>
            <a:ext cx="10360800" cy="0"/>
          </a:xfrm>
          <a:prstGeom prst="straightConnector1">
            <a:avLst/>
          </a:prstGeom>
          <a:noFill/>
          <a:ln w="19050" cap="flat" cmpd="sng">
            <a:solidFill>
              <a:srgbClr val="211C21"/>
            </a:solidFill>
            <a:prstDash val="solid"/>
            <a:round/>
            <a:headEnd type="none" w="med" len="med"/>
            <a:tailEnd type="none" w="med" len="med"/>
          </a:ln>
        </p:spPr>
      </p:cxnSp>
      <p:cxnSp>
        <p:nvCxnSpPr>
          <p:cNvPr id="13" name="Google Shape;482;p79">
            <a:extLst>
              <a:ext uri="{FF2B5EF4-FFF2-40B4-BE49-F238E27FC236}">
                <a16:creationId xmlns:a16="http://schemas.microsoft.com/office/drawing/2014/main" id="{F05018E1-44E9-C433-9276-533A7435BA23}"/>
              </a:ext>
            </a:extLst>
          </p:cNvPr>
          <p:cNvCxnSpPr/>
          <p:nvPr/>
        </p:nvCxnSpPr>
        <p:spPr>
          <a:xfrm>
            <a:off x="609600" y="4585586"/>
            <a:ext cx="10360800" cy="0"/>
          </a:xfrm>
          <a:prstGeom prst="straightConnector1">
            <a:avLst/>
          </a:prstGeom>
          <a:noFill/>
          <a:ln w="19050" cap="flat" cmpd="sng">
            <a:solidFill>
              <a:srgbClr val="211C21"/>
            </a:solidFill>
            <a:prstDash val="solid"/>
            <a:round/>
            <a:headEnd type="none" w="med" len="med"/>
            <a:tailEnd type="none" w="med" len="med"/>
          </a:ln>
        </p:spPr>
      </p:cxnSp>
      <p:cxnSp>
        <p:nvCxnSpPr>
          <p:cNvPr id="14" name="Google Shape;483;p79">
            <a:extLst>
              <a:ext uri="{FF2B5EF4-FFF2-40B4-BE49-F238E27FC236}">
                <a16:creationId xmlns:a16="http://schemas.microsoft.com/office/drawing/2014/main" id="{C03CCF23-9CD0-CECD-0940-6419102A77ED}"/>
              </a:ext>
            </a:extLst>
          </p:cNvPr>
          <p:cNvCxnSpPr/>
          <p:nvPr/>
        </p:nvCxnSpPr>
        <p:spPr>
          <a:xfrm>
            <a:off x="609600" y="1532867"/>
            <a:ext cx="10360800" cy="0"/>
          </a:xfrm>
          <a:prstGeom prst="straightConnector1">
            <a:avLst/>
          </a:prstGeom>
          <a:noFill/>
          <a:ln w="19050" cap="flat" cmpd="sng">
            <a:solidFill>
              <a:srgbClr val="211C21"/>
            </a:solidFill>
            <a:prstDash val="solid"/>
            <a:round/>
            <a:headEnd type="none" w="med" len="med"/>
            <a:tailEnd type="none" w="med" len="med"/>
          </a:ln>
        </p:spPr>
      </p:cxnSp>
      <p:cxnSp>
        <p:nvCxnSpPr>
          <p:cNvPr id="15" name="Google Shape;484;p79">
            <a:extLst>
              <a:ext uri="{FF2B5EF4-FFF2-40B4-BE49-F238E27FC236}">
                <a16:creationId xmlns:a16="http://schemas.microsoft.com/office/drawing/2014/main" id="{7A57A6EC-A210-7382-B69E-001812F15E0F}"/>
              </a:ext>
            </a:extLst>
          </p:cNvPr>
          <p:cNvCxnSpPr/>
          <p:nvPr/>
        </p:nvCxnSpPr>
        <p:spPr>
          <a:xfrm>
            <a:off x="609600" y="6104867"/>
            <a:ext cx="10360800" cy="0"/>
          </a:xfrm>
          <a:prstGeom prst="straightConnector1">
            <a:avLst/>
          </a:prstGeom>
          <a:noFill/>
          <a:ln w="19050" cap="flat" cmpd="sng">
            <a:solidFill>
              <a:srgbClr val="211C21"/>
            </a:solidFill>
            <a:prstDash val="solid"/>
            <a:round/>
            <a:headEnd type="none" w="med" len="med"/>
            <a:tailEnd type="none" w="med" len="med"/>
          </a:ln>
        </p:spPr>
      </p:cxnSp>
    </p:spTree>
    <p:extLst>
      <p:ext uri="{BB962C8B-B14F-4D97-AF65-F5344CB8AC3E}">
        <p14:creationId xmlns:p14="http://schemas.microsoft.com/office/powerpoint/2010/main" val="26224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latin typeface="Century Gothic" panose="020B0502020202020204" pitchFamily="34" charset="0"/>
              </a:rPr>
              <a:t>Recommendations for Improvement</a:t>
            </a:r>
            <a:endParaRPr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6</a:t>
            </a:fld>
            <a:endParaRPr>
              <a:latin typeface="Century Gothic" panose="020B0502020202020204" pitchFamily="34" charset="0"/>
            </a:endParaRPr>
          </a:p>
        </p:txBody>
      </p:sp>
      <p:cxnSp>
        <p:nvCxnSpPr>
          <p:cNvPr id="17" name="Google Shape;489;p80">
            <a:extLst>
              <a:ext uri="{FF2B5EF4-FFF2-40B4-BE49-F238E27FC236}">
                <a16:creationId xmlns:a16="http://schemas.microsoft.com/office/drawing/2014/main" id="{05CA09EA-BA19-4FB0-BFB3-F7B8EC67E365}"/>
              </a:ext>
            </a:extLst>
          </p:cNvPr>
          <p:cNvCxnSpPr/>
          <p:nvPr/>
        </p:nvCxnSpPr>
        <p:spPr>
          <a:xfrm rot="10800000" flipH="1">
            <a:off x="609600" y="5766867"/>
            <a:ext cx="2696400" cy="2700"/>
          </a:xfrm>
          <a:prstGeom prst="straightConnector1">
            <a:avLst/>
          </a:prstGeom>
          <a:noFill/>
          <a:ln w="38100" cap="flat" cmpd="sng">
            <a:solidFill>
              <a:srgbClr val="7765E3"/>
            </a:solidFill>
            <a:prstDash val="solid"/>
            <a:round/>
            <a:headEnd type="none" w="med" len="med"/>
            <a:tailEnd type="none" w="med" len="med"/>
          </a:ln>
        </p:spPr>
      </p:cxnSp>
      <p:cxnSp>
        <p:nvCxnSpPr>
          <p:cNvPr id="18" name="Google Shape;490;p80">
            <a:extLst>
              <a:ext uri="{FF2B5EF4-FFF2-40B4-BE49-F238E27FC236}">
                <a16:creationId xmlns:a16="http://schemas.microsoft.com/office/drawing/2014/main" id="{A147D3EE-8B57-9A1C-6D0F-1AD7171D63EC}"/>
              </a:ext>
            </a:extLst>
          </p:cNvPr>
          <p:cNvCxnSpPr/>
          <p:nvPr/>
        </p:nvCxnSpPr>
        <p:spPr>
          <a:xfrm rot="10800000" flipH="1">
            <a:off x="3362339" y="5766867"/>
            <a:ext cx="2696400" cy="2700"/>
          </a:xfrm>
          <a:prstGeom prst="straightConnector1">
            <a:avLst/>
          </a:prstGeom>
          <a:noFill/>
          <a:ln w="38100" cap="flat" cmpd="sng">
            <a:solidFill>
              <a:srgbClr val="DBD56E"/>
            </a:solidFill>
            <a:prstDash val="solid"/>
            <a:round/>
            <a:headEnd type="none" w="med" len="med"/>
            <a:tailEnd type="none" w="med" len="med"/>
          </a:ln>
        </p:spPr>
      </p:cxnSp>
      <p:cxnSp>
        <p:nvCxnSpPr>
          <p:cNvPr id="19" name="Google Shape;491;p80">
            <a:extLst>
              <a:ext uri="{FF2B5EF4-FFF2-40B4-BE49-F238E27FC236}">
                <a16:creationId xmlns:a16="http://schemas.microsoft.com/office/drawing/2014/main" id="{C17A7F44-B352-2E09-6BAB-5AFC4256D51F}"/>
              </a:ext>
            </a:extLst>
          </p:cNvPr>
          <p:cNvCxnSpPr/>
          <p:nvPr/>
        </p:nvCxnSpPr>
        <p:spPr>
          <a:xfrm rot="10800000" flipH="1">
            <a:off x="6133483" y="5766867"/>
            <a:ext cx="2696400" cy="2700"/>
          </a:xfrm>
          <a:prstGeom prst="straightConnector1">
            <a:avLst/>
          </a:prstGeom>
          <a:noFill/>
          <a:ln w="38100" cap="flat" cmpd="sng">
            <a:solidFill>
              <a:srgbClr val="A09CAB"/>
            </a:solidFill>
            <a:prstDash val="solid"/>
            <a:round/>
            <a:headEnd type="none" w="med" len="med"/>
            <a:tailEnd type="none" w="med" len="med"/>
          </a:ln>
        </p:spPr>
      </p:cxnSp>
      <p:cxnSp>
        <p:nvCxnSpPr>
          <p:cNvPr id="20" name="Google Shape;492;p80">
            <a:extLst>
              <a:ext uri="{FF2B5EF4-FFF2-40B4-BE49-F238E27FC236}">
                <a16:creationId xmlns:a16="http://schemas.microsoft.com/office/drawing/2014/main" id="{F39FC003-2943-B5F1-48D5-991BF02E86CD}"/>
              </a:ext>
            </a:extLst>
          </p:cNvPr>
          <p:cNvCxnSpPr/>
          <p:nvPr/>
        </p:nvCxnSpPr>
        <p:spPr>
          <a:xfrm rot="10800000" flipH="1">
            <a:off x="8886184" y="5766867"/>
            <a:ext cx="2696400" cy="2700"/>
          </a:xfrm>
          <a:prstGeom prst="straightConnector1">
            <a:avLst/>
          </a:prstGeom>
          <a:noFill/>
          <a:ln w="38100" cap="flat" cmpd="sng">
            <a:solidFill>
              <a:srgbClr val="EF233C"/>
            </a:solidFill>
            <a:prstDash val="solid"/>
            <a:round/>
            <a:headEnd type="none" w="med" len="med"/>
            <a:tailEnd type="none" w="med" len="med"/>
          </a:ln>
        </p:spPr>
      </p:cxnSp>
      <p:sp>
        <p:nvSpPr>
          <p:cNvPr id="21" name="Google Shape;494;p80" descr="detail_2">
            <a:extLst>
              <a:ext uri="{FF2B5EF4-FFF2-40B4-BE49-F238E27FC236}">
                <a16:creationId xmlns:a16="http://schemas.microsoft.com/office/drawing/2014/main" id="{CA892B1E-7A0D-505B-3504-613058740C8E}"/>
              </a:ext>
            </a:extLst>
          </p:cNvPr>
          <p:cNvSpPr txBox="1">
            <a:spLocks/>
          </p:cNvSpPr>
          <p:nvPr/>
        </p:nvSpPr>
        <p:spPr>
          <a:xfrm>
            <a:off x="6133483" y="1934933"/>
            <a:ext cx="2696400" cy="38241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800" b="0" i="0" u="none" strike="noStrike" kern="0" cap="none" spc="0" normalizeH="0" baseline="0" noProof="0">
                <a:ln>
                  <a:noFill/>
                </a:ln>
                <a:solidFill>
                  <a:srgbClr val="211C21"/>
                </a:solidFill>
                <a:effectLst/>
                <a:uLnTx/>
                <a:uFillTx/>
                <a:latin typeface="Century Gothic" panose="020B0502020202020204" pitchFamily="34" charset="0"/>
                <a:sym typeface="Hanken Grotesk"/>
              </a:rPr>
              <a:t>Enhance AI training with diverse terrain and environmental data to improve robustness in challenging conditions.</a:t>
            </a:r>
          </a:p>
        </p:txBody>
      </p:sp>
      <p:sp>
        <p:nvSpPr>
          <p:cNvPr id="22" name="Google Shape;495;p80" descr="detail_1">
            <a:extLst>
              <a:ext uri="{FF2B5EF4-FFF2-40B4-BE49-F238E27FC236}">
                <a16:creationId xmlns:a16="http://schemas.microsoft.com/office/drawing/2014/main" id="{6911F1F8-764D-1CDE-2283-B10756640D09}"/>
              </a:ext>
            </a:extLst>
          </p:cNvPr>
          <p:cNvSpPr txBox="1">
            <a:spLocks/>
          </p:cNvSpPr>
          <p:nvPr/>
        </p:nvSpPr>
        <p:spPr>
          <a:xfrm>
            <a:off x="3362339" y="1934933"/>
            <a:ext cx="2696400" cy="38241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800" b="0" i="0" u="none" strike="noStrike" kern="0" cap="none" spc="0" normalizeH="0" baseline="0" noProof="0">
                <a:ln>
                  <a:noFill/>
                </a:ln>
                <a:solidFill>
                  <a:srgbClr val="211C21"/>
                </a:solidFill>
                <a:effectLst/>
                <a:uLnTx/>
                <a:uFillTx/>
                <a:latin typeface="Century Gothic" panose="020B0502020202020204" pitchFamily="34" charset="0"/>
                <a:sym typeface="Hanken Grotesk"/>
              </a:rPr>
              <a:t>Consider environmental factors like time of day and weather conditions when planning detection operations.</a:t>
            </a:r>
          </a:p>
        </p:txBody>
      </p:sp>
      <p:sp>
        <p:nvSpPr>
          <p:cNvPr id="23" name="Google Shape;496;p80" descr="detail_0">
            <a:extLst>
              <a:ext uri="{FF2B5EF4-FFF2-40B4-BE49-F238E27FC236}">
                <a16:creationId xmlns:a16="http://schemas.microsoft.com/office/drawing/2014/main" id="{3DCFC52F-2714-96E9-B839-BD83700532D8}"/>
              </a:ext>
            </a:extLst>
          </p:cNvPr>
          <p:cNvSpPr txBox="1">
            <a:spLocks/>
          </p:cNvSpPr>
          <p:nvPr/>
        </p:nvSpPr>
        <p:spPr>
          <a:xfrm>
            <a:off x="609600" y="1934933"/>
            <a:ext cx="2696400" cy="38241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400"/>
              <a:buFont typeface="Hanken Grotesk"/>
              <a:buNone/>
              <a:tabLst/>
              <a:defRPr/>
            </a:pPr>
            <a:r>
              <a:rPr kumimoji="0" lang="en-US" sz="18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Develop specialized detection techniques for 'Rocky' and 'Wooded' terrains to improve accuracy.</a:t>
            </a:r>
          </a:p>
        </p:txBody>
      </p:sp>
      <p:sp>
        <p:nvSpPr>
          <p:cNvPr id="24" name="Google Shape;497;p80" descr="detail_3">
            <a:extLst>
              <a:ext uri="{FF2B5EF4-FFF2-40B4-BE49-F238E27FC236}">
                <a16:creationId xmlns:a16="http://schemas.microsoft.com/office/drawing/2014/main" id="{188E35A4-5218-1C1A-127C-7A21EDEC7F1F}"/>
              </a:ext>
            </a:extLst>
          </p:cNvPr>
          <p:cNvSpPr txBox="1">
            <a:spLocks/>
          </p:cNvSpPr>
          <p:nvPr/>
        </p:nvSpPr>
        <p:spPr>
          <a:xfrm>
            <a:off x="8886184" y="1934933"/>
            <a:ext cx="2696400" cy="38241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spcBef>
                <a:spcPts val="0"/>
              </a:spcBef>
              <a:spcAft>
                <a:spcPts val="1300"/>
              </a:spcAft>
              <a:buClr>
                <a:srgbClr val="211C21"/>
              </a:buClr>
              <a:buSzPts val="1900"/>
              <a:buFont typeface="Hanken Grotesk"/>
              <a:buNone/>
              <a:tabLst/>
              <a:defRPr/>
            </a:pPr>
            <a:r>
              <a:rPr kumimoji="0" lang="en-US" sz="1800" b="0" i="0" u="none" strike="noStrike" kern="0" cap="none" spc="0" normalizeH="0" baseline="0" noProof="0">
                <a:ln>
                  <a:noFill/>
                </a:ln>
                <a:solidFill>
                  <a:srgbClr val="211C21"/>
                </a:solidFill>
                <a:effectLst/>
                <a:uLnTx/>
                <a:uFillTx/>
                <a:latin typeface="Century Gothic" panose="020B0502020202020204" pitchFamily="34" charset="0"/>
                <a:sym typeface="Hanken Grotesk"/>
              </a:rPr>
              <a:t>Utilize human expertise in terrains where they consistently outperform AI to maximize detection accuracy.</a:t>
            </a:r>
          </a:p>
        </p:txBody>
      </p:sp>
    </p:spTree>
    <p:extLst>
      <p:ext uri="{BB962C8B-B14F-4D97-AF65-F5344CB8AC3E}">
        <p14:creationId xmlns:p14="http://schemas.microsoft.com/office/powerpoint/2010/main" val="49773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latin typeface="Century Gothic" panose="020B0502020202020204" pitchFamily="34" charset="0"/>
              </a:rPr>
              <a:t>Map A Night - Analysis and Performance Summary</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7</a:t>
            </a:fld>
            <a:endParaRPr>
              <a:latin typeface="Century Gothic" panose="020B0502020202020204" pitchFamily="34" charset="0"/>
            </a:endParaRPr>
          </a:p>
        </p:txBody>
      </p:sp>
      <p:sp>
        <p:nvSpPr>
          <p:cNvPr id="10" name="Google Shape;503;p81" descr="detail_0">
            <a:extLst>
              <a:ext uri="{FF2B5EF4-FFF2-40B4-BE49-F238E27FC236}">
                <a16:creationId xmlns:a16="http://schemas.microsoft.com/office/drawing/2014/main" id="{175924AD-DEA2-9127-1847-D47987260247}"/>
              </a:ext>
            </a:extLst>
          </p:cNvPr>
          <p:cNvSpPr txBox="1">
            <a:spLocks/>
          </p:cNvSpPr>
          <p:nvPr/>
        </p:nvSpPr>
        <p:spPr>
          <a:xfrm>
            <a:off x="686333" y="2151545"/>
            <a:ext cx="4908300" cy="393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381000" marR="0" lvl="0" indent="-311150" algn="l" defTabSz="914400" rtl="0" eaLnBrk="1" fontAlgn="auto" latinLnBrk="0" hangingPunct="1">
              <a:lnSpc>
                <a:spcPct val="100000"/>
              </a:lnSpc>
              <a:spcBef>
                <a:spcPts val="1200"/>
              </a:spcBef>
              <a:spcAft>
                <a:spcPts val="0"/>
              </a:spcAft>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Accuracy ranges from 48% to 83%.</a:t>
            </a:r>
          </a:p>
          <a:p>
            <a:pPr marL="381000" marR="0" lvl="0" indent="-311150" algn="l" defTabSz="914400" rtl="0" eaLnBrk="1" fontAlgn="auto" latinLnBrk="0" hangingPunct="1">
              <a:lnSpc>
                <a:spcPct val="100000"/>
              </a:lnSpc>
              <a:spcBef>
                <a:spcPts val="1200"/>
              </a:spcBef>
              <a:spcAft>
                <a:spcPts val="0"/>
              </a:spcAft>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High accuracy observed in conditions with Sandy or Swampy terrains.</a:t>
            </a:r>
          </a:p>
          <a:p>
            <a:pPr marL="381000" marR="0" lvl="0" indent="-311150" algn="l" defTabSz="914400" rtl="0" eaLnBrk="1" fontAlgn="auto" latinLnBrk="0" hangingPunct="1">
              <a:lnSpc>
                <a:spcPct val="100000"/>
              </a:lnSpc>
              <a:spcBef>
                <a:spcPts val="1200"/>
              </a:spcBef>
              <a:spcAft>
                <a:spcPts val="1100"/>
              </a:spcAft>
              <a:buClr>
                <a:srgbClr val="A09CAB"/>
              </a:buClr>
              <a:buSzPts val="1300"/>
              <a:buFont typeface="Hanken Grotesk"/>
              <a:buChar char="•"/>
              <a:tabLst/>
              <a:defRPr/>
            </a:pPr>
            <a:r>
              <a:rPr kumimoji="0" lang="en-US" sz="16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Significant drops noted in specific rows and columns.</a:t>
            </a:r>
          </a:p>
        </p:txBody>
      </p:sp>
      <p:sp>
        <p:nvSpPr>
          <p:cNvPr id="11" name="Google Shape;504;p81" descr="detail_1">
            <a:extLst>
              <a:ext uri="{FF2B5EF4-FFF2-40B4-BE49-F238E27FC236}">
                <a16:creationId xmlns:a16="http://schemas.microsoft.com/office/drawing/2014/main" id="{B825AF56-E931-72CB-133B-6321DB77127A}"/>
              </a:ext>
            </a:extLst>
          </p:cNvPr>
          <p:cNvSpPr txBox="1">
            <a:spLocks/>
          </p:cNvSpPr>
          <p:nvPr/>
        </p:nvSpPr>
        <p:spPr>
          <a:xfrm>
            <a:off x="6477033" y="2151545"/>
            <a:ext cx="4908300" cy="393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accent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30200" algn="l" rtl="0">
              <a:lnSpc>
                <a:spcPct val="115000"/>
              </a:lnSpc>
              <a:spcBef>
                <a:spcPts val="1300"/>
              </a:spcBef>
              <a:spcAft>
                <a:spcPts val="0"/>
              </a:spcAft>
              <a:buClr>
                <a:schemeClr val="accent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2pPr>
            <a:lvl3pPr marL="1371600" marR="0" lvl="2"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3pPr>
            <a:lvl4pPr marL="1828800" marR="0" lvl="3"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4pPr>
            <a:lvl5pPr marL="2286000" marR="0" lvl="4"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5pPr>
            <a:lvl6pPr marL="2743200" marR="0" lvl="5"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6pPr>
            <a:lvl7pPr marL="3200400" marR="0" lvl="6"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7pPr>
            <a:lvl8pPr marL="3657600" marR="0" lvl="7" indent="-330200" algn="l" rtl="0">
              <a:lnSpc>
                <a:spcPct val="115000"/>
              </a:lnSpc>
              <a:spcBef>
                <a:spcPts val="1300"/>
              </a:spcBef>
              <a:spcAft>
                <a:spcPts val="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8pPr>
            <a:lvl9pPr marL="4114800" marR="0" lvl="8" indent="-330200" algn="l" rtl="0">
              <a:lnSpc>
                <a:spcPct val="115000"/>
              </a:lnSpc>
              <a:spcBef>
                <a:spcPts val="1300"/>
              </a:spcBef>
              <a:spcAft>
                <a:spcPts val="1300"/>
              </a:spcAft>
              <a:buClr>
                <a:schemeClr val="dk1"/>
              </a:buClr>
              <a:buSzPts val="1600"/>
              <a:buFont typeface="Hanken Grotesk"/>
              <a:buChar char="•"/>
              <a:defRPr sz="1600" b="0" i="0" u="none" strike="noStrike" cap="none">
                <a:solidFill>
                  <a:schemeClr val="dk1"/>
                </a:solidFill>
                <a:latin typeface="Hanken Grotesk"/>
                <a:ea typeface="Hanken Grotesk"/>
                <a:cs typeface="Hanken Grotesk"/>
                <a:sym typeface="Hanken Grotesk"/>
              </a:defRPr>
            </a:lvl9pPr>
          </a:lstStyle>
          <a:p>
            <a:pPr marL="381000" marR="0" lvl="0" indent="-311150" algn="l" defTabSz="914400" rtl="0" eaLnBrk="1" fontAlgn="auto" latinLnBrk="0" hangingPunct="1">
              <a:lnSpc>
                <a:spcPct val="100000"/>
              </a:lnSpc>
              <a:spcBef>
                <a:spcPts val="1200"/>
              </a:spcBef>
              <a:spcAft>
                <a:spcPts val="0"/>
              </a:spcAft>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Accuracy ranges from 70% to 80%.</a:t>
            </a:r>
          </a:p>
          <a:p>
            <a:pPr marL="381000" marR="0" lvl="0" indent="-311150" algn="l" defTabSz="914400" rtl="0" eaLnBrk="1" fontAlgn="auto" latinLnBrk="0" hangingPunct="1">
              <a:lnSpc>
                <a:spcPct val="100000"/>
              </a:lnSpc>
              <a:spcBef>
                <a:spcPts val="1200"/>
              </a:spcBef>
              <a:spcAft>
                <a:spcPts val="0"/>
              </a:spcAft>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Performance remains consistently high with less variability compared to AI.</a:t>
            </a:r>
          </a:p>
          <a:p>
            <a:pPr marL="381000" marR="0" lvl="0" indent="-311150" algn="l" defTabSz="914400" rtl="0" eaLnBrk="1" fontAlgn="auto" latinLnBrk="0" hangingPunct="1">
              <a:lnSpc>
                <a:spcPct val="100000"/>
              </a:lnSpc>
              <a:spcBef>
                <a:spcPts val="1200"/>
              </a:spcBef>
              <a:spcAft>
                <a:spcPts val="1100"/>
              </a:spcAft>
              <a:buClr>
                <a:srgbClr val="A09CAB"/>
              </a:buClr>
              <a:buSzPts val="1300"/>
              <a:buFont typeface="Hanken Grotesk"/>
              <a:buChar char="•"/>
              <a:tabLst/>
              <a:defRPr/>
            </a:pPr>
            <a:r>
              <a:rPr kumimoji="0" lang="en-US" sz="1600" b="0" i="0" u="none" strike="noStrike" kern="0" cap="none" spc="0" normalizeH="0" baseline="0" noProof="0">
                <a:ln>
                  <a:noFill/>
                </a:ln>
                <a:solidFill>
                  <a:srgbClr val="211C21"/>
                </a:solidFill>
                <a:effectLst/>
                <a:uLnTx/>
                <a:uFillTx/>
                <a:latin typeface="Century Gothic" panose="020B0502020202020204" pitchFamily="34" charset="0"/>
                <a:sym typeface="Hanken Grotesk"/>
              </a:rPr>
              <a:t>Reliability across different conditions suggests stable detection capabilities.</a:t>
            </a:r>
          </a:p>
        </p:txBody>
      </p:sp>
      <p:sp>
        <p:nvSpPr>
          <p:cNvPr id="12" name="Google Shape;505;p81" descr="header_0">
            <a:extLst>
              <a:ext uri="{FF2B5EF4-FFF2-40B4-BE49-F238E27FC236}">
                <a16:creationId xmlns:a16="http://schemas.microsoft.com/office/drawing/2014/main" id="{F2895548-0FF4-3CC4-9E72-058EE78B3979}"/>
              </a:ext>
            </a:extLst>
          </p:cNvPr>
          <p:cNvSpPr txBox="1">
            <a:spLocks/>
          </p:cNvSpPr>
          <p:nvPr/>
        </p:nvSpPr>
        <p:spPr>
          <a:xfrm>
            <a:off x="965001" y="1387945"/>
            <a:ext cx="4629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0" i="0" u="none" strike="noStrike" kern="0" cap="none" spc="0" normalizeH="0" baseline="0" noProof="0" dirty="0">
                <a:ln>
                  <a:noFill/>
                </a:ln>
                <a:solidFill>
                  <a:srgbClr val="211C21"/>
                </a:solidFill>
                <a:effectLst/>
                <a:uLnTx/>
                <a:uFillTx/>
                <a:latin typeface="Century Gothic" panose="020B0502020202020204" pitchFamily="34" charset="0"/>
                <a:sym typeface="Hanken Grotesk SemiBold"/>
              </a:rPr>
              <a:t>AI Performance Overview</a:t>
            </a:r>
          </a:p>
        </p:txBody>
      </p:sp>
      <p:sp>
        <p:nvSpPr>
          <p:cNvPr id="13" name="Google Shape;506;p81" descr="header_1">
            <a:extLst>
              <a:ext uri="{FF2B5EF4-FFF2-40B4-BE49-F238E27FC236}">
                <a16:creationId xmlns:a16="http://schemas.microsoft.com/office/drawing/2014/main" id="{4E22CEAD-E57C-E4B4-2968-1A0415BAF749}"/>
              </a:ext>
            </a:extLst>
          </p:cNvPr>
          <p:cNvSpPr txBox="1">
            <a:spLocks/>
          </p:cNvSpPr>
          <p:nvPr/>
        </p:nvSpPr>
        <p:spPr>
          <a:xfrm>
            <a:off x="6755390" y="1387945"/>
            <a:ext cx="4629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1pPr>
            <a:lvl2pPr marL="914400" marR="0" lvl="1"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2pPr>
            <a:lvl3pPr marL="1371600" marR="0" lvl="2"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3pPr>
            <a:lvl4pPr marL="1828800" marR="0" lvl="3"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4pPr>
            <a:lvl5pPr marL="2286000" marR="0" lvl="4"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5pPr>
            <a:lvl6pPr marL="2743200" marR="0" lvl="5"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6pPr>
            <a:lvl7pPr marL="3200400" marR="0" lvl="6"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7pPr>
            <a:lvl8pPr marL="3657600" marR="0" lvl="7"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8pPr>
            <a:lvl9pPr marL="4114800" marR="0" lvl="8" indent="-349250" algn="l" rtl="0">
              <a:lnSpc>
                <a:spcPct val="100000"/>
              </a:lnSpc>
              <a:spcBef>
                <a:spcPts val="0"/>
              </a:spcBef>
              <a:spcAft>
                <a:spcPts val="0"/>
              </a:spcAft>
              <a:buClr>
                <a:schemeClr val="dk1"/>
              </a:buClr>
              <a:buSzPts val="2100"/>
              <a:buFont typeface="Hanken Grotesk SemiBold"/>
              <a:buNone/>
              <a:defRPr sz="2100" b="0" i="0" u="none" strike="noStrike" cap="none">
                <a:solidFill>
                  <a:schemeClr val="dk1"/>
                </a:solidFill>
                <a:latin typeface="Hanken Grotesk SemiBold"/>
                <a:ea typeface="Hanken Grotesk SemiBold"/>
                <a:cs typeface="Hanken Grotesk SemiBold"/>
                <a:sym typeface="Hanken Grotesk SemiBold"/>
              </a:defRPr>
            </a:lvl9pPr>
          </a:lstStyle>
          <a:p>
            <a:pPr marL="0" marR="0" lvl="0" indent="0" algn="l" defTabSz="914400" rtl="0" eaLnBrk="1" fontAlgn="auto" latinLnBrk="0" hangingPunct="1">
              <a:lnSpc>
                <a:spcPct val="100000"/>
              </a:lnSpc>
              <a:spcBef>
                <a:spcPts val="0"/>
              </a:spcBef>
              <a:spcAft>
                <a:spcPts val="1600"/>
              </a:spcAft>
              <a:buClr>
                <a:srgbClr val="211C21"/>
              </a:buClr>
              <a:buSzPts val="2100"/>
              <a:buFont typeface="Hanken Grotesk SemiBold"/>
              <a:buNone/>
              <a:tabLst/>
              <a:defRPr/>
            </a:pPr>
            <a:r>
              <a:rPr kumimoji="0" lang="en-US" sz="1900" b="0" i="0" u="none" strike="noStrike" kern="0" cap="none" spc="0" normalizeH="0" baseline="0" noProof="0">
                <a:ln>
                  <a:noFill/>
                </a:ln>
                <a:solidFill>
                  <a:srgbClr val="211C21"/>
                </a:solidFill>
                <a:effectLst/>
                <a:uLnTx/>
                <a:uFillTx/>
                <a:latin typeface="Century Gothic" panose="020B0502020202020204" pitchFamily="34" charset="0"/>
                <a:sym typeface="Hanken Grotesk SemiBold"/>
              </a:rPr>
              <a:t>Human Performance Overview</a:t>
            </a:r>
          </a:p>
        </p:txBody>
      </p:sp>
      <p:cxnSp>
        <p:nvCxnSpPr>
          <p:cNvPr id="14" name="Google Shape;507;p81">
            <a:extLst>
              <a:ext uri="{FF2B5EF4-FFF2-40B4-BE49-F238E27FC236}">
                <a16:creationId xmlns:a16="http://schemas.microsoft.com/office/drawing/2014/main" id="{C255DBFD-CD66-56BA-0817-DAD7AECF98D2}"/>
              </a:ext>
            </a:extLst>
          </p:cNvPr>
          <p:cNvCxnSpPr/>
          <p:nvPr/>
        </p:nvCxnSpPr>
        <p:spPr>
          <a:xfrm>
            <a:off x="6477033" y="1387945"/>
            <a:ext cx="0" cy="4702500"/>
          </a:xfrm>
          <a:prstGeom prst="straightConnector1">
            <a:avLst/>
          </a:prstGeom>
          <a:noFill/>
          <a:ln w="9525" cap="flat" cmpd="sng">
            <a:solidFill>
              <a:srgbClr val="211C21"/>
            </a:solidFill>
            <a:prstDash val="dot"/>
            <a:round/>
            <a:headEnd type="none" w="med" len="med"/>
            <a:tailEnd type="none" w="med" len="med"/>
          </a:ln>
        </p:spPr>
      </p:cxnSp>
      <p:cxnSp>
        <p:nvCxnSpPr>
          <p:cNvPr id="15" name="Google Shape;508;p81">
            <a:extLst>
              <a:ext uri="{FF2B5EF4-FFF2-40B4-BE49-F238E27FC236}">
                <a16:creationId xmlns:a16="http://schemas.microsoft.com/office/drawing/2014/main" id="{57CA25CF-C19C-18EF-3C87-55DF26CF8E91}"/>
              </a:ext>
            </a:extLst>
          </p:cNvPr>
          <p:cNvCxnSpPr/>
          <p:nvPr/>
        </p:nvCxnSpPr>
        <p:spPr>
          <a:xfrm>
            <a:off x="691133" y="1387945"/>
            <a:ext cx="0" cy="4702500"/>
          </a:xfrm>
          <a:prstGeom prst="straightConnector1">
            <a:avLst/>
          </a:prstGeom>
          <a:noFill/>
          <a:ln w="9525" cap="flat" cmpd="sng">
            <a:solidFill>
              <a:srgbClr val="211C21"/>
            </a:solidFill>
            <a:prstDash val="dot"/>
            <a:round/>
            <a:headEnd type="none" w="med" len="med"/>
            <a:tailEnd type="none" w="med" len="med"/>
          </a:ln>
        </p:spPr>
      </p:cxnSp>
      <p:sp>
        <p:nvSpPr>
          <p:cNvPr id="16" name="Google Shape;509;p81">
            <a:extLst>
              <a:ext uri="{FF2B5EF4-FFF2-40B4-BE49-F238E27FC236}">
                <a16:creationId xmlns:a16="http://schemas.microsoft.com/office/drawing/2014/main" id="{221C5092-3FF3-EEB2-13C9-7FAEB273328A}"/>
              </a:ext>
            </a:extLst>
          </p:cNvPr>
          <p:cNvSpPr/>
          <p:nvPr/>
        </p:nvSpPr>
        <p:spPr>
          <a:xfrm>
            <a:off x="601133" y="1679545"/>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25" name="Google Shape;510;p81">
            <a:extLst>
              <a:ext uri="{FF2B5EF4-FFF2-40B4-BE49-F238E27FC236}">
                <a16:creationId xmlns:a16="http://schemas.microsoft.com/office/drawing/2014/main" id="{A57868E1-2E89-F422-667D-A32BB14A0117}"/>
              </a:ext>
            </a:extLst>
          </p:cNvPr>
          <p:cNvSpPr/>
          <p:nvPr/>
        </p:nvSpPr>
        <p:spPr>
          <a:xfrm>
            <a:off x="6387033" y="1679528"/>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236216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latin typeface="Century Gothic" panose="020B0502020202020204" pitchFamily="34" charset="0"/>
              </a:rPr>
              <a:t>Significant Statistical Tests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8</a:t>
            </a:fld>
            <a:endParaRPr>
              <a:latin typeface="Century Gothic" panose="020B0502020202020204" pitchFamily="34" charset="0"/>
            </a:endParaRPr>
          </a:p>
        </p:txBody>
      </p:sp>
      <p:sp>
        <p:nvSpPr>
          <p:cNvPr id="2" name="Google Shape;517;p82" descr="header_0">
            <a:extLst>
              <a:ext uri="{FF2B5EF4-FFF2-40B4-BE49-F238E27FC236}">
                <a16:creationId xmlns:a16="http://schemas.microsoft.com/office/drawing/2014/main" id="{49FB3F30-0248-A83F-A86B-281A8D45403B}"/>
              </a:ext>
            </a:extLst>
          </p:cNvPr>
          <p:cNvSpPr txBox="1">
            <a:spLocks/>
          </p:cNvSpPr>
          <p:nvPr/>
        </p:nvSpPr>
        <p:spPr>
          <a:xfrm>
            <a:off x="755265" y="1961875"/>
            <a:ext cx="4582005" cy="25300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accent4"/>
              </a:buClr>
              <a:buSzPts val="2000"/>
              <a:buFont typeface="Noto Sans Symbols"/>
              <a:buNone/>
              <a:defRPr sz="2000" b="0" i="0" u="none" strike="noStrike" cap="none">
                <a:solidFill>
                  <a:schemeClr val="accent1"/>
                </a:solidFill>
                <a:latin typeface="IBM Plex Sans Light"/>
                <a:ea typeface="IBM Plex Sans Light"/>
                <a:cs typeface="IBM Plex Sans Light"/>
                <a:sym typeface="IBM Plex Sans Light"/>
              </a:defRPr>
            </a:lvl1pPr>
            <a:lvl2pPr marL="914400" marR="0" lvl="1" indent="-228600" algn="l" rtl="0">
              <a:lnSpc>
                <a:spcPct val="90000"/>
              </a:lnSpc>
              <a:spcBef>
                <a:spcPts val="500"/>
              </a:spcBef>
              <a:spcAft>
                <a:spcPts val="0"/>
              </a:spcAft>
              <a:buClr>
                <a:schemeClr val="accent4"/>
              </a:buClr>
              <a:buSzPts val="1800"/>
              <a:buFont typeface="NTR"/>
              <a:buNone/>
              <a:defRPr sz="1800" b="0" i="0" u="none" strike="noStrike" cap="none">
                <a:solidFill>
                  <a:schemeClr val="accent1"/>
                </a:solidFill>
                <a:latin typeface="IBM Plex Sans Light"/>
                <a:ea typeface="IBM Plex Sans Light"/>
                <a:cs typeface="IBM Plex Sans Light"/>
                <a:sym typeface="IBM Plex Sans Light"/>
              </a:defRPr>
            </a:lvl2pPr>
            <a:lvl3pPr marL="1371600" marR="0" lvl="2" indent="-228600" algn="l" rtl="0">
              <a:lnSpc>
                <a:spcPct val="90000"/>
              </a:lnSpc>
              <a:spcBef>
                <a:spcPts val="500"/>
              </a:spcBef>
              <a:spcAft>
                <a:spcPts val="0"/>
              </a:spcAft>
              <a:buClr>
                <a:schemeClr val="accent4"/>
              </a:buClr>
              <a:buSzPts val="1600"/>
              <a:buFont typeface="NTR"/>
              <a:buNone/>
              <a:defRPr sz="1600" b="0" i="0" u="none" strike="noStrike" cap="none">
                <a:solidFill>
                  <a:schemeClr val="accent1"/>
                </a:solidFill>
                <a:latin typeface="IBM Plex Sans Light"/>
                <a:ea typeface="IBM Plex Sans Light"/>
                <a:cs typeface="IBM Plex Sans Light"/>
                <a:sym typeface="IBM Plex Sans Light"/>
              </a:defRPr>
            </a:lvl3pPr>
            <a:lvl4pPr marL="1828800" marR="0" lvl="3" indent="-228600" algn="l" rtl="0">
              <a:lnSpc>
                <a:spcPct val="90000"/>
              </a:lnSpc>
              <a:spcBef>
                <a:spcPts val="500"/>
              </a:spcBef>
              <a:spcAft>
                <a:spcPts val="0"/>
              </a:spcAft>
              <a:buClr>
                <a:schemeClr val="accent4"/>
              </a:buClr>
              <a:buSzPts val="1600"/>
              <a:buFont typeface="NTR"/>
              <a:buNone/>
              <a:defRPr sz="1600" b="0" i="0" u="none" strike="noStrike" cap="none">
                <a:solidFill>
                  <a:schemeClr val="accent1"/>
                </a:solidFill>
                <a:latin typeface="IBM Plex Sans Light"/>
                <a:ea typeface="IBM Plex Sans Light"/>
                <a:cs typeface="IBM Plex Sans Light"/>
                <a:sym typeface="IBM Plex Sans Light"/>
              </a:defRPr>
            </a:lvl4pPr>
            <a:lvl5pPr marL="2286000" marR="0" lvl="4" indent="-228600" algn="l" rtl="0">
              <a:lnSpc>
                <a:spcPct val="90000"/>
              </a:lnSpc>
              <a:spcBef>
                <a:spcPts val="500"/>
              </a:spcBef>
              <a:spcAft>
                <a:spcPts val="0"/>
              </a:spcAft>
              <a:buClr>
                <a:schemeClr val="accent4"/>
              </a:buClr>
              <a:buSzPts val="1400"/>
              <a:buFont typeface="NTR"/>
              <a:buNone/>
              <a:defRPr sz="1400" b="0" i="0" u="none" strike="noStrike" cap="none">
                <a:solidFill>
                  <a:schemeClr val="accent1"/>
                </a:solidFill>
                <a:latin typeface="IBM Plex Sans Light"/>
                <a:ea typeface="IBM Plex Sans Light"/>
                <a:cs typeface="IBM Plex Sans Light"/>
                <a:sym typeface="IBM Plex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50000"/>
              </a:lnSpc>
              <a:spcBef>
                <a:spcPts val="0"/>
              </a:spcBef>
              <a:buSzPts val="1500"/>
            </a:pPr>
            <a:r>
              <a:rPr lang="en-US" sz="1800" b="1" dirty="0">
                <a:solidFill>
                  <a:schemeClr val="dk1"/>
                </a:solidFill>
                <a:latin typeface="Century Gothic" panose="020B0502020202020204" pitchFamily="34" charset="0"/>
                <a:ea typeface="Hanken Grotesk SemiBold"/>
                <a:cs typeface="Hanken Grotesk SemiBold"/>
                <a:sym typeface="Hanken Grotesk SemiBold"/>
              </a:rPr>
              <a:t>Paired t-Test</a:t>
            </a:r>
            <a:r>
              <a:rPr lang="en-US" sz="1800" dirty="0">
                <a:solidFill>
                  <a:schemeClr val="dk1"/>
                </a:solidFill>
                <a:latin typeface="Century Gothic" panose="020B0502020202020204" pitchFamily="34" charset="0"/>
                <a:ea typeface="Hanken Grotesk SemiBold"/>
                <a:cs typeface="Hanken Grotesk SemiBold"/>
                <a:sym typeface="Hanken Grotesk SemiBold"/>
              </a:rPr>
              <a:t>: compares two sets of measurements on the same individuals or paired observations to determine if there is a significant change or difference</a:t>
            </a:r>
          </a:p>
        </p:txBody>
      </p:sp>
      <p:sp>
        <p:nvSpPr>
          <p:cNvPr id="3" name="Google Shape;518;p82" descr="header_1">
            <a:extLst>
              <a:ext uri="{FF2B5EF4-FFF2-40B4-BE49-F238E27FC236}">
                <a16:creationId xmlns:a16="http://schemas.microsoft.com/office/drawing/2014/main" id="{FA2F11CC-5979-A189-71FD-DB7E4CF40193}"/>
              </a:ext>
            </a:extLst>
          </p:cNvPr>
          <p:cNvSpPr txBox="1">
            <a:spLocks/>
          </p:cNvSpPr>
          <p:nvPr/>
        </p:nvSpPr>
        <p:spPr>
          <a:xfrm>
            <a:off x="5985342" y="1987368"/>
            <a:ext cx="5545137" cy="214471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accent4"/>
              </a:buClr>
              <a:buSzPts val="1800"/>
              <a:buFont typeface="Noto Sans Symbols"/>
              <a:buChar char="▪"/>
              <a:defRPr sz="1800" b="0" i="0" u="none" strike="noStrike" cap="none">
                <a:solidFill>
                  <a:schemeClr val="dk1"/>
                </a:solidFill>
                <a:latin typeface="IBM Plex Sans"/>
                <a:ea typeface="IBM Plex Sans"/>
                <a:cs typeface="IBM Plex Sans"/>
                <a:sym typeface="IBM Plex Sans"/>
              </a:defRPr>
            </a:lvl1pPr>
            <a:lvl2pPr marL="914400" marR="0" lvl="1" indent="-342900" algn="l" rtl="0">
              <a:lnSpc>
                <a:spcPct val="90000"/>
              </a:lnSpc>
              <a:spcBef>
                <a:spcPts val="500"/>
              </a:spcBef>
              <a:spcAft>
                <a:spcPts val="0"/>
              </a:spcAft>
              <a:buClr>
                <a:schemeClr val="accent4"/>
              </a:buClr>
              <a:buSzPts val="1800"/>
              <a:buFont typeface="NTR"/>
              <a:buChar char="-"/>
              <a:defRPr sz="1800" b="0" i="0" u="none" strike="noStrike" cap="none">
                <a:solidFill>
                  <a:schemeClr val="dk1"/>
                </a:solidFill>
                <a:latin typeface="IBM Plex Sans"/>
                <a:ea typeface="IBM Plex Sans"/>
                <a:cs typeface="IBM Plex Sans"/>
                <a:sym typeface="IBM Plex Sans"/>
              </a:defRPr>
            </a:lvl2pPr>
            <a:lvl3pPr marL="1371600" marR="0" lvl="2"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3pPr>
            <a:lvl4pPr marL="1828800" marR="0" lvl="3"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4pPr>
            <a:lvl5pPr marL="2286000" marR="0" lvl="4" indent="-317500" algn="l" rtl="0">
              <a:lnSpc>
                <a:spcPct val="90000"/>
              </a:lnSpc>
              <a:spcBef>
                <a:spcPts val="5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50000"/>
              </a:lnSpc>
              <a:spcBef>
                <a:spcPts val="0"/>
              </a:spcBef>
              <a:buSzPts val="1500"/>
              <a:buFont typeface="Noto Sans Symbols"/>
              <a:buNone/>
            </a:pPr>
            <a:r>
              <a:rPr lang="en-US" b="1">
                <a:latin typeface="Century Gothic" panose="020B0502020202020204" pitchFamily="34" charset="0"/>
                <a:ea typeface="Hanken Grotesk SemiBold"/>
                <a:cs typeface="Hanken Grotesk SemiBold"/>
                <a:sym typeface="Hanken Grotesk SemiBold"/>
              </a:rPr>
              <a:t>Two-Way ANOVA</a:t>
            </a:r>
            <a:r>
              <a:rPr lang="en-US">
                <a:latin typeface="Century Gothic" panose="020B0502020202020204" pitchFamily="34" charset="0"/>
                <a:ea typeface="Hanken Grotesk SemiBold"/>
                <a:cs typeface="Hanken Grotesk SemiBold"/>
                <a:sym typeface="Hanken Grotesk SemiBold"/>
              </a:rPr>
              <a:t>: helps to understand not just the individual effects of two factors on a dependent variable, but also how these factors interact with each other, providing a more nuanced understanding of the data.</a:t>
            </a:r>
            <a:endParaRPr lang="en-US" dirty="0">
              <a:latin typeface="Century Gothic" panose="020B0502020202020204" pitchFamily="34" charset="0"/>
              <a:ea typeface="Hanken Grotesk SemiBold"/>
              <a:cs typeface="Hanken Grotesk SemiBold"/>
              <a:sym typeface="Hanken Grotesk SemiBold"/>
            </a:endParaRPr>
          </a:p>
        </p:txBody>
      </p:sp>
      <p:sp>
        <p:nvSpPr>
          <p:cNvPr id="4" name="Google Shape;522;p82">
            <a:extLst>
              <a:ext uri="{FF2B5EF4-FFF2-40B4-BE49-F238E27FC236}">
                <a16:creationId xmlns:a16="http://schemas.microsoft.com/office/drawing/2014/main" id="{FBEB02C1-E324-03E3-8E35-655DA2FD0804}"/>
              </a:ext>
            </a:extLst>
          </p:cNvPr>
          <p:cNvSpPr/>
          <p:nvPr/>
        </p:nvSpPr>
        <p:spPr>
          <a:xfrm>
            <a:off x="646359" y="2224686"/>
            <a:ext cx="180000" cy="1803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
        <p:nvSpPr>
          <p:cNvPr id="5" name="Google Shape;523;p82">
            <a:extLst>
              <a:ext uri="{FF2B5EF4-FFF2-40B4-BE49-F238E27FC236}">
                <a16:creationId xmlns:a16="http://schemas.microsoft.com/office/drawing/2014/main" id="{8FA5F053-D998-45B9-7910-03FFFAF987BA}"/>
              </a:ext>
            </a:extLst>
          </p:cNvPr>
          <p:cNvSpPr/>
          <p:nvPr/>
        </p:nvSpPr>
        <p:spPr>
          <a:xfrm>
            <a:off x="5830935" y="2224686"/>
            <a:ext cx="180000" cy="1803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Century Gothic" panose="020B0502020202020204" pitchFamily="34" charset="0"/>
            </a:endParaRPr>
          </a:p>
        </p:txBody>
      </p:sp>
    </p:spTree>
    <p:extLst>
      <p:ext uri="{BB962C8B-B14F-4D97-AF65-F5344CB8AC3E}">
        <p14:creationId xmlns:p14="http://schemas.microsoft.com/office/powerpoint/2010/main" val="274866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000"/>
              <a:buFont typeface="Saira Condensed SemiBold"/>
              <a:buNone/>
            </a:pPr>
            <a:r>
              <a:rPr lang="en-US" sz="3200" dirty="0">
                <a:latin typeface="Century Gothic" panose="020B0502020202020204" pitchFamily="34" charset="0"/>
              </a:rPr>
              <a:t>Significant Statistical Test Results</a:t>
            </a:r>
            <a:endParaRPr sz="3200" dirty="0">
              <a:latin typeface="Century Gothic" panose="020B0502020202020204" pitchFamily="34" charset="0"/>
            </a:endParaRPr>
          </a:p>
        </p:txBody>
      </p:sp>
      <p:sp>
        <p:nvSpPr>
          <p:cNvPr id="446" name="Google Shape;446;p7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entury Gothic" panose="020B0502020202020204" pitchFamily="34" charset="0"/>
              </a:rPr>
              <a:t>9</a:t>
            </a:fld>
            <a:endParaRPr>
              <a:latin typeface="Century Gothic" panose="020B0502020202020204" pitchFamily="34" charset="0"/>
            </a:endParaRPr>
          </a:p>
        </p:txBody>
      </p:sp>
      <p:sp>
        <p:nvSpPr>
          <p:cNvPr id="15" name="Google Shape;515;p82" descr="header_2">
            <a:extLst>
              <a:ext uri="{FF2B5EF4-FFF2-40B4-BE49-F238E27FC236}">
                <a16:creationId xmlns:a16="http://schemas.microsoft.com/office/drawing/2014/main" id="{3BACC488-7AA0-EE7C-0D68-B75E103D7972}"/>
              </a:ext>
            </a:extLst>
          </p:cNvPr>
          <p:cNvSpPr txBox="1">
            <a:spLocks/>
          </p:cNvSpPr>
          <p:nvPr/>
        </p:nvSpPr>
        <p:spPr>
          <a:xfrm>
            <a:off x="8167382" y="1685444"/>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2400"/>
              <a:buFont typeface="Hanken Grotesk"/>
              <a:buNone/>
              <a:tabLst/>
              <a:defRPr/>
            </a:pPr>
            <a:r>
              <a:rPr kumimoji="0" lang="en-US" sz="1900" b="1" i="0" u="none" strike="noStrike" kern="0" cap="none" spc="0" normalizeH="0" baseline="0" noProof="0" dirty="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Summary of Findings</a:t>
            </a:r>
          </a:p>
        </p:txBody>
      </p:sp>
      <p:sp>
        <p:nvSpPr>
          <p:cNvPr id="16" name="Google Shape;516;p82" descr="detail_0">
            <a:extLst>
              <a:ext uri="{FF2B5EF4-FFF2-40B4-BE49-F238E27FC236}">
                <a16:creationId xmlns:a16="http://schemas.microsoft.com/office/drawing/2014/main" id="{2FE55E11-1355-FE29-911A-A07D4984C177}"/>
              </a:ext>
            </a:extLst>
          </p:cNvPr>
          <p:cNvSpPr txBox="1">
            <a:spLocks/>
          </p:cNvSpPr>
          <p:nvPr/>
        </p:nvSpPr>
        <p:spPr>
          <a:xfrm>
            <a:off x="525749" y="2195653"/>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buClr>
                <a:srgbClr val="211C21"/>
              </a:buClr>
              <a:buSzPts val="1900"/>
              <a:buFont typeface="Hanken Grotesk"/>
              <a:buNone/>
              <a:tabLst/>
              <a:defRPr/>
            </a:pPr>
            <a:r>
              <a:rPr kumimoji="0" lang="en-US" sz="1800" b="0" i="0" u="none" strike="noStrike" kern="0" cap="none" spc="0" normalizeH="0" baseline="0" noProof="0" dirty="0">
                <a:ln>
                  <a:noFill/>
                </a:ln>
                <a:solidFill>
                  <a:srgbClr val="211C21"/>
                </a:solidFill>
                <a:effectLst/>
                <a:uLnTx/>
                <a:uFillTx/>
                <a:latin typeface="Century Gothic" panose="020B0502020202020204" pitchFamily="34" charset="0"/>
                <a:sym typeface="Hanken Grotesk"/>
              </a:rPr>
              <a:t>Significant differences: Grassy Terrain (AI better), Rocky Terrain (humans better), Sandy Terrain (AI better), Swampy Terrain (AI superior), Wooded Terrain (humans better).</a:t>
            </a:r>
          </a:p>
        </p:txBody>
      </p:sp>
      <p:sp>
        <p:nvSpPr>
          <p:cNvPr id="17" name="Google Shape;517;p82" descr="header_0">
            <a:extLst>
              <a:ext uri="{FF2B5EF4-FFF2-40B4-BE49-F238E27FC236}">
                <a16:creationId xmlns:a16="http://schemas.microsoft.com/office/drawing/2014/main" id="{857DC3C0-4CD5-1DA6-DCC5-92723DC0E8CB}"/>
              </a:ext>
            </a:extLst>
          </p:cNvPr>
          <p:cNvSpPr txBox="1">
            <a:spLocks/>
          </p:cNvSpPr>
          <p:nvPr/>
        </p:nvSpPr>
        <p:spPr>
          <a:xfrm>
            <a:off x="525749" y="1685444"/>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1500"/>
              <a:buFont typeface="Hanken Grotesk"/>
              <a:buNone/>
              <a:tabLst/>
              <a:defRPr/>
            </a:pPr>
            <a:r>
              <a:rPr kumimoji="0" lang="en-US" sz="1900" b="1" i="0" u="none" strike="noStrike" kern="0" cap="none" spc="0" normalizeH="0" baseline="0" noProof="0" dirty="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Paired t-Test Results</a:t>
            </a:r>
          </a:p>
        </p:txBody>
      </p:sp>
      <p:sp>
        <p:nvSpPr>
          <p:cNvPr id="18" name="Google Shape;518;p82" descr="header_1">
            <a:extLst>
              <a:ext uri="{FF2B5EF4-FFF2-40B4-BE49-F238E27FC236}">
                <a16:creationId xmlns:a16="http://schemas.microsoft.com/office/drawing/2014/main" id="{1AB7C777-D9DA-4049-FFC6-224F314CD279}"/>
              </a:ext>
            </a:extLst>
          </p:cNvPr>
          <p:cNvSpPr txBox="1">
            <a:spLocks/>
          </p:cNvSpPr>
          <p:nvPr/>
        </p:nvSpPr>
        <p:spPr>
          <a:xfrm>
            <a:off x="4346549" y="1685444"/>
            <a:ext cx="3432900" cy="763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Hanken Grotesk"/>
              <a:buChar char="●"/>
              <a:defRPr sz="2400" b="0" i="0" u="none" strike="noStrike" cap="none">
                <a:solidFill>
                  <a:schemeClr val="dk2"/>
                </a:solidFill>
                <a:latin typeface="Hanken Grotesk"/>
                <a:ea typeface="Hanken Grotesk"/>
                <a:cs typeface="Hanken Grotesk"/>
                <a:sym typeface="Hanken Grotesk"/>
              </a:defRPr>
            </a:lvl1pPr>
            <a:lvl2pPr marL="914400" marR="0" lvl="1"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2pPr>
            <a:lvl3pPr marL="1371600" marR="0" lvl="2"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3pPr>
            <a:lvl4pPr marL="1828800" marR="0" lvl="3"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4pPr>
            <a:lvl5pPr marL="2286000" marR="0" lvl="4"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5pPr>
            <a:lvl6pPr marL="2743200" marR="0" lvl="5"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6pPr>
            <a:lvl7pPr marL="3200400" marR="0" lvl="6"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7pPr>
            <a:lvl8pPr marL="3657600" marR="0" lvl="7"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8pPr>
            <a:lvl9pPr marL="4114800" marR="0" lvl="8" indent="-349250" algn="l" rtl="0">
              <a:lnSpc>
                <a:spcPct val="115000"/>
              </a:lnSpc>
              <a:spcBef>
                <a:spcPts val="0"/>
              </a:spcBef>
              <a:spcAft>
                <a:spcPts val="0"/>
              </a:spcAft>
              <a:buClr>
                <a:schemeClr val="dk2"/>
              </a:buClr>
              <a:buSzPts val="1900"/>
              <a:buFont typeface="Hanken Grotesk"/>
              <a:buChar char="■"/>
              <a:defRPr sz="1900" b="0" i="0" u="none" strike="noStrike" cap="none">
                <a:solidFill>
                  <a:schemeClr val="dk2"/>
                </a:solidFill>
                <a:latin typeface="Hanken Grotesk"/>
                <a:ea typeface="Hanken Grotesk"/>
                <a:cs typeface="Hanken Grotesk"/>
                <a:sym typeface="Hanken Grotesk"/>
              </a:defRPr>
            </a:lvl9pPr>
          </a:lstStyle>
          <a:p>
            <a:pPr marL="0" marR="0" lvl="0" indent="0" algn="l" defTabSz="914400" rtl="0" eaLnBrk="1" fontAlgn="auto" latinLnBrk="0" hangingPunct="1">
              <a:lnSpc>
                <a:spcPct val="100000"/>
              </a:lnSpc>
              <a:spcBef>
                <a:spcPts val="0"/>
              </a:spcBef>
              <a:spcAft>
                <a:spcPts val="0"/>
              </a:spcAft>
              <a:buClr>
                <a:srgbClr val="7D7991"/>
              </a:buClr>
              <a:buSzPts val="1500"/>
              <a:buFont typeface="Hanken Grotesk"/>
              <a:buNone/>
              <a:tabLst/>
              <a:defRPr/>
            </a:pPr>
            <a:r>
              <a:rPr kumimoji="0" lang="en-US" sz="1900" b="1" i="0" u="none" strike="noStrike" kern="0" cap="none" spc="0" normalizeH="0" baseline="0" noProof="0" dirty="0">
                <a:ln>
                  <a:noFill/>
                </a:ln>
                <a:solidFill>
                  <a:srgbClr val="211C21"/>
                </a:solidFill>
                <a:effectLst/>
                <a:uLnTx/>
                <a:uFillTx/>
                <a:latin typeface="Century Gothic" panose="020B0502020202020204" pitchFamily="34" charset="0"/>
                <a:ea typeface="Hanken Grotesk SemiBold"/>
                <a:cs typeface="Hanken Grotesk SemiBold"/>
                <a:sym typeface="Hanken Grotesk SemiBold"/>
              </a:rPr>
              <a:t>Two-Way ANOVA Results</a:t>
            </a:r>
          </a:p>
        </p:txBody>
      </p:sp>
      <p:sp>
        <p:nvSpPr>
          <p:cNvPr id="19" name="Google Shape;519;p82" descr="detail_1">
            <a:extLst>
              <a:ext uri="{FF2B5EF4-FFF2-40B4-BE49-F238E27FC236}">
                <a16:creationId xmlns:a16="http://schemas.microsoft.com/office/drawing/2014/main" id="{3A2499FA-C183-778B-489C-ADB2B150743F}"/>
              </a:ext>
            </a:extLst>
          </p:cNvPr>
          <p:cNvSpPr txBox="1">
            <a:spLocks/>
          </p:cNvSpPr>
          <p:nvPr/>
        </p:nvSpPr>
        <p:spPr>
          <a:xfrm>
            <a:off x="4346549" y="2195653"/>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buClr>
                <a:srgbClr val="211C21"/>
              </a:buClr>
              <a:buSzPts val="1900"/>
              <a:buFont typeface="Hanken Grotesk"/>
              <a:buNone/>
              <a:tabLst/>
              <a:defRPr/>
            </a:pPr>
            <a:r>
              <a:rPr kumimoji="0" lang="en-US" sz="1800" b="0" i="0" u="none" strike="noStrike" kern="0" cap="none" spc="0" normalizeH="0" baseline="0" noProof="0">
                <a:ln>
                  <a:noFill/>
                </a:ln>
                <a:solidFill>
                  <a:srgbClr val="211C21"/>
                </a:solidFill>
                <a:effectLst/>
                <a:uLnTx/>
                <a:uFillTx/>
                <a:latin typeface="Century Gothic" panose="020B0502020202020204" pitchFamily="34" charset="0"/>
                <a:sym typeface="Hanken Grotesk"/>
              </a:rPr>
              <a:t>Significant surface type effect: F-statistic 862.719, p-value 1.337449e-120. Detection methods differ: F-statistic 34.856, p-value 1.606860e-08, showing AI &amp; human performance differences.</a:t>
            </a:r>
          </a:p>
        </p:txBody>
      </p:sp>
      <p:sp>
        <p:nvSpPr>
          <p:cNvPr id="20" name="Google Shape;520;p82" descr="detail_2">
            <a:extLst>
              <a:ext uri="{FF2B5EF4-FFF2-40B4-BE49-F238E27FC236}">
                <a16:creationId xmlns:a16="http://schemas.microsoft.com/office/drawing/2014/main" id="{61EF40EA-07C9-A95A-425B-38BAF37A25D5}"/>
              </a:ext>
            </a:extLst>
          </p:cNvPr>
          <p:cNvSpPr txBox="1">
            <a:spLocks/>
          </p:cNvSpPr>
          <p:nvPr/>
        </p:nvSpPr>
        <p:spPr>
          <a:xfrm>
            <a:off x="8167349" y="2195653"/>
            <a:ext cx="3432900" cy="3341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1pPr>
            <a:lvl2pPr marL="914400" marR="0" lvl="1"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2pPr>
            <a:lvl3pPr marL="1371600" marR="0" lvl="2"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3pPr>
            <a:lvl4pPr marL="1828800" marR="0" lvl="3"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4pPr>
            <a:lvl5pPr marL="2286000" marR="0" lvl="4"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5pPr>
            <a:lvl6pPr marL="2743200" marR="0" lvl="5"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6pPr>
            <a:lvl7pPr marL="3200400" marR="0" lvl="6"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7pPr>
            <a:lvl8pPr marL="3657600" marR="0" lvl="7" indent="-349250" algn="l" rtl="0">
              <a:lnSpc>
                <a:spcPct val="115000"/>
              </a:lnSpc>
              <a:spcBef>
                <a:spcPts val="1300"/>
              </a:spcBef>
              <a:spcAft>
                <a:spcPts val="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8pPr>
            <a:lvl9pPr marL="4114800" marR="0" lvl="8" indent="-349250" algn="l" rtl="0">
              <a:lnSpc>
                <a:spcPct val="115000"/>
              </a:lnSpc>
              <a:spcBef>
                <a:spcPts val="1300"/>
              </a:spcBef>
              <a:spcAft>
                <a:spcPts val="1300"/>
              </a:spcAft>
              <a:buClr>
                <a:schemeClr val="dk1"/>
              </a:buClr>
              <a:buSzPts val="1900"/>
              <a:buFont typeface="Hanken Grotesk"/>
              <a:buChar char="■"/>
              <a:defRPr sz="1900" b="0" i="0" u="none" strike="noStrike" cap="none">
                <a:solidFill>
                  <a:schemeClr val="dk1"/>
                </a:solidFill>
                <a:latin typeface="Hanken Grotesk"/>
                <a:ea typeface="Hanken Grotesk"/>
                <a:cs typeface="Hanken Grotesk"/>
                <a:sym typeface="Hanken Grotesk"/>
              </a:defRPr>
            </a:lvl9pPr>
          </a:lstStyle>
          <a:p>
            <a:pPr marL="0" marR="0" lvl="0" indent="0" algn="l" defTabSz="914400" rtl="0" eaLnBrk="1" fontAlgn="auto" latinLnBrk="0" hangingPunct="1">
              <a:lnSpc>
                <a:spcPct val="150000"/>
              </a:lnSpc>
              <a:buClr>
                <a:srgbClr val="211C21"/>
              </a:buClr>
              <a:buSzPts val="1900"/>
              <a:buFont typeface="Hanken Grotesk"/>
              <a:buNone/>
              <a:tabLst/>
              <a:defRPr/>
            </a:pPr>
            <a:r>
              <a:rPr kumimoji="0" lang="en-US" sz="1800" b="0" i="0" u="none" strike="noStrike" kern="0" cap="none" spc="0" normalizeH="0" baseline="0" noProof="0">
                <a:ln>
                  <a:noFill/>
                </a:ln>
                <a:solidFill>
                  <a:srgbClr val="211C21"/>
                </a:solidFill>
                <a:effectLst/>
                <a:uLnTx/>
                <a:uFillTx/>
                <a:latin typeface="Century Gothic" panose="020B0502020202020204" pitchFamily="34" charset="0"/>
                <a:sym typeface="Hanken Grotesk"/>
              </a:rPr>
              <a:t>AI excels in grassy &amp; sandy terrains; humans outperform in rocky &amp; wooded terrains. Interaction effect shows performance differences vary by terrain type.</a:t>
            </a:r>
          </a:p>
        </p:txBody>
      </p:sp>
      <p:sp>
        <p:nvSpPr>
          <p:cNvPr id="21" name="Google Shape;522;p82">
            <a:extLst>
              <a:ext uri="{FF2B5EF4-FFF2-40B4-BE49-F238E27FC236}">
                <a16:creationId xmlns:a16="http://schemas.microsoft.com/office/drawing/2014/main" id="{41172FF6-513E-97FC-C792-7E8B3946DE39}"/>
              </a:ext>
            </a:extLst>
          </p:cNvPr>
          <p:cNvSpPr/>
          <p:nvPr/>
        </p:nvSpPr>
        <p:spPr>
          <a:xfrm>
            <a:off x="637516" y="1390210"/>
            <a:ext cx="180000" cy="180300"/>
          </a:xfrm>
          <a:prstGeom prst="ellipse">
            <a:avLst/>
          </a:prstGeom>
          <a:solidFill>
            <a:srgbClr val="7765E3"/>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22" name="Google Shape;523;p82">
            <a:extLst>
              <a:ext uri="{FF2B5EF4-FFF2-40B4-BE49-F238E27FC236}">
                <a16:creationId xmlns:a16="http://schemas.microsoft.com/office/drawing/2014/main" id="{96DB9DBE-1899-2C99-096E-C6CD2ABCB85D}"/>
              </a:ext>
            </a:extLst>
          </p:cNvPr>
          <p:cNvSpPr/>
          <p:nvPr/>
        </p:nvSpPr>
        <p:spPr>
          <a:xfrm>
            <a:off x="4458307" y="1390210"/>
            <a:ext cx="180000" cy="180300"/>
          </a:xfrm>
          <a:prstGeom prst="ellipse">
            <a:avLst/>
          </a:prstGeom>
          <a:solidFill>
            <a:srgbClr val="A09CA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
        <p:nvSpPr>
          <p:cNvPr id="23" name="Google Shape;524;p82">
            <a:extLst>
              <a:ext uri="{FF2B5EF4-FFF2-40B4-BE49-F238E27FC236}">
                <a16:creationId xmlns:a16="http://schemas.microsoft.com/office/drawing/2014/main" id="{F9232914-172D-5649-CCBD-06008163A2AB}"/>
              </a:ext>
            </a:extLst>
          </p:cNvPr>
          <p:cNvSpPr/>
          <p:nvPr/>
        </p:nvSpPr>
        <p:spPr>
          <a:xfrm>
            <a:off x="8279099" y="1390210"/>
            <a:ext cx="180000" cy="180300"/>
          </a:xfrm>
          <a:prstGeom prst="ellipse">
            <a:avLst/>
          </a:prstGeom>
          <a:solidFill>
            <a:srgbClr val="DBD56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entury Gothic" panose="020B0502020202020204" pitchFamily="34" charset="0"/>
            </a:endParaRPr>
          </a:p>
        </p:txBody>
      </p:sp>
    </p:spTree>
    <p:extLst>
      <p:ext uri="{BB962C8B-B14F-4D97-AF65-F5344CB8AC3E}">
        <p14:creationId xmlns:p14="http://schemas.microsoft.com/office/powerpoint/2010/main" val="2457870978"/>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1343</Words>
  <Application>Microsoft Macintosh PowerPoint</Application>
  <PresentationFormat>Widescreen</PresentationFormat>
  <Paragraphs>105</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Century Gothic</vt:lpstr>
      <vt:lpstr>Calibri</vt:lpstr>
      <vt:lpstr>IBM Plex Sans SemiBold</vt:lpstr>
      <vt:lpstr>Saira Condensed Light</vt:lpstr>
      <vt:lpstr>Saira Condensed SemiBold</vt:lpstr>
      <vt:lpstr>Hanken Grotesk</vt:lpstr>
      <vt:lpstr>Hanken Grotesk SemiBold</vt:lpstr>
      <vt:lpstr>IBM Plex Sans</vt:lpstr>
      <vt:lpstr>Arial</vt:lpstr>
      <vt:lpstr>Noto Sans Symbols</vt:lpstr>
      <vt:lpstr>Office Theme</vt:lpstr>
      <vt:lpstr>Silverfish Safe Passage System</vt:lpstr>
      <vt:lpstr>Introduction </vt:lpstr>
      <vt:lpstr>Map A Day - AI and Human Performance Analysis</vt:lpstr>
      <vt:lpstr>Terrain and Performance Correlation </vt:lpstr>
      <vt:lpstr>Impact of Environmental Conditions</vt:lpstr>
      <vt:lpstr>Recommendations for Improvement</vt:lpstr>
      <vt:lpstr>Map A Night - Analysis and Performance Summary</vt:lpstr>
      <vt:lpstr>Significant Statistical Tests</vt:lpstr>
      <vt:lpstr>Significant Statistical Test Results</vt:lpstr>
      <vt:lpstr>Map B Day - Comparative Analysis</vt:lpstr>
      <vt:lpstr>Terrain Influence and Conditions Impact</vt:lpstr>
      <vt:lpstr>Map B Night - In-Depth Analysis</vt:lpstr>
      <vt:lpstr>Conclusions and Recommendations</vt:lpstr>
      <vt:lpstr>Statistical Tests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Carlo Lipizzi</cp:lastModifiedBy>
  <cp:revision>9</cp:revision>
  <dcterms:modified xsi:type="dcterms:W3CDTF">2024-08-18T23:43:07Z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2024-08-18T23:21:13Z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8bc3e344-1d5a-46ad-8e57-36dc904eae6f</vt:lpwstr>
  </property>
  <property fmtid="{D5CDD505-2E9C-101B-9397-08002B2CF9AE}" pid="8" name="MSIP_Label_a73fd474-4f3c-44ed-88fb-5cc4bd2471bf_ContentBits">
    <vt:lpwstr>0</vt:lpwstr>
  </property>
</Properties>
</file>