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77" r:id="rId1"/>
  </p:sldMasterIdLst>
  <p:notesMasterIdLst>
    <p:notesMasterId r:id="rId18"/>
  </p:notesMasterIdLst>
  <p:sldIdLst>
    <p:sldId id="256" r:id="rId2"/>
    <p:sldId id="332" r:id="rId3"/>
    <p:sldId id="261" r:id="rId4"/>
    <p:sldId id="328" r:id="rId5"/>
    <p:sldId id="286" r:id="rId6"/>
    <p:sldId id="278" r:id="rId7"/>
    <p:sldId id="329" r:id="rId8"/>
    <p:sldId id="312" r:id="rId9"/>
    <p:sldId id="330" r:id="rId10"/>
    <p:sldId id="318" r:id="rId11"/>
    <p:sldId id="331" r:id="rId12"/>
    <p:sldId id="308" r:id="rId13"/>
    <p:sldId id="313" r:id="rId14"/>
    <p:sldId id="333" r:id="rId15"/>
    <p:sldId id="334" r:id="rId16"/>
    <p:sldId id="268" r:id="rId17"/>
  </p:sldIdLst>
  <p:sldSz cx="9144000" cy="5143500" type="screen16x9"/>
  <p:notesSz cx="6858000" cy="9144000"/>
  <p:embeddedFontLst>
    <p:embeddedFont>
      <p:font typeface="Arial Black" panose="020B0604020202020204" pitchFamily="34" charset="0"/>
      <p:bold r:id="rId19"/>
    </p:embeddedFont>
    <p:embeddedFont>
      <p:font typeface="Arial Narrow" panose="020B0604020202020204" pitchFamily="34" charset="0"/>
      <p:regular r:id="rId20"/>
      <p:bold r:id="rId21"/>
      <p:italic r:id="rId22"/>
      <p:boldItalic r:id="rId23"/>
    </p:embeddedFont>
    <p:embeddedFont>
      <p:font typeface="Avenir Next LT Pro" panose="020B0504020202020204" pitchFamily="34" charset="77"/>
      <p:regular r:id="rId24"/>
      <p:bold r:id="rId25"/>
      <p:italic r:id="rId26"/>
      <p:boldItalic r:id="rId27"/>
    </p:embeddedFont>
    <p:embeddedFont>
      <p:font typeface="Hind Madurai" panose="02000000000000000000" pitchFamily="2" charset="77"/>
      <p:regular r:id="rId28"/>
      <p:bold r:id="rId29"/>
    </p:embeddedFont>
    <p:embeddedFont>
      <p:font typeface="Lexend Deca" pitchFamily="2" charset="77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128"/>
    <a:srgbClr val="A81E9E"/>
    <a:srgbClr val="000000"/>
    <a:srgbClr val="FF9300"/>
    <a:srgbClr val="001470"/>
    <a:srgbClr val="F428E9"/>
    <a:srgbClr val="00969C"/>
    <a:srgbClr val="C35C00"/>
    <a:srgbClr val="77B7B3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59C33C-3239-4D65-B18B-FBB30E32C6F8}">
  <a:tblStyle styleId="{0759C33C-3239-4D65-B18B-FBB30E32C6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5"/>
    <p:restoredTop sz="83626"/>
  </p:normalViewPr>
  <p:slideViewPr>
    <p:cSldViewPr snapToGrid="0">
      <p:cViewPr>
        <p:scale>
          <a:sx n="108" d="100"/>
          <a:sy n="108" d="100"/>
        </p:scale>
        <p:origin x="15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3f572be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23f572be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2B4FD-C1D7-D611-613B-F2E6BA60C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B568E0-DA56-09A6-E6E2-15501B6CFB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938B81-F99B-9CAD-890A-FD542AFA0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02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A00FD-5F31-CF8F-97E0-5A39E7FF2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97B933-582E-C4E4-A557-E1104E6624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13ACBB-6CB4-00B0-C4A5-CA40B0AA7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27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10926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28F7B-947D-1C17-222F-7A04E66BC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0A2050-48D2-8604-6684-84011C3553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FC8B73-CC47-1C79-42BD-E36BBB807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39796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666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327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15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98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985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AA7B2-72D4-960A-E04B-C3B752CCE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DB8229-CD26-9693-EB6C-7870DC0EFE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960C31-EE96-5FEA-D6A3-1A0823939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349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B6131-865B-EA8D-5767-1887215E1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DF524F-FD9C-B8FB-97ED-F105DF2E2E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BDDD16-4EED-1B92-18AD-E901326D0B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61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001B3-9D8A-F449-F46D-876B8CA1B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C38E0D-A6F3-B5F3-7E41-46C5BB9D29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8C7394-75C6-F95E-D11C-0BD320060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71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419225" y="1222475"/>
            <a:ext cx="4922100" cy="2122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4000" b="1" i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419225" y="3463873"/>
            <a:ext cx="4922100" cy="457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 b="0" i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 userDrawn="1"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20000" y="1708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i="0">
                <a:solidFill>
                  <a:schemeClr val="lt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B6E10A-798B-77CF-7C63-8DAD4D2F9B26}"/>
              </a:ext>
            </a:extLst>
          </p:cNvPr>
          <p:cNvSpPr txBox="1"/>
          <p:nvPr userDrawn="1"/>
        </p:nvSpPr>
        <p:spPr>
          <a:xfrm>
            <a:off x="8741326" y="0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7475" indent="0">
              <a:tabLst/>
            </a:pPr>
            <a:fld id="{1ECD6AD7-83CC-664C-B4F7-B7C87B77AEF2}" type="slidenum">
              <a:rPr lang="en-US" sz="1000" b="0" i="0" smtClean="0">
                <a:solidFill>
                  <a:schemeClr val="tx2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pPr marL="117475" indent="0">
                <a:tabLst/>
              </a:pPr>
              <a:t>‹#›</a:t>
            </a:fld>
            <a:endParaRPr lang="en-US" sz="1000" b="0" i="0" dirty="0">
              <a:solidFill>
                <a:schemeClr val="tx2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/>
          <p:nvPr/>
        </p:nvSpPr>
        <p:spPr>
          <a:xfrm>
            <a:off x="0" y="-150"/>
            <a:ext cx="54777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2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/>
          <p:nvPr/>
        </p:nvSpPr>
        <p:spPr>
          <a:xfrm>
            <a:off x="0" y="3655625"/>
            <a:ext cx="9144000" cy="148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875" y="374258"/>
            <a:ext cx="7716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exend Deca"/>
              <a:buNone/>
              <a:defRPr sz="2500" b="1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875" y="1152475"/>
            <a:ext cx="7716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Char char="●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Char char="○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Char char="■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Char char="●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Char char="○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Char char="■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Char char="●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Char char="○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ind Madurai"/>
              <a:buChar char="■"/>
              <a:defRPr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73" r:id="rId3"/>
    <p:sldLayoutId id="2147483674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100+] George Washington University Wallpapers | Wallpapers.com">
            <a:extLst>
              <a:ext uri="{FF2B5EF4-FFF2-40B4-BE49-F238E27FC236}">
                <a16:creationId xmlns:a16="http://schemas.microsoft.com/office/drawing/2014/main" id="{C48AFD25-AEEB-3722-0579-D75CD0A330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" t="-862" r="32167" b="70"/>
          <a:stretch/>
        </p:blipFill>
        <p:spPr bwMode="auto">
          <a:xfrm>
            <a:off x="-463286" y="-72293"/>
            <a:ext cx="5386977" cy="5282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" name="Google Shape;179;p32"/>
          <p:cNvSpPr/>
          <p:nvPr/>
        </p:nvSpPr>
        <p:spPr>
          <a:xfrm>
            <a:off x="4038058" y="-72293"/>
            <a:ext cx="5105942" cy="301646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2"/>
          <p:cNvSpPr txBox="1">
            <a:spLocks noGrp="1"/>
          </p:cNvSpPr>
          <p:nvPr>
            <p:ph type="ctrTitle"/>
          </p:nvPr>
        </p:nvSpPr>
        <p:spPr>
          <a:xfrm>
            <a:off x="4038058" y="155448"/>
            <a:ext cx="5105943" cy="19517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SE Approaches to Human-AI System Development &amp; Assurance </a:t>
            </a:r>
            <a:endParaRPr sz="3600" dirty="0"/>
          </a:p>
        </p:txBody>
      </p:sp>
      <p:sp>
        <p:nvSpPr>
          <p:cNvPr id="181" name="Google Shape;181;p32"/>
          <p:cNvSpPr txBox="1">
            <a:spLocks noGrp="1"/>
          </p:cNvSpPr>
          <p:nvPr>
            <p:ph type="subTitle" idx="1"/>
          </p:nvPr>
        </p:nvSpPr>
        <p:spPr>
          <a:xfrm>
            <a:off x="4513392" y="2178752"/>
            <a:ext cx="4155273" cy="6037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Aditya Singh, Zoe Szajnfarber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December 11, 2024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BBCAB-EB0A-DA6E-137D-BC2FBF16D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9259" y="3477463"/>
            <a:ext cx="2229173" cy="12557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86E2E-2A2F-70D2-C952-6F61714B5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5EF265D-38CD-0796-2161-9156C9DDD52E}"/>
              </a:ext>
            </a:extLst>
          </p:cNvPr>
          <p:cNvSpPr/>
          <p:nvPr/>
        </p:nvSpPr>
        <p:spPr>
          <a:xfrm>
            <a:off x="3640334" y="1692596"/>
            <a:ext cx="1869681" cy="914399"/>
          </a:xfrm>
          <a:prstGeom prst="roundRect">
            <a:avLst/>
          </a:prstGeom>
          <a:noFill/>
          <a:ln w="28575">
            <a:solidFill>
              <a:srgbClr val="FFFF0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B13C555F-AECB-E5CD-847A-7925296E05BB}"/>
              </a:ext>
            </a:extLst>
          </p:cNvPr>
          <p:cNvSpPr/>
          <p:nvPr/>
        </p:nvSpPr>
        <p:spPr>
          <a:xfrm>
            <a:off x="3657600" y="1692595"/>
            <a:ext cx="1828800" cy="914400"/>
          </a:xfrm>
          <a:custGeom>
            <a:avLst/>
            <a:gdLst>
              <a:gd name="connsiteX0" fmla="*/ 0 w 2081807"/>
              <a:gd name="connsiteY0" fmla="*/ 124908 h 1249084"/>
              <a:gd name="connsiteX1" fmla="*/ 124908 w 2081807"/>
              <a:gd name="connsiteY1" fmla="*/ 0 h 1249084"/>
              <a:gd name="connsiteX2" fmla="*/ 1956899 w 2081807"/>
              <a:gd name="connsiteY2" fmla="*/ 0 h 1249084"/>
              <a:gd name="connsiteX3" fmla="*/ 2081807 w 2081807"/>
              <a:gd name="connsiteY3" fmla="*/ 124908 h 1249084"/>
              <a:gd name="connsiteX4" fmla="*/ 2081807 w 2081807"/>
              <a:gd name="connsiteY4" fmla="*/ 1124176 h 1249084"/>
              <a:gd name="connsiteX5" fmla="*/ 1956899 w 2081807"/>
              <a:gd name="connsiteY5" fmla="*/ 1249084 h 1249084"/>
              <a:gd name="connsiteX6" fmla="*/ 124908 w 2081807"/>
              <a:gd name="connsiteY6" fmla="*/ 1249084 h 1249084"/>
              <a:gd name="connsiteX7" fmla="*/ 0 w 2081807"/>
              <a:gd name="connsiteY7" fmla="*/ 1124176 h 1249084"/>
              <a:gd name="connsiteX8" fmla="*/ 0 w 2081807"/>
              <a:gd name="connsiteY8" fmla="*/ 124908 h 124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1807" h="1249084">
                <a:moveTo>
                  <a:pt x="0" y="124908"/>
                </a:moveTo>
                <a:cubicBezTo>
                  <a:pt x="0" y="55923"/>
                  <a:pt x="55923" y="0"/>
                  <a:pt x="124908" y="0"/>
                </a:cubicBezTo>
                <a:lnTo>
                  <a:pt x="1956899" y="0"/>
                </a:lnTo>
                <a:cubicBezTo>
                  <a:pt x="2025884" y="0"/>
                  <a:pt x="2081807" y="55923"/>
                  <a:pt x="2081807" y="124908"/>
                </a:cubicBezTo>
                <a:lnTo>
                  <a:pt x="2081807" y="1124176"/>
                </a:lnTo>
                <a:cubicBezTo>
                  <a:pt x="2081807" y="1193161"/>
                  <a:pt x="2025884" y="1249084"/>
                  <a:pt x="1956899" y="1249084"/>
                </a:cubicBezTo>
                <a:lnTo>
                  <a:pt x="124908" y="1249084"/>
                </a:lnTo>
                <a:cubicBezTo>
                  <a:pt x="55923" y="1249084"/>
                  <a:pt x="0" y="1193161"/>
                  <a:pt x="0" y="1124176"/>
                </a:cubicBezTo>
                <a:lnTo>
                  <a:pt x="0" y="124908"/>
                </a:lnTo>
                <a:close/>
              </a:path>
            </a:pathLst>
          </a:custGeom>
          <a:solidFill>
            <a:srgbClr val="002060"/>
          </a:solidFill>
          <a:ln>
            <a:solidFill>
              <a:srgbClr val="FF9700"/>
            </a:solidFill>
            <a:prstDash val="dashDot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4704" tIns="234704" rIns="234704" bIns="234704" numCol="1" spcCol="1270" anchor="ctr" anchorCtr="0">
            <a:noAutofit/>
          </a:bodyPr>
          <a:lstStyle/>
          <a:p>
            <a:pPr marL="0" lvl="0" indent="0" algn="ctr" defTabSz="2311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b="1" kern="1200" dirty="0">
                <a:latin typeface="Arial Black" panose="020B0604020202020204" pitchFamily="34" charset="0"/>
                <a:cs typeface="Arial Black" panose="020B0604020202020204" pitchFamily="34" charset="0"/>
              </a:rPr>
              <a:t>Image Classification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3EE0A-9DB7-5568-BBA1-71B17C8F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Human-AI Handoff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2911A7BB-8604-37E9-56FA-8B8AE58807D5}"/>
              </a:ext>
            </a:extLst>
          </p:cNvPr>
          <p:cNvSpPr/>
          <p:nvPr/>
        </p:nvSpPr>
        <p:spPr>
          <a:xfrm>
            <a:off x="6595200" y="1657350"/>
            <a:ext cx="1828800" cy="914400"/>
          </a:xfrm>
          <a:custGeom>
            <a:avLst/>
            <a:gdLst>
              <a:gd name="connsiteX0" fmla="*/ 0 w 2081807"/>
              <a:gd name="connsiteY0" fmla="*/ 124908 h 1249084"/>
              <a:gd name="connsiteX1" fmla="*/ 124908 w 2081807"/>
              <a:gd name="connsiteY1" fmla="*/ 0 h 1249084"/>
              <a:gd name="connsiteX2" fmla="*/ 1956899 w 2081807"/>
              <a:gd name="connsiteY2" fmla="*/ 0 h 1249084"/>
              <a:gd name="connsiteX3" fmla="*/ 2081807 w 2081807"/>
              <a:gd name="connsiteY3" fmla="*/ 124908 h 1249084"/>
              <a:gd name="connsiteX4" fmla="*/ 2081807 w 2081807"/>
              <a:gd name="connsiteY4" fmla="*/ 1124176 h 1249084"/>
              <a:gd name="connsiteX5" fmla="*/ 1956899 w 2081807"/>
              <a:gd name="connsiteY5" fmla="*/ 1249084 h 1249084"/>
              <a:gd name="connsiteX6" fmla="*/ 124908 w 2081807"/>
              <a:gd name="connsiteY6" fmla="*/ 1249084 h 1249084"/>
              <a:gd name="connsiteX7" fmla="*/ 0 w 2081807"/>
              <a:gd name="connsiteY7" fmla="*/ 1124176 h 1249084"/>
              <a:gd name="connsiteX8" fmla="*/ 0 w 2081807"/>
              <a:gd name="connsiteY8" fmla="*/ 124908 h 124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1807" h="1249084">
                <a:moveTo>
                  <a:pt x="0" y="124908"/>
                </a:moveTo>
                <a:cubicBezTo>
                  <a:pt x="0" y="55923"/>
                  <a:pt x="55923" y="0"/>
                  <a:pt x="124908" y="0"/>
                </a:cubicBezTo>
                <a:lnTo>
                  <a:pt x="1956899" y="0"/>
                </a:lnTo>
                <a:cubicBezTo>
                  <a:pt x="2025884" y="0"/>
                  <a:pt x="2081807" y="55923"/>
                  <a:pt x="2081807" y="124908"/>
                </a:cubicBezTo>
                <a:lnTo>
                  <a:pt x="2081807" y="1124176"/>
                </a:lnTo>
                <a:cubicBezTo>
                  <a:pt x="2081807" y="1193161"/>
                  <a:pt x="2025884" y="1249084"/>
                  <a:pt x="1956899" y="1249084"/>
                </a:cubicBezTo>
                <a:lnTo>
                  <a:pt x="124908" y="1249084"/>
                </a:lnTo>
                <a:cubicBezTo>
                  <a:pt x="55923" y="1249084"/>
                  <a:pt x="0" y="1193161"/>
                  <a:pt x="0" y="1124176"/>
                </a:cubicBezTo>
                <a:lnTo>
                  <a:pt x="0" y="124908"/>
                </a:lnTo>
                <a:close/>
              </a:path>
            </a:pathLst>
          </a:cu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4704" tIns="234704" rIns="234704" bIns="234704" numCol="1" spcCol="1270" anchor="ctr" anchorCtr="0">
            <a:noAutofit/>
          </a:bodyPr>
          <a:lstStyle/>
          <a:p>
            <a:pPr marL="0" lvl="0" indent="0" algn="ctr" defTabSz="2311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b="1" kern="1200" dirty="0">
                <a:latin typeface="Arial Black" panose="020B0604020202020204" pitchFamily="34" charset="0"/>
                <a:cs typeface="Arial Black" panose="020B0604020202020204" pitchFamily="34" charset="0"/>
              </a:rPr>
              <a:t>Options Analysis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E5584E77-68B3-9F7A-4ED3-DDD167747D2A}"/>
              </a:ext>
            </a:extLst>
          </p:cNvPr>
          <p:cNvSpPr/>
          <p:nvPr/>
        </p:nvSpPr>
        <p:spPr>
          <a:xfrm>
            <a:off x="6704805" y="2644967"/>
            <a:ext cx="685800" cy="548640"/>
          </a:xfrm>
          <a:custGeom>
            <a:avLst/>
            <a:gdLst>
              <a:gd name="connsiteX0" fmla="*/ 0 w 441343"/>
              <a:gd name="connsiteY0" fmla="*/ 103258 h 516288"/>
              <a:gd name="connsiteX1" fmla="*/ 220672 w 441343"/>
              <a:gd name="connsiteY1" fmla="*/ 103258 h 516288"/>
              <a:gd name="connsiteX2" fmla="*/ 220672 w 441343"/>
              <a:gd name="connsiteY2" fmla="*/ 0 h 516288"/>
              <a:gd name="connsiteX3" fmla="*/ 441343 w 441343"/>
              <a:gd name="connsiteY3" fmla="*/ 258144 h 516288"/>
              <a:gd name="connsiteX4" fmla="*/ 220672 w 441343"/>
              <a:gd name="connsiteY4" fmla="*/ 516288 h 516288"/>
              <a:gd name="connsiteX5" fmla="*/ 220672 w 441343"/>
              <a:gd name="connsiteY5" fmla="*/ 413030 h 516288"/>
              <a:gd name="connsiteX6" fmla="*/ 0 w 441343"/>
              <a:gd name="connsiteY6" fmla="*/ 413030 h 516288"/>
              <a:gd name="connsiteX7" fmla="*/ 0 w 441343"/>
              <a:gd name="connsiteY7" fmla="*/ 103258 h 51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343" h="516288">
                <a:moveTo>
                  <a:pt x="353074" y="1"/>
                </a:moveTo>
                <a:lnTo>
                  <a:pt x="353074" y="258145"/>
                </a:lnTo>
                <a:lnTo>
                  <a:pt x="441343" y="258145"/>
                </a:lnTo>
                <a:lnTo>
                  <a:pt x="220672" y="516287"/>
                </a:lnTo>
                <a:lnTo>
                  <a:pt x="0" y="258145"/>
                </a:lnTo>
                <a:lnTo>
                  <a:pt x="88269" y="258145"/>
                </a:lnTo>
                <a:lnTo>
                  <a:pt x="88269" y="1"/>
                </a:lnTo>
                <a:lnTo>
                  <a:pt x="353074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3259" tIns="1" rIns="103258" bIns="132403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>
                <a:latin typeface="Avenir Next LT Pro" panose="020B0504020202020204" pitchFamily="34" charset="77"/>
                <a:cs typeface="Arial Black" panose="020B0604020202020204" pitchFamily="34" charset="0"/>
              </a:rPr>
              <a:t>Ranked Links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93D6B6D-5ABC-61A5-02B8-D234B4A075EA}"/>
              </a:ext>
            </a:extLst>
          </p:cNvPr>
          <p:cNvSpPr/>
          <p:nvPr/>
        </p:nvSpPr>
        <p:spPr>
          <a:xfrm>
            <a:off x="6595200" y="3485550"/>
            <a:ext cx="1828800" cy="914400"/>
          </a:xfrm>
          <a:custGeom>
            <a:avLst/>
            <a:gdLst>
              <a:gd name="connsiteX0" fmla="*/ 0 w 2081807"/>
              <a:gd name="connsiteY0" fmla="*/ 124908 h 1249084"/>
              <a:gd name="connsiteX1" fmla="*/ 124908 w 2081807"/>
              <a:gd name="connsiteY1" fmla="*/ 0 h 1249084"/>
              <a:gd name="connsiteX2" fmla="*/ 1956899 w 2081807"/>
              <a:gd name="connsiteY2" fmla="*/ 0 h 1249084"/>
              <a:gd name="connsiteX3" fmla="*/ 2081807 w 2081807"/>
              <a:gd name="connsiteY3" fmla="*/ 124908 h 1249084"/>
              <a:gd name="connsiteX4" fmla="*/ 2081807 w 2081807"/>
              <a:gd name="connsiteY4" fmla="*/ 1124176 h 1249084"/>
              <a:gd name="connsiteX5" fmla="*/ 1956899 w 2081807"/>
              <a:gd name="connsiteY5" fmla="*/ 1249084 h 1249084"/>
              <a:gd name="connsiteX6" fmla="*/ 124908 w 2081807"/>
              <a:gd name="connsiteY6" fmla="*/ 1249084 h 1249084"/>
              <a:gd name="connsiteX7" fmla="*/ 0 w 2081807"/>
              <a:gd name="connsiteY7" fmla="*/ 1124176 h 1249084"/>
              <a:gd name="connsiteX8" fmla="*/ 0 w 2081807"/>
              <a:gd name="connsiteY8" fmla="*/ 124908 h 124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1807" h="1249084">
                <a:moveTo>
                  <a:pt x="0" y="124908"/>
                </a:moveTo>
                <a:cubicBezTo>
                  <a:pt x="0" y="55923"/>
                  <a:pt x="55923" y="0"/>
                  <a:pt x="124908" y="0"/>
                </a:cubicBezTo>
                <a:lnTo>
                  <a:pt x="1956899" y="0"/>
                </a:lnTo>
                <a:cubicBezTo>
                  <a:pt x="2025884" y="0"/>
                  <a:pt x="2081807" y="55923"/>
                  <a:pt x="2081807" y="124908"/>
                </a:cubicBezTo>
                <a:lnTo>
                  <a:pt x="2081807" y="1124176"/>
                </a:lnTo>
                <a:cubicBezTo>
                  <a:pt x="2081807" y="1193161"/>
                  <a:pt x="2025884" y="1249084"/>
                  <a:pt x="1956899" y="1249084"/>
                </a:cubicBezTo>
                <a:lnTo>
                  <a:pt x="124908" y="1249084"/>
                </a:lnTo>
                <a:cubicBezTo>
                  <a:pt x="55923" y="1249084"/>
                  <a:pt x="0" y="1193161"/>
                  <a:pt x="0" y="1124176"/>
                </a:cubicBezTo>
                <a:lnTo>
                  <a:pt x="0" y="124908"/>
                </a:lnTo>
                <a:close/>
              </a:path>
            </a:pathLst>
          </a:cu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4704" tIns="234704" rIns="234704" bIns="234704" numCol="1" spcCol="1270" anchor="ctr" anchorCtr="0">
            <a:noAutofit/>
          </a:bodyPr>
          <a:lstStyle/>
          <a:p>
            <a:pPr marL="0" lvl="0" indent="0" algn="ctr" defTabSz="2311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b="1" kern="1200" dirty="0">
                <a:latin typeface="Arial Black" panose="020B0604020202020204" pitchFamily="34" charset="0"/>
                <a:cs typeface="Arial Black" panose="020B0604020202020204" pitchFamily="34" charset="0"/>
              </a:rPr>
              <a:t>Decision Analysis 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D760D86-F85F-42EE-C60E-B5103D1C9F60}"/>
              </a:ext>
            </a:extLst>
          </p:cNvPr>
          <p:cNvGrpSpPr/>
          <p:nvPr/>
        </p:nvGrpSpPr>
        <p:grpSpPr>
          <a:xfrm>
            <a:off x="767447" y="1680475"/>
            <a:ext cx="1828800" cy="914400"/>
            <a:chOff x="3657600" y="1652307"/>
            <a:chExt cx="1828800" cy="914400"/>
          </a:xfrm>
        </p:grpSpPr>
        <p:sp>
          <p:nvSpPr>
            <p:cNvPr id="57" name="Decision 56">
              <a:extLst>
                <a:ext uri="{FF2B5EF4-FFF2-40B4-BE49-F238E27FC236}">
                  <a16:creationId xmlns:a16="http://schemas.microsoft.com/office/drawing/2014/main" id="{BDE22E9C-D909-5D31-443C-8822B9CE6CB2}"/>
                </a:ext>
              </a:extLst>
            </p:cNvPr>
            <p:cNvSpPr/>
            <p:nvPr/>
          </p:nvSpPr>
          <p:spPr>
            <a:xfrm>
              <a:off x="3657600" y="1652307"/>
              <a:ext cx="1828800" cy="914400"/>
            </a:xfrm>
            <a:prstGeom prst="flowChartDecision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4844F70-588C-2E98-5179-C5DAC8DADAC6}"/>
                </a:ext>
              </a:extLst>
            </p:cNvPr>
            <p:cNvSpPr txBox="1"/>
            <p:nvPr/>
          </p:nvSpPr>
          <p:spPr>
            <a:xfrm>
              <a:off x="3772109" y="1836804"/>
              <a:ext cx="16459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kern="1200" dirty="0">
                  <a:solidFill>
                    <a:srgbClr val="FFFFFF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Analysis Assessment</a:t>
              </a:r>
            </a:p>
          </p:txBody>
        </p:sp>
      </p:grpSp>
      <p:sp>
        <p:nvSpPr>
          <p:cNvPr id="68" name="Freeform 67">
            <a:extLst>
              <a:ext uri="{FF2B5EF4-FFF2-40B4-BE49-F238E27FC236}">
                <a16:creationId xmlns:a16="http://schemas.microsoft.com/office/drawing/2014/main" id="{52D03292-8DD8-446F-20EF-4053C5C4F339}"/>
              </a:ext>
            </a:extLst>
          </p:cNvPr>
          <p:cNvSpPr/>
          <p:nvPr/>
        </p:nvSpPr>
        <p:spPr>
          <a:xfrm>
            <a:off x="5646854" y="1852262"/>
            <a:ext cx="781096" cy="548640"/>
          </a:xfrm>
          <a:custGeom>
            <a:avLst/>
            <a:gdLst>
              <a:gd name="connsiteX0" fmla="*/ 0 w 441343"/>
              <a:gd name="connsiteY0" fmla="*/ 103258 h 516288"/>
              <a:gd name="connsiteX1" fmla="*/ 220672 w 441343"/>
              <a:gd name="connsiteY1" fmla="*/ 103258 h 516288"/>
              <a:gd name="connsiteX2" fmla="*/ 220672 w 441343"/>
              <a:gd name="connsiteY2" fmla="*/ 0 h 516288"/>
              <a:gd name="connsiteX3" fmla="*/ 441343 w 441343"/>
              <a:gd name="connsiteY3" fmla="*/ 258144 h 516288"/>
              <a:gd name="connsiteX4" fmla="*/ 220672 w 441343"/>
              <a:gd name="connsiteY4" fmla="*/ 516288 h 516288"/>
              <a:gd name="connsiteX5" fmla="*/ 220672 w 441343"/>
              <a:gd name="connsiteY5" fmla="*/ 413030 h 516288"/>
              <a:gd name="connsiteX6" fmla="*/ 0 w 441343"/>
              <a:gd name="connsiteY6" fmla="*/ 413030 h 516288"/>
              <a:gd name="connsiteX7" fmla="*/ 0 w 441343"/>
              <a:gd name="connsiteY7" fmla="*/ 103258 h 51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343" h="516288">
                <a:moveTo>
                  <a:pt x="0" y="103258"/>
                </a:moveTo>
                <a:lnTo>
                  <a:pt x="220672" y="103258"/>
                </a:lnTo>
                <a:lnTo>
                  <a:pt x="220672" y="0"/>
                </a:lnTo>
                <a:lnTo>
                  <a:pt x="441343" y="258144"/>
                </a:lnTo>
                <a:lnTo>
                  <a:pt x="220672" y="516288"/>
                </a:lnTo>
                <a:lnTo>
                  <a:pt x="220672" y="413030"/>
                </a:lnTo>
                <a:lnTo>
                  <a:pt x="0" y="413030"/>
                </a:lnTo>
                <a:lnTo>
                  <a:pt x="0" y="1032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3258" rIns="132403" bIns="103258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dirty="0">
                <a:latin typeface="Avenir Next LT Pro" panose="020B0504020202020204" pitchFamily="34" charset="77"/>
              </a:rPr>
              <a:t>{C/NC,…}</a:t>
            </a:r>
            <a:endParaRPr lang="en-US" sz="700" kern="1200" dirty="0">
              <a:latin typeface="Avenir Next LT Pro" panose="020B0504020202020204" pitchFamily="34" charset="77"/>
              <a:cs typeface="Arial Black" panose="020B0604020202020204" pitchFamily="34" charset="0"/>
            </a:endParaRPr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700" kern="1200" dirty="0">
                <a:latin typeface="Avenir Next LT Pro" panose="020B0504020202020204" pitchFamily="34" charset="77"/>
                <a:cs typeface="Arial Black" panose="020B0604020202020204" pitchFamily="34" charset="0"/>
              </a:rPr>
              <a:t>{p,…}</a:t>
            </a:r>
            <a:endParaRPr lang="en-US" sz="800" dirty="0">
              <a:latin typeface="Avenir Next LT Pro" panose="020B0504020202020204" pitchFamily="34" charset="7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14F55E8-7526-BF26-FEBE-FA6755EF7B84}"/>
              </a:ext>
            </a:extLst>
          </p:cNvPr>
          <p:cNvSpPr txBox="1"/>
          <p:nvPr/>
        </p:nvSpPr>
        <p:spPr>
          <a:xfrm>
            <a:off x="924497" y="2610095"/>
            <a:ext cx="16717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venir Next LT Pro" panose="020B0504020202020204" pitchFamily="34" charset="77"/>
              </a:rPr>
              <a:t>If rocky terrain, human does classification;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venir Next LT Pro" panose="020B0504020202020204" pitchFamily="34" charset="77"/>
              </a:rPr>
              <a:t>else AI alone classifies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16D929AB-9629-334C-A4BC-9D1AE1A56B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15" t="78816" r="7288" b="4732"/>
          <a:stretch/>
        </p:blipFill>
        <p:spPr>
          <a:xfrm>
            <a:off x="808762" y="1594018"/>
            <a:ext cx="696666" cy="335639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1B45AE5-1F00-E165-DA21-30FFAF2045EB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2596247" y="2137675"/>
            <a:ext cx="110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A4C933A5-5305-49D5-A301-D6A4EE7F5D5E}"/>
              </a:ext>
            </a:extLst>
          </p:cNvPr>
          <p:cNvSpPr txBox="1"/>
          <p:nvPr/>
        </p:nvSpPr>
        <p:spPr>
          <a:xfrm>
            <a:off x="3788481" y="2315973"/>
            <a:ext cx="1576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FF9300"/>
                </a:solidFill>
              </a:rPr>
              <a:t>Human (30min) / </a:t>
            </a:r>
            <a:r>
              <a:rPr lang="en-US" sz="900" dirty="0">
                <a:solidFill>
                  <a:srgbClr val="FFFF00"/>
                </a:solidFill>
              </a:rPr>
              <a:t>AI (1 min)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F8C81C-2F15-CE22-213E-122C735853E6}"/>
              </a:ext>
            </a:extLst>
          </p:cNvPr>
          <p:cNvSpPr txBox="1"/>
          <p:nvPr/>
        </p:nvSpPr>
        <p:spPr>
          <a:xfrm>
            <a:off x="7390605" y="2662396"/>
            <a:ext cx="1033395" cy="73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dirty="0">
                <a:latin typeface="Avenir Next LT Pro" panose="020B0504020202020204" pitchFamily="34" charset="77"/>
              </a:rPr>
              <a:t>Link A: C/NC, Confidence Level</a:t>
            </a:r>
          </a:p>
          <a:p>
            <a:pPr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dirty="0">
                <a:latin typeface="Avenir Next LT Pro" panose="020B0504020202020204" pitchFamily="34" charset="77"/>
              </a:rPr>
              <a:t>Link B: C/NC, Confidence Level</a:t>
            </a:r>
          </a:p>
          <a:p>
            <a:pPr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dirty="0"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C637F05-1750-0BDE-7FEF-8AFE8C4818BC}"/>
              </a:ext>
            </a:extLst>
          </p:cNvPr>
          <p:cNvSpPr/>
          <p:nvPr/>
        </p:nvSpPr>
        <p:spPr>
          <a:xfrm>
            <a:off x="5550555" y="3668429"/>
            <a:ext cx="914400" cy="548640"/>
          </a:xfrm>
          <a:custGeom>
            <a:avLst/>
            <a:gdLst>
              <a:gd name="connsiteX0" fmla="*/ 0 w 441343"/>
              <a:gd name="connsiteY0" fmla="*/ 103258 h 516288"/>
              <a:gd name="connsiteX1" fmla="*/ 220672 w 441343"/>
              <a:gd name="connsiteY1" fmla="*/ 103258 h 516288"/>
              <a:gd name="connsiteX2" fmla="*/ 220672 w 441343"/>
              <a:gd name="connsiteY2" fmla="*/ 0 h 516288"/>
              <a:gd name="connsiteX3" fmla="*/ 441343 w 441343"/>
              <a:gd name="connsiteY3" fmla="*/ 258144 h 516288"/>
              <a:gd name="connsiteX4" fmla="*/ 220672 w 441343"/>
              <a:gd name="connsiteY4" fmla="*/ 516288 h 516288"/>
              <a:gd name="connsiteX5" fmla="*/ 220672 w 441343"/>
              <a:gd name="connsiteY5" fmla="*/ 413030 h 516288"/>
              <a:gd name="connsiteX6" fmla="*/ 0 w 441343"/>
              <a:gd name="connsiteY6" fmla="*/ 413030 h 516288"/>
              <a:gd name="connsiteX7" fmla="*/ 0 w 441343"/>
              <a:gd name="connsiteY7" fmla="*/ 103258 h 51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343" h="516288">
                <a:moveTo>
                  <a:pt x="441343" y="413030"/>
                </a:moveTo>
                <a:lnTo>
                  <a:pt x="220671" y="413030"/>
                </a:lnTo>
                <a:lnTo>
                  <a:pt x="220671" y="516288"/>
                </a:lnTo>
                <a:lnTo>
                  <a:pt x="0" y="258144"/>
                </a:lnTo>
                <a:lnTo>
                  <a:pt x="220671" y="0"/>
                </a:lnTo>
                <a:lnTo>
                  <a:pt x="220671" y="103258"/>
                </a:lnTo>
                <a:lnTo>
                  <a:pt x="441343" y="103258"/>
                </a:lnTo>
                <a:lnTo>
                  <a:pt x="441343" y="41303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2403" tIns="103259" rIns="0" bIns="103258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>
                <a:latin typeface="Avenir Next LT Pro" panose="020B0504020202020204" pitchFamily="34" charset="77"/>
                <a:cs typeface="Arial Black" panose="020B0604020202020204" pitchFamily="34" charset="0"/>
              </a:rPr>
              <a:t>Selected Route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E56D7B-0C49-5D46-9529-FCA351E11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" t="76379" r="64383" b="2885"/>
          <a:stretch/>
        </p:blipFill>
        <p:spPr>
          <a:xfrm>
            <a:off x="4045637" y="3728848"/>
            <a:ext cx="1188721" cy="721843"/>
          </a:xfrm>
          <a:prstGeom prst="rect">
            <a:avLst/>
          </a:prstGeom>
        </p:spPr>
      </p:pic>
      <p:sp>
        <p:nvSpPr>
          <p:cNvPr id="6" name="Down Arrow Callout 5">
            <a:extLst>
              <a:ext uri="{FF2B5EF4-FFF2-40B4-BE49-F238E27FC236}">
                <a16:creationId xmlns:a16="http://schemas.microsoft.com/office/drawing/2014/main" id="{4C4841E8-0AFE-145C-F66A-8F9B00EDBE16}"/>
              </a:ext>
            </a:extLst>
          </p:cNvPr>
          <p:cNvSpPr/>
          <p:nvPr/>
        </p:nvSpPr>
        <p:spPr>
          <a:xfrm>
            <a:off x="3788481" y="3258907"/>
            <a:ext cx="1703034" cy="572700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Command to UGV</a:t>
            </a:r>
          </a:p>
        </p:txBody>
      </p:sp>
      <p:sp>
        <p:nvSpPr>
          <p:cNvPr id="48" name="Down Arrow Callout 47">
            <a:extLst>
              <a:ext uri="{FF2B5EF4-FFF2-40B4-BE49-F238E27FC236}">
                <a16:creationId xmlns:a16="http://schemas.microsoft.com/office/drawing/2014/main" id="{77884E9B-C96B-155F-3EC2-8DD80CDF4547}"/>
              </a:ext>
            </a:extLst>
          </p:cNvPr>
          <p:cNvSpPr/>
          <p:nvPr/>
        </p:nvSpPr>
        <p:spPr>
          <a:xfrm>
            <a:off x="830330" y="1200024"/>
            <a:ext cx="1703034" cy="572700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UAV Data for Every Link At Current Node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2A6A44-1AE8-F116-0C10-6BB96391A095}"/>
              </a:ext>
            </a:extLst>
          </p:cNvPr>
          <p:cNvSpPr/>
          <p:nvPr/>
        </p:nvSpPr>
        <p:spPr>
          <a:xfrm>
            <a:off x="6483927" y="1381088"/>
            <a:ext cx="2028702" cy="3069603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C44175-F7A1-9CF1-0233-7FC0AFF49C42}"/>
              </a:ext>
            </a:extLst>
          </p:cNvPr>
          <p:cNvSpPr txBox="1"/>
          <p:nvPr/>
        </p:nvSpPr>
        <p:spPr>
          <a:xfrm>
            <a:off x="6993171" y="1381088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47252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00795-9A3B-320E-97C3-59163DA7C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0D5D-64E1-F6E6-1662-E32C3571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Human-AI Handoff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71A92-6131-5588-58E8-6B9DD4E6E9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47" t="1040" b="5165"/>
          <a:stretch/>
        </p:blipFill>
        <p:spPr>
          <a:xfrm>
            <a:off x="1579941" y="919250"/>
            <a:ext cx="6017891" cy="41995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8F15CF-6842-C755-B16C-2EFF6CE54607}"/>
              </a:ext>
            </a:extLst>
          </p:cNvPr>
          <p:cNvSpPr txBox="1"/>
          <p:nvPr/>
        </p:nvSpPr>
        <p:spPr>
          <a:xfrm rot="16200000">
            <a:off x="222678" y="2920459"/>
            <a:ext cx="2452916" cy="26161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Performance Time to Traverse Map)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CDAEB5-B7BD-EA12-97C9-B7EF1A906130}"/>
              </a:ext>
            </a:extLst>
          </p:cNvPr>
          <p:cNvSpPr txBox="1"/>
          <p:nvPr/>
        </p:nvSpPr>
        <p:spPr>
          <a:xfrm>
            <a:off x="3845679" y="4778591"/>
            <a:ext cx="1452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Risk (# of Mines Hit)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121D8A-B340-A50C-8520-78F6D550D72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6024560" y="936182"/>
            <a:ext cx="490576" cy="4852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29AF869-64E2-BAB3-7FAA-295680D4C702}"/>
              </a:ext>
            </a:extLst>
          </p:cNvPr>
          <p:cNvSpPr/>
          <p:nvPr/>
        </p:nvSpPr>
        <p:spPr>
          <a:xfrm>
            <a:off x="5612533" y="907249"/>
            <a:ext cx="1221971" cy="1672814"/>
          </a:xfrm>
          <a:prstGeom prst="rect">
            <a:avLst/>
          </a:prstGeom>
          <a:noFill/>
          <a:ln>
            <a:solidFill>
              <a:srgbClr val="77B7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C9E850-8FC5-0350-7D9E-65C53B1C226C}"/>
              </a:ext>
            </a:extLst>
          </p:cNvPr>
          <p:cNvSpPr txBox="1"/>
          <p:nvPr/>
        </p:nvSpPr>
        <p:spPr>
          <a:xfrm>
            <a:off x="5705191" y="1597176"/>
            <a:ext cx="11293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Next LT Pro" panose="020B0504020202020204" pitchFamily="34" charset="77"/>
              </a:rPr>
              <a:t>Human-AI Relay &amp; AI Only performance is equal in 80% of runs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F6BB15-DB8F-81CB-D0BD-5D2718259402}"/>
              </a:ext>
            </a:extLst>
          </p:cNvPr>
          <p:cNvSpPr/>
          <p:nvPr/>
        </p:nvSpPr>
        <p:spPr>
          <a:xfrm>
            <a:off x="4252549" y="2780316"/>
            <a:ext cx="1045772" cy="1866499"/>
          </a:xfrm>
          <a:prstGeom prst="rect">
            <a:avLst/>
          </a:prstGeom>
          <a:noFill/>
          <a:ln>
            <a:solidFill>
              <a:srgbClr val="77B7B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46EB15-B2FC-8AD3-3467-8547DB11ADD0}"/>
              </a:ext>
            </a:extLst>
          </p:cNvPr>
          <p:cNvSpPr txBox="1"/>
          <p:nvPr/>
        </p:nvSpPr>
        <p:spPr>
          <a:xfrm>
            <a:off x="4212052" y="3438968"/>
            <a:ext cx="11267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Next LT Pro" panose="020B0504020202020204" pitchFamily="34" charset="77"/>
              </a:rPr>
              <a:t>But in 20% of runs, 1 mine is hit with significantly worse performance than AI Only </a:t>
            </a:r>
          </a:p>
        </p:txBody>
      </p:sp>
    </p:spTree>
    <p:extLst>
      <p:ext uri="{BB962C8B-B14F-4D97-AF65-F5344CB8AC3E}">
        <p14:creationId xmlns:p14="http://schemas.microsoft.com/office/powerpoint/2010/main" val="31853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FF15C-9D07-9422-B8D2-A414A5427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 Summary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DC5BD4-694E-2E73-C51E-D1D08806A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029844"/>
              </p:ext>
            </p:extLst>
          </p:nvPr>
        </p:nvGraphicFramePr>
        <p:xfrm>
          <a:off x="197318" y="1495936"/>
          <a:ext cx="8665327" cy="2163101"/>
        </p:xfrm>
        <a:graphic>
          <a:graphicData uri="http://schemas.openxmlformats.org/drawingml/2006/table">
            <a:tbl>
              <a:tblPr firstRow="1" bandRow="1">
                <a:tableStyleId>{0759C33C-3239-4D65-B18B-FBB30E32C6F8}</a:tableStyleId>
              </a:tblPr>
              <a:tblGrid>
                <a:gridCol w="958751">
                  <a:extLst>
                    <a:ext uri="{9D8B030D-6E8A-4147-A177-3AD203B41FA5}">
                      <a16:colId xmlns:a16="http://schemas.microsoft.com/office/drawing/2014/main" val="1483738848"/>
                    </a:ext>
                  </a:extLst>
                </a:gridCol>
                <a:gridCol w="1401888">
                  <a:extLst>
                    <a:ext uri="{9D8B030D-6E8A-4147-A177-3AD203B41FA5}">
                      <a16:colId xmlns:a16="http://schemas.microsoft.com/office/drawing/2014/main" val="1164204434"/>
                    </a:ext>
                  </a:extLst>
                </a:gridCol>
                <a:gridCol w="2188868">
                  <a:extLst>
                    <a:ext uri="{9D8B030D-6E8A-4147-A177-3AD203B41FA5}">
                      <a16:colId xmlns:a16="http://schemas.microsoft.com/office/drawing/2014/main" val="1370748986"/>
                    </a:ext>
                  </a:extLst>
                </a:gridCol>
                <a:gridCol w="2057910">
                  <a:extLst>
                    <a:ext uri="{9D8B030D-6E8A-4147-A177-3AD203B41FA5}">
                      <a16:colId xmlns:a16="http://schemas.microsoft.com/office/drawing/2014/main" val="1048699341"/>
                    </a:ext>
                  </a:extLst>
                </a:gridCol>
                <a:gridCol w="2057910">
                  <a:extLst>
                    <a:ext uri="{9D8B030D-6E8A-4147-A177-3AD203B41FA5}">
                      <a16:colId xmlns:a16="http://schemas.microsoft.com/office/drawing/2014/main" val="1935990936"/>
                    </a:ext>
                  </a:extLst>
                </a:gridCol>
              </a:tblGrid>
              <a:tr h="528655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AI Alone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Human Approver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Human-AI Relay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Human 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104411"/>
                  </a:ext>
                </a:extLst>
              </a:tr>
              <a:tr h="8114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Avg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75.6 min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101.8 min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84.4 min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212 min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0839851"/>
                  </a:ext>
                </a:extLst>
              </a:tr>
              <a:tr h="8114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Avg Mines Hit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0.26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0.0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9635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226EE0B-4C3D-1C8E-D491-8A5DFEC2F50D}"/>
              </a:ext>
            </a:extLst>
          </p:cNvPr>
          <p:cNvSpPr txBox="1"/>
          <p:nvPr/>
        </p:nvSpPr>
        <p:spPr>
          <a:xfrm>
            <a:off x="549842" y="4414350"/>
            <a:ext cx="8044313" cy="369332"/>
          </a:xfrm>
          <a:prstGeom prst="rect">
            <a:avLst/>
          </a:prstGeom>
          <a:noFill/>
          <a:ln>
            <a:solidFill>
              <a:srgbClr val="00760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+mj-lt"/>
              </a:rPr>
              <a:t>Human-AI collaboration can leverage AI performance with human judgement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CB5913-CA11-E0FB-D37D-3D2F16AFD9D7}"/>
              </a:ext>
            </a:extLst>
          </p:cNvPr>
          <p:cNvSpPr txBox="1"/>
          <p:nvPr/>
        </p:nvSpPr>
        <p:spPr>
          <a:xfrm>
            <a:off x="549843" y="3900790"/>
            <a:ext cx="8044313" cy="369332"/>
          </a:xfrm>
          <a:prstGeom prst="rect">
            <a:avLst/>
          </a:prstGeom>
          <a:noFill/>
          <a:ln>
            <a:solidFill>
              <a:srgbClr val="00760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+mj-lt"/>
              </a:rPr>
              <a:t>AI performance is superior but at the cost of higher risk; inverse for humans </a:t>
            </a:r>
          </a:p>
        </p:txBody>
      </p:sp>
    </p:spTree>
    <p:extLst>
      <p:ext uri="{BB962C8B-B14F-4D97-AF65-F5344CB8AC3E}">
        <p14:creationId xmlns:p14="http://schemas.microsoft.com/office/powerpoint/2010/main" val="344943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B5BE2-4C26-0285-2D32-7417102A6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2868-1229-2E3E-49BE-80FCBB13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Non Linearity of Tradeoffs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06DD230D-4972-0CEB-06CD-410DEE25B6D9}"/>
              </a:ext>
            </a:extLst>
          </p:cNvPr>
          <p:cNvSpPr/>
          <p:nvPr/>
        </p:nvSpPr>
        <p:spPr>
          <a:xfrm>
            <a:off x="641975" y="4133237"/>
            <a:ext cx="3657600" cy="914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RISK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F75DEFD1-78DE-59EB-125C-E7ED03E2153C}"/>
              </a:ext>
            </a:extLst>
          </p:cNvPr>
          <p:cNvSpPr/>
          <p:nvPr/>
        </p:nvSpPr>
        <p:spPr>
          <a:xfrm>
            <a:off x="379687" y="1159031"/>
            <a:ext cx="914400" cy="365760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R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F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O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R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M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N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E8B277-BACB-AF25-BEC1-12D122DA52E9}"/>
              </a:ext>
            </a:extLst>
          </p:cNvPr>
          <p:cNvSpPr>
            <a:spLocks noChangeAspect="1"/>
          </p:cNvSpPr>
          <p:nvPr/>
        </p:nvSpPr>
        <p:spPr>
          <a:xfrm>
            <a:off x="1084109" y="3217634"/>
            <a:ext cx="1143000" cy="1143000"/>
          </a:xfrm>
          <a:prstGeom prst="rect">
            <a:avLst/>
          </a:prstGeom>
          <a:solidFill>
            <a:srgbClr val="FF9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Humans</a:t>
            </a:r>
          </a:p>
          <a:p>
            <a:pPr algn="ctr"/>
            <a:r>
              <a:rPr lang="en-US" dirty="0">
                <a:solidFill>
                  <a:srgbClr val="000000"/>
                </a:solidFill>
              </a:rPr>
              <a:t>Alone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FD8986-FCE0-A96D-1BFA-33141CF5BDFA}"/>
              </a:ext>
            </a:extLst>
          </p:cNvPr>
          <p:cNvSpPr>
            <a:spLocks noChangeAspect="1"/>
          </p:cNvSpPr>
          <p:nvPr/>
        </p:nvSpPr>
        <p:spPr>
          <a:xfrm>
            <a:off x="2230705" y="2074634"/>
            <a:ext cx="1143000" cy="1143000"/>
          </a:xfrm>
          <a:prstGeom prst="rect">
            <a:avLst/>
          </a:prstGeom>
          <a:solidFill>
            <a:srgbClr val="4E77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</a:t>
            </a:r>
          </a:p>
          <a:p>
            <a:pPr algn="ctr"/>
            <a:r>
              <a:rPr lang="en-US" dirty="0"/>
              <a:t>Alone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62078F-180E-51CC-D183-37157333ABAF}"/>
              </a:ext>
            </a:extLst>
          </p:cNvPr>
          <p:cNvSpPr txBox="1"/>
          <p:nvPr/>
        </p:nvSpPr>
        <p:spPr>
          <a:xfrm>
            <a:off x="3081979" y="37578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60F"/>
                </a:solidFill>
              </a:rPr>
              <a:t>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0160FC-C1D1-EE36-EE5E-4035F73293BC}"/>
              </a:ext>
            </a:extLst>
          </p:cNvPr>
          <p:cNvSpPr txBox="1"/>
          <p:nvPr/>
        </p:nvSpPr>
        <p:spPr>
          <a:xfrm>
            <a:off x="1532311" y="245844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60F"/>
                </a:solidFill>
              </a:rPr>
              <a:t>?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2C6C5A-4CB8-ED13-7260-5E6BDF33295D}"/>
              </a:ext>
            </a:extLst>
          </p:cNvPr>
          <p:cNvSpPr>
            <a:spLocks noChangeAspect="1"/>
          </p:cNvSpPr>
          <p:nvPr/>
        </p:nvSpPr>
        <p:spPr>
          <a:xfrm>
            <a:off x="1734443" y="2895556"/>
            <a:ext cx="1143000" cy="670391"/>
          </a:xfrm>
          <a:prstGeom prst="rect">
            <a:avLst/>
          </a:prstGeom>
          <a:solidFill>
            <a:srgbClr val="0076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Human-AI Systems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597975-7B2B-34D3-CE3E-CE901DB334DE}"/>
              </a:ext>
            </a:extLst>
          </p:cNvPr>
          <p:cNvSpPr txBox="1"/>
          <p:nvPr/>
        </p:nvSpPr>
        <p:spPr>
          <a:xfrm>
            <a:off x="1088187" y="400484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60F"/>
                </a:solidFill>
              </a:rPr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135829-DD9F-0227-B8BA-F61189FEBB03}"/>
              </a:ext>
            </a:extLst>
          </p:cNvPr>
          <p:cNvSpPr txBox="1"/>
          <p:nvPr/>
        </p:nvSpPr>
        <p:spPr>
          <a:xfrm>
            <a:off x="3366031" y="179596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60F"/>
                </a:solidFill>
              </a:rPr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7E591E-2147-4DDE-7336-98B0A4A7ACED}"/>
              </a:ext>
            </a:extLst>
          </p:cNvPr>
          <p:cNvSpPr txBox="1"/>
          <p:nvPr/>
        </p:nvSpPr>
        <p:spPr>
          <a:xfrm>
            <a:off x="5138274" y="3454698"/>
            <a:ext cx="3059763" cy="338554"/>
          </a:xfrm>
          <a:prstGeom prst="rect">
            <a:avLst/>
          </a:prstGeom>
          <a:noFill/>
          <a:ln>
            <a:solidFill>
              <a:srgbClr val="00760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Arial Black" panose="020B0604020202020204" pitchFamily="34" charset="0"/>
                <a:cs typeface="Arial Black" panose="020B0604020202020204" pitchFamily="34" charset="0"/>
              </a:rPr>
              <a:t>Tradeoffs are not linear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E7877A-9F6D-0DB8-F295-F58B3E6195CA}"/>
              </a:ext>
            </a:extLst>
          </p:cNvPr>
          <p:cNvSpPr txBox="1"/>
          <p:nvPr/>
        </p:nvSpPr>
        <p:spPr>
          <a:xfrm>
            <a:off x="4572000" y="2406402"/>
            <a:ext cx="4192313" cy="646331"/>
          </a:xfrm>
          <a:prstGeom prst="rect">
            <a:avLst/>
          </a:prstGeom>
          <a:noFill/>
          <a:ln>
            <a:solidFill>
              <a:srgbClr val="00760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+mj-lt"/>
              </a:rPr>
              <a:t>AI performance is superior but at the cost of higher risk; inverse for humans </a:t>
            </a:r>
          </a:p>
        </p:txBody>
      </p:sp>
    </p:spTree>
    <p:extLst>
      <p:ext uri="{BB962C8B-B14F-4D97-AF65-F5344CB8AC3E}">
        <p14:creationId xmlns:p14="http://schemas.microsoft.com/office/powerpoint/2010/main" val="218192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 animBg="1"/>
      <p:bldP spid="22" grpId="0"/>
      <p:bldP spid="23" grpId="0"/>
      <p:bldP spid="25" grpId="0" animBg="1"/>
      <p:bldP spid="25" grpId="1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097F-6416-A1D4-BFBA-593FBA3C2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456" y="181482"/>
            <a:ext cx="8389088" cy="572700"/>
          </a:xfrm>
        </p:spPr>
        <p:txBody>
          <a:bodyPr/>
          <a:lstStyle/>
          <a:p>
            <a:r>
              <a:rPr lang="en-US" dirty="0"/>
              <a:t>Discussion: Systems Engineering Implications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413A86-CA9B-A340-3019-34C4AC2DDC83}"/>
              </a:ext>
            </a:extLst>
          </p:cNvPr>
          <p:cNvSpPr txBox="1"/>
          <p:nvPr/>
        </p:nvSpPr>
        <p:spPr>
          <a:xfrm>
            <a:off x="395555" y="1417834"/>
            <a:ext cx="8352889" cy="2805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3088" lvl="2" indent="-563563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Systems engineers need to understand how humans interact with AI to ensure humans are able to perform as expected</a:t>
            </a:r>
          </a:p>
          <a:p>
            <a:pPr marL="573088" lvl="2" indent="-512763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Modeling human-AI system architecture needs to be a core practice in system development, design, and testing</a:t>
            </a:r>
          </a:p>
          <a:p>
            <a:pPr marL="573088" lvl="2" indent="-512763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Need to consider human/AI task allocation as a key function of system architecting and T&amp;E</a:t>
            </a:r>
          </a:p>
        </p:txBody>
      </p:sp>
    </p:spTree>
    <p:extLst>
      <p:ext uri="{BB962C8B-B14F-4D97-AF65-F5344CB8AC3E}">
        <p14:creationId xmlns:p14="http://schemas.microsoft.com/office/powerpoint/2010/main" val="3746806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C8B42-3BC0-28BF-AD8C-492A0EEF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3E14AC-BDC3-E070-B5A8-F7C75A6A9AD2}"/>
              </a:ext>
            </a:extLst>
          </p:cNvPr>
          <p:cNvSpPr txBox="1"/>
          <p:nvPr/>
        </p:nvSpPr>
        <p:spPr>
          <a:xfrm>
            <a:off x="395555" y="1417834"/>
            <a:ext cx="8352889" cy="2805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3088" lvl="2" indent="-5127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goal is to create trust and assurance in the whole system, not just the algorithm</a:t>
            </a:r>
          </a:p>
          <a:p>
            <a:pPr marL="573088" lvl="2" indent="-5127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Preliminary results show complex tradeoffs of different human-AI system architectures</a:t>
            </a:r>
          </a:p>
          <a:p>
            <a:pPr marL="573088" lvl="2" indent="-51276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Continue to model architectures across different operating conditions, including degraded AI and human performance</a:t>
            </a:r>
          </a:p>
        </p:txBody>
      </p:sp>
    </p:spTree>
    <p:extLst>
      <p:ext uri="{BB962C8B-B14F-4D97-AF65-F5344CB8AC3E}">
        <p14:creationId xmlns:p14="http://schemas.microsoft.com/office/powerpoint/2010/main" val="247572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George Washington University Logo and symbol, meaning, history, PNG, brand">
            <a:extLst>
              <a:ext uri="{FF2B5EF4-FFF2-40B4-BE49-F238E27FC236}">
                <a16:creationId xmlns:a16="http://schemas.microsoft.com/office/drawing/2014/main" id="{4D706580-2AE8-6C84-1D46-C83CF5690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866" y="1311083"/>
            <a:ext cx="3380268" cy="1901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lagship Features | Co-Design of Trustworthy AI Systems | School of  Engineering &amp; Applied Science | The George Washington University">
            <a:extLst>
              <a:ext uri="{FF2B5EF4-FFF2-40B4-BE49-F238E27FC236}">
                <a16:creationId xmlns:a16="http://schemas.microsoft.com/office/drawing/2014/main" id="{A24F6DCF-5C61-B476-39BC-D328C6D96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56" y="3902730"/>
            <a:ext cx="2506440" cy="854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TRAILS at GW | The George Washington University">
            <a:extLst>
              <a:ext uri="{FF2B5EF4-FFF2-40B4-BE49-F238E27FC236}">
                <a16:creationId xmlns:a16="http://schemas.microsoft.com/office/drawing/2014/main" id="{939E5D2E-05EA-469B-A020-86527C3A3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134" y="3963216"/>
            <a:ext cx="1944710" cy="73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26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CA6C9-FDE9-B926-5F83-A4A28F5B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Research Goals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64518-11F1-03B4-0D1C-5FCB6B75E259}"/>
              </a:ext>
            </a:extLst>
          </p:cNvPr>
          <p:cNvSpPr txBox="1"/>
          <p:nvPr/>
        </p:nvSpPr>
        <p:spPr>
          <a:xfrm>
            <a:off x="395555" y="1417834"/>
            <a:ext cx="8352889" cy="234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3088" lvl="2" indent="-563563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Understand how humans and AI can be partnered together</a:t>
            </a:r>
          </a:p>
          <a:p>
            <a:pPr marL="573088" lvl="2" indent="-512763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Develop heuristics to understand which human-AI system architectures are best suited for various operating conditions</a:t>
            </a:r>
          </a:p>
          <a:p>
            <a:pPr marL="573088" lvl="2" indent="-512763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Understand which systems engineering practices can help create trust &amp; assurance in AI-enabled systems</a:t>
            </a:r>
          </a:p>
        </p:txBody>
      </p:sp>
    </p:spTree>
    <p:extLst>
      <p:ext uri="{BB962C8B-B14F-4D97-AF65-F5344CB8AC3E}">
        <p14:creationId xmlns:p14="http://schemas.microsoft.com/office/powerpoint/2010/main" val="69472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770D2DC-D3F2-056C-E046-A3DDA4F056F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9" b="809"/>
          <a:stretch/>
        </p:blipFill>
        <p:spPr bwMode="auto">
          <a:xfrm>
            <a:off x="0" y="1013942"/>
            <a:ext cx="9144000" cy="3303042"/>
          </a:xfrm>
          <a:prstGeom prst="rect">
            <a:avLst/>
          </a:prstGeom>
          <a:ln w="9525" cap="flat" cmpd="sng" algn="ctr">
            <a:solidFill>
              <a:srgbClr val="E7E6E6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4AFE7C-B947-573E-1D2B-E4998B4E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Framework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DA95A7-F244-74A5-6B3F-866E91443BA9}"/>
              </a:ext>
            </a:extLst>
          </p:cNvPr>
          <p:cNvSpPr txBox="1">
            <a:spLocks/>
          </p:cNvSpPr>
          <p:nvPr/>
        </p:nvSpPr>
        <p:spPr>
          <a:xfrm>
            <a:off x="585216" y="4399950"/>
            <a:ext cx="783878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1"/>
                </a:solidFill>
                <a:latin typeface="Arial Black" panose="020B0604020202020204" pitchFamily="34" charset="0"/>
                <a:ea typeface="Lexend Deca"/>
                <a:cs typeface="Arial Black" panose="020B0604020202020204" pitchFamily="34" charset="0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exend Deca"/>
              <a:buNone/>
              <a:defRPr sz="25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+mn-lt"/>
              </a:rPr>
              <a:t>Created a framework that specifies 12 architectures that govern how humans and AI collaborate and have oversight over each other</a:t>
            </a:r>
          </a:p>
        </p:txBody>
      </p:sp>
    </p:spTree>
    <p:extLst>
      <p:ext uri="{BB962C8B-B14F-4D97-AF65-F5344CB8AC3E}">
        <p14:creationId xmlns:p14="http://schemas.microsoft.com/office/powerpoint/2010/main" val="124741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0DA2-FD0C-BC14-E275-BCAA359E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Approach</a:t>
            </a:r>
          </a:p>
        </p:txBody>
      </p:sp>
      <p:sp>
        <p:nvSpPr>
          <p:cNvPr id="5" name="Double Wave 4">
            <a:extLst>
              <a:ext uri="{FF2B5EF4-FFF2-40B4-BE49-F238E27FC236}">
                <a16:creationId xmlns:a16="http://schemas.microsoft.com/office/drawing/2014/main" id="{49A649D9-740A-8F9F-FC5C-323D03C72745}"/>
              </a:ext>
            </a:extLst>
          </p:cNvPr>
          <p:cNvSpPr/>
          <p:nvPr/>
        </p:nvSpPr>
        <p:spPr>
          <a:xfrm>
            <a:off x="616450" y="1235298"/>
            <a:ext cx="1428107" cy="873304"/>
          </a:xfrm>
          <a:prstGeom prst="doubleWave">
            <a:avLst/>
          </a:prstGeom>
          <a:solidFill>
            <a:srgbClr val="000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6CADAA-A305-EACF-AD0A-CF0544DF233F}"/>
              </a:ext>
            </a:extLst>
          </p:cNvPr>
          <p:cNvSpPr/>
          <p:nvPr/>
        </p:nvSpPr>
        <p:spPr>
          <a:xfrm>
            <a:off x="2699852" y="2133510"/>
            <a:ext cx="4299259" cy="183195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Simulation Environment</a:t>
            </a:r>
          </a:p>
          <a:p>
            <a:pPr algn="ctr"/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Track KPIs: mines hit, traversal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Flexibly interchange maps, architectures, etc.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Multiple sim runs</a:t>
            </a:r>
          </a:p>
        </p:txBody>
      </p:sp>
      <p:sp>
        <p:nvSpPr>
          <p:cNvPr id="7" name="Card 6">
            <a:extLst>
              <a:ext uri="{FF2B5EF4-FFF2-40B4-BE49-F238E27FC236}">
                <a16:creationId xmlns:a16="http://schemas.microsoft.com/office/drawing/2014/main" id="{94EDAD00-1363-E4B0-418F-46C1F17DE7C2}"/>
              </a:ext>
            </a:extLst>
          </p:cNvPr>
          <p:cNvSpPr/>
          <p:nvPr/>
        </p:nvSpPr>
        <p:spPr>
          <a:xfrm>
            <a:off x="524791" y="3947257"/>
            <a:ext cx="1519766" cy="1068512"/>
          </a:xfrm>
          <a:prstGeom prst="flowChartPunchedCard">
            <a:avLst/>
          </a:prstGeom>
          <a:solidFill>
            <a:srgbClr val="A81E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Architecture</a:t>
            </a:r>
          </a:p>
        </p:txBody>
      </p:sp>
      <p:sp>
        <p:nvSpPr>
          <p:cNvPr id="8" name="Vertical Scroll 7">
            <a:extLst>
              <a:ext uri="{FF2B5EF4-FFF2-40B4-BE49-F238E27FC236}">
                <a16:creationId xmlns:a16="http://schemas.microsoft.com/office/drawing/2014/main" id="{EE0F1D82-EBAC-C283-25EB-F23464624EA0}"/>
              </a:ext>
            </a:extLst>
          </p:cNvPr>
          <p:cNvSpPr/>
          <p:nvPr/>
        </p:nvSpPr>
        <p:spPr>
          <a:xfrm>
            <a:off x="570621" y="2461936"/>
            <a:ext cx="1473936" cy="1175107"/>
          </a:xfrm>
          <a:prstGeom prst="verticalScroll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Simulation Settings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0E73DC-8655-ACBC-A3A5-CDA55ABCFB2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044557" y="1671950"/>
            <a:ext cx="655295" cy="1377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732246-07DA-42B3-1EC0-95F002268A37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2044557" y="3049489"/>
            <a:ext cx="655295" cy="1432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7DD8CD-A67E-4384-8095-2C337B6A8760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 flipV="1">
            <a:off x="1897669" y="3049489"/>
            <a:ext cx="8021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8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37432-8F9F-5973-8BA4-7B87794FA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98239-6317-E117-7C00-951824FCA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Architectures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F26D12C-9CB2-B0FB-2982-FADF1D495654}"/>
              </a:ext>
            </a:extLst>
          </p:cNvPr>
          <p:cNvSpPr/>
          <p:nvPr/>
        </p:nvSpPr>
        <p:spPr>
          <a:xfrm>
            <a:off x="766138" y="1657350"/>
            <a:ext cx="1828800" cy="914400"/>
          </a:xfrm>
          <a:custGeom>
            <a:avLst/>
            <a:gdLst>
              <a:gd name="connsiteX0" fmla="*/ 0 w 2081807"/>
              <a:gd name="connsiteY0" fmla="*/ 124908 h 1249084"/>
              <a:gd name="connsiteX1" fmla="*/ 124908 w 2081807"/>
              <a:gd name="connsiteY1" fmla="*/ 0 h 1249084"/>
              <a:gd name="connsiteX2" fmla="*/ 1956899 w 2081807"/>
              <a:gd name="connsiteY2" fmla="*/ 0 h 1249084"/>
              <a:gd name="connsiteX3" fmla="*/ 2081807 w 2081807"/>
              <a:gd name="connsiteY3" fmla="*/ 124908 h 1249084"/>
              <a:gd name="connsiteX4" fmla="*/ 2081807 w 2081807"/>
              <a:gd name="connsiteY4" fmla="*/ 1124176 h 1249084"/>
              <a:gd name="connsiteX5" fmla="*/ 1956899 w 2081807"/>
              <a:gd name="connsiteY5" fmla="*/ 1249084 h 1249084"/>
              <a:gd name="connsiteX6" fmla="*/ 124908 w 2081807"/>
              <a:gd name="connsiteY6" fmla="*/ 1249084 h 1249084"/>
              <a:gd name="connsiteX7" fmla="*/ 0 w 2081807"/>
              <a:gd name="connsiteY7" fmla="*/ 1124176 h 1249084"/>
              <a:gd name="connsiteX8" fmla="*/ 0 w 2081807"/>
              <a:gd name="connsiteY8" fmla="*/ 124908 h 124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1807" h="1249084">
                <a:moveTo>
                  <a:pt x="0" y="124908"/>
                </a:moveTo>
                <a:cubicBezTo>
                  <a:pt x="0" y="55923"/>
                  <a:pt x="55923" y="0"/>
                  <a:pt x="124908" y="0"/>
                </a:cubicBezTo>
                <a:lnTo>
                  <a:pt x="1956899" y="0"/>
                </a:lnTo>
                <a:cubicBezTo>
                  <a:pt x="2025884" y="0"/>
                  <a:pt x="2081807" y="55923"/>
                  <a:pt x="2081807" y="124908"/>
                </a:cubicBezTo>
                <a:lnTo>
                  <a:pt x="2081807" y="1124176"/>
                </a:lnTo>
                <a:cubicBezTo>
                  <a:pt x="2081807" y="1193161"/>
                  <a:pt x="2025884" y="1249084"/>
                  <a:pt x="1956899" y="1249084"/>
                </a:cubicBezTo>
                <a:lnTo>
                  <a:pt x="124908" y="1249084"/>
                </a:lnTo>
                <a:cubicBezTo>
                  <a:pt x="55923" y="1249084"/>
                  <a:pt x="0" y="1193161"/>
                  <a:pt x="0" y="1124176"/>
                </a:cubicBezTo>
                <a:lnTo>
                  <a:pt x="0" y="124908"/>
                </a:lnTo>
                <a:close/>
              </a:path>
            </a:pathLst>
          </a:custGeom>
          <a:solidFill>
            <a:srgbClr val="00206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4704" tIns="234704" rIns="234704" bIns="234704" numCol="1" spcCol="1270" anchor="ctr" anchorCtr="0">
            <a:noAutofit/>
          </a:bodyPr>
          <a:lstStyle/>
          <a:p>
            <a:pPr marL="0" lvl="0" indent="0" algn="ctr" defTabSz="2311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b="1" kern="1200" dirty="0">
                <a:latin typeface="Arial Black" panose="020B0604020202020204" pitchFamily="34" charset="0"/>
                <a:cs typeface="Arial Black" panose="020B0604020202020204" pitchFamily="34" charset="0"/>
              </a:rPr>
              <a:t>Image Classification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69C7AB64-4D44-C882-3306-2DE902FD8C39}"/>
              </a:ext>
            </a:extLst>
          </p:cNvPr>
          <p:cNvSpPr/>
          <p:nvPr/>
        </p:nvSpPr>
        <p:spPr>
          <a:xfrm>
            <a:off x="6595200" y="1657350"/>
            <a:ext cx="1828800" cy="914400"/>
          </a:xfrm>
          <a:custGeom>
            <a:avLst/>
            <a:gdLst>
              <a:gd name="connsiteX0" fmla="*/ 0 w 2081807"/>
              <a:gd name="connsiteY0" fmla="*/ 124908 h 1249084"/>
              <a:gd name="connsiteX1" fmla="*/ 124908 w 2081807"/>
              <a:gd name="connsiteY1" fmla="*/ 0 h 1249084"/>
              <a:gd name="connsiteX2" fmla="*/ 1956899 w 2081807"/>
              <a:gd name="connsiteY2" fmla="*/ 0 h 1249084"/>
              <a:gd name="connsiteX3" fmla="*/ 2081807 w 2081807"/>
              <a:gd name="connsiteY3" fmla="*/ 124908 h 1249084"/>
              <a:gd name="connsiteX4" fmla="*/ 2081807 w 2081807"/>
              <a:gd name="connsiteY4" fmla="*/ 1124176 h 1249084"/>
              <a:gd name="connsiteX5" fmla="*/ 1956899 w 2081807"/>
              <a:gd name="connsiteY5" fmla="*/ 1249084 h 1249084"/>
              <a:gd name="connsiteX6" fmla="*/ 124908 w 2081807"/>
              <a:gd name="connsiteY6" fmla="*/ 1249084 h 1249084"/>
              <a:gd name="connsiteX7" fmla="*/ 0 w 2081807"/>
              <a:gd name="connsiteY7" fmla="*/ 1124176 h 1249084"/>
              <a:gd name="connsiteX8" fmla="*/ 0 w 2081807"/>
              <a:gd name="connsiteY8" fmla="*/ 124908 h 124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1807" h="1249084">
                <a:moveTo>
                  <a:pt x="0" y="124908"/>
                </a:moveTo>
                <a:cubicBezTo>
                  <a:pt x="0" y="55923"/>
                  <a:pt x="55923" y="0"/>
                  <a:pt x="124908" y="0"/>
                </a:cubicBezTo>
                <a:lnTo>
                  <a:pt x="1956899" y="0"/>
                </a:lnTo>
                <a:cubicBezTo>
                  <a:pt x="2025884" y="0"/>
                  <a:pt x="2081807" y="55923"/>
                  <a:pt x="2081807" y="124908"/>
                </a:cubicBezTo>
                <a:lnTo>
                  <a:pt x="2081807" y="1124176"/>
                </a:lnTo>
                <a:cubicBezTo>
                  <a:pt x="2081807" y="1193161"/>
                  <a:pt x="2025884" y="1249084"/>
                  <a:pt x="1956899" y="1249084"/>
                </a:cubicBezTo>
                <a:lnTo>
                  <a:pt x="124908" y="1249084"/>
                </a:lnTo>
                <a:cubicBezTo>
                  <a:pt x="55923" y="1249084"/>
                  <a:pt x="0" y="1193161"/>
                  <a:pt x="0" y="1124176"/>
                </a:cubicBezTo>
                <a:lnTo>
                  <a:pt x="0" y="124908"/>
                </a:lnTo>
                <a:close/>
              </a:path>
            </a:pathLst>
          </a:custGeom>
          <a:solidFill>
            <a:srgbClr val="00206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4704" tIns="234704" rIns="234704" bIns="234704" numCol="1" spcCol="1270" anchor="ctr" anchorCtr="0">
            <a:noAutofit/>
          </a:bodyPr>
          <a:lstStyle/>
          <a:p>
            <a:pPr marL="0" lvl="0" indent="0" algn="ctr" defTabSz="2311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b="1" kern="1200" dirty="0">
                <a:latin typeface="Arial Black" panose="020B0604020202020204" pitchFamily="34" charset="0"/>
                <a:cs typeface="Arial Black" panose="020B0604020202020204" pitchFamily="34" charset="0"/>
              </a:rPr>
              <a:t>Options Analysis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C5AB9C8-85BA-A7D8-8FA3-15CF14D32546}"/>
              </a:ext>
            </a:extLst>
          </p:cNvPr>
          <p:cNvSpPr/>
          <p:nvPr/>
        </p:nvSpPr>
        <p:spPr>
          <a:xfrm>
            <a:off x="6679329" y="2672368"/>
            <a:ext cx="685800" cy="548640"/>
          </a:xfrm>
          <a:custGeom>
            <a:avLst/>
            <a:gdLst>
              <a:gd name="connsiteX0" fmla="*/ 0 w 441343"/>
              <a:gd name="connsiteY0" fmla="*/ 103258 h 516288"/>
              <a:gd name="connsiteX1" fmla="*/ 220672 w 441343"/>
              <a:gd name="connsiteY1" fmla="*/ 103258 h 516288"/>
              <a:gd name="connsiteX2" fmla="*/ 220672 w 441343"/>
              <a:gd name="connsiteY2" fmla="*/ 0 h 516288"/>
              <a:gd name="connsiteX3" fmla="*/ 441343 w 441343"/>
              <a:gd name="connsiteY3" fmla="*/ 258144 h 516288"/>
              <a:gd name="connsiteX4" fmla="*/ 220672 w 441343"/>
              <a:gd name="connsiteY4" fmla="*/ 516288 h 516288"/>
              <a:gd name="connsiteX5" fmla="*/ 220672 w 441343"/>
              <a:gd name="connsiteY5" fmla="*/ 413030 h 516288"/>
              <a:gd name="connsiteX6" fmla="*/ 0 w 441343"/>
              <a:gd name="connsiteY6" fmla="*/ 413030 h 516288"/>
              <a:gd name="connsiteX7" fmla="*/ 0 w 441343"/>
              <a:gd name="connsiteY7" fmla="*/ 103258 h 51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343" h="516288">
                <a:moveTo>
                  <a:pt x="353074" y="1"/>
                </a:moveTo>
                <a:lnTo>
                  <a:pt x="353074" y="258145"/>
                </a:lnTo>
                <a:lnTo>
                  <a:pt x="441343" y="258145"/>
                </a:lnTo>
                <a:lnTo>
                  <a:pt x="220672" y="516287"/>
                </a:lnTo>
                <a:lnTo>
                  <a:pt x="0" y="258145"/>
                </a:lnTo>
                <a:lnTo>
                  <a:pt x="88269" y="258145"/>
                </a:lnTo>
                <a:lnTo>
                  <a:pt x="88269" y="1"/>
                </a:lnTo>
                <a:lnTo>
                  <a:pt x="353074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3259" tIns="1" rIns="103258" bIns="132403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>
                <a:latin typeface="Avenir Next LT Pro" panose="020B0504020202020204" pitchFamily="34" charset="77"/>
                <a:cs typeface="Arial Black" panose="020B0604020202020204" pitchFamily="34" charset="0"/>
              </a:rPr>
              <a:t>Ranked Links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71EC8105-3C92-9001-F13C-3F8277A5C40A}"/>
              </a:ext>
            </a:extLst>
          </p:cNvPr>
          <p:cNvSpPr/>
          <p:nvPr/>
        </p:nvSpPr>
        <p:spPr>
          <a:xfrm>
            <a:off x="6595200" y="3485550"/>
            <a:ext cx="1828800" cy="914400"/>
          </a:xfrm>
          <a:custGeom>
            <a:avLst/>
            <a:gdLst>
              <a:gd name="connsiteX0" fmla="*/ 0 w 2081807"/>
              <a:gd name="connsiteY0" fmla="*/ 124908 h 1249084"/>
              <a:gd name="connsiteX1" fmla="*/ 124908 w 2081807"/>
              <a:gd name="connsiteY1" fmla="*/ 0 h 1249084"/>
              <a:gd name="connsiteX2" fmla="*/ 1956899 w 2081807"/>
              <a:gd name="connsiteY2" fmla="*/ 0 h 1249084"/>
              <a:gd name="connsiteX3" fmla="*/ 2081807 w 2081807"/>
              <a:gd name="connsiteY3" fmla="*/ 124908 h 1249084"/>
              <a:gd name="connsiteX4" fmla="*/ 2081807 w 2081807"/>
              <a:gd name="connsiteY4" fmla="*/ 1124176 h 1249084"/>
              <a:gd name="connsiteX5" fmla="*/ 1956899 w 2081807"/>
              <a:gd name="connsiteY5" fmla="*/ 1249084 h 1249084"/>
              <a:gd name="connsiteX6" fmla="*/ 124908 w 2081807"/>
              <a:gd name="connsiteY6" fmla="*/ 1249084 h 1249084"/>
              <a:gd name="connsiteX7" fmla="*/ 0 w 2081807"/>
              <a:gd name="connsiteY7" fmla="*/ 1124176 h 1249084"/>
              <a:gd name="connsiteX8" fmla="*/ 0 w 2081807"/>
              <a:gd name="connsiteY8" fmla="*/ 124908 h 124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1807" h="1249084">
                <a:moveTo>
                  <a:pt x="0" y="124908"/>
                </a:moveTo>
                <a:cubicBezTo>
                  <a:pt x="0" y="55923"/>
                  <a:pt x="55923" y="0"/>
                  <a:pt x="124908" y="0"/>
                </a:cubicBezTo>
                <a:lnTo>
                  <a:pt x="1956899" y="0"/>
                </a:lnTo>
                <a:cubicBezTo>
                  <a:pt x="2025884" y="0"/>
                  <a:pt x="2081807" y="55923"/>
                  <a:pt x="2081807" y="124908"/>
                </a:cubicBezTo>
                <a:lnTo>
                  <a:pt x="2081807" y="1124176"/>
                </a:lnTo>
                <a:cubicBezTo>
                  <a:pt x="2081807" y="1193161"/>
                  <a:pt x="2025884" y="1249084"/>
                  <a:pt x="1956899" y="1249084"/>
                </a:cubicBezTo>
                <a:lnTo>
                  <a:pt x="124908" y="1249084"/>
                </a:lnTo>
                <a:cubicBezTo>
                  <a:pt x="55923" y="1249084"/>
                  <a:pt x="0" y="1193161"/>
                  <a:pt x="0" y="1124176"/>
                </a:cubicBezTo>
                <a:lnTo>
                  <a:pt x="0" y="124908"/>
                </a:lnTo>
                <a:close/>
              </a:path>
            </a:pathLst>
          </a:custGeom>
          <a:solidFill>
            <a:srgbClr val="00206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4704" tIns="234704" rIns="234704" bIns="234704" numCol="1" spcCol="1270" anchor="ctr" anchorCtr="0">
            <a:noAutofit/>
          </a:bodyPr>
          <a:lstStyle/>
          <a:p>
            <a:pPr marL="0" lvl="0" indent="0" algn="ctr" defTabSz="2311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b="1" kern="1200" dirty="0">
                <a:latin typeface="Arial Black" panose="020B0604020202020204" pitchFamily="34" charset="0"/>
                <a:cs typeface="Arial Black" panose="020B0604020202020204" pitchFamily="34" charset="0"/>
              </a:rPr>
              <a:t>Decision Analysis 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AF532F23-89C6-5EB1-39AB-354334AA1442}"/>
              </a:ext>
            </a:extLst>
          </p:cNvPr>
          <p:cNvSpPr/>
          <p:nvPr/>
        </p:nvSpPr>
        <p:spPr>
          <a:xfrm>
            <a:off x="5550555" y="3668429"/>
            <a:ext cx="914400" cy="548640"/>
          </a:xfrm>
          <a:custGeom>
            <a:avLst/>
            <a:gdLst>
              <a:gd name="connsiteX0" fmla="*/ 0 w 441343"/>
              <a:gd name="connsiteY0" fmla="*/ 103258 h 516288"/>
              <a:gd name="connsiteX1" fmla="*/ 220672 w 441343"/>
              <a:gd name="connsiteY1" fmla="*/ 103258 h 516288"/>
              <a:gd name="connsiteX2" fmla="*/ 220672 w 441343"/>
              <a:gd name="connsiteY2" fmla="*/ 0 h 516288"/>
              <a:gd name="connsiteX3" fmla="*/ 441343 w 441343"/>
              <a:gd name="connsiteY3" fmla="*/ 258144 h 516288"/>
              <a:gd name="connsiteX4" fmla="*/ 220672 w 441343"/>
              <a:gd name="connsiteY4" fmla="*/ 516288 h 516288"/>
              <a:gd name="connsiteX5" fmla="*/ 220672 w 441343"/>
              <a:gd name="connsiteY5" fmla="*/ 413030 h 516288"/>
              <a:gd name="connsiteX6" fmla="*/ 0 w 441343"/>
              <a:gd name="connsiteY6" fmla="*/ 413030 h 516288"/>
              <a:gd name="connsiteX7" fmla="*/ 0 w 441343"/>
              <a:gd name="connsiteY7" fmla="*/ 103258 h 51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343" h="516288">
                <a:moveTo>
                  <a:pt x="441343" y="413030"/>
                </a:moveTo>
                <a:lnTo>
                  <a:pt x="220671" y="413030"/>
                </a:lnTo>
                <a:lnTo>
                  <a:pt x="220671" y="516288"/>
                </a:lnTo>
                <a:lnTo>
                  <a:pt x="0" y="258144"/>
                </a:lnTo>
                <a:lnTo>
                  <a:pt x="220671" y="0"/>
                </a:lnTo>
                <a:lnTo>
                  <a:pt x="220671" y="103258"/>
                </a:lnTo>
                <a:lnTo>
                  <a:pt x="441343" y="103258"/>
                </a:lnTo>
                <a:lnTo>
                  <a:pt x="441343" y="41303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2403" tIns="103259" rIns="0" bIns="103258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>
                <a:latin typeface="Avenir Next LT Pro" panose="020B0504020202020204" pitchFamily="34" charset="77"/>
                <a:cs typeface="Arial Black" panose="020B0604020202020204" pitchFamily="34" charset="0"/>
              </a:rPr>
              <a:t>Recommendation</a:t>
            </a:r>
          </a:p>
        </p:txBody>
      </p:sp>
      <p:sp>
        <p:nvSpPr>
          <p:cNvPr id="48" name="Down Arrow Callout 47">
            <a:extLst>
              <a:ext uri="{FF2B5EF4-FFF2-40B4-BE49-F238E27FC236}">
                <a16:creationId xmlns:a16="http://schemas.microsoft.com/office/drawing/2014/main" id="{C284AB5A-2755-3522-49E6-E52512A312CC}"/>
              </a:ext>
            </a:extLst>
          </p:cNvPr>
          <p:cNvSpPr/>
          <p:nvPr/>
        </p:nvSpPr>
        <p:spPr>
          <a:xfrm>
            <a:off x="829021" y="1097738"/>
            <a:ext cx="1703034" cy="572700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UAV Data for Every Link At Current Node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508576-78E9-2F5F-E257-5AD4A2419AF3}"/>
              </a:ext>
            </a:extLst>
          </p:cNvPr>
          <p:cNvSpPr txBox="1"/>
          <p:nvPr/>
        </p:nvSpPr>
        <p:spPr>
          <a:xfrm>
            <a:off x="2218717" y="2664343"/>
            <a:ext cx="1947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latin typeface="Avenir Next LT Pro" panose="020B0504020202020204" pitchFamily="34" charset="77"/>
              </a:rPr>
              <a:t>Re-assign analysis 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A0696F4-F9DE-9E8F-92B0-6E8C8B21F3BF}"/>
              </a:ext>
            </a:extLst>
          </p:cNvPr>
          <p:cNvGrpSpPr/>
          <p:nvPr/>
        </p:nvGrpSpPr>
        <p:grpSpPr>
          <a:xfrm>
            <a:off x="3657600" y="1652307"/>
            <a:ext cx="1828800" cy="914400"/>
            <a:chOff x="3657600" y="1652307"/>
            <a:chExt cx="1828800" cy="914400"/>
          </a:xfrm>
        </p:grpSpPr>
        <p:sp>
          <p:nvSpPr>
            <p:cNvPr id="57" name="Decision 56">
              <a:extLst>
                <a:ext uri="{FF2B5EF4-FFF2-40B4-BE49-F238E27FC236}">
                  <a16:creationId xmlns:a16="http://schemas.microsoft.com/office/drawing/2014/main" id="{68B24298-6B17-E56E-BDA6-1135965BBE6F}"/>
                </a:ext>
              </a:extLst>
            </p:cNvPr>
            <p:cNvSpPr/>
            <p:nvPr/>
          </p:nvSpPr>
          <p:spPr>
            <a:xfrm>
              <a:off x="3657600" y="1652307"/>
              <a:ext cx="1828800" cy="914400"/>
            </a:xfrm>
            <a:prstGeom prst="flowChartDecision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94D39F0-5501-13A9-E223-A611A5E718CD}"/>
                </a:ext>
              </a:extLst>
            </p:cNvPr>
            <p:cNvSpPr txBox="1"/>
            <p:nvPr/>
          </p:nvSpPr>
          <p:spPr>
            <a:xfrm>
              <a:off x="3772109" y="1836804"/>
              <a:ext cx="164592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kern="1200" dirty="0">
                  <a:solidFill>
                    <a:srgbClr val="FFFFFF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Confidence Assessment</a:t>
              </a:r>
            </a:p>
          </p:txBody>
        </p:sp>
      </p:grpSp>
      <p:sp>
        <p:nvSpPr>
          <p:cNvPr id="68" name="Freeform 67">
            <a:extLst>
              <a:ext uri="{FF2B5EF4-FFF2-40B4-BE49-F238E27FC236}">
                <a16:creationId xmlns:a16="http://schemas.microsoft.com/office/drawing/2014/main" id="{30EB0592-601C-C668-9993-7EC2F01B60CC}"/>
              </a:ext>
            </a:extLst>
          </p:cNvPr>
          <p:cNvSpPr/>
          <p:nvPr/>
        </p:nvSpPr>
        <p:spPr>
          <a:xfrm>
            <a:off x="2756092" y="1844253"/>
            <a:ext cx="781096" cy="548640"/>
          </a:xfrm>
          <a:custGeom>
            <a:avLst/>
            <a:gdLst>
              <a:gd name="connsiteX0" fmla="*/ 0 w 441343"/>
              <a:gd name="connsiteY0" fmla="*/ 103258 h 516288"/>
              <a:gd name="connsiteX1" fmla="*/ 220672 w 441343"/>
              <a:gd name="connsiteY1" fmla="*/ 103258 h 516288"/>
              <a:gd name="connsiteX2" fmla="*/ 220672 w 441343"/>
              <a:gd name="connsiteY2" fmla="*/ 0 h 516288"/>
              <a:gd name="connsiteX3" fmla="*/ 441343 w 441343"/>
              <a:gd name="connsiteY3" fmla="*/ 258144 h 516288"/>
              <a:gd name="connsiteX4" fmla="*/ 220672 w 441343"/>
              <a:gd name="connsiteY4" fmla="*/ 516288 h 516288"/>
              <a:gd name="connsiteX5" fmla="*/ 220672 w 441343"/>
              <a:gd name="connsiteY5" fmla="*/ 413030 h 516288"/>
              <a:gd name="connsiteX6" fmla="*/ 0 w 441343"/>
              <a:gd name="connsiteY6" fmla="*/ 413030 h 516288"/>
              <a:gd name="connsiteX7" fmla="*/ 0 w 441343"/>
              <a:gd name="connsiteY7" fmla="*/ 103258 h 51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343" h="516288">
                <a:moveTo>
                  <a:pt x="0" y="103258"/>
                </a:moveTo>
                <a:lnTo>
                  <a:pt x="220672" y="103258"/>
                </a:lnTo>
                <a:lnTo>
                  <a:pt x="220672" y="0"/>
                </a:lnTo>
                <a:lnTo>
                  <a:pt x="441343" y="258144"/>
                </a:lnTo>
                <a:lnTo>
                  <a:pt x="220672" y="516288"/>
                </a:lnTo>
                <a:lnTo>
                  <a:pt x="220672" y="413030"/>
                </a:lnTo>
                <a:lnTo>
                  <a:pt x="0" y="413030"/>
                </a:lnTo>
                <a:lnTo>
                  <a:pt x="0" y="1032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3258" rIns="132403" bIns="103258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dirty="0">
                <a:latin typeface="Avenir Next LT Pro" panose="020B0504020202020204" pitchFamily="34" charset="77"/>
              </a:rPr>
              <a:t>{C/NC,…}</a:t>
            </a:r>
            <a:endParaRPr lang="en-US" sz="700" kern="1200" dirty="0">
              <a:latin typeface="Avenir Next LT Pro" panose="020B0504020202020204" pitchFamily="34" charset="77"/>
              <a:cs typeface="Arial Black" panose="020B0604020202020204" pitchFamily="34" charset="0"/>
            </a:endParaRPr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700" kern="1200" dirty="0">
                <a:latin typeface="Avenir Next LT Pro" panose="020B0504020202020204" pitchFamily="34" charset="77"/>
                <a:cs typeface="Arial Black" panose="020B0604020202020204" pitchFamily="34" charset="0"/>
              </a:rPr>
              <a:t>{p,…}</a:t>
            </a:r>
            <a:endParaRPr lang="en-US" sz="800" dirty="0">
              <a:latin typeface="Avenir Next LT Pro" panose="020B0504020202020204" pitchFamily="34" charset="7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0E1D474-470B-8CD0-B569-FECFCCCD0751}"/>
              </a:ext>
            </a:extLst>
          </p:cNvPr>
          <p:cNvSpPr txBox="1"/>
          <p:nvPr/>
        </p:nvSpPr>
        <p:spPr>
          <a:xfrm>
            <a:off x="4334583" y="2529918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venir Next LT Pro" panose="020B0504020202020204" pitchFamily="34" charset="77"/>
              </a:rPr>
              <a:t>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322D82C-5264-A536-F2EE-1C65E571A73F}"/>
              </a:ext>
            </a:extLst>
          </p:cNvPr>
          <p:cNvSpPr txBox="1"/>
          <p:nvPr/>
        </p:nvSpPr>
        <p:spPr>
          <a:xfrm>
            <a:off x="3908818" y="1323839"/>
            <a:ext cx="1326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Next LT Pro" panose="020B0504020202020204" pitchFamily="34" charset="77"/>
              </a:rPr>
              <a:t>Okay with classification at given p?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C58AB48-3C80-117E-991A-5EA843443B31}"/>
              </a:ext>
            </a:extLst>
          </p:cNvPr>
          <p:cNvSpPr txBox="1"/>
          <p:nvPr/>
        </p:nvSpPr>
        <p:spPr>
          <a:xfrm>
            <a:off x="5408467" y="1871181"/>
            <a:ext cx="266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venir Next LT Pro" panose="020B0504020202020204" pitchFamily="34" charset="77"/>
              </a:rPr>
              <a:t>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CDA6ACE-56E1-3BBF-87D5-B6BBA0E9A942}"/>
              </a:ext>
            </a:extLst>
          </p:cNvPr>
          <p:cNvSpPr/>
          <p:nvPr/>
        </p:nvSpPr>
        <p:spPr>
          <a:xfrm>
            <a:off x="6483927" y="1381088"/>
            <a:ext cx="2221094" cy="3292480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FDB1D12-0C5A-CF44-6453-5D53C62BA072}"/>
              </a:ext>
            </a:extLst>
          </p:cNvPr>
          <p:cNvSpPr txBox="1"/>
          <p:nvPr/>
        </p:nvSpPr>
        <p:spPr>
          <a:xfrm>
            <a:off x="7004493" y="1383732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4ACD979-AEA6-8991-759B-55B50DE9EB4B}"/>
              </a:ext>
            </a:extLst>
          </p:cNvPr>
          <p:cNvGrpSpPr/>
          <p:nvPr/>
        </p:nvGrpSpPr>
        <p:grpSpPr>
          <a:xfrm>
            <a:off x="3662123" y="3485550"/>
            <a:ext cx="1828800" cy="914400"/>
            <a:chOff x="3657600" y="1652307"/>
            <a:chExt cx="1828800" cy="914400"/>
          </a:xfrm>
        </p:grpSpPr>
        <p:sp>
          <p:nvSpPr>
            <p:cNvPr id="77" name="Decision 76">
              <a:extLst>
                <a:ext uri="{FF2B5EF4-FFF2-40B4-BE49-F238E27FC236}">
                  <a16:creationId xmlns:a16="http://schemas.microsoft.com/office/drawing/2014/main" id="{FED8CEE4-8E91-3251-A718-6A3616AB6E8D}"/>
                </a:ext>
              </a:extLst>
            </p:cNvPr>
            <p:cNvSpPr/>
            <p:nvPr/>
          </p:nvSpPr>
          <p:spPr>
            <a:xfrm>
              <a:off x="3657600" y="1652307"/>
              <a:ext cx="1828800" cy="914400"/>
            </a:xfrm>
            <a:prstGeom prst="flowChartDecision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710D947-53F9-4534-6836-630A9BE905C9}"/>
                </a:ext>
              </a:extLst>
            </p:cNvPr>
            <p:cNvSpPr txBox="1"/>
            <p:nvPr/>
          </p:nvSpPr>
          <p:spPr>
            <a:xfrm>
              <a:off x="3741142" y="1966390"/>
              <a:ext cx="1645920" cy="2862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defTabSz="2311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solidFill>
                    <a:srgbClr val="FFFFFF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Final Decision</a:t>
              </a: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6FD5AEE0-C465-13CA-63B8-1590DB593D68}"/>
              </a:ext>
            </a:extLst>
          </p:cNvPr>
          <p:cNvSpPr txBox="1"/>
          <p:nvPr/>
        </p:nvSpPr>
        <p:spPr>
          <a:xfrm>
            <a:off x="3793524" y="4399948"/>
            <a:ext cx="16662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Avenir Next LT Pro" panose="020B0504020202020204" pitchFamily="34" charset="77"/>
              </a:rPr>
              <a:t>Agree with recommendation?</a:t>
            </a:r>
          </a:p>
        </p:txBody>
      </p:sp>
      <p:sp>
        <p:nvSpPr>
          <p:cNvPr id="80" name="Down Arrow Callout 79">
            <a:extLst>
              <a:ext uri="{FF2B5EF4-FFF2-40B4-BE49-F238E27FC236}">
                <a16:creationId xmlns:a16="http://schemas.microsoft.com/office/drawing/2014/main" id="{A6F54A17-B39F-9552-23E1-52F43BD80CD7}"/>
              </a:ext>
            </a:extLst>
          </p:cNvPr>
          <p:cNvSpPr/>
          <p:nvPr/>
        </p:nvSpPr>
        <p:spPr>
          <a:xfrm>
            <a:off x="823744" y="3750346"/>
            <a:ext cx="1703034" cy="572700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Command to UGV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8A692742-F74C-0FD5-5D79-DFD3C6DC9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" t="76379" r="64383" b="2885"/>
          <a:stretch/>
        </p:blipFill>
        <p:spPr>
          <a:xfrm>
            <a:off x="1080900" y="4388891"/>
            <a:ext cx="1188721" cy="721843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5B3C737A-F813-6F8C-80F7-43CAE8FF2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15" t="78816" r="7288" b="4732"/>
          <a:stretch/>
        </p:blipFill>
        <p:spPr>
          <a:xfrm>
            <a:off x="69472" y="1135342"/>
            <a:ext cx="696666" cy="335639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9E0D8C08-AE6F-A28B-A7FA-9457AF4291AE}"/>
              </a:ext>
            </a:extLst>
          </p:cNvPr>
          <p:cNvSpPr/>
          <p:nvPr/>
        </p:nvSpPr>
        <p:spPr>
          <a:xfrm>
            <a:off x="5541677" y="3647450"/>
            <a:ext cx="942250" cy="590597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15C12C9-DEC8-D9BD-9E62-EA092E388AC4}"/>
              </a:ext>
            </a:extLst>
          </p:cNvPr>
          <p:cNvGrpSpPr/>
          <p:nvPr/>
        </p:nvGrpSpPr>
        <p:grpSpPr>
          <a:xfrm>
            <a:off x="1553592" y="2566707"/>
            <a:ext cx="3018409" cy="328468"/>
            <a:chOff x="1908700" y="2566707"/>
            <a:chExt cx="2663301" cy="602622"/>
          </a:xfrm>
        </p:grpSpPr>
        <p:cxnSp>
          <p:nvCxnSpPr>
            <p:cNvPr id="85" name="Elbow Connector 84">
              <a:extLst>
                <a:ext uri="{FF2B5EF4-FFF2-40B4-BE49-F238E27FC236}">
                  <a16:creationId xmlns:a16="http://schemas.microsoft.com/office/drawing/2014/main" id="{087A1F7C-7136-CF13-914A-8BE0DA586C32}"/>
                </a:ext>
              </a:extLst>
            </p:cNvPr>
            <p:cNvCxnSpPr>
              <a:stCxn id="57" idx="2"/>
            </p:cNvCxnSpPr>
            <p:nvPr/>
          </p:nvCxnSpPr>
          <p:spPr>
            <a:xfrm rot="5400000">
              <a:off x="2939040" y="1536367"/>
              <a:ext cx="602621" cy="2663301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2A95526-0713-DC99-DE60-13019D39A48B}"/>
                </a:ext>
              </a:extLst>
            </p:cNvPr>
            <p:cNvCxnSpPr/>
            <p:nvPr/>
          </p:nvCxnSpPr>
          <p:spPr>
            <a:xfrm flipV="1">
              <a:off x="1908700" y="2566707"/>
              <a:ext cx="0" cy="60262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6D1237E-3A68-3F4B-EF5E-1114800A0BF3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5486400" y="2109507"/>
            <a:ext cx="110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655DC4D-2F19-E6C6-A285-46188D04D92A}"/>
              </a:ext>
            </a:extLst>
          </p:cNvPr>
          <p:cNvSpPr txBox="1"/>
          <p:nvPr/>
        </p:nvSpPr>
        <p:spPr>
          <a:xfrm>
            <a:off x="5761317" y="1919903"/>
            <a:ext cx="639919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dirty="0">
                <a:latin typeface="Avenir Next LT Pro" panose="020B0504020202020204" pitchFamily="34" charset="77"/>
              </a:rPr>
              <a:t>{C/NC,…}</a:t>
            </a:r>
            <a:endParaRPr lang="en-US" sz="800" kern="1200" dirty="0">
              <a:latin typeface="Avenir Next LT Pro" panose="020B0504020202020204" pitchFamily="34" charset="77"/>
              <a:cs typeface="Arial Black" panose="020B0604020202020204" pitchFamily="34" charset="0"/>
            </a:endParaRPr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latin typeface="Avenir Next LT Pro" panose="020B0504020202020204" pitchFamily="34" charset="77"/>
                <a:cs typeface="Arial Black" panose="020B0604020202020204" pitchFamily="34" charset="0"/>
              </a:rPr>
              <a:t>{p,…}</a:t>
            </a:r>
            <a:endParaRPr lang="en-US" sz="800" dirty="0">
              <a:latin typeface="Avenir Next LT Pro" panose="020B0504020202020204" pitchFamily="34" charset="77"/>
            </a:endParaRP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17CCD7B-15EC-2A74-2911-67D54A5257A4}"/>
              </a:ext>
            </a:extLst>
          </p:cNvPr>
          <p:cNvCxnSpPr>
            <a:cxnSpLocks/>
            <a:stCxn id="77" idx="1"/>
            <a:endCxn id="80" idx="3"/>
          </p:cNvCxnSpPr>
          <p:nvPr/>
        </p:nvCxnSpPr>
        <p:spPr>
          <a:xfrm flipH="1" flipV="1">
            <a:off x="2526778" y="3936408"/>
            <a:ext cx="1135345" cy="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C13BFEB-04DF-EF62-065E-731867AB2D95}"/>
              </a:ext>
            </a:extLst>
          </p:cNvPr>
          <p:cNvSpPr txBox="1"/>
          <p:nvPr/>
        </p:nvSpPr>
        <p:spPr>
          <a:xfrm>
            <a:off x="2712952" y="3711916"/>
            <a:ext cx="8242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latin typeface="Avenir Next LT Pro" panose="020B0504020202020204" pitchFamily="34" charset="77"/>
              </a:rPr>
              <a:t>Command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A49F06B-2EEB-5637-3F24-8DDB7C9A48A6}"/>
              </a:ext>
            </a:extLst>
          </p:cNvPr>
          <p:cNvSpPr txBox="1"/>
          <p:nvPr/>
        </p:nvSpPr>
        <p:spPr>
          <a:xfrm>
            <a:off x="3565552" y="3696527"/>
            <a:ext cx="261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venir Next LT Pro" panose="020B0504020202020204" pitchFamily="34" charset="77"/>
              </a:rPr>
              <a:t>Y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AEDBDDF-8198-505F-840A-D5B8F6B13474}"/>
              </a:ext>
            </a:extLst>
          </p:cNvPr>
          <p:cNvSpPr/>
          <p:nvPr/>
        </p:nvSpPr>
        <p:spPr>
          <a:xfrm>
            <a:off x="2545751" y="3373521"/>
            <a:ext cx="5960938" cy="1306188"/>
          </a:xfrm>
          <a:prstGeom prst="rect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2D69FCD-0C9C-17AE-A544-CC79995E7B03}"/>
              </a:ext>
            </a:extLst>
          </p:cNvPr>
          <p:cNvSpPr txBox="1"/>
          <p:nvPr/>
        </p:nvSpPr>
        <p:spPr>
          <a:xfrm>
            <a:off x="5242717" y="4673568"/>
            <a:ext cx="86433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Decide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3291C31-D6A1-F03B-5F6C-A6664909B78E}"/>
              </a:ext>
            </a:extLst>
          </p:cNvPr>
          <p:cNvGrpSpPr/>
          <p:nvPr/>
        </p:nvGrpSpPr>
        <p:grpSpPr>
          <a:xfrm flipH="1" flipV="1">
            <a:off x="4576522" y="3300449"/>
            <a:ext cx="2973481" cy="185101"/>
            <a:chOff x="1908700" y="2398710"/>
            <a:chExt cx="2623659" cy="770619"/>
          </a:xfrm>
        </p:grpSpPr>
        <p:cxnSp>
          <p:nvCxnSpPr>
            <p:cNvPr id="109" name="Elbow Connector 108">
              <a:extLst>
                <a:ext uri="{FF2B5EF4-FFF2-40B4-BE49-F238E27FC236}">
                  <a16:creationId xmlns:a16="http://schemas.microsoft.com/office/drawing/2014/main" id="{D490817B-2F5A-15C3-7763-1A2F116880BB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 rot="5400000">
              <a:off x="2835222" y="1472188"/>
              <a:ext cx="770615" cy="2623659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2987CAB9-86D6-116E-16F8-E7DA559AAB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8700" y="2398712"/>
              <a:ext cx="0" cy="770617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743FE65E-3BE9-4D1C-4848-40593F0BDE99}"/>
              </a:ext>
            </a:extLst>
          </p:cNvPr>
          <p:cNvSpPr txBox="1"/>
          <p:nvPr/>
        </p:nvSpPr>
        <p:spPr>
          <a:xfrm>
            <a:off x="4576518" y="3349215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venir Next LT Pro" panose="020B0504020202020204" pitchFamily="34" charset="77"/>
              </a:rPr>
              <a:t>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5FB6DFA-DC18-5463-86CF-AF855A5254F9}"/>
              </a:ext>
            </a:extLst>
          </p:cNvPr>
          <p:cNvSpPr txBox="1"/>
          <p:nvPr/>
        </p:nvSpPr>
        <p:spPr>
          <a:xfrm>
            <a:off x="4868586" y="3082669"/>
            <a:ext cx="18517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venir Next LT Pro" panose="020B0504020202020204" pitchFamily="34" charset="77"/>
              </a:rPr>
              <a:t>Request New Recommendation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8DCEF97-C310-7917-9B58-01C99FD98CA7}"/>
              </a:ext>
            </a:extLst>
          </p:cNvPr>
          <p:cNvGrpSpPr/>
          <p:nvPr/>
        </p:nvGrpSpPr>
        <p:grpSpPr>
          <a:xfrm flipV="1">
            <a:off x="1545024" y="2566707"/>
            <a:ext cx="3031495" cy="913312"/>
            <a:chOff x="1865078" y="773791"/>
            <a:chExt cx="2674847" cy="12769613"/>
          </a:xfrm>
        </p:grpSpPr>
        <p:cxnSp>
          <p:nvCxnSpPr>
            <p:cNvPr id="116" name="Elbow Connector 115">
              <a:extLst>
                <a:ext uri="{FF2B5EF4-FFF2-40B4-BE49-F238E27FC236}">
                  <a16:creationId xmlns:a16="http://schemas.microsoft.com/office/drawing/2014/main" id="{D3947978-16E8-8C30-CBB9-0A4CC8BD4C2D}"/>
                </a:ext>
              </a:extLst>
            </p:cNvPr>
            <p:cNvCxnSpPr>
              <a:cxnSpLocks/>
              <a:stCxn id="113" idx="1"/>
            </p:cNvCxnSpPr>
            <p:nvPr/>
          </p:nvCxnSpPr>
          <p:spPr>
            <a:xfrm rot="10800000" flipV="1">
              <a:off x="1865078" y="773791"/>
              <a:ext cx="2674847" cy="2501890"/>
            </a:xfrm>
            <a:prstGeom prst="bentConnector3">
              <a:avLst>
                <a:gd name="adj1" fmla="val -86"/>
              </a:avLst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453B68FF-F6BF-3F4F-E27B-B002A1A3504C}"/>
                </a:ext>
              </a:extLst>
            </p:cNvPr>
            <p:cNvCxnSpPr>
              <a:cxnSpLocks/>
            </p:cNvCxnSpPr>
            <p:nvPr/>
          </p:nvCxnSpPr>
          <p:spPr>
            <a:xfrm>
              <a:off x="1871263" y="3275682"/>
              <a:ext cx="1375" cy="1026772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CF10430B-99D9-DA47-6AC3-4D47E945157E}"/>
              </a:ext>
            </a:extLst>
          </p:cNvPr>
          <p:cNvSpPr txBox="1"/>
          <p:nvPr/>
        </p:nvSpPr>
        <p:spPr>
          <a:xfrm>
            <a:off x="1786993" y="3090045"/>
            <a:ext cx="11512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i="1" dirty="0">
                <a:latin typeface="Avenir Next LT Pro" panose="020B0504020202020204" pitchFamily="34" charset="77"/>
              </a:rPr>
              <a:t>Re-assign analysis 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B23CF27-252D-6D57-556E-26429C71403D}"/>
              </a:ext>
            </a:extLst>
          </p:cNvPr>
          <p:cNvSpPr txBox="1"/>
          <p:nvPr/>
        </p:nvSpPr>
        <p:spPr>
          <a:xfrm>
            <a:off x="841527" y="2313197"/>
            <a:ext cx="1576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FF9300"/>
                </a:solidFill>
              </a:rPr>
              <a:t>Human (30min) / </a:t>
            </a:r>
            <a:r>
              <a:rPr lang="en-US" sz="900" dirty="0">
                <a:solidFill>
                  <a:srgbClr val="FFFF00"/>
                </a:solidFill>
              </a:rPr>
              <a:t>AI (5 min)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99CDBAD-83F3-742F-DE7B-A759F11D9077}"/>
              </a:ext>
            </a:extLst>
          </p:cNvPr>
          <p:cNvSpPr txBox="1"/>
          <p:nvPr/>
        </p:nvSpPr>
        <p:spPr>
          <a:xfrm>
            <a:off x="7517167" y="2560026"/>
            <a:ext cx="1314101" cy="84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dirty="0">
                <a:latin typeface="Avenir Next LT Pro" panose="020B0504020202020204" pitchFamily="34" charset="77"/>
              </a:rPr>
              <a:t>Link A: Clear, High Confidence, AI</a:t>
            </a:r>
          </a:p>
          <a:p>
            <a:pPr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dirty="0">
                <a:latin typeface="Avenir Next LT Pro" panose="020B0504020202020204" pitchFamily="34" charset="77"/>
              </a:rPr>
              <a:t>Link B: Clear, Low Confidence, AI</a:t>
            </a:r>
          </a:p>
          <a:p>
            <a:pPr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dirty="0">
                <a:latin typeface="Avenir Next LT Pro" panose="020B0504020202020204" pitchFamily="34" charset="77"/>
              </a:rPr>
              <a:t>Link C: Not Clear, High Confidence, AI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726627B-7361-6D84-0A67-B0B6276CFD55}"/>
              </a:ext>
            </a:extLst>
          </p:cNvPr>
          <p:cNvSpPr txBox="1"/>
          <p:nvPr/>
        </p:nvSpPr>
        <p:spPr>
          <a:xfrm>
            <a:off x="15049" y="1695470"/>
            <a:ext cx="805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Assume unless otherwise stated that initially, AI always does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604015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56678-ED2A-404D-C418-E4B0013A6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6" descr="Let's Compare the Classic Catan to This Fairly Fresh Family Version -  Fervent Workshop Games">
            <a:extLst>
              <a:ext uri="{FF2B5EF4-FFF2-40B4-BE49-F238E27FC236}">
                <a16:creationId xmlns:a16="http://schemas.microsoft.com/office/drawing/2014/main" id="{0E1BCFD2-5DF6-DA39-A5B1-9B6E2E7079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6" t="37397" r="81204" b="44332"/>
          <a:stretch/>
        </p:blipFill>
        <p:spPr bwMode="auto">
          <a:xfrm>
            <a:off x="5333968" y="1401789"/>
            <a:ext cx="2630793" cy="3082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Let's Compare the Classic Catan to This Fairly Fresh Family Version -  Fervent Workshop Games">
            <a:extLst>
              <a:ext uri="{FF2B5EF4-FFF2-40B4-BE49-F238E27FC236}">
                <a16:creationId xmlns:a16="http://schemas.microsoft.com/office/drawing/2014/main" id="{16F2FAF6-B35A-CE66-356E-6CA34F9869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27" t="71384" r="60513" b="10345"/>
          <a:stretch/>
        </p:blipFill>
        <p:spPr bwMode="auto">
          <a:xfrm>
            <a:off x="3799849" y="2576201"/>
            <a:ext cx="1546231" cy="190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t's Compare the Classic Catan to This Fairly Fresh Family Version -  Fervent Workshop Games">
            <a:extLst>
              <a:ext uri="{FF2B5EF4-FFF2-40B4-BE49-F238E27FC236}">
                <a16:creationId xmlns:a16="http://schemas.microsoft.com/office/drawing/2014/main" id="{D14D8673-C680-E8D4-AF30-9A8CE8FFA0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03" t="7345" r="60037" b="74384"/>
          <a:stretch/>
        </p:blipFill>
        <p:spPr bwMode="auto">
          <a:xfrm>
            <a:off x="3787737" y="1401789"/>
            <a:ext cx="1546231" cy="190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ttlers Catan 3061 Resource Terrain Tiles Forest Lumber Replacement Game  Piece">
            <a:extLst>
              <a:ext uri="{FF2B5EF4-FFF2-40B4-BE49-F238E27FC236}">
                <a16:creationId xmlns:a16="http://schemas.microsoft.com/office/drawing/2014/main" id="{FA0D8FD8-8C46-18E3-24B2-FECC794509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27" t="23737" r="23627" b="22344"/>
          <a:stretch/>
        </p:blipFill>
        <p:spPr bwMode="auto">
          <a:xfrm>
            <a:off x="1187713" y="1390852"/>
            <a:ext cx="2612136" cy="3093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AE9FF3-ED62-7AD0-E677-B15B40251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SilverFish</a:t>
            </a:r>
            <a:r>
              <a:rPr lang="en-US" dirty="0"/>
              <a:t> Map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B41EA-E90C-9057-9155-2A643951D409}"/>
              </a:ext>
            </a:extLst>
          </p:cNvPr>
          <p:cNvSpPr>
            <a:spLocks noChangeAspect="1"/>
          </p:cNvSpPr>
          <p:nvPr/>
        </p:nvSpPr>
        <p:spPr>
          <a:xfrm>
            <a:off x="1187713" y="2576201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B050"/>
                </a:solidFill>
              </a:rPr>
              <a:t>Start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368840-E10B-5B99-FC60-184EE8482C5B}"/>
              </a:ext>
            </a:extLst>
          </p:cNvPr>
          <p:cNvSpPr>
            <a:spLocks noChangeAspect="1"/>
          </p:cNvSpPr>
          <p:nvPr/>
        </p:nvSpPr>
        <p:spPr>
          <a:xfrm>
            <a:off x="7233241" y="257175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B050"/>
                </a:solidFill>
              </a:rPr>
              <a:t>End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404B24-37EC-88D5-F4BC-D7BBE34E7FEE}"/>
              </a:ext>
            </a:extLst>
          </p:cNvPr>
          <p:cNvSpPr>
            <a:spLocks noChangeAspect="1"/>
          </p:cNvSpPr>
          <p:nvPr/>
        </p:nvSpPr>
        <p:spPr>
          <a:xfrm>
            <a:off x="3068329" y="1399754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5C4A14-7235-5256-BEBA-615C96BE8931}"/>
              </a:ext>
            </a:extLst>
          </p:cNvPr>
          <p:cNvSpPr>
            <a:spLocks noChangeAspect="1"/>
          </p:cNvSpPr>
          <p:nvPr/>
        </p:nvSpPr>
        <p:spPr>
          <a:xfrm>
            <a:off x="3068329" y="2576201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AB66D5-2E2D-26F6-DA7B-C7C6A475E9FF}"/>
              </a:ext>
            </a:extLst>
          </p:cNvPr>
          <p:cNvSpPr>
            <a:spLocks noChangeAspect="1"/>
          </p:cNvSpPr>
          <p:nvPr/>
        </p:nvSpPr>
        <p:spPr>
          <a:xfrm>
            <a:off x="3068329" y="3752648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B050"/>
                </a:solidFill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6FAA30-C384-96C4-3D7C-8A7046625BF1}"/>
              </a:ext>
            </a:extLst>
          </p:cNvPr>
          <p:cNvSpPr>
            <a:spLocks noChangeAspect="1"/>
          </p:cNvSpPr>
          <p:nvPr/>
        </p:nvSpPr>
        <p:spPr>
          <a:xfrm>
            <a:off x="5104393" y="1399754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B050"/>
                </a:solidFill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F4B029F-3C20-7E90-CA33-B6A99EE4D7F9}"/>
              </a:ext>
            </a:extLst>
          </p:cNvPr>
          <p:cNvSpPr>
            <a:spLocks noChangeAspect="1"/>
          </p:cNvSpPr>
          <p:nvPr/>
        </p:nvSpPr>
        <p:spPr>
          <a:xfrm>
            <a:off x="5061049" y="2571750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B050"/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135F4D-432C-8EBE-CCD6-2DEB64A336D4}"/>
              </a:ext>
            </a:extLst>
          </p:cNvPr>
          <p:cNvSpPr>
            <a:spLocks noChangeAspect="1"/>
          </p:cNvSpPr>
          <p:nvPr/>
        </p:nvSpPr>
        <p:spPr>
          <a:xfrm>
            <a:off x="5104393" y="3752648"/>
            <a:ext cx="731520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B050"/>
                </a:solidFill>
              </a:rPr>
              <a:t>F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A82B0B-18F5-0ADD-7DF2-F65744339190}"/>
              </a:ext>
            </a:extLst>
          </p:cNvPr>
          <p:cNvCxnSpPr>
            <a:stCxn id="5" idx="6"/>
            <a:endCxn id="7" idx="2"/>
          </p:cNvCxnSpPr>
          <p:nvPr/>
        </p:nvCxnSpPr>
        <p:spPr>
          <a:xfrm flipV="1">
            <a:off x="1919233" y="1765514"/>
            <a:ext cx="1149096" cy="1176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69D73D-5D54-DD1F-9918-24263B99C023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919233" y="2941961"/>
            <a:ext cx="114909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422132-D1AF-02D3-2A28-980BB8B5D1EB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919233" y="2941961"/>
            <a:ext cx="1149096" cy="1176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37626A-6B91-2024-77BB-514E1345CC28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3799849" y="1765514"/>
            <a:ext cx="1304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824D04C-1800-4F3A-20F7-2039F93B9FA8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3799849" y="1765514"/>
            <a:ext cx="1304544" cy="11764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E516F7B-4186-F1DB-5740-12D642B94389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3799849" y="2937510"/>
            <a:ext cx="1261200" cy="4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662E7AC-F40B-16B7-3CAF-2C33137A3BB9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3799849" y="2937510"/>
            <a:ext cx="1261200" cy="11808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3E7139-6CA3-A2C9-8D52-66C7D8BD016E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3799849" y="4118408"/>
            <a:ext cx="1304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92A9B81-09E6-A61B-05E2-B14C93D5BF4F}"/>
              </a:ext>
            </a:extLst>
          </p:cNvPr>
          <p:cNvCxnSpPr>
            <a:cxnSpLocks/>
            <a:stCxn id="10" idx="6"/>
            <a:endCxn id="6" idx="2"/>
          </p:cNvCxnSpPr>
          <p:nvPr/>
        </p:nvCxnSpPr>
        <p:spPr>
          <a:xfrm>
            <a:off x="5835913" y="1765514"/>
            <a:ext cx="1397328" cy="117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281E78-5B5A-2B90-F943-694F47EE8213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3799849" y="1765514"/>
            <a:ext cx="1261200" cy="117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AE8BCFB-59D6-3F47-C648-735C82FB34AC}"/>
              </a:ext>
            </a:extLst>
          </p:cNvPr>
          <p:cNvCxnSpPr>
            <a:cxnSpLocks/>
            <a:stCxn id="12" idx="6"/>
            <a:endCxn id="6" idx="2"/>
          </p:cNvCxnSpPr>
          <p:nvPr/>
        </p:nvCxnSpPr>
        <p:spPr>
          <a:xfrm flipV="1">
            <a:off x="5835913" y="2937510"/>
            <a:ext cx="1397328" cy="1180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3CAC196-0AFF-EAA8-A491-FF0DF1DD2455}"/>
              </a:ext>
            </a:extLst>
          </p:cNvPr>
          <p:cNvCxnSpPr>
            <a:cxnSpLocks/>
            <a:stCxn id="11" idx="6"/>
            <a:endCxn id="6" idx="2"/>
          </p:cNvCxnSpPr>
          <p:nvPr/>
        </p:nvCxnSpPr>
        <p:spPr>
          <a:xfrm>
            <a:off x="5792569" y="2937510"/>
            <a:ext cx="1440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BA242E6-D501-C4E4-15F0-E63C8EFDE49B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3799849" y="2941961"/>
            <a:ext cx="1304544" cy="1176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4251E5-DE31-6C39-FDE2-C6D4F50B8A51}"/>
              </a:ext>
            </a:extLst>
          </p:cNvPr>
          <p:cNvSpPr txBox="1"/>
          <p:nvPr/>
        </p:nvSpPr>
        <p:spPr>
          <a:xfrm>
            <a:off x="2068023" y="1091977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Wooded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EE5789-4ED7-4E93-404B-0CBA4C3AADFA}"/>
              </a:ext>
            </a:extLst>
          </p:cNvPr>
          <p:cNvSpPr txBox="1"/>
          <p:nvPr/>
        </p:nvSpPr>
        <p:spPr>
          <a:xfrm>
            <a:off x="3886895" y="1091977"/>
            <a:ext cx="1340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Sandy, Rocky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ED79C0-702E-2651-7D9B-25F1A797E3EB}"/>
              </a:ext>
            </a:extLst>
          </p:cNvPr>
          <p:cNvSpPr txBox="1"/>
          <p:nvPr/>
        </p:nvSpPr>
        <p:spPr>
          <a:xfrm>
            <a:off x="6273299" y="109197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Grassy</a:t>
            </a:r>
          </a:p>
        </p:txBody>
      </p:sp>
    </p:spTree>
    <p:extLst>
      <p:ext uri="{BB962C8B-B14F-4D97-AF65-F5344CB8AC3E}">
        <p14:creationId xmlns:p14="http://schemas.microsoft.com/office/powerpoint/2010/main" val="1846136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6CC1E-5285-0213-AF76-375D4E7BD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CBC97-343D-5926-AAF3-E7263C58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Human &amp; AI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914AE9-8DBB-1C26-EA75-B146F5A6D6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51" t="7029" r="14484" b="3627"/>
          <a:stretch/>
        </p:blipFill>
        <p:spPr>
          <a:xfrm>
            <a:off x="1579941" y="959028"/>
            <a:ext cx="6524531" cy="41844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8DEF09-BAC5-9321-D54B-E92784EA89A4}"/>
              </a:ext>
            </a:extLst>
          </p:cNvPr>
          <p:cNvSpPr txBox="1"/>
          <p:nvPr/>
        </p:nvSpPr>
        <p:spPr>
          <a:xfrm rot="16200000">
            <a:off x="222678" y="2920459"/>
            <a:ext cx="2452916" cy="26161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Performance Time to Traverse Map)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10B28B-1B46-7746-306C-5BF98A0BF4DE}"/>
              </a:ext>
            </a:extLst>
          </p:cNvPr>
          <p:cNvSpPr txBox="1"/>
          <p:nvPr/>
        </p:nvSpPr>
        <p:spPr>
          <a:xfrm>
            <a:off x="7002892" y="4920387"/>
            <a:ext cx="1005840" cy="215444"/>
          </a:xfrm>
          <a:prstGeom prst="rect">
            <a:avLst/>
          </a:prstGeom>
          <a:noFill/>
          <a:ln w="28575">
            <a:solidFill>
              <a:srgbClr val="00760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Fewer Mines Hit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C1F3AA-D94D-E7C2-81C6-E68A19A256A5}"/>
              </a:ext>
            </a:extLst>
          </p:cNvPr>
          <p:cNvSpPr txBox="1"/>
          <p:nvPr/>
        </p:nvSpPr>
        <p:spPr>
          <a:xfrm>
            <a:off x="7002892" y="959029"/>
            <a:ext cx="1005840" cy="228600"/>
          </a:xfrm>
          <a:prstGeom prst="rect">
            <a:avLst/>
          </a:prstGeom>
          <a:noFill/>
          <a:ln w="28575">
            <a:solidFill>
              <a:srgbClr val="00760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Faster Traversal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5A78FB-2097-B4AF-ADF3-7AAC25341655}"/>
              </a:ext>
            </a:extLst>
          </p:cNvPr>
          <p:cNvSpPr txBox="1"/>
          <p:nvPr/>
        </p:nvSpPr>
        <p:spPr>
          <a:xfrm>
            <a:off x="1775349" y="4920387"/>
            <a:ext cx="1005840" cy="2154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More Mines Hit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5AB94E-59F1-D2BA-8A84-3DC3C55CA75A}"/>
              </a:ext>
            </a:extLst>
          </p:cNvPr>
          <p:cNvSpPr txBox="1"/>
          <p:nvPr/>
        </p:nvSpPr>
        <p:spPr>
          <a:xfrm>
            <a:off x="1775349" y="4683027"/>
            <a:ext cx="1005840" cy="21544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Slower Traversal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60849D-ED52-6E07-4643-940538FBE294}"/>
              </a:ext>
            </a:extLst>
          </p:cNvPr>
          <p:cNvSpPr/>
          <p:nvPr/>
        </p:nvSpPr>
        <p:spPr>
          <a:xfrm>
            <a:off x="3602736" y="2011680"/>
            <a:ext cx="1600200" cy="430887"/>
          </a:xfrm>
          <a:prstGeom prst="rect">
            <a:avLst/>
          </a:prstGeom>
          <a:noFill/>
          <a:ln>
            <a:solidFill>
              <a:srgbClr val="4E77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62B3DA5-F3BB-35E2-B0C5-9341A296F3A1}"/>
              </a:ext>
            </a:extLst>
          </p:cNvPr>
          <p:cNvSpPr txBox="1"/>
          <p:nvPr/>
        </p:nvSpPr>
        <p:spPr>
          <a:xfrm>
            <a:off x="3602736" y="2028722"/>
            <a:ext cx="1344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Next LT Pro" panose="020B0504020202020204" pitchFamily="34" charset="77"/>
              </a:rPr>
              <a:t>AI alone hits 1 mine in 18.4% of runs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E7FA614-FDFE-5A5B-56FB-FC075F1C4A75}"/>
              </a:ext>
            </a:extLst>
          </p:cNvPr>
          <p:cNvSpPr/>
          <p:nvPr/>
        </p:nvSpPr>
        <p:spPr>
          <a:xfrm>
            <a:off x="4791456" y="959028"/>
            <a:ext cx="2129493" cy="572701"/>
          </a:xfrm>
          <a:prstGeom prst="rect">
            <a:avLst/>
          </a:prstGeom>
          <a:noFill/>
          <a:ln>
            <a:solidFill>
              <a:srgbClr val="4B74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AD8536-89C4-BD5A-EAE3-0A802E600126}"/>
              </a:ext>
            </a:extLst>
          </p:cNvPr>
          <p:cNvSpPr txBox="1"/>
          <p:nvPr/>
        </p:nvSpPr>
        <p:spPr>
          <a:xfrm>
            <a:off x="4764024" y="966066"/>
            <a:ext cx="17373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Next LT Pro" panose="020B0504020202020204" pitchFamily="34" charset="77"/>
              </a:rPr>
              <a:t>AI alone avoids all mines in 80% of runs, taking only 67 min to traverse the map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899A0B-560F-0F6D-9EF4-6602F93B9D0A}"/>
              </a:ext>
            </a:extLst>
          </p:cNvPr>
          <p:cNvSpPr/>
          <p:nvPr/>
        </p:nvSpPr>
        <p:spPr>
          <a:xfrm>
            <a:off x="3282696" y="2902794"/>
            <a:ext cx="1600200" cy="430887"/>
          </a:xfrm>
          <a:prstGeom prst="rect">
            <a:avLst/>
          </a:prstGeom>
          <a:noFill/>
          <a:ln>
            <a:solidFill>
              <a:srgbClr val="4E77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9983084-608A-BDBB-81CA-7F903E953B8B}"/>
              </a:ext>
            </a:extLst>
          </p:cNvPr>
          <p:cNvSpPr txBox="1"/>
          <p:nvPr/>
        </p:nvSpPr>
        <p:spPr>
          <a:xfrm>
            <a:off x="3456432" y="2902794"/>
            <a:ext cx="1408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venir Next LT Pro" panose="020B0504020202020204" pitchFamily="34" charset="77"/>
              </a:rPr>
              <a:t>AI alone hits 2 mines in 1.6% of runs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7F7A312-3F08-FF6A-D38D-0D2C8B83827E}"/>
              </a:ext>
            </a:extLst>
          </p:cNvPr>
          <p:cNvSpPr/>
          <p:nvPr/>
        </p:nvSpPr>
        <p:spPr>
          <a:xfrm>
            <a:off x="6106082" y="3519987"/>
            <a:ext cx="1117678" cy="1345090"/>
          </a:xfrm>
          <a:prstGeom prst="rect">
            <a:avLst/>
          </a:prstGeom>
          <a:noFill/>
          <a:ln>
            <a:solidFill>
              <a:srgbClr val="F28E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F90DBA-7DEE-E474-4905-8F7EF6B2920A}"/>
              </a:ext>
            </a:extLst>
          </p:cNvPr>
          <p:cNvSpPr txBox="1"/>
          <p:nvPr/>
        </p:nvSpPr>
        <p:spPr>
          <a:xfrm>
            <a:off x="6106082" y="3519987"/>
            <a:ext cx="11176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Next LT Pro" panose="020B0504020202020204" pitchFamily="34" charset="77"/>
              </a:rPr>
              <a:t>Humans alone always avoid all mines, but take 212 min to traverse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C7FC1F-F06D-19EE-B5CF-5FF4CA125C45}"/>
              </a:ext>
            </a:extLst>
          </p:cNvPr>
          <p:cNvSpPr txBox="1"/>
          <p:nvPr/>
        </p:nvSpPr>
        <p:spPr>
          <a:xfrm>
            <a:off x="4274820" y="4865077"/>
            <a:ext cx="1452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Risk (# of Mines Hit)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F942141-413E-A054-E7E3-EFF6F689F1C8}"/>
              </a:ext>
            </a:extLst>
          </p:cNvPr>
          <p:cNvSpPr txBox="1"/>
          <p:nvPr/>
        </p:nvSpPr>
        <p:spPr>
          <a:xfrm>
            <a:off x="1749329" y="4368586"/>
            <a:ext cx="18273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Avenir Next LT Pro" panose="020B0504020202020204" pitchFamily="34" charset="77"/>
              </a:rPr>
              <a:t>Block size corresponds to % of runs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8F7B991-EE98-5F06-C2FC-E69FE006C7A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56" r="34375"/>
          <a:stretch/>
        </p:blipFill>
        <p:spPr>
          <a:xfrm>
            <a:off x="1809643" y="3929247"/>
            <a:ext cx="971546" cy="42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3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1" grpId="0" animBg="1"/>
      <p:bldP spid="32" grpId="0"/>
      <p:bldP spid="34" grpId="0" animBg="1"/>
      <p:bldP spid="37" grpId="0"/>
      <p:bldP spid="38" grpId="0" animBg="1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46AC0-F850-EECE-C605-C2C0093FD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FF4E9-2B72-CDC2-E05C-7B2F30585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Approver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B7EA9077-E74D-17ED-31AF-3802990A3007}"/>
              </a:ext>
            </a:extLst>
          </p:cNvPr>
          <p:cNvSpPr/>
          <p:nvPr/>
        </p:nvSpPr>
        <p:spPr>
          <a:xfrm>
            <a:off x="766138" y="1657350"/>
            <a:ext cx="1828800" cy="914400"/>
          </a:xfrm>
          <a:custGeom>
            <a:avLst/>
            <a:gdLst>
              <a:gd name="connsiteX0" fmla="*/ 0 w 2081807"/>
              <a:gd name="connsiteY0" fmla="*/ 124908 h 1249084"/>
              <a:gd name="connsiteX1" fmla="*/ 124908 w 2081807"/>
              <a:gd name="connsiteY1" fmla="*/ 0 h 1249084"/>
              <a:gd name="connsiteX2" fmla="*/ 1956899 w 2081807"/>
              <a:gd name="connsiteY2" fmla="*/ 0 h 1249084"/>
              <a:gd name="connsiteX3" fmla="*/ 2081807 w 2081807"/>
              <a:gd name="connsiteY3" fmla="*/ 124908 h 1249084"/>
              <a:gd name="connsiteX4" fmla="*/ 2081807 w 2081807"/>
              <a:gd name="connsiteY4" fmla="*/ 1124176 h 1249084"/>
              <a:gd name="connsiteX5" fmla="*/ 1956899 w 2081807"/>
              <a:gd name="connsiteY5" fmla="*/ 1249084 h 1249084"/>
              <a:gd name="connsiteX6" fmla="*/ 124908 w 2081807"/>
              <a:gd name="connsiteY6" fmla="*/ 1249084 h 1249084"/>
              <a:gd name="connsiteX7" fmla="*/ 0 w 2081807"/>
              <a:gd name="connsiteY7" fmla="*/ 1124176 h 1249084"/>
              <a:gd name="connsiteX8" fmla="*/ 0 w 2081807"/>
              <a:gd name="connsiteY8" fmla="*/ 124908 h 124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1807" h="1249084">
                <a:moveTo>
                  <a:pt x="0" y="124908"/>
                </a:moveTo>
                <a:cubicBezTo>
                  <a:pt x="0" y="55923"/>
                  <a:pt x="55923" y="0"/>
                  <a:pt x="124908" y="0"/>
                </a:cubicBezTo>
                <a:lnTo>
                  <a:pt x="1956899" y="0"/>
                </a:lnTo>
                <a:cubicBezTo>
                  <a:pt x="2025884" y="0"/>
                  <a:pt x="2081807" y="55923"/>
                  <a:pt x="2081807" y="124908"/>
                </a:cubicBezTo>
                <a:lnTo>
                  <a:pt x="2081807" y="1124176"/>
                </a:lnTo>
                <a:cubicBezTo>
                  <a:pt x="2081807" y="1193161"/>
                  <a:pt x="2025884" y="1249084"/>
                  <a:pt x="1956899" y="1249084"/>
                </a:cubicBezTo>
                <a:lnTo>
                  <a:pt x="124908" y="1249084"/>
                </a:lnTo>
                <a:cubicBezTo>
                  <a:pt x="55923" y="1249084"/>
                  <a:pt x="0" y="1193161"/>
                  <a:pt x="0" y="1124176"/>
                </a:cubicBezTo>
                <a:lnTo>
                  <a:pt x="0" y="124908"/>
                </a:lnTo>
                <a:close/>
              </a:path>
            </a:pathLst>
          </a:custGeom>
          <a:solidFill>
            <a:srgbClr val="00206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4704" tIns="234704" rIns="234704" bIns="234704" numCol="1" spcCol="1270" anchor="ctr" anchorCtr="0">
            <a:noAutofit/>
          </a:bodyPr>
          <a:lstStyle/>
          <a:p>
            <a:pPr marL="0" lvl="0" indent="0" algn="ctr" defTabSz="2311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b="1" kern="1200" dirty="0">
                <a:latin typeface="Arial Black" panose="020B0604020202020204" pitchFamily="34" charset="0"/>
                <a:cs typeface="Arial Black" panose="020B0604020202020204" pitchFamily="34" charset="0"/>
              </a:rPr>
              <a:t>Image Classification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90BFE469-6F3B-DC1C-BF61-6F6FA536FBF5}"/>
              </a:ext>
            </a:extLst>
          </p:cNvPr>
          <p:cNvSpPr/>
          <p:nvPr/>
        </p:nvSpPr>
        <p:spPr>
          <a:xfrm>
            <a:off x="6595200" y="1657350"/>
            <a:ext cx="1828800" cy="914400"/>
          </a:xfrm>
          <a:custGeom>
            <a:avLst/>
            <a:gdLst>
              <a:gd name="connsiteX0" fmla="*/ 0 w 2081807"/>
              <a:gd name="connsiteY0" fmla="*/ 124908 h 1249084"/>
              <a:gd name="connsiteX1" fmla="*/ 124908 w 2081807"/>
              <a:gd name="connsiteY1" fmla="*/ 0 h 1249084"/>
              <a:gd name="connsiteX2" fmla="*/ 1956899 w 2081807"/>
              <a:gd name="connsiteY2" fmla="*/ 0 h 1249084"/>
              <a:gd name="connsiteX3" fmla="*/ 2081807 w 2081807"/>
              <a:gd name="connsiteY3" fmla="*/ 124908 h 1249084"/>
              <a:gd name="connsiteX4" fmla="*/ 2081807 w 2081807"/>
              <a:gd name="connsiteY4" fmla="*/ 1124176 h 1249084"/>
              <a:gd name="connsiteX5" fmla="*/ 1956899 w 2081807"/>
              <a:gd name="connsiteY5" fmla="*/ 1249084 h 1249084"/>
              <a:gd name="connsiteX6" fmla="*/ 124908 w 2081807"/>
              <a:gd name="connsiteY6" fmla="*/ 1249084 h 1249084"/>
              <a:gd name="connsiteX7" fmla="*/ 0 w 2081807"/>
              <a:gd name="connsiteY7" fmla="*/ 1124176 h 1249084"/>
              <a:gd name="connsiteX8" fmla="*/ 0 w 2081807"/>
              <a:gd name="connsiteY8" fmla="*/ 124908 h 124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1807" h="1249084">
                <a:moveTo>
                  <a:pt x="0" y="124908"/>
                </a:moveTo>
                <a:cubicBezTo>
                  <a:pt x="0" y="55923"/>
                  <a:pt x="55923" y="0"/>
                  <a:pt x="124908" y="0"/>
                </a:cubicBezTo>
                <a:lnTo>
                  <a:pt x="1956899" y="0"/>
                </a:lnTo>
                <a:cubicBezTo>
                  <a:pt x="2025884" y="0"/>
                  <a:pt x="2081807" y="55923"/>
                  <a:pt x="2081807" y="124908"/>
                </a:cubicBezTo>
                <a:lnTo>
                  <a:pt x="2081807" y="1124176"/>
                </a:lnTo>
                <a:cubicBezTo>
                  <a:pt x="2081807" y="1193161"/>
                  <a:pt x="2025884" y="1249084"/>
                  <a:pt x="1956899" y="1249084"/>
                </a:cubicBezTo>
                <a:lnTo>
                  <a:pt x="124908" y="1249084"/>
                </a:lnTo>
                <a:cubicBezTo>
                  <a:pt x="55923" y="1249084"/>
                  <a:pt x="0" y="1193161"/>
                  <a:pt x="0" y="1124176"/>
                </a:cubicBezTo>
                <a:lnTo>
                  <a:pt x="0" y="124908"/>
                </a:lnTo>
                <a:close/>
              </a:path>
            </a:pathLst>
          </a:custGeom>
          <a:solidFill>
            <a:srgbClr val="002060"/>
          </a:solidFill>
          <a:ln>
            <a:solidFill>
              <a:srgbClr val="F428E9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4704" tIns="234704" rIns="234704" bIns="234704" numCol="1" spcCol="1270" anchor="ctr" anchorCtr="0">
            <a:noAutofit/>
          </a:bodyPr>
          <a:lstStyle/>
          <a:p>
            <a:pPr marL="0" lvl="0" indent="0" algn="ctr" defTabSz="2311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b="1" kern="1200" dirty="0">
                <a:latin typeface="Arial Black" panose="020B0604020202020204" pitchFamily="34" charset="0"/>
                <a:cs typeface="Arial Black" panose="020B0604020202020204" pitchFamily="34" charset="0"/>
              </a:rPr>
              <a:t>Options Analysis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1692EC12-75DB-3E3E-3C12-24EAEBAC451C}"/>
              </a:ext>
            </a:extLst>
          </p:cNvPr>
          <p:cNvSpPr/>
          <p:nvPr/>
        </p:nvSpPr>
        <p:spPr>
          <a:xfrm>
            <a:off x="6582383" y="2762436"/>
            <a:ext cx="685800" cy="548640"/>
          </a:xfrm>
          <a:custGeom>
            <a:avLst/>
            <a:gdLst>
              <a:gd name="connsiteX0" fmla="*/ 0 w 441343"/>
              <a:gd name="connsiteY0" fmla="*/ 103258 h 516288"/>
              <a:gd name="connsiteX1" fmla="*/ 220672 w 441343"/>
              <a:gd name="connsiteY1" fmla="*/ 103258 h 516288"/>
              <a:gd name="connsiteX2" fmla="*/ 220672 w 441343"/>
              <a:gd name="connsiteY2" fmla="*/ 0 h 516288"/>
              <a:gd name="connsiteX3" fmla="*/ 441343 w 441343"/>
              <a:gd name="connsiteY3" fmla="*/ 258144 h 516288"/>
              <a:gd name="connsiteX4" fmla="*/ 220672 w 441343"/>
              <a:gd name="connsiteY4" fmla="*/ 516288 h 516288"/>
              <a:gd name="connsiteX5" fmla="*/ 220672 w 441343"/>
              <a:gd name="connsiteY5" fmla="*/ 413030 h 516288"/>
              <a:gd name="connsiteX6" fmla="*/ 0 w 441343"/>
              <a:gd name="connsiteY6" fmla="*/ 413030 h 516288"/>
              <a:gd name="connsiteX7" fmla="*/ 0 w 441343"/>
              <a:gd name="connsiteY7" fmla="*/ 103258 h 51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343" h="516288">
                <a:moveTo>
                  <a:pt x="353074" y="1"/>
                </a:moveTo>
                <a:lnTo>
                  <a:pt x="353074" y="258145"/>
                </a:lnTo>
                <a:lnTo>
                  <a:pt x="441343" y="258145"/>
                </a:lnTo>
                <a:lnTo>
                  <a:pt x="220672" y="516287"/>
                </a:lnTo>
                <a:lnTo>
                  <a:pt x="0" y="258145"/>
                </a:lnTo>
                <a:lnTo>
                  <a:pt x="88269" y="258145"/>
                </a:lnTo>
                <a:lnTo>
                  <a:pt x="88269" y="1"/>
                </a:lnTo>
                <a:lnTo>
                  <a:pt x="353074" y="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3259" tIns="1" rIns="103258" bIns="132403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>
                <a:latin typeface="Avenir Next LT Pro" panose="020B0504020202020204" pitchFamily="34" charset="77"/>
                <a:cs typeface="Arial Black" panose="020B0604020202020204" pitchFamily="34" charset="0"/>
              </a:rPr>
              <a:t>Ranked Links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36647447-BA87-0217-CFC5-9931E3775985}"/>
              </a:ext>
            </a:extLst>
          </p:cNvPr>
          <p:cNvSpPr/>
          <p:nvPr/>
        </p:nvSpPr>
        <p:spPr>
          <a:xfrm>
            <a:off x="6595200" y="3485550"/>
            <a:ext cx="1828800" cy="914400"/>
          </a:xfrm>
          <a:custGeom>
            <a:avLst/>
            <a:gdLst>
              <a:gd name="connsiteX0" fmla="*/ 0 w 2081807"/>
              <a:gd name="connsiteY0" fmla="*/ 124908 h 1249084"/>
              <a:gd name="connsiteX1" fmla="*/ 124908 w 2081807"/>
              <a:gd name="connsiteY1" fmla="*/ 0 h 1249084"/>
              <a:gd name="connsiteX2" fmla="*/ 1956899 w 2081807"/>
              <a:gd name="connsiteY2" fmla="*/ 0 h 1249084"/>
              <a:gd name="connsiteX3" fmla="*/ 2081807 w 2081807"/>
              <a:gd name="connsiteY3" fmla="*/ 124908 h 1249084"/>
              <a:gd name="connsiteX4" fmla="*/ 2081807 w 2081807"/>
              <a:gd name="connsiteY4" fmla="*/ 1124176 h 1249084"/>
              <a:gd name="connsiteX5" fmla="*/ 1956899 w 2081807"/>
              <a:gd name="connsiteY5" fmla="*/ 1249084 h 1249084"/>
              <a:gd name="connsiteX6" fmla="*/ 124908 w 2081807"/>
              <a:gd name="connsiteY6" fmla="*/ 1249084 h 1249084"/>
              <a:gd name="connsiteX7" fmla="*/ 0 w 2081807"/>
              <a:gd name="connsiteY7" fmla="*/ 1124176 h 1249084"/>
              <a:gd name="connsiteX8" fmla="*/ 0 w 2081807"/>
              <a:gd name="connsiteY8" fmla="*/ 124908 h 124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1807" h="1249084">
                <a:moveTo>
                  <a:pt x="0" y="124908"/>
                </a:moveTo>
                <a:cubicBezTo>
                  <a:pt x="0" y="55923"/>
                  <a:pt x="55923" y="0"/>
                  <a:pt x="124908" y="0"/>
                </a:cubicBezTo>
                <a:lnTo>
                  <a:pt x="1956899" y="0"/>
                </a:lnTo>
                <a:cubicBezTo>
                  <a:pt x="2025884" y="0"/>
                  <a:pt x="2081807" y="55923"/>
                  <a:pt x="2081807" y="124908"/>
                </a:cubicBezTo>
                <a:lnTo>
                  <a:pt x="2081807" y="1124176"/>
                </a:lnTo>
                <a:cubicBezTo>
                  <a:pt x="2081807" y="1193161"/>
                  <a:pt x="2025884" y="1249084"/>
                  <a:pt x="1956899" y="1249084"/>
                </a:cubicBezTo>
                <a:lnTo>
                  <a:pt x="124908" y="1249084"/>
                </a:lnTo>
                <a:cubicBezTo>
                  <a:pt x="55923" y="1249084"/>
                  <a:pt x="0" y="1193161"/>
                  <a:pt x="0" y="1124176"/>
                </a:cubicBezTo>
                <a:lnTo>
                  <a:pt x="0" y="124908"/>
                </a:lnTo>
                <a:close/>
              </a:path>
            </a:pathLst>
          </a:custGeom>
          <a:solidFill>
            <a:srgbClr val="002060"/>
          </a:solidFill>
          <a:ln>
            <a:solidFill>
              <a:srgbClr val="F428E9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4704" tIns="234704" rIns="234704" bIns="234704" numCol="1" spcCol="1270" anchor="ctr" anchorCtr="0">
            <a:noAutofit/>
          </a:bodyPr>
          <a:lstStyle/>
          <a:p>
            <a:pPr marL="0" lvl="0" indent="0" algn="ctr" defTabSz="2311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b="1" kern="1200" dirty="0">
                <a:latin typeface="Arial Black" panose="020B0604020202020204" pitchFamily="34" charset="0"/>
                <a:cs typeface="Arial Black" panose="020B0604020202020204" pitchFamily="34" charset="0"/>
              </a:rPr>
              <a:t>Decision Analysis 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D5D24FAA-E731-BB89-0D74-32A96AC64248}"/>
              </a:ext>
            </a:extLst>
          </p:cNvPr>
          <p:cNvSpPr/>
          <p:nvPr/>
        </p:nvSpPr>
        <p:spPr>
          <a:xfrm>
            <a:off x="5550555" y="3668429"/>
            <a:ext cx="914400" cy="548640"/>
          </a:xfrm>
          <a:custGeom>
            <a:avLst/>
            <a:gdLst>
              <a:gd name="connsiteX0" fmla="*/ 0 w 441343"/>
              <a:gd name="connsiteY0" fmla="*/ 103258 h 516288"/>
              <a:gd name="connsiteX1" fmla="*/ 220672 w 441343"/>
              <a:gd name="connsiteY1" fmla="*/ 103258 h 516288"/>
              <a:gd name="connsiteX2" fmla="*/ 220672 w 441343"/>
              <a:gd name="connsiteY2" fmla="*/ 0 h 516288"/>
              <a:gd name="connsiteX3" fmla="*/ 441343 w 441343"/>
              <a:gd name="connsiteY3" fmla="*/ 258144 h 516288"/>
              <a:gd name="connsiteX4" fmla="*/ 220672 w 441343"/>
              <a:gd name="connsiteY4" fmla="*/ 516288 h 516288"/>
              <a:gd name="connsiteX5" fmla="*/ 220672 w 441343"/>
              <a:gd name="connsiteY5" fmla="*/ 413030 h 516288"/>
              <a:gd name="connsiteX6" fmla="*/ 0 w 441343"/>
              <a:gd name="connsiteY6" fmla="*/ 413030 h 516288"/>
              <a:gd name="connsiteX7" fmla="*/ 0 w 441343"/>
              <a:gd name="connsiteY7" fmla="*/ 103258 h 51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343" h="516288">
                <a:moveTo>
                  <a:pt x="441343" y="413030"/>
                </a:moveTo>
                <a:lnTo>
                  <a:pt x="220671" y="413030"/>
                </a:lnTo>
                <a:lnTo>
                  <a:pt x="220671" y="516288"/>
                </a:lnTo>
                <a:lnTo>
                  <a:pt x="0" y="258144"/>
                </a:lnTo>
                <a:lnTo>
                  <a:pt x="220671" y="0"/>
                </a:lnTo>
                <a:lnTo>
                  <a:pt x="220671" y="103258"/>
                </a:lnTo>
                <a:lnTo>
                  <a:pt x="441343" y="103258"/>
                </a:lnTo>
                <a:lnTo>
                  <a:pt x="441343" y="41303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32403" tIns="103259" rIns="0" bIns="103258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700" kern="1200" dirty="0">
                <a:latin typeface="Avenir Next LT Pro" panose="020B0504020202020204" pitchFamily="34" charset="77"/>
                <a:cs typeface="Arial Black" panose="020B0604020202020204" pitchFamily="34" charset="0"/>
              </a:rPr>
              <a:t>Selected Route</a:t>
            </a:r>
          </a:p>
        </p:txBody>
      </p:sp>
      <p:sp>
        <p:nvSpPr>
          <p:cNvPr id="48" name="Down Arrow Callout 47">
            <a:extLst>
              <a:ext uri="{FF2B5EF4-FFF2-40B4-BE49-F238E27FC236}">
                <a16:creationId xmlns:a16="http://schemas.microsoft.com/office/drawing/2014/main" id="{FB2B1384-433C-9380-2E80-D18D9A8F76EE}"/>
              </a:ext>
            </a:extLst>
          </p:cNvPr>
          <p:cNvSpPr/>
          <p:nvPr/>
        </p:nvSpPr>
        <p:spPr>
          <a:xfrm>
            <a:off x="829021" y="1097738"/>
            <a:ext cx="1703034" cy="572700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UAV Data for Every Link At Current Node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1BA31E-4DCA-1D2A-A122-FC83A249E073}"/>
              </a:ext>
            </a:extLst>
          </p:cNvPr>
          <p:cNvSpPr txBox="1"/>
          <p:nvPr/>
        </p:nvSpPr>
        <p:spPr>
          <a:xfrm>
            <a:off x="2218717" y="2664343"/>
            <a:ext cx="1947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latin typeface="Avenir Next LT Pro" panose="020B0504020202020204" pitchFamily="34" charset="77"/>
              </a:rPr>
              <a:t>Re-assign analysis 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62E613A-2311-347B-2E57-080E418F5C00}"/>
              </a:ext>
            </a:extLst>
          </p:cNvPr>
          <p:cNvGrpSpPr/>
          <p:nvPr/>
        </p:nvGrpSpPr>
        <p:grpSpPr>
          <a:xfrm>
            <a:off x="3657600" y="1652307"/>
            <a:ext cx="1828800" cy="914400"/>
            <a:chOff x="3657600" y="1652307"/>
            <a:chExt cx="1828800" cy="914400"/>
          </a:xfrm>
        </p:grpSpPr>
        <p:sp>
          <p:nvSpPr>
            <p:cNvPr id="57" name="Decision 56">
              <a:extLst>
                <a:ext uri="{FF2B5EF4-FFF2-40B4-BE49-F238E27FC236}">
                  <a16:creationId xmlns:a16="http://schemas.microsoft.com/office/drawing/2014/main" id="{468934F9-D90F-241B-0FD7-8CC77F5FF717}"/>
                </a:ext>
              </a:extLst>
            </p:cNvPr>
            <p:cNvSpPr/>
            <p:nvPr/>
          </p:nvSpPr>
          <p:spPr>
            <a:xfrm>
              <a:off x="3657600" y="1652307"/>
              <a:ext cx="1828800" cy="914400"/>
            </a:xfrm>
            <a:prstGeom prst="flowChartDecision">
              <a:avLst/>
            </a:prstGeom>
            <a:solidFill>
              <a:srgbClr val="002060"/>
            </a:solidFill>
            <a:ln w="38100">
              <a:solidFill>
                <a:srgbClr val="F28E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F721DB4-4333-46DB-B063-37686F37DA80}"/>
                </a:ext>
              </a:extLst>
            </p:cNvPr>
            <p:cNvSpPr txBox="1"/>
            <p:nvPr/>
          </p:nvSpPr>
          <p:spPr>
            <a:xfrm>
              <a:off x="3772109" y="1836804"/>
              <a:ext cx="164592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kern="1200" dirty="0">
                  <a:solidFill>
                    <a:srgbClr val="FFFFFF"/>
                  </a:solidFill>
                  <a:latin typeface="Arial Black" panose="020B0604020202020204" pitchFamily="34" charset="0"/>
                  <a:cs typeface="Arial Black" panose="020B0604020202020204" pitchFamily="34" charset="0"/>
                </a:rPr>
                <a:t>Confidence Assessment</a:t>
              </a:r>
            </a:p>
          </p:txBody>
        </p:sp>
      </p:grpSp>
      <p:sp>
        <p:nvSpPr>
          <p:cNvPr id="68" name="Freeform 67">
            <a:extLst>
              <a:ext uri="{FF2B5EF4-FFF2-40B4-BE49-F238E27FC236}">
                <a16:creationId xmlns:a16="http://schemas.microsoft.com/office/drawing/2014/main" id="{811200E5-9B70-F798-0497-C108AD455464}"/>
              </a:ext>
            </a:extLst>
          </p:cNvPr>
          <p:cNvSpPr/>
          <p:nvPr/>
        </p:nvSpPr>
        <p:spPr>
          <a:xfrm>
            <a:off x="2756092" y="1844253"/>
            <a:ext cx="781096" cy="548640"/>
          </a:xfrm>
          <a:custGeom>
            <a:avLst/>
            <a:gdLst>
              <a:gd name="connsiteX0" fmla="*/ 0 w 441343"/>
              <a:gd name="connsiteY0" fmla="*/ 103258 h 516288"/>
              <a:gd name="connsiteX1" fmla="*/ 220672 w 441343"/>
              <a:gd name="connsiteY1" fmla="*/ 103258 h 516288"/>
              <a:gd name="connsiteX2" fmla="*/ 220672 w 441343"/>
              <a:gd name="connsiteY2" fmla="*/ 0 h 516288"/>
              <a:gd name="connsiteX3" fmla="*/ 441343 w 441343"/>
              <a:gd name="connsiteY3" fmla="*/ 258144 h 516288"/>
              <a:gd name="connsiteX4" fmla="*/ 220672 w 441343"/>
              <a:gd name="connsiteY4" fmla="*/ 516288 h 516288"/>
              <a:gd name="connsiteX5" fmla="*/ 220672 w 441343"/>
              <a:gd name="connsiteY5" fmla="*/ 413030 h 516288"/>
              <a:gd name="connsiteX6" fmla="*/ 0 w 441343"/>
              <a:gd name="connsiteY6" fmla="*/ 413030 h 516288"/>
              <a:gd name="connsiteX7" fmla="*/ 0 w 441343"/>
              <a:gd name="connsiteY7" fmla="*/ 103258 h 51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343" h="516288">
                <a:moveTo>
                  <a:pt x="0" y="103258"/>
                </a:moveTo>
                <a:lnTo>
                  <a:pt x="220672" y="103258"/>
                </a:lnTo>
                <a:lnTo>
                  <a:pt x="220672" y="0"/>
                </a:lnTo>
                <a:lnTo>
                  <a:pt x="441343" y="258144"/>
                </a:lnTo>
                <a:lnTo>
                  <a:pt x="220672" y="516288"/>
                </a:lnTo>
                <a:lnTo>
                  <a:pt x="220672" y="413030"/>
                </a:lnTo>
                <a:lnTo>
                  <a:pt x="0" y="413030"/>
                </a:lnTo>
                <a:lnTo>
                  <a:pt x="0" y="1032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103258" rIns="132403" bIns="103258" numCol="1" spcCol="1270" anchor="ctr" anchorCtr="0">
            <a:no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dirty="0">
                <a:latin typeface="Avenir Next LT Pro" panose="020B0504020202020204" pitchFamily="34" charset="77"/>
              </a:rPr>
              <a:t>{C/NC,…}</a:t>
            </a:r>
            <a:endParaRPr lang="en-US" sz="700" kern="1200" dirty="0">
              <a:latin typeface="Avenir Next LT Pro" panose="020B0504020202020204" pitchFamily="34" charset="77"/>
              <a:cs typeface="Arial Black" panose="020B0604020202020204" pitchFamily="34" charset="0"/>
            </a:endParaRPr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700" kern="1200" dirty="0">
                <a:latin typeface="Avenir Next LT Pro" panose="020B0504020202020204" pitchFamily="34" charset="77"/>
                <a:cs typeface="Arial Black" panose="020B0604020202020204" pitchFamily="34" charset="0"/>
              </a:rPr>
              <a:t>{p,…}</a:t>
            </a:r>
            <a:endParaRPr lang="en-US" sz="800" dirty="0">
              <a:latin typeface="Avenir Next LT Pro" panose="020B0504020202020204" pitchFamily="34" charset="7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8CE275-413D-0277-AFAD-6A3A6F5B5CCD}"/>
              </a:ext>
            </a:extLst>
          </p:cNvPr>
          <p:cNvSpPr txBox="1"/>
          <p:nvPr/>
        </p:nvSpPr>
        <p:spPr>
          <a:xfrm>
            <a:off x="4334583" y="2529918"/>
            <a:ext cx="2920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venir Next LT Pro" panose="020B0504020202020204" pitchFamily="34" charset="77"/>
              </a:rPr>
              <a:t>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54C0429-8667-1C64-2833-D0FB96E8AD0F}"/>
              </a:ext>
            </a:extLst>
          </p:cNvPr>
          <p:cNvSpPr txBox="1"/>
          <p:nvPr/>
        </p:nvSpPr>
        <p:spPr>
          <a:xfrm>
            <a:off x="3615922" y="1104173"/>
            <a:ext cx="19120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venir Next LT Pro" panose="020B0504020202020204" pitchFamily="34" charset="77"/>
              </a:rPr>
              <a:t>Is human okay with confidence levels? 5 min to decide Reassign if 50/50 or worse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28A113A-6738-F392-E73D-02E8EE3CD368}"/>
              </a:ext>
            </a:extLst>
          </p:cNvPr>
          <p:cNvSpPr txBox="1"/>
          <p:nvPr/>
        </p:nvSpPr>
        <p:spPr>
          <a:xfrm>
            <a:off x="5408467" y="1871181"/>
            <a:ext cx="2664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venir Next LT Pro" panose="020B0504020202020204" pitchFamily="34" charset="77"/>
              </a:rPr>
              <a:t>Y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1DDA213-A57B-A20C-4DED-69FFFDBCFEEF}"/>
              </a:ext>
            </a:extLst>
          </p:cNvPr>
          <p:cNvSpPr/>
          <p:nvPr/>
        </p:nvSpPr>
        <p:spPr>
          <a:xfrm>
            <a:off x="6483927" y="1535774"/>
            <a:ext cx="2037073" cy="2953381"/>
          </a:xfrm>
          <a:prstGeom prst="rect">
            <a:avLst/>
          </a:prstGeom>
          <a:noFill/>
          <a:ln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6A2AEB2-1B01-FA42-93FC-A6065725B9AE}"/>
              </a:ext>
            </a:extLst>
          </p:cNvPr>
          <p:cNvSpPr txBox="1"/>
          <p:nvPr/>
        </p:nvSpPr>
        <p:spPr>
          <a:xfrm>
            <a:off x="7004493" y="1176998"/>
            <a:ext cx="1010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</a:p>
        </p:txBody>
      </p:sp>
      <p:sp>
        <p:nvSpPr>
          <p:cNvPr id="80" name="Down Arrow Callout 79">
            <a:extLst>
              <a:ext uri="{FF2B5EF4-FFF2-40B4-BE49-F238E27FC236}">
                <a16:creationId xmlns:a16="http://schemas.microsoft.com/office/drawing/2014/main" id="{789BEA4D-A20C-A82E-71B7-7D4CD8850B45}"/>
              </a:ext>
            </a:extLst>
          </p:cNvPr>
          <p:cNvSpPr/>
          <p:nvPr/>
        </p:nvSpPr>
        <p:spPr>
          <a:xfrm>
            <a:off x="3791885" y="3173531"/>
            <a:ext cx="1703034" cy="572700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Command to UGV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A455D494-23D7-B6DF-478C-41BC3AF26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" t="76379" r="64383" b="2885"/>
          <a:stretch/>
        </p:blipFill>
        <p:spPr>
          <a:xfrm>
            <a:off x="4049041" y="3767312"/>
            <a:ext cx="1188721" cy="721843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638735C-76EC-1238-674E-EEB227320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15" t="78816" r="7288" b="4732"/>
          <a:stretch/>
        </p:blipFill>
        <p:spPr>
          <a:xfrm>
            <a:off x="802422" y="1535774"/>
            <a:ext cx="696666" cy="335639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21097E6E-E7FC-5F2C-CAA3-7695A40A0A8C}"/>
              </a:ext>
            </a:extLst>
          </p:cNvPr>
          <p:cNvGrpSpPr/>
          <p:nvPr/>
        </p:nvGrpSpPr>
        <p:grpSpPr>
          <a:xfrm>
            <a:off x="1553592" y="2566707"/>
            <a:ext cx="3018409" cy="328468"/>
            <a:chOff x="1908700" y="2566707"/>
            <a:chExt cx="2663301" cy="602622"/>
          </a:xfrm>
        </p:grpSpPr>
        <p:cxnSp>
          <p:nvCxnSpPr>
            <p:cNvPr id="85" name="Elbow Connector 84">
              <a:extLst>
                <a:ext uri="{FF2B5EF4-FFF2-40B4-BE49-F238E27FC236}">
                  <a16:creationId xmlns:a16="http://schemas.microsoft.com/office/drawing/2014/main" id="{7C777A1A-8BF8-6984-18CB-386FBE60D005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rot="5400000">
              <a:off x="2939040" y="1536367"/>
              <a:ext cx="602621" cy="2663301"/>
            </a:xfrm>
            <a:prstGeom prst="bentConnector2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B00E814-F4DD-E92A-4FE4-1A0226AABB95}"/>
                </a:ext>
              </a:extLst>
            </p:cNvPr>
            <p:cNvCxnSpPr/>
            <p:nvPr/>
          </p:nvCxnSpPr>
          <p:spPr>
            <a:xfrm flipV="1">
              <a:off x="1908700" y="2566707"/>
              <a:ext cx="0" cy="60262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F225B27-9344-1319-AEE4-18397A65C332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5486400" y="2109507"/>
            <a:ext cx="1108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3708CB8A-110C-8EEE-C1C6-F1C7DBBC5A53}"/>
              </a:ext>
            </a:extLst>
          </p:cNvPr>
          <p:cNvSpPr txBox="1"/>
          <p:nvPr/>
        </p:nvSpPr>
        <p:spPr>
          <a:xfrm>
            <a:off x="5761317" y="1919903"/>
            <a:ext cx="639919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dirty="0">
                <a:latin typeface="Avenir Next LT Pro" panose="020B0504020202020204" pitchFamily="34" charset="77"/>
              </a:rPr>
              <a:t>{C/NC,…}</a:t>
            </a:r>
            <a:endParaRPr lang="en-US" sz="800" kern="1200" dirty="0">
              <a:latin typeface="Avenir Next LT Pro" panose="020B0504020202020204" pitchFamily="34" charset="77"/>
              <a:cs typeface="Arial Black" panose="020B0604020202020204" pitchFamily="34" charset="0"/>
            </a:endParaRPr>
          </a:p>
          <a:p>
            <a:pPr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kern="1200" dirty="0">
                <a:latin typeface="Avenir Next LT Pro" panose="020B0504020202020204" pitchFamily="34" charset="77"/>
                <a:cs typeface="Arial Black" panose="020B0604020202020204" pitchFamily="34" charset="0"/>
              </a:rPr>
              <a:t>{p,…}</a:t>
            </a:r>
            <a:endParaRPr lang="en-US" sz="800" dirty="0">
              <a:latin typeface="Avenir Next LT Pro" panose="020B0504020202020204" pitchFamily="34" charset="77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3ABA85A-8E12-18BD-E8D9-4C92D4E44A20}"/>
              </a:ext>
            </a:extLst>
          </p:cNvPr>
          <p:cNvSpPr txBox="1"/>
          <p:nvPr/>
        </p:nvSpPr>
        <p:spPr>
          <a:xfrm>
            <a:off x="841527" y="2313197"/>
            <a:ext cx="1576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FF9300"/>
                </a:solidFill>
              </a:rPr>
              <a:t>Human (30min) / </a:t>
            </a:r>
            <a:r>
              <a:rPr lang="en-US" sz="900" dirty="0">
                <a:solidFill>
                  <a:srgbClr val="F428E9"/>
                </a:solidFill>
              </a:rPr>
              <a:t>AI (1 min)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4F5F461-82D7-E919-AF2B-5AECF048FABA}"/>
              </a:ext>
            </a:extLst>
          </p:cNvPr>
          <p:cNvSpPr txBox="1"/>
          <p:nvPr/>
        </p:nvSpPr>
        <p:spPr>
          <a:xfrm>
            <a:off x="7287155" y="2642242"/>
            <a:ext cx="1314101" cy="84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dirty="0">
                <a:latin typeface="Avenir Next LT Pro" panose="020B0504020202020204" pitchFamily="34" charset="77"/>
              </a:rPr>
              <a:t>Link A: Clear, High Confidence, AI</a:t>
            </a:r>
          </a:p>
          <a:p>
            <a:pPr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dirty="0">
                <a:latin typeface="Avenir Next LT Pro" panose="020B0504020202020204" pitchFamily="34" charset="77"/>
              </a:rPr>
              <a:t>Link B: Clear, Low Confidence, AI</a:t>
            </a:r>
          </a:p>
          <a:p>
            <a:pPr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800" dirty="0">
                <a:latin typeface="Avenir Next LT Pro" panose="020B0504020202020204" pitchFamily="34" charset="77"/>
              </a:rPr>
              <a:t>Link C: Not Clear, High Confidence, 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E6F08-23A1-F8BE-EE7D-64997F141E45}"/>
              </a:ext>
            </a:extLst>
          </p:cNvPr>
          <p:cNvSpPr txBox="1"/>
          <p:nvPr/>
        </p:nvSpPr>
        <p:spPr>
          <a:xfrm>
            <a:off x="1644246" y="3619046"/>
            <a:ext cx="6399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rgbClr val="FF9300"/>
                </a:solidFill>
              </a:rPr>
              <a:t>Human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DF116F-9B4A-A681-E008-13ADCA00CE5B}"/>
              </a:ext>
            </a:extLst>
          </p:cNvPr>
          <p:cNvSpPr txBox="1"/>
          <p:nvPr/>
        </p:nvSpPr>
        <p:spPr>
          <a:xfrm>
            <a:off x="1680538" y="3873068"/>
            <a:ext cx="34372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428E9"/>
                </a:solidFill>
              </a:rPr>
              <a:t>AI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648BDF-A1C1-412D-3A1D-5DF363FD1D7C}"/>
              </a:ext>
            </a:extLst>
          </p:cNvPr>
          <p:cNvSpPr>
            <a:spLocks noChangeAspect="1"/>
          </p:cNvSpPr>
          <p:nvPr/>
        </p:nvSpPr>
        <p:spPr>
          <a:xfrm>
            <a:off x="1481455" y="3668429"/>
            <a:ext cx="182880" cy="18288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01BDE-022F-2292-54C7-E9C4D049A686}"/>
              </a:ext>
            </a:extLst>
          </p:cNvPr>
          <p:cNvSpPr>
            <a:spLocks noChangeAspect="1"/>
          </p:cNvSpPr>
          <p:nvPr/>
        </p:nvSpPr>
        <p:spPr>
          <a:xfrm>
            <a:off x="1481455" y="3916578"/>
            <a:ext cx="182880" cy="182880"/>
          </a:xfrm>
          <a:prstGeom prst="rect">
            <a:avLst/>
          </a:prstGeom>
          <a:solidFill>
            <a:srgbClr val="F428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6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  <p:bldP spid="25" grpId="0" animBg="1"/>
      <p:bldP spid="26" grpId="0" animBg="1"/>
      <p:bldP spid="27" grpId="0" animBg="1"/>
      <p:bldP spid="48" grpId="0" animBg="1"/>
      <p:bldP spid="55" grpId="0"/>
      <p:bldP spid="68" grpId="0" animBg="1"/>
      <p:bldP spid="70" grpId="0"/>
      <p:bldP spid="71" grpId="0"/>
      <p:bldP spid="73" grpId="0"/>
      <p:bldP spid="74" grpId="0" animBg="1"/>
      <p:bldP spid="75" grpId="0"/>
      <p:bldP spid="80" grpId="0" animBg="1"/>
      <p:bldP spid="96" grpId="0"/>
      <p:bldP spid="132" grpId="0"/>
      <p:bldP spid="133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BA335-447F-2309-F69C-923CA6F43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854F-125B-2550-6093-4380AECC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Approver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BDF76-AFDB-96A3-339E-27595F895C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997" b="3158"/>
          <a:stretch/>
        </p:blipFill>
        <p:spPr>
          <a:xfrm>
            <a:off x="1579943" y="899505"/>
            <a:ext cx="6153044" cy="42443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35AFB7-02D7-ECC4-E22E-CD52505480F4}"/>
              </a:ext>
            </a:extLst>
          </p:cNvPr>
          <p:cNvSpPr txBox="1"/>
          <p:nvPr/>
        </p:nvSpPr>
        <p:spPr>
          <a:xfrm rot="16200000">
            <a:off x="222678" y="2920459"/>
            <a:ext cx="2452916" cy="261610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Performance Time to Traverse Map)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A71CF5-3328-0B40-FA1A-74974243874A}"/>
              </a:ext>
            </a:extLst>
          </p:cNvPr>
          <p:cNvSpPr txBox="1"/>
          <p:nvPr/>
        </p:nvSpPr>
        <p:spPr>
          <a:xfrm>
            <a:off x="4159851" y="4841845"/>
            <a:ext cx="1452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Risk (# of Mines Hit)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BC3483-E106-452B-2992-90CBBC0D622F}"/>
              </a:ext>
            </a:extLst>
          </p:cNvPr>
          <p:cNvSpPr/>
          <p:nvPr/>
        </p:nvSpPr>
        <p:spPr>
          <a:xfrm>
            <a:off x="6236119" y="1144732"/>
            <a:ext cx="764086" cy="21934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C7862A-6046-68BF-7971-0B7D659AF333}"/>
              </a:ext>
            </a:extLst>
          </p:cNvPr>
          <p:cNvSpPr txBox="1"/>
          <p:nvPr/>
        </p:nvSpPr>
        <p:spPr>
          <a:xfrm>
            <a:off x="5585598" y="1826937"/>
            <a:ext cx="2065128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venir Next LT Pro" panose="020B0504020202020204" pitchFamily="34" charset="77"/>
              </a:rPr>
              <a:t>Human approver can provide better performance than human only with a better risk profile than AI-only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EE993A-26BB-5630-928E-3F574C5E8D9B}"/>
              </a:ext>
            </a:extLst>
          </p:cNvPr>
          <p:cNvSpPr/>
          <p:nvPr/>
        </p:nvSpPr>
        <p:spPr>
          <a:xfrm>
            <a:off x="5612493" y="1824805"/>
            <a:ext cx="2065129" cy="70788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510E14-5E75-8D68-AF02-0CDA9DF19EC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54" r="1554"/>
          <a:stretch/>
        </p:blipFill>
        <p:spPr>
          <a:xfrm>
            <a:off x="1923241" y="4209309"/>
            <a:ext cx="1433896" cy="63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5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Basic Customizable Consulting Toolkit by Slidesgo">
  <a:themeElements>
    <a:clrScheme name="Simple Light">
      <a:dk1>
        <a:srgbClr val="242424"/>
      </a:dk1>
      <a:lt1>
        <a:srgbClr val="EFEFEF"/>
      </a:lt1>
      <a:dk2>
        <a:srgbClr val="B7B7B7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424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19541</TotalTime>
  <Words>786</Words>
  <Application>Microsoft Macintosh PowerPoint</Application>
  <PresentationFormat>On-screen Show (16:9)</PresentationFormat>
  <Paragraphs>173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Lexend Deca</vt:lpstr>
      <vt:lpstr>Avenir Next LT Pro</vt:lpstr>
      <vt:lpstr>Arial Narrow</vt:lpstr>
      <vt:lpstr>Hind Madurai</vt:lpstr>
      <vt:lpstr>Arial Black</vt:lpstr>
      <vt:lpstr>Basic Customizable Consulting Toolkit by Slidesgo</vt:lpstr>
      <vt:lpstr>SE Approaches to Human-AI System Development &amp; Assurance </vt:lpstr>
      <vt:lpstr>Introduction &amp; Research Goals</vt:lpstr>
      <vt:lpstr>Recap: Framework</vt:lpstr>
      <vt:lpstr>Modeling Approach</vt:lpstr>
      <vt:lpstr>Modeling Architectures</vt:lpstr>
      <vt:lpstr>SilverFish Map</vt:lpstr>
      <vt:lpstr>Baseline Human &amp; AI Performance</vt:lpstr>
      <vt:lpstr>Human Approver</vt:lpstr>
      <vt:lpstr>Human Approver Results</vt:lpstr>
      <vt:lpstr>Human-AI Handoff</vt:lpstr>
      <vt:lpstr>Human-AI Handoff Results</vt:lpstr>
      <vt:lpstr>Preliminary Results Summary</vt:lpstr>
      <vt:lpstr>Discussion: Non Linearity of Tradeoffs</vt:lpstr>
      <vt:lpstr>Discussion: Systems Engineering Implications</vt:lpstr>
      <vt:lpstr>Conclusions &amp; 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Singh, Aditya</cp:lastModifiedBy>
  <cp:revision>100</cp:revision>
  <dcterms:modified xsi:type="dcterms:W3CDTF">2024-12-06T20:02:49Z</dcterms:modified>
</cp:coreProperties>
</file>