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6_2A9533CE.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2"/>
  </p:notesMasterIdLst>
  <p:sldIdLst>
    <p:sldId id="272" r:id="rId2"/>
    <p:sldId id="259" r:id="rId3"/>
    <p:sldId id="280" r:id="rId4"/>
    <p:sldId id="281" r:id="rId5"/>
    <p:sldId id="289" r:id="rId6"/>
    <p:sldId id="278" r:id="rId7"/>
    <p:sldId id="277" r:id="rId8"/>
    <p:sldId id="282" r:id="rId9"/>
    <p:sldId id="291" r:id="rId10"/>
    <p:sldId id="293" r:id="rId11"/>
    <p:sldId id="276" r:id="rId12"/>
    <p:sldId id="275" r:id="rId13"/>
    <p:sldId id="262" r:id="rId14"/>
    <p:sldId id="283" r:id="rId15"/>
    <p:sldId id="285" r:id="rId16"/>
    <p:sldId id="295" r:id="rId17"/>
    <p:sldId id="284" r:id="rId18"/>
    <p:sldId id="265" r:id="rId19"/>
    <p:sldId id="268"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8094091-01DF-7D8F-C615-4D0ED88FA931}" name="Durham, Stephen Ryan (vdp8bh)" initials="DSR(" userId="S::vdp8bh@virginia.edu::93d5686a-94fa-43dc-8788-1ce36044695a" providerId="AD"/>
  <p188:author id="{E1566DAB-3A2A-E923-53D2-ECE250B676DA}" name="Palmer, Hannah Nicole (trm7ra)" initials="P(" userId="S::trm7ra@virginia.edu::ac8d1e69-6956-4654-82bc-ba990c836a58" providerId="AD"/>
  <p188:author id="{4AB254BC-B1B0-ED65-591C-2F3D57222D04}" name="Abel, Justin Garland (dvb7yq)" initials="A(" userId="S::dvb7yq@virginia.edu::caf93d6e-f99b-4bb5-8fbc-1d5ef776bf4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F"/>
    <a:srgbClr val="0A2057"/>
    <a:srgbClr val="4ABAFF"/>
    <a:srgbClr val="0F2F7F"/>
    <a:srgbClr val="C7D5F9"/>
    <a:srgbClr val="012158"/>
    <a:srgbClr val="9FC47A"/>
    <a:srgbClr val="B0CF91"/>
    <a:srgbClr val="AAC48F"/>
    <a:srgbClr val="D4E0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90A5A-E32C-CAD7-6494-DE31B44292C8}" v="1781" dt="2024-12-06T17:01:40.958"/>
    <p1510:client id="{48489214-4433-32E1-4C03-6D6C576FD26B}" v="364" dt="2024-12-07T00:23:38.878"/>
    <p1510:client id="{7C815889-E478-F542-9441-7B997A3A62EF}" v="3073" dt="2024-12-06T22:50:56.710"/>
    <p1510:client id="{9DE94504-A7EE-944C-7945-C103702C2107}" v="6" dt="2024-12-06T15:39:34.590"/>
    <p1510:client id="{A57EE922-287B-4D62-AF00-B54F431BA245}" v="3136" dt="2024-12-06T22:44:57.445"/>
    <p1510:client id="{AA12F8DE-64A1-C7A3-F115-D8B46BBDE563}" v="524" dt="2024-12-06T07:40:57.477"/>
    <p1510:client id="{B09FE49C-BBAA-33B4-7177-43D5B6B73CCD}" v="969" dt="2024-12-06T22:50:08.200"/>
    <p1510:client id="{BA9636EC-2F5D-E01D-C9F1-61BBD4C278CC}" v="501" dt="2024-12-06T19:34:26.650"/>
    <p1510:client id="{CF5362B4-2D7A-B977-6105-B4E3BE1EA6ED}" v="1" dt="2024-12-06T19:35:08.668"/>
    <p1510:client id="{D201FD0B-D604-52A9-23C5-50D7D6D74BED}" v="1872" dt="2024-12-06T17:24:24.640"/>
    <p1510:client id="{F09A862B-C190-09B1-17DC-065DBADB3DB8}" v="14" dt="2024-12-06T20:32:11.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omments/modernComment_116_2A9533CE.xml><?xml version="1.0" encoding="utf-8"?>
<p188:cmLst xmlns:a="http://schemas.openxmlformats.org/drawingml/2006/main" xmlns:r="http://schemas.openxmlformats.org/officeDocument/2006/relationships" xmlns:p188="http://schemas.microsoft.com/office/powerpoint/2018/8/main">
  <p188:cm id="{03F22516-696A-1745-BD5C-53938CBA244D}" authorId="{68094091-01DF-7D8F-C615-4D0ED88FA931}" created="2024-12-06T19:01:00.601">
    <ac:deMkLst xmlns:ac="http://schemas.microsoft.com/office/drawing/2013/main/command">
      <pc:docMk xmlns:pc="http://schemas.microsoft.com/office/powerpoint/2013/main/command"/>
      <pc:sldMk xmlns:pc="http://schemas.microsoft.com/office/powerpoint/2013/main/command" cId="714421198" sldId="278"/>
      <ac:spMk id="2" creationId="{DB5E3069-F18C-F7C0-2595-0A7A423D353E}"/>
    </ac:deMkLst>
    <p188:txBody>
      <a:bodyPr/>
      <a:lstStyle/>
      <a:p>
        <a:r>
          <a:rPr lang="en-US"/>
          <a:t>note: I felt like a problem definition really isn't needed bc our executive summary kind of can frame the problem - Hannah</a:t>
        </a:r>
      </a:p>
    </p188:txBody>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78D5C-7655-4139-BE8E-A3F4C3D23B7D}" type="doc">
      <dgm:prSet loTypeId="urn:microsoft.com/office/officeart/2005/8/layout/equation1" loCatId="relationship" qsTypeId="urn:microsoft.com/office/officeart/2005/8/quickstyle/simple4" qsCatId="simple" csTypeId="urn:microsoft.com/office/officeart/2005/8/colors/accent0_3" csCatId="mainScheme" phldr="1"/>
      <dgm:spPr/>
    </dgm:pt>
    <dgm:pt modelId="{E83B814B-D7EB-40AA-9359-28210E844449}">
      <dgm:prSet phldrT="[Text]" phldr="0"/>
      <dgm:spPr>
        <a:solidFill>
          <a:srgbClr val="0A2057"/>
        </a:solidFill>
        <a:ln>
          <a:solidFill>
            <a:srgbClr val="0A2057"/>
          </a:solidFill>
        </a:ln>
      </dgm:spPr>
      <dgm:t>
        <a:bodyPr/>
        <a:lstStyle/>
        <a:p>
          <a:pPr rtl="0"/>
          <a:r>
            <a:rPr lang="en-US">
              <a:latin typeface="Aptos Display" panose="02110004020202020204"/>
            </a:rPr>
            <a:t>Confidence in Capabilities</a:t>
          </a:r>
          <a:endParaRPr lang="en-US"/>
        </a:p>
      </dgm:t>
    </dgm:pt>
    <dgm:pt modelId="{C923F739-5B0B-4129-86C8-AFCCCBEA506A}" type="parTrans" cxnId="{555D4D8E-9E95-46C3-BF14-B4E3BBD1BF33}">
      <dgm:prSet/>
      <dgm:spPr/>
      <dgm:t>
        <a:bodyPr/>
        <a:lstStyle/>
        <a:p>
          <a:endParaRPr lang="en-US"/>
        </a:p>
      </dgm:t>
    </dgm:pt>
    <dgm:pt modelId="{53F32881-7AC5-4D0B-BA2E-4877F6D46E76}" type="sibTrans" cxnId="{555D4D8E-9E95-46C3-BF14-B4E3BBD1BF33}">
      <dgm:prSet/>
      <dgm:spPr>
        <a:solidFill>
          <a:srgbClr val="0A2057"/>
        </a:solidFill>
      </dgm:spPr>
      <dgm:t>
        <a:bodyPr/>
        <a:lstStyle/>
        <a:p>
          <a:endParaRPr lang="en-US"/>
        </a:p>
      </dgm:t>
    </dgm:pt>
    <dgm:pt modelId="{BBC2DC6C-7F8F-4373-B7DF-2143C16B8979}">
      <dgm:prSet phldrT="[Text]" phldr="0"/>
      <dgm:spPr>
        <a:solidFill>
          <a:srgbClr val="0A2057"/>
        </a:solidFill>
        <a:ln>
          <a:solidFill>
            <a:srgbClr val="0A2057"/>
          </a:solidFill>
        </a:ln>
      </dgm:spPr>
      <dgm:t>
        <a:bodyPr/>
        <a:lstStyle/>
        <a:p>
          <a:pPr rtl="0"/>
          <a:r>
            <a:rPr lang="en-US">
              <a:latin typeface="Aptos Display" panose="02110004020202020204"/>
            </a:rPr>
            <a:t>Consistent &amp; Reliable Performance</a:t>
          </a:r>
          <a:endParaRPr lang="en-US"/>
        </a:p>
      </dgm:t>
    </dgm:pt>
    <dgm:pt modelId="{01FBD791-7F2D-4053-8256-58F97EB486B1}" type="parTrans" cxnId="{E019647E-76C3-4AB4-A85F-0A158FB5144A}">
      <dgm:prSet/>
      <dgm:spPr/>
      <dgm:t>
        <a:bodyPr/>
        <a:lstStyle/>
        <a:p>
          <a:endParaRPr lang="en-US"/>
        </a:p>
      </dgm:t>
    </dgm:pt>
    <dgm:pt modelId="{004ACF90-496E-4FE2-95C5-470D7D6453C4}" type="sibTrans" cxnId="{E019647E-76C3-4AB4-A85F-0A158FB5144A}">
      <dgm:prSet/>
      <dgm:spPr>
        <a:solidFill>
          <a:srgbClr val="0A2057"/>
        </a:solidFill>
      </dgm:spPr>
      <dgm:t>
        <a:bodyPr/>
        <a:lstStyle/>
        <a:p>
          <a:endParaRPr lang="en-US"/>
        </a:p>
      </dgm:t>
    </dgm:pt>
    <dgm:pt modelId="{BB11D8BB-BDDA-4AED-B327-B7D289C0C88B}">
      <dgm:prSet phldrT="[Text]" phldr="0"/>
      <dgm:spPr>
        <a:solidFill>
          <a:srgbClr val="0A2057"/>
        </a:solidFill>
        <a:ln>
          <a:solidFill>
            <a:srgbClr val="0A2057"/>
          </a:solidFill>
        </a:ln>
      </dgm:spPr>
      <dgm:t>
        <a:bodyPr/>
        <a:lstStyle/>
        <a:p>
          <a:r>
            <a:rPr lang="en-US">
              <a:latin typeface="Aptos Display" panose="02110004020202020204"/>
            </a:rPr>
            <a:t>Trust in AI</a:t>
          </a:r>
          <a:endParaRPr lang="en-US"/>
        </a:p>
      </dgm:t>
    </dgm:pt>
    <dgm:pt modelId="{45014810-EE62-4D34-9796-FFDD65F6080B}" type="parTrans" cxnId="{FA7406BB-7642-46EF-9CB3-1AB466FCC295}">
      <dgm:prSet/>
      <dgm:spPr/>
      <dgm:t>
        <a:bodyPr/>
        <a:lstStyle/>
        <a:p>
          <a:endParaRPr lang="en-US"/>
        </a:p>
      </dgm:t>
    </dgm:pt>
    <dgm:pt modelId="{C21C54C0-F28A-4488-B9A7-02046D295AB6}" type="sibTrans" cxnId="{FA7406BB-7642-46EF-9CB3-1AB466FCC295}">
      <dgm:prSet/>
      <dgm:spPr/>
      <dgm:t>
        <a:bodyPr/>
        <a:lstStyle/>
        <a:p>
          <a:endParaRPr lang="en-US"/>
        </a:p>
      </dgm:t>
    </dgm:pt>
    <dgm:pt modelId="{5F40EEB4-490E-466E-BCD2-380C1B5459A9}" type="pres">
      <dgm:prSet presAssocID="{D3678D5C-7655-4139-BE8E-A3F4C3D23B7D}" presName="linearFlow" presStyleCnt="0">
        <dgm:presLayoutVars>
          <dgm:dir/>
          <dgm:resizeHandles val="exact"/>
        </dgm:presLayoutVars>
      </dgm:prSet>
      <dgm:spPr/>
    </dgm:pt>
    <dgm:pt modelId="{1AE8E5F0-ED2A-4CB1-9920-6D920845D125}" type="pres">
      <dgm:prSet presAssocID="{E83B814B-D7EB-40AA-9359-28210E844449}" presName="node" presStyleLbl="node1" presStyleIdx="0" presStyleCnt="3">
        <dgm:presLayoutVars>
          <dgm:bulletEnabled val="1"/>
        </dgm:presLayoutVars>
      </dgm:prSet>
      <dgm:spPr/>
    </dgm:pt>
    <dgm:pt modelId="{D8B87424-5630-4635-93F7-C4EB960B05AD}" type="pres">
      <dgm:prSet presAssocID="{53F32881-7AC5-4D0B-BA2E-4877F6D46E76}" presName="spacerL" presStyleCnt="0"/>
      <dgm:spPr/>
    </dgm:pt>
    <dgm:pt modelId="{39A6EF77-243A-435C-A208-3B94710633C1}" type="pres">
      <dgm:prSet presAssocID="{53F32881-7AC5-4D0B-BA2E-4877F6D46E76}" presName="sibTrans" presStyleLbl="sibTrans2D1" presStyleIdx="0" presStyleCnt="2"/>
      <dgm:spPr/>
    </dgm:pt>
    <dgm:pt modelId="{535B22AE-9BFF-4CC1-8037-5B027906E211}" type="pres">
      <dgm:prSet presAssocID="{53F32881-7AC5-4D0B-BA2E-4877F6D46E76}" presName="spacerR" presStyleCnt="0"/>
      <dgm:spPr/>
    </dgm:pt>
    <dgm:pt modelId="{ED65C851-D311-4365-86AE-FFC42A6B7877}" type="pres">
      <dgm:prSet presAssocID="{BBC2DC6C-7F8F-4373-B7DF-2143C16B8979}" presName="node" presStyleLbl="node1" presStyleIdx="1" presStyleCnt="3">
        <dgm:presLayoutVars>
          <dgm:bulletEnabled val="1"/>
        </dgm:presLayoutVars>
      </dgm:prSet>
      <dgm:spPr/>
    </dgm:pt>
    <dgm:pt modelId="{FC7A85E2-4142-4573-A3AA-519FF968CBCC}" type="pres">
      <dgm:prSet presAssocID="{004ACF90-496E-4FE2-95C5-470D7D6453C4}" presName="spacerL" presStyleCnt="0"/>
      <dgm:spPr/>
    </dgm:pt>
    <dgm:pt modelId="{8D9130E3-9E02-4399-99A3-122E6C2381EA}" type="pres">
      <dgm:prSet presAssocID="{004ACF90-496E-4FE2-95C5-470D7D6453C4}" presName="sibTrans" presStyleLbl="sibTrans2D1" presStyleIdx="1" presStyleCnt="2"/>
      <dgm:spPr/>
    </dgm:pt>
    <dgm:pt modelId="{A7BDEB3E-A1C7-4926-B675-9B6834471355}" type="pres">
      <dgm:prSet presAssocID="{004ACF90-496E-4FE2-95C5-470D7D6453C4}" presName="spacerR" presStyleCnt="0"/>
      <dgm:spPr/>
    </dgm:pt>
    <dgm:pt modelId="{FC248659-56F5-4337-9BA3-110978331742}" type="pres">
      <dgm:prSet presAssocID="{BB11D8BB-BDDA-4AED-B327-B7D289C0C88B}" presName="node" presStyleLbl="node1" presStyleIdx="2" presStyleCnt="3">
        <dgm:presLayoutVars>
          <dgm:bulletEnabled val="1"/>
        </dgm:presLayoutVars>
      </dgm:prSet>
      <dgm:spPr/>
    </dgm:pt>
  </dgm:ptLst>
  <dgm:cxnLst>
    <dgm:cxn modelId="{20259624-E8EC-4C08-B75A-A05A13B910E5}" type="presOf" srcId="{BB11D8BB-BDDA-4AED-B327-B7D289C0C88B}" destId="{FC248659-56F5-4337-9BA3-110978331742}" srcOrd="0" destOrd="0" presId="urn:microsoft.com/office/officeart/2005/8/layout/equation1"/>
    <dgm:cxn modelId="{F382CE39-8451-4FAA-8335-A0CF3F104C6D}" type="presOf" srcId="{E83B814B-D7EB-40AA-9359-28210E844449}" destId="{1AE8E5F0-ED2A-4CB1-9920-6D920845D125}" srcOrd="0" destOrd="0" presId="urn:microsoft.com/office/officeart/2005/8/layout/equation1"/>
    <dgm:cxn modelId="{E019647E-76C3-4AB4-A85F-0A158FB5144A}" srcId="{D3678D5C-7655-4139-BE8E-A3F4C3D23B7D}" destId="{BBC2DC6C-7F8F-4373-B7DF-2143C16B8979}" srcOrd="1" destOrd="0" parTransId="{01FBD791-7F2D-4053-8256-58F97EB486B1}" sibTransId="{004ACF90-496E-4FE2-95C5-470D7D6453C4}"/>
    <dgm:cxn modelId="{555D4D8E-9E95-46C3-BF14-B4E3BBD1BF33}" srcId="{D3678D5C-7655-4139-BE8E-A3F4C3D23B7D}" destId="{E83B814B-D7EB-40AA-9359-28210E844449}" srcOrd="0" destOrd="0" parTransId="{C923F739-5B0B-4129-86C8-AFCCCBEA506A}" sibTransId="{53F32881-7AC5-4D0B-BA2E-4877F6D46E76}"/>
    <dgm:cxn modelId="{5D9B1EA4-7E37-4102-B2B3-324C7BA03A95}" type="presOf" srcId="{53F32881-7AC5-4D0B-BA2E-4877F6D46E76}" destId="{39A6EF77-243A-435C-A208-3B94710633C1}" srcOrd="0" destOrd="0" presId="urn:microsoft.com/office/officeart/2005/8/layout/equation1"/>
    <dgm:cxn modelId="{FA7406BB-7642-46EF-9CB3-1AB466FCC295}" srcId="{D3678D5C-7655-4139-BE8E-A3F4C3D23B7D}" destId="{BB11D8BB-BDDA-4AED-B327-B7D289C0C88B}" srcOrd="2" destOrd="0" parTransId="{45014810-EE62-4D34-9796-FFDD65F6080B}" sibTransId="{C21C54C0-F28A-4488-B9A7-02046D295AB6}"/>
    <dgm:cxn modelId="{A13BC3D1-DF42-4CDB-9546-1085F534458F}" type="presOf" srcId="{BBC2DC6C-7F8F-4373-B7DF-2143C16B8979}" destId="{ED65C851-D311-4365-86AE-FFC42A6B7877}" srcOrd="0" destOrd="0" presId="urn:microsoft.com/office/officeart/2005/8/layout/equation1"/>
    <dgm:cxn modelId="{C27A42E1-1726-4609-8830-F503C7737810}" type="presOf" srcId="{004ACF90-496E-4FE2-95C5-470D7D6453C4}" destId="{8D9130E3-9E02-4399-99A3-122E6C2381EA}" srcOrd="0" destOrd="0" presId="urn:microsoft.com/office/officeart/2005/8/layout/equation1"/>
    <dgm:cxn modelId="{E5C91AF6-8B10-475D-95A0-E729345D449A}" type="presOf" srcId="{D3678D5C-7655-4139-BE8E-A3F4C3D23B7D}" destId="{5F40EEB4-490E-466E-BCD2-380C1B5459A9}" srcOrd="0" destOrd="0" presId="urn:microsoft.com/office/officeart/2005/8/layout/equation1"/>
    <dgm:cxn modelId="{78B246A8-8F07-4A95-A706-B406BFEE749C}" type="presParOf" srcId="{5F40EEB4-490E-466E-BCD2-380C1B5459A9}" destId="{1AE8E5F0-ED2A-4CB1-9920-6D920845D125}" srcOrd="0" destOrd="0" presId="urn:microsoft.com/office/officeart/2005/8/layout/equation1"/>
    <dgm:cxn modelId="{639A3797-582D-47FC-BF34-0B1317E6B581}" type="presParOf" srcId="{5F40EEB4-490E-466E-BCD2-380C1B5459A9}" destId="{D8B87424-5630-4635-93F7-C4EB960B05AD}" srcOrd="1" destOrd="0" presId="urn:microsoft.com/office/officeart/2005/8/layout/equation1"/>
    <dgm:cxn modelId="{987027E9-E725-4E28-BF64-1D62672C3C27}" type="presParOf" srcId="{5F40EEB4-490E-466E-BCD2-380C1B5459A9}" destId="{39A6EF77-243A-435C-A208-3B94710633C1}" srcOrd="2" destOrd="0" presId="urn:microsoft.com/office/officeart/2005/8/layout/equation1"/>
    <dgm:cxn modelId="{9E19E6CA-F70E-4078-AF38-344E5AD18897}" type="presParOf" srcId="{5F40EEB4-490E-466E-BCD2-380C1B5459A9}" destId="{535B22AE-9BFF-4CC1-8037-5B027906E211}" srcOrd="3" destOrd="0" presId="urn:microsoft.com/office/officeart/2005/8/layout/equation1"/>
    <dgm:cxn modelId="{14A38396-60CE-4225-88DB-C12FB08C66BE}" type="presParOf" srcId="{5F40EEB4-490E-466E-BCD2-380C1B5459A9}" destId="{ED65C851-D311-4365-86AE-FFC42A6B7877}" srcOrd="4" destOrd="0" presId="urn:microsoft.com/office/officeart/2005/8/layout/equation1"/>
    <dgm:cxn modelId="{B10D4C74-205D-4F6D-9477-C117F24D0978}" type="presParOf" srcId="{5F40EEB4-490E-466E-BCD2-380C1B5459A9}" destId="{FC7A85E2-4142-4573-A3AA-519FF968CBCC}" srcOrd="5" destOrd="0" presId="urn:microsoft.com/office/officeart/2005/8/layout/equation1"/>
    <dgm:cxn modelId="{76348476-0C7B-4A59-B60C-F1DE7F4B725C}" type="presParOf" srcId="{5F40EEB4-490E-466E-BCD2-380C1B5459A9}" destId="{8D9130E3-9E02-4399-99A3-122E6C2381EA}" srcOrd="6" destOrd="0" presId="urn:microsoft.com/office/officeart/2005/8/layout/equation1"/>
    <dgm:cxn modelId="{5E0FD0B3-187D-4A9C-8C1B-F95CDA1C6B77}" type="presParOf" srcId="{5F40EEB4-490E-466E-BCD2-380C1B5459A9}" destId="{A7BDEB3E-A1C7-4926-B675-9B6834471355}" srcOrd="7" destOrd="0" presId="urn:microsoft.com/office/officeart/2005/8/layout/equation1"/>
    <dgm:cxn modelId="{B64E7A23-8736-4FB4-AE12-94ECC73542FE}" type="presParOf" srcId="{5F40EEB4-490E-466E-BCD2-380C1B5459A9}" destId="{FC248659-56F5-4337-9BA3-110978331742}"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BAD6387-48EF-47D3-87AB-9BEAE65AA26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EDAE536-06F1-4D5F-8478-A13E70D3010F}">
      <dgm:prSet phldrT="[Text]"/>
      <dgm:spPr>
        <a:solidFill>
          <a:srgbClr val="0A2057"/>
        </a:solidFill>
        <a:ln>
          <a:solidFill>
            <a:srgbClr val="0A2057"/>
          </a:solidFill>
        </a:ln>
      </dgm:spPr>
      <dgm:t>
        <a:bodyPr/>
        <a:lstStyle/>
        <a:p>
          <a:r>
            <a:rPr lang="en-US" dirty="0"/>
            <a:t>Map Generation</a:t>
          </a:r>
        </a:p>
      </dgm:t>
    </dgm:pt>
    <dgm:pt modelId="{2768EA08-BA55-407F-8B81-2667378997A5}" type="parTrans" cxnId="{2AE59ECA-DF90-45FF-AB2F-24F61BF6AD1F}">
      <dgm:prSet/>
      <dgm:spPr/>
      <dgm:t>
        <a:bodyPr/>
        <a:lstStyle/>
        <a:p>
          <a:endParaRPr lang="en-US"/>
        </a:p>
      </dgm:t>
    </dgm:pt>
    <dgm:pt modelId="{34467FB8-67F1-4B70-8207-5569D17F9C0F}" type="sibTrans" cxnId="{2AE59ECA-DF90-45FF-AB2F-24F61BF6AD1F}">
      <dgm:prSet/>
      <dgm:spPr/>
      <dgm:t>
        <a:bodyPr/>
        <a:lstStyle/>
        <a:p>
          <a:endParaRPr lang="en-US"/>
        </a:p>
      </dgm:t>
    </dgm:pt>
    <dgm:pt modelId="{8BD875D0-5241-4EFB-809E-7585C25060A1}">
      <dgm:prSet phldrT="[Text]"/>
      <dgm:spPr>
        <a:solidFill>
          <a:srgbClr val="EBEEF2">
            <a:alpha val="90000"/>
          </a:srgbClr>
        </a:solidFill>
        <a:ln>
          <a:solidFill>
            <a:srgbClr val="EBEEF2">
              <a:alpha val="90000"/>
            </a:srgbClr>
          </a:solidFill>
        </a:ln>
      </dgm:spPr>
      <dgm:t>
        <a:bodyPr/>
        <a:lstStyle/>
        <a:p>
          <a:r>
            <a:rPr lang="en-US" dirty="0"/>
            <a:t>Configurable network with metadata, prediction estimates, accuracy, and mines</a:t>
          </a:r>
        </a:p>
      </dgm:t>
    </dgm:pt>
    <dgm:pt modelId="{4250FF7A-35A1-489F-B282-8B0841142828}" type="parTrans" cxnId="{0E365336-D2C1-4DF7-B3C7-F7C0F339EB01}">
      <dgm:prSet/>
      <dgm:spPr/>
      <dgm:t>
        <a:bodyPr/>
        <a:lstStyle/>
        <a:p>
          <a:endParaRPr lang="en-US"/>
        </a:p>
      </dgm:t>
    </dgm:pt>
    <dgm:pt modelId="{0F8C64C3-C91D-49D5-87AF-C91258BD640E}" type="sibTrans" cxnId="{0E365336-D2C1-4DF7-B3C7-F7C0F339EB01}">
      <dgm:prSet/>
      <dgm:spPr/>
      <dgm:t>
        <a:bodyPr/>
        <a:lstStyle/>
        <a:p>
          <a:endParaRPr lang="en-US"/>
        </a:p>
      </dgm:t>
    </dgm:pt>
    <dgm:pt modelId="{F1648033-D262-4797-AC07-DECA0814CFCA}">
      <dgm:prSet phldrT="[Text]"/>
      <dgm:spPr>
        <a:solidFill>
          <a:srgbClr val="0A2057"/>
        </a:solidFill>
        <a:ln>
          <a:solidFill>
            <a:srgbClr val="0A2057"/>
          </a:solidFill>
        </a:ln>
      </dgm:spPr>
      <dgm:t>
        <a:bodyPr/>
        <a:lstStyle/>
        <a:p>
          <a:r>
            <a:rPr lang="en-US" dirty="0"/>
            <a:t>Accuracy Methodology</a:t>
          </a:r>
        </a:p>
      </dgm:t>
    </dgm:pt>
    <dgm:pt modelId="{645AF9BD-E6E0-4C94-A997-566637325DFA}" type="parTrans" cxnId="{7679C474-0362-4018-A0E2-506AE41FBE80}">
      <dgm:prSet/>
      <dgm:spPr/>
      <dgm:t>
        <a:bodyPr/>
        <a:lstStyle/>
        <a:p>
          <a:endParaRPr lang="en-US"/>
        </a:p>
      </dgm:t>
    </dgm:pt>
    <dgm:pt modelId="{1A57312C-84E4-4827-A5D7-6125C580779B}" type="sibTrans" cxnId="{7679C474-0362-4018-A0E2-506AE41FBE80}">
      <dgm:prSet/>
      <dgm:spPr/>
      <dgm:t>
        <a:bodyPr/>
        <a:lstStyle/>
        <a:p>
          <a:endParaRPr lang="en-US"/>
        </a:p>
      </dgm:t>
    </dgm:pt>
    <dgm:pt modelId="{2AA030CF-2616-405A-A539-0AE56863720B}">
      <dgm:prSet phldrT="[Text]"/>
      <dgm:spPr>
        <a:solidFill>
          <a:srgbClr val="EBEEF2">
            <a:alpha val="90000"/>
          </a:srgbClr>
        </a:solidFill>
        <a:ln>
          <a:solidFill>
            <a:srgbClr val="EBEEF2">
              <a:alpha val="90000"/>
            </a:srgbClr>
          </a:solidFill>
        </a:ln>
      </dgm:spPr>
      <dgm:t>
        <a:bodyPr/>
        <a:lstStyle/>
        <a:p>
          <a:r>
            <a:rPr lang="en-US" dirty="0"/>
            <a:t>Logistic regression to model environment and detection reliability</a:t>
          </a:r>
        </a:p>
      </dgm:t>
    </dgm:pt>
    <dgm:pt modelId="{BD8C2F5D-4EF1-4E14-ACDA-D1BA9C19A171}" type="parTrans" cxnId="{F522F32E-EC0F-4AFB-885B-A6A6B1C2DBF1}">
      <dgm:prSet/>
      <dgm:spPr/>
      <dgm:t>
        <a:bodyPr/>
        <a:lstStyle/>
        <a:p>
          <a:endParaRPr lang="en-US"/>
        </a:p>
      </dgm:t>
    </dgm:pt>
    <dgm:pt modelId="{1BDC0F76-707C-4E8E-821E-42CBC9F78E26}" type="sibTrans" cxnId="{F522F32E-EC0F-4AFB-885B-A6A6B1C2DBF1}">
      <dgm:prSet/>
      <dgm:spPr/>
      <dgm:t>
        <a:bodyPr/>
        <a:lstStyle/>
        <a:p>
          <a:endParaRPr lang="en-US"/>
        </a:p>
      </dgm:t>
    </dgm:pt>
    <dgm:pt modelId="{237EDC10-1451-4DF2-85BC-C9FFBA951AE6}">
      <dgm:prSet phldrT="[Text]"/>
      <dgm:spPr>
        <a:solidFill>
          <a:srgbClr val="0A2057"/>
        </a:solidFill>
        <a:ln>
          <a:solidFill>
            <a:srgbClr val="0A2057"/>
          </a:solidFill>
        </a:ln>
      </dgm:spPr>
      <dgm:t>
        <a:bodyPr/>
        <a:lstStyle/>
        <a:p>
          <a:r>
            <a:rPr lang="en-US" dirty="0"/>
            <a:t>Prediction Estimation</a:t>
          </a:r>
        </a:p>
      </dgm:t>
    </dgm:pt>
    <dgm:pt modelId="{164362EE-19D7-4312-81B9-7A6B772D0A9E}" type="parTrans" cxnId="{A45604E2-5513-4B36-8C1F-EDE18BD3B8C4}">
      <dgm:prSet/>
      <dgm:spPr/>
      <dgm:t>
        <a:bodyPr/>
        <a:lstStyle/>
        <a:p>
          <a:endParaRPr lang="en-US"/>
        </a:p>
      </dgm:t>
    </dgm:pt>
    <dgm:pt modelId="{F04132A5-6A8D-476C-BC6B-45602667D107}" type="sibTrans" cxnId="{A45604E2-5513-4B36-8C1F-EDE18BD3B8C4}">
      <dgm:prSet/>
      <dgm:spPr/>
      <dgm:t>
        <a:bodyPr/>
        <a:lstStyle/>
        <a:p>
          <a:endParaRPr lang="en-US"/>
        </a:p>
      </dgm:t>
    </dgm:pt>
    <dgm:pt modelId="{B6C2BCCE-1546-4E51-9DE8-1FED9FEC209B}">
      <dgm:prSet phldrT="[Text]"/>
      <dgm:spPr>
        <a:solidFill>
          <a:srgbClr val="EBEEF2">
            <a:alpha val="90000"/>
          </a:srgbClr>
        </a:solidFill>
        <a:ln>
          <a:solidFill>
            <a:srgbClr val="EBEEF2">
              <a:alpha val="90000"/>
            </a:srgbClr>
          </a:solidFill>
        </a:ln>
      </dgm:spPr>
      <dgm:t>
        <a:bodyPr/>
        <a:lstStyle/>
        <a:p>
          <a:r>
            <a:rPr lang="en-US" dirty="0"/>
            <a:t>Translates the system accuracy and ground truth into a confidence score</a:t>
          </a:r>
        </a:p>
      </dgm:t>
    </dgm:pt>
    <dgm:pt modelId="{4B415032-17FA-4E77-8088-BDB061133DEC}" type="parTrans" cxnId="{9009DC1D-D1DF-4052-92A4-96547C3EBFDE}">
      <dgm:prSet/>
      <dgm:spPr/>
      <dgm:t>
        <a:bodyPr/>
        <a:lstStyle/>
        <a:p>
          <a:endParaRPr lang="en-US"/>
        </a:p>
      </dgm:t>
    </dgm:pt>
    <dgm:pt modelId="{59EE2A1A-D2AB-4A74-8876-639113DA7665}" type="sibTrans" cxnId="{9009DC1D-D1DF-4052-92A4-96547C3EBFDE}">
      <dgm:prSet/>
      <dgm:spPr/>
      <dgm:t>
        <a:bodyPr/>
        <a:lstStyle/>
        <a:p>
          <a:endParaRPr lang="en-US"/>
        </a:p>
      </dgm:t>
    </dgm:pt>
    <dgm:pt modelId="{3CDF9E33-70E4-3C47-B00A-E31BAD127477}">
      <dgm:prSet phldrT="[Text]"/>
      <dgm:spPr>
        <a:solidFill>
          <a:srgbClr val="EBEEF2">
            <a:alpha val="90000"/>
          </a:srgbClr>
        </a:solidFill>
        <a:ln>
          <a:solidFill>
            <a:srgbClr val="EBEEF2">
              <a:alpha val="90000"/>
            </a:srgbClr>
          </a:solidFill>
        </a:ln>
      </dgm:spPr>
      <dgm:t>
        <a:bodyPr/>
        <a:lstStyle/>
        <a:p>
          <a:r>
            <a:rPr lang="en-US" dirty="0"/>
            <a:t>Relates environment to accuracy</a:t>
          </a:r>
        </a:p>
      </dgm:t>
    </dgm:pt>
    <dgm:pt modelId="{E5F2B7B0-BEA2-1D45-A75D-34588ED0BAD9}" type="parTrans" cxnId="{169951E4-E67A-6042-83AB-CD9C5D8A3AFA}">
      <dgm:prSet/>
      <dgm:spPr/>
      <dgm:t>
        <a:bodyPr/>
        <a:lstStyle/>
        <a:p>
          <a:endParaRPr lang="en-US"/>
        </a:p>
      </dgm:t>
    </dgm:pt>
    <dgm:pt modelId="{F208AB16-5EC1-B348-B875-07287D643A38}" type="sibTrans" cxnId="{169951E4-E67A-6042-83AB-CD9C5D8A3AFA}">
      <dgm:prSet/>
      <dgm:spPr/>
      <dgm:t>
        <a:bodyPr/>
        <a:lstStyle/>
        <a:p>
          <a:endParaRPr lang="en-US"/>
        </a:p>
      </dgm:t>
    </dgm:pt>
    <dgm:pt modelId="{2EF99A14-9D40-1E48-99E9-2810057A676C}">
      <dgm:prSet phldrT="[Text]"/>
      <dgm:spPr>
        <a:solidFill>
          <a:srgbClr val="EBEEF2">
            <a:alpha val="90000"/>
          </a:srgbClr>
        </a:solidFill>
        <a:ln>
          <a:solidFill>
            <a:srgbClr val="EBEEF2">
              <a:alpha val="90000"/>
            </a:srgbClr>
          </a:solidFill>
        </a:ln>
      </dgm:spPr>
      <dgm:t>
        <a:bodyPr/>
        <a:lstStyle/>
        <a:p>
          <a:r>
            <a:rPr lang="en-US" dirty="0"/>
            <a:t>Logistic regression</a:t>
          </a:r>
        </a:p>
      </dgm:t>
    </dgm:pt>
    <dgm:pt modelId="{9EF57F99-32B3-D042-AE4A-4FCD4E75547A}" type="parTrans" cxnId="{3DC49341-BB3A-D046-8B62-9E1216B2C941}">
      <dgm:prSet/>
      <dgm:spPr/>
      <dgm:t>
        <a:bodyPr/>
        <a:lstStyle/>
        <a:p>
          <a:endParaRPr lang="en-US"/>
        </a:p>
      </dgm:t>
    </dgm:pt>
    <dgm:pt modelId="{E1F1ABC3-1CB0-3748-A139-F278A659E827}" type="sibTrans" cxnId="{3DC49341-BB3A-D046-8B62-9E1216B2C941}">
      <dgm:prSet/>
      <dgm:spPr/>
      <dgm:t>
        <a:bodyPr/>
        <a:lstStyle/>
        <a:p>
          <a:endParaRPr lang="en-US"/>
        </a:p>
      </dgm:t>
    </dgm:pt>
    <dgm:pt modelId="{818944AD-A9B3-A44B-A66C-FB76165C2CFE}">
      <dgm:prSet phldrT="[Text]"/>
      <dgm:spPr>
        <a:solidFill>
          <a:srgbClr val="EBEEF2">
            <a:alpha val="90000"/>
          </a:srgbClr>
        </a:solidFill>
        <a:ln>
          <a:solidFill>
            <a:srgbClr val="EBEEF2">
              <a:alpha val="90000"/>
            </a:srgbClr>
          </a:solidFill>
        </a:ln>
      </dgm:spPr>
      <dgm:t>
        <a:bodyPr/>
        <a:lstStyle/>
        <a:p>
          <a:r>
            <a:rPr lang="en-US" dirty="0"/>
            <a:t>Accuracy and knowing when a system is inaccurate is critical in trust</a:t>
          </a:r>
        </a:p>
      </dgm:t>
    </dgm:pt>
    <dgm:pt modelId="{2BAD892B-6FAB-C44C-9D0E-4814DA424A9D}" type="parTrans" cxnId="{60A1FA8F-91BE-F245-A669-FDDFF52AB43A}">
      <dgm:prSet/>
      <dgm:spPr/>
      <dgm:t>
        <a:bodyPr/>
        <a:lstStyle/>
        <a:p>
          <a:endParaRPr lang="en-US"/>
        </a:p>
      </dgm:t>
    </dgm:pt>
    <dgm:pt modelId="{830C02DC-2E0E-0D46-9DF4-458E7317420D}" type="sibTrans" cxnId="{60A1FA8F-91BE-F245-A669-FDDFF52AB43A}">
      <dgm:prSet/>
      <dgm:spPr/>
      <dgm:t>
        <a:bodyPr/>
        <a:lstStyle/>
        <a:p>
          <a:endParaRPr lang="en-US"/>
        </a:p>
      </dgm:t>
    </dgm:pt>
    <dgm:pt modelId="{A4521D66-8705-42F0-88B2-34AA8566ECAE}" type="pres">
      <dgm:prSet presAssocID="{FBAD6387-48EF-47D3-87AB-9BEAE65AA269}" presName="Name0" presStyleCnt="0">
        <dgm:presLayoutVars>
          <dgm:dir/>
          <dgm:animLvl val="lvl"/>
          <dgm:resizeHandles val="exact"/>
        </dgm:presLayoutVars>
      </dgm:prSet>
      <dgm:spPr/>
    </dgm:pt>
    <dgm:pt modelId="{ED06534C-D43E-4207-9225-51399558295D}" type="pres">
      <dgm:prSet presAssocID="{BEDAE536-06F1-4D5F-8478-A13E70D3010F}" presName="linNode" presStyleCnt="0"/>
      <dgm:spPr/>
    </dgm:pt>
    <dgm:pt modelId="{2216C73C-B438-4707-A4DA-190ED581F833}" type="pres">
      <dgm:prSet presAssocID="{BEDAE536-06F1-4D5F-8478-A13E70D3010F}" presName="parentText" presStyleLbl="node1" presStyleIdx="0" presStyleCnt="3">
        <dgm:presLayoutVars>
          <dgm:chMax val="1"/>
          <dgm:bulletEnabled val="1"/>
        </dgm:presLayoutVars>
      </dgm:prSet>
      <dgm:spPr/>
    </dgm:pt>
    <dgm:pt modelId="{60163C71-D463-40A5-A26D-8BC2A09D4928}" type="pres">
      <dgm:prSet presAssocID="{BEDAE536-06F1-4D5F-8478-A13E70D3010F}" presName="descendantText" presStyleLbl="alignAccFollowNode1" presStyleIdx="0" presStyleCnt="3">
        <dgm:presLayoutVars>
          <dgm:bulletEnabled val="1"/>
        </dgm:presLayoutVars>
      </dgm:prSet>
      <dgm:spPr/>
    </dgm:pt>
    <dgm:pt modelId="{26FB4EA2-961D-4E3B-B3A3-AFD6C17CB599}" type="pres">
      <dgm:prSet presAssocID="{34467FB8-67F1-4B70-8207-5569D17F9C0F}" presName="sp" presStyleCnt="0"/>
      <dgm:spPr/>
    </dgm:pt>
    <dgm:pt modelId="{BEEFE63E-AD23-42A1-A9CE-5CFBD5E2D746}" type="pres">
      <dgm:prSet presAssocID="{F1648033-D262-4797-AC07-DECA0814CFCA}" presName="linNode" presStyleCnt="0"/>
      <dgm:spPr/>
    </dgm:pt>
    <dgm:pt modelId="{A9013E6C-2421-4883-ACF5-52E490147AEF}" type="pres">
      <dgm:prSet presAssocID="{F1648033-D262-4797-AC07-DECA0814CFCA}" presName="parentText" presStyleLbl="node1" presStyleIdx="1" presStyleCnt="3">
        <dgm:presLayoutVars>
          <dgm:chMax val="1"/>
          <dgm:bulletEnabled val="1"/>
        </dgm:presLayoutVars>
      </dgm:prSet>
      <dgm:spPr/>
    </dgm:pt>
    <dgm:pt modelId="{6CC28AA2-DE1C-4D52-AA84-FD7213D03B8A}" type="pres">
      <dgm:prSet presAssocID="{F1648033-D262-4797-AC07-DECA0814CFCA}" presName="descendantText" presStyleLbl="alignAccFollowNode1" presStyleIdx="1" presStyleCnt="3">
        <dgm:presLayoutVars>
          <dgm:bulletEnabled val="1"/>
        </dgm:presLayoutVars>
      </dgm:prSet>
      <dgm:spPr/>
    </dgm:pt>
    <dgm:pt modelId="{0AD3D0A1-338A-42A8-96C9-E5F50E2DAF7B}" type="pres">
      <dgm:prSet presAssocID="{1A57312C-84E4-4827-A5D7-6125C580779B}" presName="sp" presStyleCnt="0"/>
      <dgm:spPr/>
    </dgm:pt>
    <dgm:pt modelId="{5E7AE519-9B3C-4AE6-94B5-9E2303EB55C1}" type="pres">
      <dgm:prSet presAssocID="{237EDC10-1451-4DF2-85BC-C9FFBA951AE6}" presName="linNode" presStyleCnt="0"/>
      <dgm:spPr/>
    </dgm:pt>
    <dgm:pt modelId="{3063A8AB-A11E-488C-850A-C528B9CE7EAB}" type="pres">
      <dgm:prSet presAssocID="{237EDC10-1451-4DF2-85BC-C9FFBA951AE6}" presName="parentText" presStyleLbl="node1" presStyleIdx="2" presStyleCnt="3">
        <dgm:presLayoutVars>
          <dgm:chMax val="1"/>
          <dgm:bulletEnabled val="1"/>
        </dgm:presLayoutVars>
      </dgm:prSet>
      <dgm:spPr/>
    </dgm:pt>
    <dgm:pt modelId="{65395990-BC19-430E-B2B8-4DC10DFA21A2}" type="pres">
      <dgm:prSet presAssocID="{237EDC10-1451-4DF2-85BC-C9FFBA951AE6}" presName="descendantText" presStyleLbl="alignAccFollowNode1" presStyleIdx="2" presStyleCnt="3">
        <dgm:presLayoutVars>
          <dgm:bulletEnabled val="1"/>
        </dgm:presLayoutVars>
      </dgm:prSet>
      <dgm:spPr/>
    </dgm:pt>
  </dgm:ptLst>
  <dgm:cxnLst>
    <dgm:cxn modelId="{666AC518-0988-4B03-B298-CEEF40ADAF82}" type="presOf" srcId="{BEDAE536-06F1-4D5F-8478-A13E70D3010F}" destId="{2216C73C-B438-4707-A4DA-190ED581F833}" srcOrd="0" destOrd="0" presId="urn:microsoft.com/office/officeart/2005/8/layout/vList5"/>
    <dgm:cxn modelId="{9009DC1D-D1DF-4052-92A4-96547C3EBFDE}" srcId="{237EDC10-1451-4DF2-85BC-C9FFBA951AE6}" destId="{B6C2BCCE-1546-4E51-9DE8-1FED9FEC209B}" srcOrd="0" destOrd="0" parTransId="{4B415032-17FA-4E77-8088-BDB061133DEC}" sibTransId="{59EE2A1A-D2AB-4A74-8876-639113DA7665}"/>
    <dgm:cxn modelId="{B5A6F12A-4122-459F-9327-BE34846E2421}" type="presOf" srcId="{8BD875D0-5241-4EFB-809E-7585C25060A1}" destId="{60163C71-D463-40A5-A26D-8BC2A09D4928}" srcOrd="0" destOrd="0" presId="urn:microsoft.com/office/officeart/2005/8/layout/vList5"/>
    <dgm:cxn modelId="{F522F32E-EC0F-4AFB-885B-A6A6B1C2DBF1}" srcId="{F1648033-D262-4797-AC07-DECA0814CFCA}" destId="{2AA030CF-2616-405A-A539-0AE56863720B}" srcOrd="1" destOrd="0" parTransId="{BD8C2F5D-4EF1-4E14-ACDA-D1BA9C19A171}" sibTransId="{1BDC0F76-707C-4E8E-821E-42CBC9F78E26}"/>
    <dgm:cxn modelId="{5CD2B530-1729-4DFD-A1FF-8D756EEA876C}" type="presOf" srcId="{2AA030CF-2616-405A-A539-0AE56863720B}" destId="{6CC28AA2-DE1C-4D52-AA84-FD7213D03B8A}" srcOrd="0" destOrd="1" presId="urn:microsoft.com/office/officeart/2005/8/layout/vList5"/>
    <dgm:cxn modelId="{0E365336-D2C1-4DF7-B3C7-F7C0F339EB01}" srcId="{BEDAE536-06F1-4D5F-8478-A13E70D3010F}" destId="{8BD875D0-5241-4EFB-809E-7585C25060A1}" srcOrd="0" destOrd="0" parTransId="{4250FF7A-35A1-489F-B282-8B0841142828}" sibTransId="{0F8C64C3-C91D-49D5-87AF-C91258BD640E}"/>
    <dgm:cxn modelId="{3DC49341-BB3A-D046-8B62-9E1216B2C941}" srcId="{237EDC10-1451-4DF2-85BC-C9FFBA951AE6}" destId="{2EF99A14-9D40-1E48-99E9-2810057A676C}" srcOrd="1" destOrd="0" parTransId="{9EF57F99-32B3-D042-AE4A-4FCD4E75547A}" sibTransId="{E1F1ABC3-1CB0-3748-A139-F278A659E827}"/>
    <dgm:cxn modelId="{C9ABAA46-36E9-47A5-A17D-A24E38EBBDFB}" type="presOf" srcId="{FBAD6387-48EF-47D3-87AB-9BEAE65AA269}" destId="{A4521D66-8705-42F0-88B2-34AA8566ECAE}" srcOrd="0" destOrd="0" presId="urn:microsoft.com/office/officeart/2005/8/layout/vList5"/>
    <dgm:cxn modelId="{56DBDD69-A160-4379-8EB1-4CAB8B39C09E}" type="presOf" srcId="{F1648033-D262-4797-AC07-DECA0814CFCA}" destId="{A9013E6C-2421-4883-ACF5-52E490147AEF}" srcOrd="0" destOrd="0" presId="urn:microsoft.com/office/officeart/2005/8/layout/vList5"/>
    <dgm:cxn modelId="{7679C474-0362-4018-A0E2-506AE41FBE80}" srcId="{FBAD6387-48EF-47D3-87AB-9BEAE65AA269}" destId="{F1648033-D262-4797-AC07-DECA0814CFCA}" srcOrd="1" destOrd="0" parTransId="{645AF9BD-E6E0-4C94-A997-566637325DFA}" sibTransId="{1A57312C-84E4-4827-A5D7-6125C580779B}"/>
    <dgm:cxn modelId="{33BAF17D-BF62-3049-89C7-81D21865EE50}" type="presOf" srcId="{2EF99A14-9D40-1E48-99E9-2810057A676C}" destId="{65395990-BC19-430E-B2B8-4DC10DFA21A2}" srcOrd="0" destOrd="1" presId="urn:microsoft.com/office/officeart/2005/8/layout/vList5"/>
    <dgm:cxn modelId="{9467568B-66CF-DB4D-886A-C5016CB0AAE6}" type="presOf" srcId="{818944AD-A9B3-A44B-A66C-FB76165C2CFE}" destId="{6CC28AA2-DE1C-4D52-AA84-FD7213D03B8A}" srcOrd="0" destOrd="0" presId="urn:microsoft.com/office/officeart/2005/8/layout/vList5"/>
    <dgm:cxn modelId="{60A1FA8F-91BE-F245-A669-FDDFF52AB43A}" srcId="{F1648033-D262-4797-AC07-DECA0814CFCA}" destId="{818944AD-A9B3-A44B-A66C-FB76165C2CFE}" srcOrd="0" destOrd="0" parTransId="{2BAD892B-6FAB-C44C-9D0E-4814DA424A9D}" sibTransId="{830C02DC-2E0E-0D46-9DF4-458E7317420D}"/>
    <dgm:cxn modelId="{2AE59ECA-DF90-45FF-AB2F-24F61BF6AD1F}" srcId="{FBAD6387-48EF-47D3-87AB-9BEAE65AA269}" destId="{BEDAE536-06F1-4D5F-8478-A13E70D3010F}" srcOrd="0" destOrd="0" parTransId="{2768EA08-BA55-407F-8B81-2667378997A5}" sibTransId="{34467FB8-67F1-4B70-8207-5569D17F9C0F}"/>
    <dgm:cxn modelId="{A45604E2-5513-4B36-8C1F-EDE18BD3B8C4}" srcId="{FBAD6387-48EF-47D3-87AB-9BEAE65AA269}" destId="{237EDC10-1451-4DF2-85BC-C9FFBA951AE6}" srcOrd="2" destOrd="0" parTransId="{164362EE-19D7-4312-81B9-7A6B772D0A9E}" sibTransId="{F04132A5-6A8D-476C-BC6B-45602667D107}"/>
    <dgm:cxn modelId="{7BAE65E4-EE2B-974E-93ED-5B860CB8017A}" type="presOf" srcId="{3CDF9E33-70E4-3C47-B00A-E31BAD127477}" destId="{60163C71-D463-40A5-A26D-8BC2A09D4928}" srcOrd="0" destOrd="1" presId="urn:microsoft.com/office/officeart/2005/8/layout/vList5"/>
    <dgm:cxn modelId="{169951E4-E67A-6042-83AB-CD9C5D8A3AFA}" srcId="{BEDAE536-06F1-4D5F-8478-A13E70D3010F}" destId="{3CDF9E33-70E4-3C47-B00A-E31BAD127477}" srcOrd="1" destOrd="0" parTransId="{E5F2B7B0-BEA2-1D45-A75D-34588ED0BAD9}" sibTransId="{F208AB16-5EC1-B348-B875-07287D643A38}"/>
    <dgm:cxn modelId="{BBEAC9E7-51EE-4B5D-A1B1-CCDFB2330D12}" type="presOf" srcId="{B6C2BCCE-1546-4E51-9DE8-1FED9FEC209B}" destId="{65395990-BC19-430E-B2B8-4DC10DFA21A2}" srcOrd="0" destOrd="0" presId="urn:microsoft.com/office/officeart/2005/8/layout/vList5"/>
    <dgm:cxn modelId="{A0F6E4F5-DBB2-4219-BA4E-AF2DDA31FC73}" type="presOf" srcId="{237EDC10-1451-4DF2-85BC-C9FFBA951AE6}" destId="{3063A8AB-A11E-488C-850A-C528B9CE7EAB}" srcOrd="0" destOrd="0" presId="urn:microsoft.com/office/officeart/2005/8/layout/vList5"/>
    <dgm:cxn modelId="{430A1058-0079-4D8B-BC09-77A047182158}" type="presParOf" srcId="{A4521D66-8705-42F0-88B2-34AA8566ECAE}" destId="{ED06534C-D43E-4207-9225-51399558295D}" srcOrd="0" destOrd="0" presId="urn:microsoft.com/office/officeart/2005/8/layout/vList5"/>
    <dgm:cxn modelId="{8069DE0D-C320-4550-BA5C-75D2D6E8C82F}" type="presParOf" srcId="{ED06534C-D43E-4207-9225-51399558295D}" destId="{2216C73C-B438-4707-A4DA-190ED581F833}" srcOrd="0" destOrd="0" presId="urn:microsoft.com/office/officeart/2005/8/layout/vList5"/>
    <dgm:cxn modelId="{BC858911-1A0D-4584-BADB-9CA0381E6FC9}" type="presParOf" srcId="{ED06534C-D43E-4207-9225-51399558295D}" destId="{60163C71-D463-40A5-A26D-8BC2A09D4928}" srcOrd="1" destOrd="0" presId="urn:microsoft.com/office/officeart/2005/8/layout/vList5"/>
    <dgm:cxn modelId="{1C02CEF4-A2D8-4A45-B944-649FCE4B3231}" type="presParOf" srcId="{A4521D66-8705-42F0-88B2-34AA8566ECAE}" destId="{26FB4EA2-961D-4E3B-B3A3-AFD6C17CB599}" srcOrd="1" destOrd="0" presId="urn:microsoft.com/office/officeart/2005/8/layout/vList5"/>
    <dgm:cxn modelId="{858F6EEF-EF23-484E-AA59-26D23E565E53}" type="presParOf" srcId="{A4521D66-8705-42F0-88B2-34AA8566ECAE}" destId="{BEEFE63E-AD23-42A1-A9CE-5CFBD5E2D746}" srcOrd="2" destOrd="0" presId="urn:microsoft.com/office/officeart/2005/8/layout/vList5"/>
    <dgm:cxn modelId="{5D31A7EF-E01D-4F9F-8F41-5425B6B13ECC}" type="presParOf" srcId="{BEEFE63E-AD23-42A1-A9CE-5CFBD5E2D746}" destId="{A9013E6C-2421-4883-ACF5-52E490147AEF}" srcOrd="0" destOrd="0" presId="urn:microsoft.com/office/officeart/2005/8/layout/vList5"/>
    <dgm:cxn modelId="{38C87A02-47F6-4748-A033-DD837931E71A}" type="presParOf" srcId="{BEEFE63E-AD23-42A1-A9CE-5CFBD5E2D746}" destId="{6CC28AA2-DE1C-4D52-AA84-FD7213D03B8A}" srcOrd="1" destOrd="0" presId="urn:microsoft.com/office/officeart/2005/8/layout/vList5"/>
    <dgm:cxn modelId="{838A8CD1-75F7-46D8-85B7-A09F174F9570}" type="presParOf" srcId="{A4521D66-8705-42F0-88B2-34AA8566ECAE}" destId="{0AD3D0A1-338A-42A8-96C9-E5F50E2DAF7B}" srcOrd="3" destOrd="0" presId="urn:microsoft.com/office/officeart/2005/8/layout/vList5"/>
    <dgm:cxn modelId="{4B451C9B-C831-4BE7-B98E-D9F73F98E0E5}" type="presParOf" srcId="{A4521D66-8705-42F0-88B2-34AA8566ECAE}" destId="{5E7AE519-9B3C-4AE6-94B5-9E2303EB55C1}" srcOrd="4" destOrd="0" presId="urn:microsoft.com/office/officeart/2005/8/layout/vList5"/>
    <dgm:cxn modelId="{ADE19506-B05B-436F-AB8F-8739CCAAB9DA}" type="presParOf" srcId="{5E7AE519-9B3C-4AE6-94B5-9E2303EB55C1}" destId="{3063A8AB-A11E-488C-850A-C528B9CE7EAB}" srcOrd="0" destOrd="0" presId="urn:microsoft.com/office/officeart/2005/8/layout/vList5"/>
    <dgm:cxn modelId="{44269D57-75BF-45FA-BB8D-5A6ABB40C18D}" type="presParOf" srcId="{5E7AE519-9B3C-4AE6-94B5-9E2303EB55C1}" destId="{65395990-BC19-430E-B2B8-4DC10DFA21A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25F9BD-D0D7-4781-B2E3-77A586D25AE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1DF77EC-D267-4603-8B5B-38E8C053E33B}">
      <dgm:prSet phldrT="[Text]"/>
      <dgm:spPr>
        <a:solidFill>
          <a:srgbClr val="0A2057"/>
        </a:solidFill>
      </dgm:spPr>
      <dgm:t>
        <a:bodyPr/>
        <a:lstStyle/>
        <a:p>
          <a:r>
            <a:rPr lang="en-US"/>
            <a:t>Distance to Goal</a:t>
          </a:r>
        </a:p>
      </dgm:t>
    </dgm:pt>
    <dgm:pt modelId="{E4CD53DA-F00E-4BCE-9249-B99B0286F693}" type="parTrans" cxnId="{55388D5D-D6E9-433D-8B5B-BBC16767576A}">
      <dgm:prSet/>
      <dgm:spPr/>
      <dgm:t>
        <a:bodyPr/>
        <a:lstStyle/>
        <a:p>
          <a:endParaRPr lang="en-US"/>
        </a:p>
      </dgm:t>
    </dgm:pt>
    <dgm:pt modelId="{2F964791-3F2A-415B-A992-298EDDE26667}" type="sibTrans" cxnId="{55388D5D-D6E9-433D-8B5B-BBC16767576A}">
      <dgm:prSet/>
      <dgm:spPr/>
      <dgm:t>
        <a:bodyPr/>
        <a:lstStyle/>
        <a:p>
          <a:endParaRPr lang="en-US"/>
        </a:p>
      </dgm:t>
    </dgm:pt>
    <dgm:pt modelId="{695C6A8F-E694-4C88-B101-86A516D9FD43}">
      <dgm:prSet phldrT="[Text]"/>
      <dgm:spPr>
        <a:solidFill>
          <a:srgbClr val="0A2057"/>
        </a:solidFill>
      </dgm:spPr>
      <dgm:t>
        <a:bodyPr/>
        <a:lstStyle/>
        <a:p>
          <a:r>
            <a:rPr lang="en-US"/>
            <a:t>Scans Performed</a:t>
          </a:r>
        </a:p>
      </dgm:t>
    </dgm:pt>
    <dgm:pt modelId="{B7A84538-E2AD-4A9D-9E91-B554BA903F25}" type="parTrans" cxnId="{A91D34DE-E6DA-4B72-850D-2230690678EE}">
      <dgm:prSet/>
      <dgm:spPr/>
      <dgm:t>
        <a:bodyPr/>
        <a:lstStyle/>
        <a:p>
          <a:endParaRPr lang="en-US"/>
        </a:p>
      </dgm:t>
    </dgm:pt>
    <dgm:pt modelId="{79F94A6A-582B-4FFF-9A84-225976A1FE5A}" type="sibTrans" cxnId="{A91D34DE-E6DA-4B72-850D-2230690678EE}">
      <dgm:prSet/>
      <dgm:spPr/>
      <dgm:t>
        <a:bodyPr/>
        <a:lstStyle/>
        <a:p>
          <a:endParaRPr lang="en-US"/>
        </a:p>
      </dgm:t>
    </dgm:pt>
    <dgm:pt modelId="{634A7477-554A-42C3-9C11-3D40DD0B5AF2}">
      <dgm:prSet phldrT="[Text]"/>
      <dgm:spPr>
        <a:solidFill>
          <a:srgbClr val="0A2057"/>
        </a:solidFill>
      </dgm:spPr>
      <dgm:t>
        <a:bodyPr/>
        <a:lstStyle/>
        <a:p>
          <a:r>
            <a:rPr lang="en-US"/>
            <a:t>Mine Encounters</a:t>
          </a:r>
        </a:p>
      </dgm:t>
    </dgm:pt>
    <dgm:pt modelId="{D42AAD2E-2422-4823-A837-4F273165BAC7}" type="parTrans" cxnId="{20EBC758-427E-41FD-9C77-F2DCCDDF71F5}">
      <dgm:prSet/>
      <dgm:spPr/>
      <dgm:t>
        <a:bodyPr/>
        <a:lstStyle/>
        <a:p>
          <a:endParaRPr lang="en-US"/>
        </a:p>
      </dgm:t>
    </dgm:pt>
    <dgm:pt modelId="{B1BF8647-C28B-4382-AC46-2026BB741968}" type="sibTrans" cxnId="{20EBC758-427E-41FD-9C77-F2DCCDDF71F5}">
      <dgm:prSet/>
      <dgm:spPr/>
      <dgm:t>
        <a:bodyPr/>
        <a:lstStyle/>
        <a:p>
          <a:endParaRPr lang="en-US"/>
        </a:p>
      </dgm:t>
    </dgm:pt>
    <dgm:pt modelId="{4EBBED21-A95D-4B56-903F-1BB81ED08C09}">
      <dgm:prSet phldrT="[Text]"/>
      <dgm:spPr>
        <a:solidFill>
          <a:srgbClr val="0A2057"/>
        </a:solidFill>
      </dgm:spPr>
      <dgm:t>
        <a:bodyPr/>
        <a:lstStyle/>
        <a:p>
          <a:r>
            <a:rPr lang="en-US"/>
            <a:t>Action Efficiency</a:t>
          </a:r>
        </a:p>
      </dgm:t>
    </dgm:pt>
    <dgm:pt modelId="{DA54B492-4121-49DF-A53C-63CBF5079BE5}" type="parTrans" cxnId="{57F27BF3-D426-4595-97DF-B7EFB11E98E9}">
      <dgm:prSet/>
      <dgm:spPr/>
      <dgm:t>
        <a:bodyPr/>
        <a:lstStyle/>
        <a:p>
          <a:endParaRPr lang="en-US"/>
        </a:p>
      </dgm:t>
    </dgm:pt>
    <dgm:pt modelId="{8DABB180-90E2-49C9-840A-857B8DAA92D9}" type="sibTrans" cxnId="{57F27BF3-D426-4595-97DF-B7EFB11E98E9}">
      <dgm:prSet/>
      <dgm:spPr/>
      <dgm:t>
        <a:bodyPr/>
        <a:lstStyle/>
        <a:p>
          <a:endParaRPr lang="en-US"/>
        </a:p>
      </dgm:t>
    </dgm:pt>
    <dgm:pt modelId="{FEADE3D2-5E75-4E69-9602-6E8580BD8C69}" type="pres">
      <dgm:prSet presAssocID="{A525F9BD-D0D7-4781-B2E3-77A586D25AE2}" presName="diagram" presStyleCnt="0">
        <dgm:presLayoutVars>
          <dgm:dir/>
          <dgm:resizeHandles val="exact"/>
        </dgm:presLayoutVars>
      </dgm:prSet>
      <dgm:spPr/>
    </dgm:pt>
    <dgm:pt modelId="{89B503EB-5422-4BE1-8D9B-443A24E11634}" type="pres">
      <dgm:prSet presAssocID="{01DF77EC-D267-4603-8B5B-38E8C053E33B}" presName="node" presStyleLbl="node1" presStyleIdx="0" presStyleCnt="4">
        <dgm:presLayoutVars>
          <dgm:bulletEnabled val="1"/>
        </dgm:presLayoutVars>
      </dgm:prSet>
      <dgm:spPr/>
    </dgm:pt>
    <dgm:pt modelId="{8EBC24EF-EAE3-4196-9647-73F218438FA9}" type="pres">
      <dgm:prSet presAssocID="{2F964791-3F2A-415B-A992-298EDDE26667}" presName="sibTrans" presStyleCnt="0"/>
      <dgm:spPr/>
    </dgm:pt>
    <dgm:pt modelId="{E39E9163-ADE3-48DD-9740-49C545FB17FD}" type="pres">
      <dgm:prSet presAssocID="{695C6A8F-E694-4C88-B101-86A516D9FD43}" presName="node" presStyleLbl="node1" presStyleIdx="1" presStyleCnt="4">
        <dgm:presLayoutVars>
          <dgm:bulletEnabled val="1"/>
        </dgm:presLayoutVars>
      </dgm:prSet>
      <dgm:spPr/>
    </dgm:pt>
    <dgm:pt modelId="{B523A8EA-1ED7-462B-8D3D-C5E0E26CF80C}" type="pres">
      <dgm:prSet presAssocID="{79F94A6A-582B-4FFF-9A84-225976A1FE5A}" presName="sibTrans" presStyleCnt="0"/>
      <dgm:spPr/>
    </dgm:pt>
    <dgm:pt modelId="{41601571-B2B5-4F56-8046-8358613A7DDE}" type="pres">
      <dgm:prSet presAssocID="{634A7477-554A-42C3-9C11-3D40DD0B5AF2}" presName="node" presStyleLbl="node1" presStyleIdx="2" presStyleCnt="4">
        <dgm:presLayoutVars>
          <dgm:bulletEnabled val="1"/>
        </dgm:presLayoutVars>
      </dgm:prSet>
      <dgm:spPr/>
    </dgm:pt>
    <dgm:pt modelId="{04102BF8-92E3-4B40-92E6-43E5B2D664E2}" type="pres">
      <dgm:prSet presAssocID="{B1BF8647-C28B-4382-AC46-2026BB741968}" presName="sibTrans" presStyleCnt="0"/>
      <dgm:spPr/>
    </dgm:pt>
    <dgm:pt modelId="{D145CAC5-2E2F-4E4E-B794-3A1DE1F8A55A}" type="pres">
      <dgm:prSet presAssocID="{4EBBED21-A95D-4B56-903F-1BB81ED08C09}" presName="node" presStyleLbl="node1" presStyleIdx="3" presStyleCnt="4">
        <dgm:presLayoutVars>
          <dgm:bulletEnabled val="1"/>
        </dgm:presLayoutVars>
      </dgm:prSet>
      <dgm:spPr/>
    </dgm:pt>
  </dgm:ptLst>
  <dgm:cxnLst>
    <dgm:cxn modelId="{961E302E-963A-47E3-AC16-5546B8A01FD6}" type="presOf" srcId="{01DF77EC-D267-4603-8B5B-38E8C053E33B}" destId="{89B503EB-5422-4BE1-8D9B-443A24E11634}" srcOrd="0" destOrd="0" presId="urn:microsoft.com/office/officeart/2005/8/layout/default"/>
    <dgm:cxn modelId="{55388D5D-D6E9-433D-8B5B-BBC16767576A}" srcId="{A525F9BD-D0D7-4781-B2E3-77A586D25AE2}" destId="{01DF77EC-D267-4603-8B5B-38E8C053E33B}" srcOrd="0" destOrd="0" parTransId="{E4CD53DA-F00E-4BCE-9249-B99B0286F693}" sibTransId="{2F964791-3F2A-415B-A992-298EDDE26667}"/>
    <dgm:cxn modelId="{20EBC758-427E-41FD-9C77-F2DCCDDF71F5}" srcId="{A525F9BD-D0D7-4781-B2E3-77A586D25AE2}" destId="{634A7477-554A-42C3-9C11-3D40DD0B5AF2}" srcOrd="2" destOrd="0" parTransId="{D42AAD2E-2422-4823-A837-4F273165BAC7}" sibTransId="{B1BF8647-C28B-4382-AC46-2026BB741968}"/>
    <dgm:cxn modelId="{F5E1559C-158F-4B19-8703-3D24C2458BFC}" type="presOf" srcId="{695C6A8F-E694-4C88-B101-86A516D9FD43}" destId="{E39E9163-ADE3-48DD-9740-49C545FB17FD}" srcOrd="0" destOrd="0" presId="urn:microsoft.com/office/officeart/2005/8/layout/default"/>
    <dgm:cxn modelId="{F40FF4AD-6830-4286-B9C4-D3BC6F399A44}" type="presOf" srcId="{634A7477-554A-42C3-9C11-3D40DD0B5AF2}" destId="{41601571-B2B5-4F56-8046-8358613A7DDE}" srcOrd="0" destOrd="0" presId="urn:microsoft.com/office/officeart/2005/8/layout/default"/>
    <dgm:cxn modelId="{CF5C86BA-58C5-4DF5-9ACC-2B7B56076F2F}" type="presOf" srcId="{4EBBED21-A95D-4B56-903F-1BB81ED08C09}" destId="{D145CAC5-2E2F-4E4E-B794-3A1DE1F8A55A}" srcOrd="0" destOrd="0" presId="urn:microsoft.com/office/officeart/2005/8/layout/default"/>
    <dgm:cxn modelId="{BA2BADD5-0146-4A5F-A8D7-A97BCECF9D3A}" type="presOf" srcId="{A525F9BD-D0D7-4781-B2E3-77A586D25AE2}" destId="{FEADE3D2-5E75-4E69-9602-6E8580BD8C69}" srcOrd="0" destOrd="0" presId="urn:microsoft.com/office/officeart/2005/8/layout/default"/>
    <dgm:cxn modelId="{A91D34DE-E6DA-4B72-850D-2230690678EE}" srcId="{A525F9BD-D0D7-4781-B2E3-77A586D25AE2}" destId="{695C6A8F-E694-4C88-B101-86A516D9FD43}" srcOrd="1" destOrd="0" parTransId="{B7A84538-E2AD-4A9D-9E91-B554BA903F25}" sibTransId="{79F94A6A-582B-4FFF-9A84-225976A1FE5A}"/>
    <dgm:cxn modelId="{57F27BF3-D426-4595-97DF-B7EFB11E98E9}" srcId="{A525F9BD-D0D7-4781-B2E3-77A586D25AE2}" destId="{4EBBED21-A95D-4B56-903F-1BB81ED08C09}" srcOrd="3" destOrd="0" parTransId="{DA54B492-4121-49DF-A53C-63CBF5079BE5}" sibTransId="{8DABB180-90E2-49C9-840A-857B8DAA92D9}"/>
    <dgm:cxn modelId="{2890D058-AED0-41B4-8D9D-0B611B30645C}" type="presParOf" srcId="{FEADE3D2-5E75-4E69-9602-6E8580BD8C69}" destId="{89B503EB-5422-4BE1-8D9B-443A24E11634}" srcOrd="0" destOrd="0" presId="urn:microsoft.com/office/officeart/2005/8/layout/default"/>
    <dgm:cxn modelId="{F70EE965-6EF4-40A8-B153-CA1B25B51A02}" type="presParOf" srcId="{FEADE3D2-5E75-4E69-9602-6E8580BD8C69}" destId="{8EBC24EF-EAE3-4196-9647-73F218438FA9}" srcOrd="1" destOrd="0" presId="urn:microsoft.com/office/officeart/2005/8/layout/default"/>
    <dgm:cxn modelId="{102ADC84-7CDE-4991-BCD6-C340DF68DCF0}" type="presParOf" srcId="{FEADE3D2-5E75-4E69-9602-6E8580BD8C69}" destId="{E39E9163-ADE3-48DD-9740-49C545FB17FD}" srcOrd="2" destOrd="0" presId="urn:microsoft.com/office/officeart/2005/8/layout/default"/>
    <dgm:cxn modelId="{25D21EFB-D277-4A76-B185-0CBA66F0E3F3}" type="presParOf" srcId="{FEADE3D2-5E75-4E69-9602-6E8580BD8C69}" destId="{B523A8EA-1ED7-462B-8D3D-C5E0E26CF80C}" srcOrd="3" destOrd="0" presId="urn:microsoft.com/office/officeart/2005/8/layout/default"/>
    <dgm:cxn modelId="{5343722F-4955-4E8F-B135-49DD2193380F}" type="presParOf" srcId="{FEADE3D2-5E75-4E69-9602-6E8580BD8C69}" destId="{41601571-B2B5-4F56-8046-8358613A7DDE}" srcOrd="4" destOrd="0" presId="urn:microsoft.com/office/officeart/2005/8/layout/default"/>
    <dgm:cxn modelId="{B93D091F-7F02-4395-8C39-C1E88D1687F4}" type="presParOf" srcId="{FEADE3D2-5E75-4E69-9602-6E8580BD8C69}" destId="{04102BF8-92E3-4B40-92E6-43E5B2D664E2}" srcOrd="5" destOrd="0" presId="urn:microsoft.com/office/officeart/2005/8/layout/default"/>
    <dgm:cxn modelId="{F28C5BF0-E52A-4E1D-AA63-127BB7FB64DF}" type="presParOf" srcId="{FEADE3D2-5E75-4E69-9602-6E8580BD8C69}" destId="{D145CAC5-2E2F-4E4E-B794-3A1DE1F8A55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D1C055-C836-43F0-BF6A-7077D01D3A8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AC2ED83-FE04-4A3E-B2B0-E3AB35A66D57}">
      <dgm:prSet phldrT="[Text]"/>
      <dgm:spPr>
        <a:solidFill>
          <a:srgbClr val="0A2057"/>
        </a:solidFill>
      </dgm:spPr>
      <dgm:t>
        <a:bodyPr/>
        <a:lstStyle/>
        <a:p>
          <a:r>
            <a:rPr lang="en-US"/>
            <a:t>Human Subject Matter Experts</a:t>
          </a:r>
        </a:p>
      </dgm:t>
    </dgm:pt>
    <dgm:pt modelId="{8C51FAC6-758A-4FA4-AE7D-BCEFCC127965}" type="parTrans" cxnId="{25FF52CC-3861-4874-B1B9-E308188FFF9E}">
      <dgm:prSet/>
      <dgm:spPr/>
      <dgm:t>
        <a:bodyPr/>
        <a:lstStyle/>
        <a:p>
          <a:endParaRPr lang="en-US"/>
        </a:p>
      </dgm:t>
    </dgm:pt>
    <dgm:pt modelId="{410880AA-3E2E-4756-8D79-64CDE75F8CC5}" type="sibTrans" cxnId="{25FF52CC-3861-4874-B1B9-E308188FFF9E}">
      <dgm:prSet/>
      <dgm:spPr/>
      <dgm:t>
        <a:bodyPr/>
        <a:lstStyle/>
        <a:p>
          <a:endParaRPr lang="en-US"/>
        </a:p>
      </dgm:t>
    </dgm:pt>
    <dgm:pt modelId="{89200CCC-F5EF-4A0C-875E-3335702C4740}">
      <dgm:prSet phldrT="[Text]"/>
      <dgm:spPr>
        <a:solidFill>
          <a:srgbClr val="0A2057"/>
        </a:solidFill>
      </dgm:spPr>
      <dgm:t>
        <a:bodyPr/>
        <a:lstStyle/>
        <a:p>
          <a:r>
            <a:rPr lang="en-US"/>
            <a:t>AI Technicians + AI Software Engineers</a:t>
          </a:r>
        </a:p>
      </dgm:t>
    </dgm:pt>
    <dgm:pt modelId="{D55AFF4B-512A-439B-A7E2-4EC4BF8500E1}" type="parTrans" cxnId="{536E7E1F-6E16-4C7F-8497-441913FBE482}">
      <dgm:prSet/>
      <dgm:spPr/>
      <dgm:t>
        <a:bodyPr/>
        <a:lstStyle/>
        <a:p>
          <a:endParaRPr lang="en-US"/>
        </a:p>
      </dgm:t>
    </dgm:pt>
    <dgm:pt modelId="{74D08093-0230-4F45-8D3E-046B96489D30}" type="sibTrans" cxnId="{536E7E1F-6E16-4C7F-8497-441913FBE482}">
      <dgm:prSet/>
      <dgm:spPr/>
      <dgm:t>
        <a:bodyPr/>
        <a:lstStyle/>
        <a:p>
          <a:endParaRPr lang="en-US"/>
        </a:p>
      </dgm:t>
    </dgm:pt>
    <dgm:pt modelId="{165B2BB4-87CA-44FF-B0DE-E18990FC95AF}">
      <dgm:prSet phldrT="[Text]"/>
      <dgm:spPr>
        <a:solidFill>
          <a:srgbClr val="0A2057"/>
        </a:solidFill>
      </dgm:spPr>
      <dgm:t>
        <a:bodyPr/>
        <a:lstStyle/>
        <a:p>
          <a:r>
            <a:rPr lang="en-US"/>
            <a:t>Cyber Workforce</a:t>
          </a:r>
        </a:p>
      </dgm:t>
    </dgm:pt>
    <dgm:pt modelId="{46D301A2-8E4E-4CFA-AF18-A39F155A8C5D}" type="parTrans" cxnId="{370C1018-483C-48F5-99BD-FCF974FE858C}">
      <dgm:prSet/>
      <dgm:spPr/>
      <dgm:t>
        <a:bodyPr/>
        <a:lstStyle/>
        <a:p>
          <a:endParaRPr lang="en-US"/>
        </a:p>
      </dgm:t>
    </dgm:pt>
    <dgm:pt modelId="{95757641-B208-4B38-A6C2-7FC70B66735D}" type="sibTrans" cxnId="{370C1018-483C-48F5-99BD-FCF974FE858C}">
      <dgm:prSet/>
      <dgm:spPr/>
      <dgm:t>
        <a:bodyPr/>
        <a:lstStyle/>
        <a:p>
          <a:endParaRPr lang="en-US"/>
        </a:p>
      </dgm:t>
    </dgm:pt>
    <dgm:pt modelId="{70200B10-CDFF-442E-B836-67EFF970C80A}">
      <dgm:prSet phldrT="[Text]"/>
      <dgm:spPr>
        <a:solidFill>
          <a:srgbClr val="0A2057"/>
        </a:solidFill>
      </dgm:spPr>
      <dgm:t>
        <a:bodyPr/>
        <a:lstStyle/>
        <a:p>
          <a:r>
            <a:rPr lang="en-US"/>
            <a:t>Risk Analysis Workforce</a:t>
          </a:r>
        </a:p>
      </dgm:t>
    </dgm:pt>
    <dgm:pt modelId="{DD937925-829C-42B0-972E-30413D918167}" type="parTrans" cxnId="{2DDBC6CD-FAB2-4F5F-BA8C-DD5BCB036040}">
      <dgm:prSet/>
      <dgm:spPr/>
      <dgm:t>
        <a:bodyPr/>
        <a:lstStyle/>
        <a:p>
          <a:endParaRPr lang="en-US"/>
        </a:p>
      </dgm:t>
    </dgm:pt>
    <dgm:pt modelId="{C2E715DC-4E52-445D-9003-151BDA6CF7A8}" type="sibTrans" cxnId="{2DDBC6CD-FAB2-4F5F-BA8C-DD5BCB036040}">
      <dgm:prSet/>
      <dgm:spPr/>
      <dgm:t>
        <a:bodyPr/>
        <a:lstStyle/>
        <a:p>
          <a:endParaRPr lang="en-US"/>
        </a:p>
      </dgm:t>
    </dgm:pt>
    <dgm:pt modelId="{C00664C9-D361-40BB-99CE-8E3D24A10F55}">
      <dgm:prSet phldrT="[Text]"/>
      <dgm:spPr>
        <a:solidFill>
          <a:srgbClr val="0A2057"/>
        </a:solidFill>
      </dgm:spPr>
      <dgm:t>
        <a:bodyPr/>
        <a:lstStyle/>
        <a:p>
          <a:r>
            <a:rPr lang="en-US"/>
            <a:t>Operators</a:t>
          </a:r>
        </a:p>
      </dgm:t>
    </dgm:pt>
    <dgm:pt modelId="{90FE1167-B000-4B7A-A04A-5E38CC00B632}" type="parTrans" cxnId="{134ED73A-4D2B-434E-B10E-740DCEDC2328}">
      <dgm:prSet/>
      <dgm:spPr/>
      <dgm:t>
        <a:bodyPr/>
        <a:lstStyle/>
        <a:p>
          <a:endParaRPr lang="en-US"/>
        </a:p>
      </dgm:t>
    </dgm:pt>
    <dgm:pt modelId="{DB506DF1-0B4D-44D4-A92D-7852C7853260}" type="sibTrans" cxnId="{134ED73A-4D2B-434E-B10E-740DCEDC2328}">
      <dgm:prSet/>
      <dgm:spPr/>
      <dgm:t>
        <a:bodyPr/>
        <a:lstStyle/>
        <a:p>
          <a:endParaRPr lang="en-US"/>
        </a:p>
      </dgm:t>
    </dgm:pt>
    <dgm:pt modelId="{5E84DBA0-DD37-4D9E-9F50-A708B8A365A7}">
      <dgm:prSet phldrT="[Text]"/>
      <dgm:spPr>
        <a:solidFill>
          <a:srgbClr val="0A2057"/>
        </a:solidFill>
      </dgm:spPr>
      <dgm:t>
        <a:bodyPr/>
        <a:lstStyle/>
        <a:p>
          <a:r>
            <a:rPr lang="en-US"/>
            <a:t>AI-ML Engineers</a:t>
          </a:r>
        </a:p>
      </dgm:t>
    </dgm:pt>
    <dgm:pt modelId="{3729729F-FFE3-488C-8B41-B003982AA0DB}" type="parTrans" cxnId="{E335281D-FED1-2948-B3A5-F0B5E7A4A77B}">
      <dgm:prSet/>
      <dgm:spPr/>
      <dgm:t>
        <a:bodyPr/>
        <a:lstStyle/>
        <a:p>
          <a:endParaRPr lang="en-US"/>
        </a:p>
      </dgm:t>
    </dgm:pt>
    <dgm:pt modelId="{813FAB55-1B54-4200-A223-C1A8BAC9B79D}" type="sibTrans" cxnId="{E335281D-FED1-2948-B3A5-F0B5E7A4A77B}">
      <dgm:prSet/>
      <dgm:spPr/>
      <dgm:t>
        <a:bodyPr/>
        <a:lstStyle/>
        <a:p>
          <a:endParaRPr lang="en-US"/>
        </a:p>
      </dgm:t>
    </dgm:pt>
    <dgm:pt modelId="{78FCCFAF-9786-4E34-9149-D4E0E36D391F}" type="pres">
      <dgm:prSet presAssocID="{26D1C055-C836-43F0-BF6A-7077D01D3A86}" presName="diagram" presStyleCnt="0">
        <dgm:presLayoutVars>
          <dgm:dir/>
          <dgm:resizeHandles val="exact"/>
        </dgm:presLayoutVars>
      </dgm:prSet>
      <dgm:spPr/>
    </dgm:pt>
    <dgm:pt modelId="{E927DA68-40A3-4C95-9530-422613821BAD}" type="pres">
      <dgm:prSet presAssocID="{2AC2ED83-FE04-4A3E-B2B0-E3AB35A66D57}" presName="node" presStyleLbl="node1" presStyleIdx="0" presStyleCnt="6">
        <dgm:presLayoutVars>
          <dgm:bulletEnabled val="1"/>
        </dgm:presLayoutVars>
      </dgm:prSet>
      <dgm:spPr/>
    </dgm:pt>
    <dgm:pt modelId="{C7C86DA6-7AB4-4AAA-8FE5-8949D24FF862}" type="pres">
      <dgm:prSet presAssocID="{410880AA-3E2E-4756-8D79-64CDE75F8CC5}" presName="sibTrans" presStyleCnt="0"/>
      <dgm:spPr/>
    </dgm:pt>
    <dgm:pt modelId="{F16CA65F-E5C1-468E-B50C-E85997439901}" type="pres">
      <dgm:prSet presAssocID="{5E84DBA0-DD37-4D9E-9F50-A708B8A365A7}" presName="node" presStyleLbl="node1" presStyleIdx="1" presStyleCnt="6">
        <dgm:presLayoutVars>
          <dgm:bulletEnabled val="1"/>
        </dgm:presLayoutVars>
      </dgm:prSet>
      <dgm:spPr/>
    </dgm:pt>
    <dgm:pt modelId="{AEFD6B2A-174F-470A-AFC8-1FD59B136D6B}" type="pres">
      <dgm:prSet presAssocID="{813FAB55-1B54-4200-A223-C1A8BAC9B79D}" presName="sibTrans" presStyleCnt="0"/>
      <dgm:spPr/>
    </dgm:pt>
    <dgm:pt modelId="{4EE3DCE6-89ED-4827-8BCC-E30D9440F17E}" type="pres">
      <dgm:prSet presAssocID="{89200CCC-F5EF-4A0C-875E-3335702C4740}" presName="node" presStyleLbl="node1" presStyleIdx="2" presStyleCnt="6">
        <dgm:presLayoutVars>
          <dgm:bulletEnabled val="1"/>
        </dgm:presLayoutVars>
      </dgm:prSet>
      <dgm:spPr/>
    </dgm:pt>
    <dgm:pt modelId="{9C7CF120-9774-4E1F-B58A-9C61135411DD}" type="pres">
      <dgm:prSet presAssocID="{74D08093-0230-4F45-8D3E-046B96489D30}" presName="sibTrans" presStyleCnt="0"/>
      <dgm:spPr/>
    </dgm:pt>
    <dgm:pt modelId="{F91AD21A-CBB8-4DA4-A84E-57CF79996F7E}" type="pres">
      <dgm:prSet presAssocID="{165B2BB4-87CA-44FF-B0DE-E18990FC95AF}" presName="node" presStyleLbl="node1" presStyleIdx="3" presStyleCnt="6">
        <dgm:presLayoutVars>
          <dgm:bulletEnabled val="1"/>
        </dgm:presLayoutVars>
      </dgm:prSet>
      <dgm:spPr/>
    </dgm:pt>
    <dgm:pt modelId="{EA09FBF9-906B-4B4C-9AC2-808845DC6A33}" type="pres">
      <dgm:prSet presAssocID="{95757641-B208-4B38-A6C2-7FC70B66735D}" presName="sibTrans" presStyleCnt="0"/>
      <dgm:spPr/>
    </dgm:pt>
    <dgm:pt modelId="{401BF80A-628A-4259-AB1B-0661BDC948C3}" type="pres">
      <dgm:prSet presAssocID="{70200B10-CDFF-442E-B836-67EFF970C80A}" presName="node" presStyleLbl="node1" presStyleIdx="4" presStyleCnt="6">
        <dgm:presLayoutVars>
          <dgm:bulletEnabled val="1"/>
        </dgm:presLayoutVars>
      </dgm:prSet>
      <dgm:spPr/>
    </dgm:pt>
    <dgm:pt modelId="{79CA890B-9C69-4E49-A6AB-BB78E911F50F}" type="pres">
      <dgm:prSet presAssocID="{C2E715DC-4E52-445D-9003-151BDA6CF7A8}" presName="sibTrans" presStyleCnt="0"/>
      <dgm:spPr/>
    </dgm:pt>
    <dgm:pt modelId="{E2B6CC36-645A-46EE-87B9-E4D3F8F81EA6}" type="pres">
      <dgm:prSet presAssocID="{C00664C9-D361-40BB-99CE-8E3D24A10F55}" presName="node" presStyleLbl="node1" presStyleIdx="5" presStyleCnt="6">
        <dgm:presLayoutVars>
          <dgm:bulletEnabled val="1"/>
        </dgm:presLayoutVars>
      </dgm:prSet>
      <dgm:spPr/>
    </dgm:pt>
  </dgm:ptLst>
  <dgm:cxnLst>
    <dgm:cxn modelId="{370C1018-483C-48F5-99BD-FCF974FE858C}" srcId="{26D1C055-C836-43F0-BF6A-7077D01D3A86}" destId="{165B2BB4-87CA-44FF-B0DE-E18990FC95AF}" srcOrd="3" destOrd="0" parTransId="{46D301A2-8E4E-4CFA-AF18-A39F155A8C5D}" sibTransId="{95757641-B208-4B38-A6C2-7FC70B66735D}"/>
    <dgm:cxn modelId="{E335281D-FED1-2948-B3A5-F0B5E7A4A77B}" srcId="{26D1C055-C836-43F0-BF6A-7077D01D3A86}" destId="{5E84DBA0-DD37-4D9E-9F50-A708B8A365A7}" srcOrd="1" destOrd="0" parTransId="{3729729F-FFE3-488C-8B41-B003982AA0DB}" sibTransId="{813FAB55-1B54-4200-A223-C1A8BAC9B79D}"/>
    <dgm:cxn modelId="{536E7E1F-6E16-4C7F-8497-441913FBE482}" srcId="{26D1C055-C836-43F0-BF6A-7077D01D3A86}" destId="{89200CCC-F5EF-4A0C-875E-3335702C4740}" srcOrd="2" destOrd="0" parTransId="{D55AFF4B-512A-439B-A7E2-4EC4BF8500E1}" sibTransId="{74D08093-0230-4F45-8D3E-046B96489D30}"/>
    <dgm:cxn modelId="{ADA8E020-4C80-244F-8926-C61CF3569A5C}" type="presOf" srcId="{5E84DBA0-DD37-4D9E-9F50-A708B8A365A7}" destId="{F16CA65F-E5C1-468E-B50C-E85997439901}" srcOrd="0" destOrd="0" presId="urn:microsoft.com/office/officeart/2005/8/layout/default"/>
    <dgm:cxn modelId="{134ED73A-4D2B-434E-B10E-740DCEDC2328}" srcId="{26D1C055-C836-43F0-BF6A-7077D01D3A86}" destId="{C00664C9-D361-40BB-99CE-8E3D24A10F55}" srcOrd="5" destOrd="0" parTransId="{90FE1167-B000-4B7A-A04A-5E38CC00B632}" sibTransId="{DB506DF1-0B4D-44D4-A92D-7852C7853260}"/>
    <dgm:cxn modelId="{24B8484E-BFDC-4C51-8470-06F572D58D8D}" type="presOf" srcId="{89200CCC-F5EF-4A0C-875E-3335702C4740}" destId="{4EE3DCE6-89ED-4827-8BCC-E30D9440F17E}" srcOrd="0" destOrd="0" presId="urn:microsoft.com/office/officeart/2005/8/layout/default"/>
    <dgm:cxn modelId="{3EDA5979-2D42-440F-96A4-CFABD791C33A}" type="presOf" srcId="{70200B10-CDFF-442E-B836-67EFF970C80A}" destId="{401BF80A-628A-4259-AB1B-0661BDC948C3}" srcOrd="0" destOrd="0" presId="urn:microsoft.com/office/officeart/2005/8/layout/default"/>
    <dgm:cxn modelId="{A4634D8A-D553-432E-A159-4A9A05569142}" type="presOf" srcId="{2AC2ED83-FE04-4A3E-B2B0-E3AB35A66D57}" destId="{E927DA68-40A3-4C95-9530-422613821BAD}" srcOrd="0" destOrd="0" presId="urn:microsoft.com/office/officeart/2005/8/layout/default"/>
    <dgm:cxn modelId="{219FEBA5-70FC-4ABA-A283-AE2025226CB8}" type="presOf" srcId="{C00664C9-D361-40BB-99CE-8E3D24A10F55}" destId="{E2B6CC36-645A-46EE-87B9-E4D3F8F81EA6}" srcOrd="0" destOrd="0" presId="urn:microsoft.com/office/officeart/2005/8/layout/default"/>
    <dgm:cxn modelId="{25FF52CC-3861-4874-B1B9-E308188FFF9E}" srcId="{26D1C055-C836-43F0-BF6A-7077D01D3A86}" destId="{2AC2ED83-FE04-4A3E-B2B0-E3AB35A66D57}" srcOrd="0" destOrd="0" parTransId="{8C51FAC6-758A-4FA4-AE7D-BCEFCC127965}" sibTransId="{410880AA-3E2E-4756-8D79-64CDE75F8CC5}"/>
    <dgm:cxn modelId="{2DDBC6CD-FAB2-4F5F-BA8C-DD5BCB036040}" srcId="{26D1C055-C836-43F0-BF6A-7077D01D3A86}" destId="{70200B10-CDFF-442E-B836-67EFF970C80A}" srcOrd="4" destOrd="0" parTransId="{DD937925-829C-42B0-972E-30413D918167}" sibTransId="{C2E715DC-4E52-445D-9003-151BDA6CF7A8}"/>
    <dgm:cxn modelId="{76252AD0-18C9-4AF5-908C-566140213FA1}" type="presOf" srcId="{165B2BB4-87CA-44FF-B0DE-E18990FC95AF}" destId="{F91AD21A-CBB8-4DA4-A84E-57CF79996F7E}" srcOrd="0" destOrd="0" presId="urn:microsoft.com/office/officeart/2005/8/layout/default"/>
    <dgm:cxn modelId="{26866DFB-380B-4C2A-99E4-15FE7419E164}" type="presOf" srcId="{26D1C055-C836-43F0-BF6A-7077D01D3A86}" destId="{78FCCFAF-9786-4E34-9149-D4E0E36D391F}" srcOrd="0" destOrd="0" presId="urn:microsoft.com/office/officeart/2005/8/layout/default"/>
    <dgm:cxn modelId="{FC623872-761E-4D4A-9FE3-06BAFA193A1C}" type="presParOf" srcId="{78FCCFAF-9786-4E34-9149-D4E0E36D391F}" destId="{E927DA68-40A3-4C95-9530-422613821BAD}" srcOrd="0" destOrd="0" presId="urn:microsoft.com/office/officeart/2005/8/layout/default"/>
    <dgm:cxn modelId="{283A42BE-A74A-4769-8C5D-B165B2D1BBDD}" type="presParOf" srcId="{78FCCFAF-9786-4E34-9149-D4E0E36D391F}" destId="{C7C86DA6-7AB4-4AAA-8FE5-8949D24FF862}" srcOrd="1" destOrd="0" presId="urn:microsoft.com/office/officeart/2005/8/layout/default"/>
    <dgm:cxn modelId="{27FC6871-758E-2B49-BDB5-99E895307771}" type="presParOf" srcId="{78FCCFAF-9786-4E34-9149-D4E0E36D391F}" destId="{F16CA65F-E5C1-468E-B50C-E85997439901}" srcOrd="2" destOrd="0" presId="urn:microsoft.com/office/officeart/2005/8/layout/default"/>
    <dgm:cxn modelId="{07D1352C-024B-B64B-83AB-438D90B4A9A0}" type="presParOf" srcId="{78FCCFAF-9786-4E34-9149-D4E0E36D391F}" destId="{AEFD6B2A-174F-470A-AFC8-1FD59B136D6B}" srcOrd="3" destOrd="0" presId="urn:microsoft.com/office/officeart/2005/8/layout/default"/>
    <dgm:cxn modelId="{ADBF307F-EE32-488F-9D96-84A232BE0973}" type="presParOf" srcId="{78FCCFAF-9786-4E34-9149-D4E0E36D391F}" destId="{4EE3DCE6-89ED-4827-8BCC-E30D9440F17E}" srcOrd="4" destOrd="0" presId="urn:microsoft.com/office/officeart/2005/8/layout/default"/>
    <dgm:cxn modelId="{FBE79EF0-DEB3-489E-8C12-373F09092CF7}" type="presParOf" srcId="{78FCCFAF-9786-4E34-9149-D4E0E36D391F}" destId="{9C7CF120-9774-4E1F-B58A-9C61135411DD}" srcOrd="5" destOrd="0" presId="urn:microsoft.com/office/officeart/2005/8/layout/default"/>
    <dgm:cxn modelId="{40CB3A47-032C-4FB2-8448-50F489AE623F}" type="presParOf" srcId="{78FCCFAF-9786-4E34-9149-D4E0E36D391F}" destId="{F91AD21A-CBB8-4DA4-A84E-57CF79996F7E}" srcOrd="6" destOrd="0" presId="urn:microsoft.com/office/officeart/2005/8/layout/default"/>
    <dgm:cxn modelId="{10A21E70-BA75-4967-A3A8-6E26A5753F45}" type="presParOf" srcId="{78FCCFAF-9786-4E34-9149-D4E0E36D391F}" destId="{EA09FBF9-906B-4B4C-9AC2-808845DC6A33}" srcOrd="7" destOrd="0" presId="urn:microsoft.com/office/officeart/2005/8/layout/default"/>
    <dgm:cxn modelId="{3A1BED42-FD3C-4DC9-A867-01BCF8C9BD0A}" type="presParOf" srcId="{78FCCFAF-9786-4E34-9149-D4E0E36D391F}" destId="{401BF80A-628A-4259-AB1B-0661BDC948C3}" srcOrd="8" destOrd="0" presId="urn:microsoft.com/office/officeart/2005/8/layout/default"/>
    <dgm:cxn modelId="{86918C30-5DD2-4914-90C7-964239C98038}" type="presParOf" srcId="{78FCCFAF-9786-4E34-9149-D4E0E36D391F}" destId="{79CA890B-9C69-4E49-A6AB-BB78E911F50F}" srcOrd="9" destOrd="0" presId="urn:microsoft.com/office/officeart/2005/8/layout/default"/>
    <dgm:cxn modelId="{41826CAF-08E4-4E72-9CE3-B047CB82FC15}" type="presParOf" srcId="{78FCCFAF-9786-4E34-9149-D4E0E36D391F}" destId="{E2B6CC36-645A-46EE-87B9-E4D3F8F81EA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5B4EB6-E0B4-4546-9339-72EA64A2176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1F924C-1C2C-4058-98A2-D5BAF7A14817}">
      <dgm:prSet phldrT="[Text]"/>
      <dgm:spPr>
        <a:solidFill>
          <a:srgbClr val="0A2057"/>
        </a:solidFill>
        <a:ln>
          <a:solidFill>
            <a:srgbClr val="0A2057"/>
          </a:solidFill>
        </a:ln>
      </dgm:spPr>
      <dgm:t>
        <a:bodyPr/>
        <a:lstStyle/>
        <a:p>
          <a:r>
            <a:rPr lang="en-US"/>
            <a:t>Simulation Enhancements</a:t>
          </a:r>
        </a:p>
      </dgm:t>
    </dgm:pt>
    <dgm:pt modelId="{4CB8F753-5D7E-43D8-9DA3-82E8EC882868}" type="parTrans" cxnId="{7E1C1521-E42A-4DD1-9AB0-7254A182ED99}">
      <dgm:prSet/>
      <dgm:spPr/>
      <dgm:t>
        <a:bodyPr/>
        <a:lstStyle/>
        <a:p>
          <a:endParaRPr lang="en-US"/>
        </a:p>
      </dgm:t>
    </dgm:pt>
    <dgm:pt modelId="{AA1EBC7D-3018-4B4C-9BC9-819D41758B38}" type="sibTrans" cxnId="{7E1C1521-E42A-4DD1-9AB0-7254A182ED99}">
      <dgm:prSet/>
      <dgm:spPr/>
      <dgm:t>
        <a:bodyPr/>
        <a:lstStyle/>
        <a:p>
          <a:endParaRPr lang="en-US"/>
        </a:p>
      </dgm:t>
    </dgm:pt>
    <dgm:pt modelId="{60BD5980-0800-4A25-BBE1-990D52675C6C}">
      <dgm:prSet phldrT="[Text]"/>
      <dgm:spPr>
        <a:solidFill>
          <a:srgbClr val="E6F0FF">
            <a:alpha val="90000"/>
          </a:srgbClr>
        </a:solidFill>
      </dgm:spPr>
      <dgm:t>
        <a:bodyPr/>
        <a:lstStyle/>
        <a:p>
          <a:pPr rtl="0"/>
          <a:r>
            <a:rPr lang="en-US"/>
            <a:t>Adjusting parameters to account for </a:t>
          </a:r>
          <a:r>
            <a:rPr lang="en-US">
              <a:latin typeface="Aptos Display" panose="02110004020202020204"/>
            </a:rPr>
            <a:t>more real</a:t>
          </a:r>
          <a:r>
            <a:rPr lang="en-US"/>
            <a:t> world-conditions</a:t>
          </a:r>
        </a:p>
      </dgm:t>
    </dgm:pt>
    <dgm:pt modelId="{6963585B-B481-41E6-9D10-BC8C62390621}" type="parTrans" cxnId="{2357DB7A-755A-4857-BB26-F21093D11F2E}">
      <dgm:prSet/>
      <dgm:spPr/>
      <dgm:t>
        <a:bodyPr/>
        <a:lstStyle/>
        <a:p>
          <a:endParaRPr lang="en-US"/>
        </a:p>
      </dgm:t>
    </dgm:pt>
    <dgm:pt modelId="{683FFCA1-16B4-4DBB-9987-417A201648E1}" type="sibTrans" cxnId="{2357DB7A-755A-4857-BB26-F21093D11F2E}">
      <dgm:prSet/>
      <dgm:spPr/>
      <dgm:t>
        <a:bodyPr/>
        <a:lstStyle/>
        <a:p>
          <a:endParaRPr lang="en-US"/>
        </a:p>
      </dgm:t>
    </dgm:pt>
    <dgm:pt modelId="{4AA4B0A8-50FB-4F2E-A7BA-48B1EC32771F}">
      <dgm:prSet phldrT="[Text]"/>
      <dgm:spPr>
        <a:solidFill>
          <a:srgbClr val="E6F0FF">
            <a:alpha val="90000"/>
          </a:srgbClr>
        </a:solidFill>
      </dgm:spPr>
      <dgm:t>
        <a:bodyPr/>
        <a:lstStyle/>
        <a:p>
          <a:r>
            <a:rPr lang="en-US"/>
            <a:t>Add parameters for number of UAVs and UGVs</a:t>
          </a:r>
        </a:p>
      </dgm:t>
    </dgm:pt>
    <dgm:pt modelId="{DAB7E2A4-E293-49CF-B109-BB4548609A22}" type="parTrans" cxnId="{7040597D-D0BE-4E8D-9815-B4512B27E59F}">
      <dgm:prSet/>
      <dgm:spPr/>
      <dgm:t>
        <a:bodyPr/>
        <a:lstStyle/>
        <a:p>
          <a:endParaRPr lang="en-US"/>
        </a:p>
      </dgm:t>
    </dgm:pt>
    <dgm:pt modelId="{4A2B2554-AD5B-408D-BDF7-C78B111F76BD}" type="sibTrans" cxnId="{7040597D-D0BE-4E8D-9815-B4512B27E59F}">
      <dgm:prSet/>
      <dgm:spPr/>
      <dgm:t>
        <a:bodyPr/>
        <a:lstStyle/>
        <a:p>
          <a:endParaRPr lang="en-US"/>
        </a:p>
      </dgm:t>
    </dgm:pt>
    <dgm:pt modelId="{090DEA9A-3FF1-495B-A292-512AFAA4B18E}">
      <dgm:prSet phldrT="[Text]"/>
      <dgm:spPr>
        <a:solidFill>
          <a:srgbClr val="0A2057"/>
        </a:solidFill>
        <a:ln>
          <a:solidFill>
            <a:srgbClr val="0A2057"/>
          </a:solidFill>
        </a:ln>
      </dgm:spPr>
      <dgm:t>
        <a:bodyPr/>
        <a:lstStyle/>
        <a:p>
          <a:r>
            <a:rPr lang="en-US"/>
            <a:t>Explore Defined Metrics</a:t>
          </a:r>
        </a:p>
      </dgm:t>
    </dgm:pt>
    <dgm:pt modelId="{52F2B6CD-F60D-4B6E-88FE-8681CE91D024}" type="parTrans" cxnId="{2F78B424-2BD6-48FF-AF29-B1D7009959CB}">
      <dgm:prSet/>
      <dgm:spPr/>
      <dgm:t>
        <a:bodyPr/>
        <a:lstStyle/>
        <a:p>
          <a:endParaRPr lang="en-US"/>
        </a:p>
      </dgm:t>
    </dgm:pt>
    <dgm:pt modelId="{ECFDCF1E-B39D-47AB-A170-9B648A60D9DE}" type="sibTrans" cxnId="{2F78B424-2BD6-48FF-AF29-B1D7009959CB}">
      <dgm:prSet/>
      <dgm:spPr/>
      <dgm:t>
        <a:bodyPr/>
        <a:lstStyle/>
        <a:p>
          <a:endParaRPr lang="en-US"/>
        </a:p>
      </dgm:t>
    </dgm:pt>
    <dgm:pt modelId="{A7E4D792-0333-46E3-AD6D-758F3460B08F}">
      <dgm:prSet phldrT="[Text]"/>
      <dgm:spPr>
        <a:solidFill>
          <a:srgbClr val="E6F0FF">
            <a:alpha val="90000"/>
          </a:srgbClr>
        </a:solidFill>
      </dgm:spPr>
      <dgm:t>
        <a:bodyPr/>
        <a:lstStyle/>
        <a:p>
          <a:r>
            <a:rPr lang="en-US"/>
            <a:t>Minimizing human loss and injury</a:t>
          </a:r>
        </a:p>
      </dgm:t>
    </dgm:pt>
    <dgm:pt modelId="{F7CC2BE8-A7E5-45EC-8420-D7412936C24E}" type="parTrans" cxnId="{BEB17BBB-ED0D-416A-9130-E15B5596C75C}">
      <dgm:prSet/>
      <dgm:spPr/>
      <dgm:t>
        <a:bodyPr/>
        <a:lstStyle/>
        <a:p>
          <a:endParaRPr lang="en-US"/>
        </a:p>
      </dgm:t>
    </dgm:pt>
    <dgm:pt modelId="{DBDE67DB-19E9-4ADE-930B-9026FCD31B8E}" type="sibTrans" cxnId="{BEB17BBB-ED0D-416A-9130-E15B5596C75C}">
      <dgm:prSet/>
      <dgm:spPr/>
      <dgm:t>
        <a:bodyPr/>
        <a:lstStyle/>
        <a:p>
          <a:endParaRPr lang="en-US"/>
        </a:p>
      </dgm:t>
    </dgm:pt>
    <dgm:pt modelId="{8FF2EC75-C2B8-4A0C-8F66-D8BC0D76442C}">
      <dgm:prSet phldrT="[Text]"/>
      <dgm:spPr>
        <a:solidFill>
          <a:srgbClr val="E6F0FF">
            <a:alpha val="90000"/>
          </a:srgbClr>
        </a:solidFill>
      </dgm:spPr>
      <dgm:t>
        <a:bodyPr/>
        <a:lstStyle/>
        <a:p>
          <a:r>
            <a:rPr lang="en-US"/>
            <a:t>Account for time (server utilization)</a:t>
          </a:r>
        </a:p>
      </dgm:t>
    </dgm:pt>
    <dgm:pt modelId="{6FD0FE23-7332-4886-8F4C-A1C78C08983B}" type="parTrans" cxnId="{EB0E0575-CC24-4C50-A7C0-3341029875CB}">
      <dgm:prSet/>
      <dgm:spPr/>
      <dgm:t>
        <a:bodyPr/>
        <a:lstStyle/>
        <a:p>
          <a:endParaRPr lang="en-US"/>
        </a:p>
      </dgm:t>
    </dgm:pt>
    <dgm:pt modelId="{A0E43A27-2521-4EC6-9FA0-15BF4AD7F53D}" type="sibTrans" cxnId="{EB0E0575-CC24-4C50-A7C0-3341029875CB}">
      <dgm:prSet/>
      <dgm:spPr/>
      <dgm:t>
        <a:bodyPr/>
        <a:lstStyle/>
        <a:p>
          <a:endParaRPr lang="en-US"/>
        </a:p>
      </dgm:t>
    </dgm:pt>
    <dgm:pt modelId="{AFC51C2B-E3B6-4554-92D3-132A04A002D0}">
      <dgm:prSet phldrT="[Text]"/>
      <dgm:spPr>
        <a:solidFill>
          <a:srgbClr val="0A2057"/>
        </a:solidFill>
        <a:ln>
          <a:solidFill>
            <a:srgbClr val="0A2057"/>
          </a:solidFill>
        </a:ln>
      </dgm:spPr>
      <dgm:t>
        <a:bodyPr/>
        <a:lstStyle/>
        <a:p>
          <a:r>
            <a:rPr lang="en-US"/>
            <a:t>Expanded Literature Review</a:t>
          </a:r>
        </a:p>
      </dgm:t>
    </dgm:pt>
    <dgm:pt modelId="{EC3F00FC-FC17-4392-B645-32A71343C287}" type="parTrans" cxnId="{50B2DC29-2B2A-45A5-A6D6-7768FB973113}">
      <dgm:prSet/>
      <dgm:spPr/>
      <dgm:t>
        <a:bodyPr/>
        <a:lstStyle/>
        <a:p>
          <a:endParaRPr lang="en-US"/>
        </a:p>
      </dgm:t>
    </dgm:pt>
    <dgm:pt modelId="{90F3CB40-1DC8-4838-9D38-54EA2B94700D}" type="sibTrans" cxnId="{50B2DC29-2B2A-45A5-A6D6-7768FB973113}">
      <dgm:prSet/>
      <dgm:spPr/>
      <dgm:t>
        <a:bodyPr/>
        <a:lstStyle/>
        <a:p>
          <a:endParaRPr lang="en-US"/>
        </a:p>
      </dgm:t>
    </dgm:pt>
    <dgm:pt modelId="{4E35F195-43F2-4AEF-8D2A-8D13485EEBC7}">
      <dgm:prSet phldrT="[Text]"/>
      <dgm:spPr>
        <a:solidFill>
          <a:srgbClr val="E6F0FF">
            <a:alpha val="90000"/>
          </a:srgbClr>
        </a:solidFill>
      </dgm:spPr>
      <dgm:t>
        <a:bodyPr/>
        <a:lstStyle/>
        <a:p>
          <a:r>
            <a:rPr lang="en-US"/>
            <a:t>Focus on trade off between time and human safety</a:t>
          </a:r>
        </a:p>
      </dgm:t>
    </dgm:pt>
    <dgm:pt modelId="{7C3BFEEC-4B7A-4FF7-9193-D7E7D882AC96}" type="parTrans" cxnId="{434F546F-91EC-4736-BBDA-CCE04BE33190}">
      <dgm:prSet/>
      <dgm:spPr/>
      <dgm:t>
        <a:bodyPr/>
        <a:lstStyle/>
        <a:p>
          <a:endParaRPr lang="en-US"/>
        </a:p>
      </dgm:t>
    </dgm:pt>
    <dgm:pt modelId="{87889E94-19E1-42AA-934C-D287DE2D189F}" type="sibTrans" cxnId="{434F546F-91EC-4736-BBDA-CCE04BE33190}">
      <dgm:prSet/>
      <dgm:spPr/>
      <dgm:t>
        <a:bodyPr/>
        <a:lstStyle/>
        <a:p>
          <a:endParaRPr lang="en-US"/>
        </a:p>
      </dgm:t>
    </dgm:pt>
    <dgm:pt modelId="{77D756F6-60F4-4968-B627-8734D98C8957}">
      <dgm:prSet phldrT="[Text]"/>
      <dgm:spPr>
        <a:solidFill>
          <a:srgbClr val="E6F0FF">
            <a:alpha val="90000"/>
          </a:srgbClr>
        </a:solidFill>
      </dgm:spPr>
      <dgm:t>
        <a:bodyPr/>
        <a:lstStyle/>
        <a:p>
          <a:r>
            <a:rPr lang="en-US"/>
            <a:t>Accuracy and variance stats for performance in different weather conditions</a:t>
          </a:r>
        </a:p>
      </dgm:t>
    </dgm:pt>
    <dgm:pt modelId="{DDFD76D3-AD93-4290-B422-867BF9D28918}" type="parTrans" cxnId="{A7C617EA-AA00-4ACD-8729-C91E20A2065D}">
      <dgm:prSet/>
      <dgm:spPr/>
      <dgm:t>
        <a:bodyPr/>
        <a:lstStyle/>
        <a:p>
          <a:endParaRPr lang="en-US"/>
        </a:p>
      </dgm:t>
    </dgm:pt>
    <dgm:pt modelId="{D4701020-3ABA-4C84-82CB-D6C26D69B271}" type="sibTrans" cxnId="{A7C617EA-AA00-4ACD-8729-C91E20A2065D}">
      <dgm:prSet/>
      <dgm:spPr/>
      <dgm:t>
        <a:bodyPr/>
        <a:lstStyle/>
        <a:p>
          <a:endParaRPr lang="en-US"/>
        </a:p>
      </dgm:t>
    </dgm:pt>
    <dgm:pt modelId="{6C7C86EC-9B98-4D98-A6C8-F8E5E99DBF56}">
      <dgm:prSet phldrT="[Text]"/>
      <dgm:spPr>
        <a:solidFill>
          <a:srgbClr val="E6F0FF">
            <a:alpha val="90000"/>
          </a:srgbClr>
        </a:solidFill>
      </dgm:spPr>
      <dgm:t>
        <a:bodyPr/>
        <a:lstStyle/>
        <a:p>
          <a:r>
            <a:rPr lang="en-US"/>
            <a:t>False positive and false negative rates</a:t>
          </a:r>
        </a:p>
      </dgm:t>
    </dgm:pt>
    <dgm:pt modelId="{EC035301-A870-4737-A3C5-752786CB2AB0}" type="parTrans" cxnId="{5AD91CBC-3C50-4EB0-8927-B61EB120F484}">
      <dgm:prSet/>
      <dgm:spPr/>
      <dgm:t>
        <a:bodyPr/>
        <a:lstStyle/>
        <a:p>
          <a:endParaRPr lang="en-US"/>
        </a:p>
      </dgm:t>
    </dgm:pt>
    <dgm:pt modelId="{103AD82B-64A4-4D7C-9CEE-6A2D1934A8BF}" type="sibTrans" cxnId="{5AD91CBC-3C50-4EB0-8927-B61EB120F484}">
      <dgm:prSet/>
      <dgm:spPr/>
      <dgm:t>
        <a:bodyPr/>
        <a:lstStyle/>
        <a:p>
          <a:endParaRPr lang="en-US"/>
        </a:p>
      </dgm:t>
    </dgm:pt>
    <dgm:pt modelId="{934B6F1A-BAB5-4DE9-9640-FAEFA765AA65}">
      <dgm:prSet phldr="0"/>
      <dgm:spPr>
        <a:solidFill>
          <a:srgbClr val="0A2057"/>
        </a:solidFill>
        <a:ln>
          <a:solidFill>
            <a:srgbClr val="0A2057"/>
          </a:solidFill>
        </a:ln>
      </dgm:spPr>
      <dgm:t>
        <a:bodyPr/>
        <a:lstStyle/>
        <a:p>
          <a:pPr rtl="0"/>
          <a:r>
            <a:rPr lang="en-US">
              <a:solidFill>
                <a:schemeClr val="bg1"/>
              </a:solidFill>
              <a:latin typeface="Calibri"/>
              <a:ea typeface="Calibri"/>
              <a:cs typeface="Calibri"/>
            </a:rPr>
            <a:t>Further Experiments </a:t>
          </a:r>
        </a:p>
      </dgm:t>
    </dgm:pt>
    <dgm:pt modelId="{BFAAEFD8-9079-43BE-BAE4-57E70CA55777}" type="parTrans" cxnId="{D20B718D-B2F0-0B42-B110-67748AEDC4B2}">
      <dgm:prSet/>
      <dgm:spPr/>
      <dgm:t>
        <a:bodyPr/>
        <a:lstStyle/>
        <a:p>
          <a:endParaRPr lang="en-US"/>
        </a:p>
      </dgm:t>
    </dgm:pt>
    <dgm:pt modelId="{FA76F2AF-5E71-4E23-AC68-EA6B832D79BB}" type="sibTrans" cxnId="{D20B718D-B2F0-0B42-B110-67748AEDC4B2}">
      <dgm:prSet/>
      <dgm:spPr/>
      <dgm:t>
        <a:bodyPr/>
        <a:lstStyle/>
        <a:p>
          <a:endParaRPr lang="en-US"/>
        </a:p>
      </dgm:t>
    </dgm:pt>
    <dgm:pt modelId="{47C913B3-D9BD-4C31-954D-B76AB9F36FAC}">
      <dgm:prSet phldr="0"/>
      <dgm:spPr>
        <a:solidFill>
          <a:srgbClr val="E6F0FF">
            <a:alpha val="90000"/>
          </a:srgbClr>
        </a:solidFill>
      </dgm:spPr>
      <dgm:t>
        <a:bodyPr/>
        <a:lstStyle/>
        <a:p>
          <a:pPr rtl="0"/>
          <a:r>
            <a:rPr lang="en-US">
              <a:latin typeface="Calibri"/>
              <a:ea typeface="Calibri"/>
              <a:cs typeface="Calibri"/>
            </a:rPr>
            <a:t> More complex reward structures</a:t>
          </a:r>
        </a:p>
      </dgm:t>
    </dgm:pt>
    <dgm:pt modelId="{F6FA0360-618C-4ADC-B973-5B1054437527}" type="parTrans" cxnId="{48D0CE42-0F80-2642-8538-06B16C06B347}">
      <dgm:prSet/>
      <dgm:spPr/>
      <dgm:t>
        <a:bodyPr/>
        <a:lstStyle/>
        <a:p>
          <a:endParaRPr lang="en-US"/>
        </a:p>
      </dgm:t>
    </dgm:pt>
    <dgm:pt modelId="{2C219770-6E7E-4831-B8D9-E0CD7942D86C}" type="sibTrans" cxnId="{48D0CE42-0F80-2642-8538-06B16C06B347}">
      <dgm:prSet/>
      <dgm:spPr/>
      <dgm:t>
        <a:bodyPr/>
        <a:lstStyle/>
        <a:p>
          <a:endParaRPr lang="en-US"/>
        </a:p>
      </dgm:t>
    </dgm:pt>
    <dgm:pt modelId="{B13BC5BD-FF3E-4AF2-8F88-163246BB37AD}">
      <dgm:prSet phldr="0"/>
      <dgm:spPr>
        <a:solidFill>
          <a:srgbClr val="E6F0FF">
            <a:alpha val="90000"/>
          </a:srgbClr>
        </a:solidFill>
      </dgm:spPr>
      <dgm:t>
        <a:bodyPr/>
        <a:lstStyle/>
        <a:p>
          <a:pPr rtl="0"/>
          <a:r>
            <a:rPr lang="en-US">
              <a:latin typeface="Calibri"/>
              <a:ea typeface="Calibri"/>
              <a:cs typeface="Calibri"/>
            </a:rPr>
            <a:t>Longer training sessions</a:t>
          </a:r>
        </a:p>
      </dgm:t>
    </dgm:pt>
    <dgm:pt modelId="{B69BBA08-B2A2-4072-994C-5C12DCE37D7F}" type="parTrans" cxnId="{3542A061-5074-5C4C-A70C-93710408D92A}">
      <dgm:prSet/>
      <dgm:spPr/>
      <dgm:t>
        <a:bodyPr/>
        <a:lstStyle/>
        <a:p>
          <a:endParaRPr lang="en-US"/>
        </a:p>
      </dgm:t>
    </dgm:pt>
    <dgm:pt modelId="{D80568CC-C84E-442C-A1AA-B1D4168269CC}" type="sibTrans" cxnId="{3542A061-5074-5C4C-A70C-93710408D92A}">
      <dgm:prSet/>
      <dgm:spPr/>
      <dgm:t>
        <a:bodyPr/>
        <a:lstStyle/>
        <a:p>
          <a:endParaRPr lang="en-US"/>
        </a:p>
      </dgm:t>
    </dgm:pt>
    <dgm:pt modelId="{C16ABD21-067C-439D-88DF-3176E4539E31}">
      <dgm:prSet phldr="0"/>
      <dgm:spPr>
        <a:solidFill>
          <a:srgbClr val="E6F0FF">
            <a:alpha val="90000"/>
          </a:srgbClr>
        </a:solidFill>
      </dgm:spPr>
      <dgm:t>
        <a:bodyPr/>
        <a:lstStyle/>
        <a:p>
          <a:pPr rtl="0"/>
          <a:r>
            <a:rPr lang="en-US">
              <a:latin typeface="Calibri"/>
              <a:ea typeface="Calibri"/>
              <a:cs typeface="Calibri"/>
            </a:rPr>
            <a:t>Adding tactical placements of mines</a:t>
          </a:r>
        </a:p>
      </dgm:t>
    </dgm:pt>
    <dgm:pt modelId="{1371FE57-CDD5-42E9-B182-1F6F8BE724DE}" type="parTrans" cxnId="{2468A283-A86A-9448-B969-7540B0262DE4}">
      <dgm:prSet/>
      <dgm:spPr/>
      <dgm:t>
        <a:bodyPr/>
        <a:lstStyle/>
        <a:p>
          <a:endParaRPr lang="en-US"/>
        </a:p>
      </dgm:t>
    </dgm:pt>
    <dgm:pt modelId="{3000DD0E-925E-4337-BC19-9D52509082FF}" type="sibTrans" cxnId="{2468A283-A86A-9448-B969-7540B0262DE4}">
      <dgm:prSet/>
      <dgm:spPr/>
      <dgm:t>
        <a:bodyPr/>
        <a:lstStyle/>
        <a:p>
          <a:endParaRPr lang="en-US"/>
        </a:p>
      </dgm:t>
    </dgm:pt>
    <dgm:pt modelId="{6B5C534F-1857-4345-B582-09717B6CF9A6}" type="pres">
      <dgm:prSet presAssocID="{B15B4EB6-E0B4-4546-9339-72EA64A21760}" presName="Name0" presStyleCnt="0">
        <dgm:presLayoutVars>
          <dgm:dir/>
          <dgm:animLvl val="lvl"/>
          <dgm:resizeHandles val="exact"/>
        </dgm:presLayoutVars>
      </dgm:prSet>
      <dgm:spPr/>
    </dgm:pt>
    <dgm:pt modelId="{DBBD547C-E5CD-4A88-9F00-002ECD6A011B}" type="pres">
      <dgm:prSet presAssocID="{171F924C-1C2C-4058-98A2-D5BAF7A14817}" presName="composite" presStyleCnt="0"/>
      <dgm:spPr/>
    </dgm:pt>
    <dgm:pt modelId="{9D5A08A2-9523-48C3-BC51-B4BB616CB8A1}" type="pres">
      <dgm:prSet presAssocID="{171F924C-1C2C-4058-98A2-D5BAF7A14817}" presName="parTx" presStyleLbl="alignNode1" presStyleIdx="0" presStyleCnt="4">
        <dgm:presLayoutVars>
          <dgm:chMax val="0"/>
          <dgm:chPref val="0"/>
          <dgm:bulletEnabled val="1"/>
        </dgm:presLayoutVars>
      </dgm:prSet>
      <dgm:spPr/>
    </dgm:pt>
    <dgm:pt modelId="{ED19AF3B-824F-48BB-B9B4-F94AB7257BB5}" type="pres">
      <dgm:prSet presAssocID="{171F924C-1C2C-4058-98A2-D5BAF7A14817}" presName="desTx" presStyleLbl="alignAccFollowNode1" presStyleIdx="0" presStyleCnt="4">
        <dgm:presLayoutVars>
          <dgm:bulletEnabled val="1"/>
        </dgm:presLayoutVars>
      </dgm:prSet>
      <dgm:spPr/>
    </dgm:pt>
    <dgm:pt modelId="{01E2F94C-6DFF-4EB6-A413-96492CB67DBF}" type="pres">
      <dgm:prSet presAssocID="{AA1EBC7D-3018-4B4C-9BC9-819D41758B38}" presName="space" presStyleCnt="0"/>
      <dgm:spPr/>
    </dgm:pt>
    <dgm:pt modelId="{20F86429-3778-4347-B7C7-A72515633934}" type="pres">
      <dgm:prSet presAssocID="{934B6F1A-BAB5-4DE9-9640-FAEFA765AA65}" presName="composite" presStyleCnt="0"/>
      <dgm:spPr/>
    </dgm:pt>
    <dgm:pt modelId="{606C3434-B5E1-4F9C-9A80-1ED2C064D8FF}" type="pres">
      <dgm:prSet presAssocID="{934B6F1A-BAB5-4DE9-9640-FAEFA765AA65}" presName="parTx" presStyleLbl="alignNode1" presStyleIdx="1" presStyleCnt="4">
        <dgm:presLayoutVars>
          <dgm:chMax val="0"/>
          <dgm:chPref val="0"/>
          <dgm:bulletEnabled val="1"/>
        </dgm:presLayoutVars>
      </dgm:prSet>
      <dgm:spPr/>
    </dgm:pt>
    <dgm:pt modelId="{E070800D-0C8E-4B47-BA84-DC26D2253576}" type="pres">
      <dgm:prSet presAssocID="{934B6F1A-BAB5-4DE9-9640-FAEFA765AA65}" presName="desTx" presStyleLbl="alignAccFollowNode1" presStyleIdx="1" presStyleCnt="4">
        <dgm:presLayoutVars>
          <dgm:bulletEnabled val="1"/>
        </dgm:presLayoutVars>
      </dgm:prSet>
      <dgm:spPr/>
    </dgm:pt>
    <dgm:pt modelId="{5DEC45E5-FEE2-498F-B8DB-499F6D01FE0A}" type="pres">
      <dgm:prSet presAssocID="{FA76F2AF-5E71-4E23-AC68-EA6B832D79BB}" presName="space" presStyleCnt="0"/>
      <dgm:spPr/>
    </dgm:pt>
    <dgm:pt modelId="{1A3671F2-51A3-4A7C-98E7-9D06B2806D75}" type="pres">
      <dgm:prSet presAssocID="{090DEA9A-3FF1-495B-A292-512AFAA4B18E}" presName="composite" presStyleCnt="0"/>
      <dgm:spPr/>
    </dgm:pt>
    <dgm:pt modelId="{AD9D9B98-1D43-4C17-A379-293CEFA53C9C}" type="pres">
      <dgm:prSet presAssocID="{090DEA9A-3FF1-495B-A292-512AFAA4B18E}" presName="parTx" presStyleLbl="alignNode1" presStyleIdx="2" presStyleCnt="4">
        <dgm:presLayoutVars>
          <dgm:chMax val="0"/>
          <dgm:chPref val="0"/>
          <dgm:bulletEnabled val="1"/>
        </dgm:presLayoutVars>
      </dgm:prSet>
      <dgm:spPr/>
    </dgm:pt>
    <dgm:pt modelId="{CBA15AC3-5892-4F3B-9ECA-2FD3960C9E4C}" type="pres">
      <dgm:prSet presAssocID="{090DEA9A-3FF1-495B-A292-512AFAA4B18E}" presName="desTx" presStyleLbl="alignAccFollowNode1" presStyleIdx="2" presStyleCnt="4">
        <dgm:presLayoutVars>
          <dgm:bulletEnabled val="1"/>
        </dgm:presLayoutVars>
      </dgm:prSet>
      <dgm:spPr/>
    </dgm:pt>
    <dgm:pt modelId="{DE4E7F4B-B298-4BD3-8FCF-B5FE52D35C54}" type="pres">
      <dgm:prSet presAssocID="{ECFDCF1E-B39D-47AB-A170-9B648A60D9DE}" presName="space" presStyleCnt="0"/>
      <dgm:spPr/>
    </dgm:pt>
    <dgm:pt modelId="{826C35F9-97BF-4899-995A-D3257196CE47}" type="pres">
      <dgm:prSet presAssocID="{AFC51C2B-E3B6-4554-92D3-132A04A002D0}" presName="composite" presStyleCnt="0"/>
      <dgm:spPr/>
    </dgm:pt>
    <dgm:pt modelId="{3C9B1655-4400-4714-B2FD-2371FC8B461F}" type="pres">
      <dgm:prSet presAssocID="{AFC51C2B-E3B6-4554-92D3-132A04A002D0}" presName="parTx" presStyleLbl="alignNode1" presStyleIdx="3" presStyleCnt="4">
        <dgm:presLayoutVars>
          <dgm:chMax val="0"/>
          <dgm:chPref val="0"/>
          <dgm:bulletEnabled val="1"/>
        </dgm:presLayoutVars>
      </dgm:prSet>
      <dgm:spPr/>
    </dgm:pt>
    <dgm:pt modelId="{37680054-C9ED-4F6B-B627-5982174056EF}" type="pres">
      <dgm:prSet presAssocID="{AFC51C2B-E3B6-4554-92D3-132A04A002D0}" presName="desTx" presStyleLbl="alignAccFollowNode1" presStyleIdx="3" presStyleCnt="4">
        <dgm:presLayoutVars>
          <dgm:bulletEnabled val="1"/>
        </dgm:presLayoutVars>
      </dgm:prSet>
      <dgm:spPr/>
    </dgm:pt>
  </dgm:ptLst>
  <dgm:cxnLst>
    <dgm:cxn modelId="{A0929E09-3D69-0A4C-BB78-10FAD4E8FF6C}" type="presOf" srcId="{171F924C-1C2C-4058-98A2-D5BAF7A14817}" destId="{9D5A08A2-9523-48C3-BC51-B4BB616CB8A1}" srcOrd="0" destOrd="0" presId="urn:microsoft.com/office/officeart/2005/8/layout/hList1"/>
    <dgm:cxn modelId="{7E1C1521-E42A-4DD1-9AB0-7254A182ED99}" srcId="{B15B4EB6-E0B4-4546-9339-72EA64A21760}" destId="{171F924C-1C2C-4058-98A2-D5BAF7A14817}" srcOrd="0" destOrd="0" parTransId="{4CB8F753-5D7E-43D8-9DA3-82E8EC882868}" sibTransId="{AA1EBC7D-3018-4B4C-9BC9-819D41758B38}"/>
    <dgm:cxn modelId="{2F78B424-2BD6-48FF-AF29-B1D7009959CB}" srcId="{B15B4EB6-E0B4-4546-9339-72EA64A21760}" destId="{090DEA9A-3FF1-495B-A292-512AFAA4B18E}" srcOrd="2" destOrd="0" parTransId="{52F2B6CD-F60D-4B6E-88FE-8681CE91D024}" sibTransId="{ECFDCF1E-B39D-47AB-A170-9B648A60D9DE}"/>
    <dgm:cxn modelId="{50B2DC29-2B2A-45A5-A6D6-7768FB973113}" srcId="{B15B4EB6-E0B4-4546-9339-72EA64A21760}" destId="{AFC51C2B-E3B6-4554-92D3-132A04A002D0}" srcOrd="3" destOrd="0" parTransId="{EC3F00FC-FC17-4392-B645-32A71343C287}" sibTransId="{90F3CB40-1DC8-4838-9D38-54EA2B94700D}"/>
    <dgm:cxn modelId="{5D52E42C-C3E1-4F4D-B568-12104150BD84}" type="presOf" srcId="{4AA4B0A8-50FB-4F2E-A7BA-48B1EC32771F}" destId="{ED19AF3B-824F-48BB-B9B4-F94AB7257BB5}" srcOrd="0" destOrd="1" presId="urn:microsoft.com/office/officeart/2005/8/layout/hList1"/>
    <dgm:cxn modelId="{13CDFB32-48C7-4756-8FC7-D855E1A84CDE}" type="presOf" srcId="{B15B4EB6-E0B4-4546-9339-72EA64A21760}" destId="{6B5C534F-1857-4345-B582-09717B6CF9A6}" srcOrd="0" destOrd="0" presId="urn:microsoft.com/office/officeart/2005/8/layout/hList1"/>
    <dgm:cxn modelId="{1AD81B3B-0078-854F-8CDC-97A184EA5BBF}" type="presOf" srcId="{47C913B3-D9BD-4C31-954D-B76AB9F36FAC}" destId="{E070800D-0C8E-4B47-BA84-DC26D2253576}" srcOrd="0" destOrd="0" presId="urn:microsoft.com/office/officeart/2005/8/layout/hList1"/>
    <dgm:cxn modelId="{BFC2D560-BE69-054C-99FC-85BD91B5E2C1}" type="presOf" srcId="{AFC51C2B-E3B6-4554-92D3-132A04A002D0}" destId="{3C9B1655-4400-4714-B2FD-2371FC8B461F}" srcOrd="0" destOrd="0" presId="urn:microsoft.com/office/officeart/2005/8/layout/hList1"/>
    <dgm:cxn modelId="{3542A061-5074-5C4C-A70C-93710408D92A}" srcId="{934B6F1A-BAB5-4DE9-9640-FAEFA765AA65}" destId="{B13BC5BD-FF3E-4AF2-8F88-163246BB37AD}" srcOrd="1" destOrd="0" parTransId="{B69BBA08-B2A2-4072-994C-5C12DCE37D7F}" sibTransId="{D80568CC-C84E-442C-A1AA-B1D4168269CC}"/>
    <dgm:cxn modelId="{48D0CE42-0F80-2642-8538-06B16C06B347}" srcId="{934B6F1A-BAB5-4DE9-9640-FAEFA765AA65}" destId="{47C913B3-D9BD-4C31-954D-B76AB9F36FAC}" srcOrd="0" destOrd="0" parTransId="{F6FA0360-618C-4ADC-B973-5B1054437527}" sibTransId="{2C219770-6E7E-4831-B8D9-E0CD7942D86C}"/>
    <dgm:cxn modelId="{E2F2B863-D15B-2B4F-A4C7-FE2E4F89DDBF}" type="presOf" srcId="{60BD5980-0800-4A25-BBE1-990D52675C6C}" destId="{ED19AF3B-824F-48BB-B9B4-F94AB7257BB5}" srcOrd="0" destOrd="0" presId="urn:microsoft.com/office/officeart/2005/8/layout/hList1"/>
    <dgm:cxn modelId="{FCF53247-8061-D042-BAFB-EA9F878B72F1}" type="presOf" srcId="{C16ABD21-067C-439D-88DF-3176E4539E31}" destId="{E070800D-0C8E-4B47-BA84-DC26D2253576}" srcOrd="0" destOrd="2" presId="urn:microsoft.com/office/officeart/2005/8/layout/hList1"/>
    <dgm:cxn modelId="{E2E53E67-654A-974A-BC7E-C7D5591242EC}" type="presOf" srcId="{934B6F1A-BAB5-4DE9-9640-FAEFA765AA65}" destId="{606C3434-B5E1-4F9C-9A80-1ED2C064D8FF}" srcOrd="0" destOrd="0" presId="urn:microsoft.com/office/officeart/2005/8/layout/hList1"/>
    <dgm:cxn modelId="{434F546F-91EC-4736-BBDA-CCE04BE33190}" srcId="{AFC51C2B-E3B6-4554-92D3-132A04A002D0}" destId="{4E35F195-43F2-4AEF-8D2A-8D13485EEBC7}" srcOrd="0" destOrd="0" parTransId="{7C3BFEEC-4B7A-4FF7-9193-D7E7D882AC96}" sibTransId="{87889E94-19E1-42AA-934C-D287DE2D189F}"/>
    <dgm:cxn modelId="{EB0E0575-CC24-4C50-A7C0-3341029875CB}" srcId="{090DEA9A-3FF1-495B-A292-512AFAA4B18E}" destId="{8FF2EC75-C2B8-4A0C-8F66-D8BC0D76442C}" srcOrd="1" destOrd="0" parTransId="{6FD0FE23-7332-4886-8F4C-A1C78C08983B}" sibTransId="{A0E43A27-2521-4EC6-9FA0-15BF4AD7F53D}"/>
    <dgm:cxn modelId="{2357DB7A-755A-4857-BB26-F21093D11F2E}" srcId="{171F924C-1C2C-4058-98A2-D5BAF7A14817}" destId="{60BD5980-0800-4A25-BBE1-990D52675C6C}" srcOrd="0" destOrd="0" parTransId="{6963585B-B481-41E6-9D10-BC8C62390621}" sibTransId="{683FFCA1-16B4-4DBB-9987-417A201648E1}"/>
    <dgm:cxn modelId="{7040597D-D0BE-4E8D-9815-B4512B27E59F}" srcId="{171F924C-1C2C-4058-98A2-D5BAF7A14817}" destId="{4AA4B0A8-50FB-4F2E-A7BA-48B1EC32771F}" srcOrd="1" destOrd="0" parTransId="{DAB7E2A4-E293-49CF-B109-BB4548609A22}" sibTransId="{4A2B2554-AD5B-408D-BDF7-C78B111F76BD}"/>
    <dgm:cxn modelId="{2468A283-A86A-9448-B969-7540B0262DE4}" srcId="{934B6F1A-BAB5-4DE9-9640-FAEFA765AA65}" destId="{C16ABD21-067C-439D-88DF-3176E4539E31}" srcOrd="2" destOrd="0" parTransId="{1371FE57-CDD5-42E9-B182-1F6F8BE724DE}" sibTransId="{3000DD0E-925E-4337-BC19-9D52509082FF}"/>
    <dgm:cxn modelId="{CD72DD83-42AF-684A-B033-7970BF0DF6B9}" type="presOf" srcId="{B13BC5BD-FF3E-4AF2-8F88-163246BB37AD}" destId="{E070800D-0C8E-4B47-BA84-DC26D2253576}" srcOrd="0" destOrd="1" presId="urn:microsoft.com/office/officeart/2005/8/layout/hList1"/>
    <dgm:cxn modelId="{D20B718D-B2F0-0B42-B110-67748AEDC4B2}" srcId="{B15B4EB6-E0B4-4546-9339-72EA64A21760}" destId="{934B6F1A-BAB5-4DE9-9640-FAEFA765AA65}" srcOrd="1" destOrd="0" parTransId="{BFAAEFD8-9079-43BE-BAE4-57E70CA55777}" sibTransId="{FA76F2AF-5E71-4E23-AC68-EA6B832D79BB}"/>
    <dgm:cxn modelId="{4ACBF690-3A9F-E744-86F3-1AF72009D584}" type="presOf" srcId="{77D756F6-60F4-4968-B627-8734D98C8957}" destId="{37680054-C9ED-4F6B-B627-5982174056EF}" srcOrd="0" destOrd="1" presId="urn:microsoft.com/office/officeart/2005/8/layout/hList1"/>
    <dgm:cxn modelId="{1BA86C92-3810-EC40-AF21-91DED026A9AA}" type="presOf" srcId="{A7E4D792-0333-46E3-AD6D-758F3460B08F}" destId="{CBA15AC3-5892-4F3B-9ECA-2FD3960C9E4C}" srcOrd="0" destOrd="0" presId="urn:microsoft.com/office/officeart/2005/8/layout/hList1"/>
    <dgm:cxn modelId="{D216ECB8-EF0C-9B4F-811F-01577AB0D988}" type="presOf" srcId="{090DEA9A-3FF1-495B-A292-512AFAA4B18E}" destId="{AD9D9B98-1D43-4C17-A379-293CEFA53C9C}" srcOrd="0" destOrd="0" presId="urn:microsoft.com/office/officeart/2005/8/layout/hList1"/>
    <dgm:cxn modelId="{BEB17BBB-ED0D-416A-9130-E15B5596C75C}" srcId="{090DEA9A-3FF1-495B-A292-512AFAA4B18E}" destId="{A7E4D792-0333-46E3-AD6D-758F3460B08F}" srcOrd="0" destOrd="0" parTransId="{F7CC2BE8-A7E5-45EC-8420-D7412936C24E}" sibTransId="{DBDE67DB-19E9-4ADE-930B-9026FCD31B8E}"/>
    <dgm:cxn modelId="{5AD91CBC-3C50-4EB0-8927-B61EB120F484}" srcId="{090DEA9A-3FF1-495B-A292-512AFAA4B18E}" destId="{6C7C86EC-9B98-4D98-A6C8-F8E5E99DBF56}" srcOrd="2" destOrd="0" parTransId="{EC035301-A870-4737-A3C5-752786CB2AB0}" sibTransId="{103AD82B-64A4-4D7C-9CEE-6A2D1934A8BF}"/>
    <dgm:cxn modelId="{66A13CDF-4BCE-A34F-BD9E-47DEC2861154}" type="presOf" srcId="{4E35F195-43F2-4AEF-8D2A-8D13485EEBC7}" destId="{37680054-C9ED-4F6B-B627-5982174056EF}" srcOrd="0" destOrd="0" presId="urn:microsoft.com/office/officeart/2005/8/layout/hList1"/>
    <dgm:cxn modelId="{094AD6E0-927D-9246-B2A0-B0A083547274}" type="presOf" srcId="{6C7C86EC-9B98-4D98-A6C8-F8E5E99DBF56}" destId="{CBA15AC3-5892-4F3B-9ECA-2FD3960C9E4C}" srcOrd="0" destOrd="2" presId="urn:microsoft.com/office/officeart/2005/8/layout/hList1"/>
    <dgm:cxn modelId="{7B2C03E3-CF70-5E4D-9568-052B4FB4FEBA}" type="presOf" srcId="{8FF2EC75-C2B8-4A0C-8F66-D8BC0D76442C}" destId="{CBA15AC3-5892-4F3B-9ECA-2FD3960C9E4C}" srcOrd="0" destOrd="1" presId="urn:microsoft.com/office/officeart/2005/8/layout/hList1"/>
    <dgm:cxn modelId="{A7C617EA-AA00-4ACD-8729-C91E20A2065D}" srcId="{AFC51C2B-E3B6-4554-92D3-132A04A002D0}" destId="{77D756F6-60F4-4968-B627-8734D98C8957}" srcOrd="1" destOrd="0" parTransId="{DDFD76D3-AD93-4290-B422-867BF9D28918}" sibTransId="{D4701020-3ABA-4C84-82CB-D6C26D69B271}"/>
    <dgm:cxn modelId="{DBA465FB-A4FD-4248-8016-5830828F5C86}" type="presParOf" srcId="{6B5C534F-1857-4345-B582-09717B6CF9A6}" destId="{DBBD547C-E5CD-4A88-9F00-002ECD6A011B}" srcOrd="0" destOrd="0" presId="urn:microsoft.com/office/officeart/2005/8/layout/hList1"/>
    <dgm:cxn modelId="{BE641C19-B5E9-1B42-864E-E7558CD2FFB6}" type="presParOf" srcId="{DBBD547C-E5CD-4A88-9F00-002ECD6A011B}" destId="{9D5A08A2-9523-48C3-BC51-B4BB616CB8A1}" srcOrd="0" destOrd="0" presId="urn:microsoft.com/office/officeart/2005/8/layout/hList1"/>
    <dgm:cxn modelId="{A3B7F04D-08D9-504A-8FCB-7D937FD022D2}" type="presParOf" srcId="{DBBD547C-E5CD-4A88-9F00-002ECD6A011B}" destId="{ED19AF3B-824F-48BB-B9B4-F94AB7257BB5}" srcOrd="1" destOrd="0" presId="urn:microsoft.com/office/officeart/2005/8/layout/hList1"/>
    <dgm:cxn modelId="{742E6985-7858-6346-A785-C995FFD98408}" type="presParOf" srcId="{6B5C534F-1857-4345-B582-09717B6CF9A6}" destId="{01E2F94C-6DFF-4EB6-A413-96492CB67DBF}" srcOrd="1" destOrd="0" presId="urn:microsoft.com/office/officeart/2005/8/layout/hList1"/>
    <dgm:cxn modelId="{79ED4DA5-86FB-9143-9073-D7C936CC6443}" type="presParOf" srcId="{6B5C534F-1857-4345-B582-09717B6CF9A6}" destId="{20F86429-3778-4347-B7C7-A72515633934}" srcOrd="2" destOrd="0" presId="urn:microsoft.com/office/officeart/2005/8/layout/hList1"/>
    <dgm:cxn modelId="{D7C052B2-3C5F-7545-A14A-E00DA15C5A08}" type="presParOf" srcId="{20F86429-3778-4347-B7C7-A72515633934}" destId="{606C3434-B5E1-4F9C-9A80-1ED2C064D8FF}" srcOrd="0" destOrd="0" presId="urn:microsoft.com/office/officeart/2005/8/layout/hList1"/>
    <dgm:cxn modelId="{E2DB1602-0ED4-1D48-9955-4C23350819D0}" type="presParOf" srcId="{20F86429-3778-4347-B7C7-A72515633934}" destId="{E070800D-0C8E-4B47-BA84-DC26D2253576}" srcOrd="1" destOrd="0" presId="urn:microsoft.com/office/officeart/2005/8/layout/hList1"/>
    <dgm:cxn modelId="{90664990-9F37-CD4A-9357-47B9D2F08A9D}" type="presParOf" srcId="{6B5C534F-1857-4345-B582-09717B6CF9A6}" destId="{5DEC45E5-FEE2-498F-B8DB-499F6D01FE0A}" srcOrd="3" destOrd="0" presId="urn:microsoft.com/office/officeart/2005/8/layout/hList1"/>
    <dgm:cxn modelId="{3E8C4B8F-4A7D-3F44-A28B-3034AE29E9CE}" type="presParOf" srcId="{6B5C534F-1857-4345-B582-09717B6CF9A6}" destId="{1A3671F2-51A3-4A7C-98E7-9D06B2806D75}" srcOrd="4" destOrd="0" presId="urn:microsoft.com/office/officeart/2005/8/layout/hList1"/>
    <dgm:cxn modelId="{4D777A31-C989-CF40-8F14-9236621E75D8}" type="presParOf" srcId="{1A3671F2-51A3-4A7C-98E7-9D06B2806D75}" destId="{AD9D9B98-1D43-4C17-A379-293CEFA53C9C}" srcOrd="0" destOrd="0" presId="urn:microsoft.com/office/officeart/2005/8/layout/hList1"/>
    <dgm:cxn modelId="{0D920C83-E775-2345-BCDF-A6452534C9C9}" type="presParOf" srcId="{1A3671F2-51A3-4A7C-98E7-9D06B2806D75}" destId="{CBA15AC3-5892-4F3B-9ECA-2FD3960C9E4C}" srcOrd="1" destOrd="0" presId="urn:microsoft.com/office/officeart/2005/8/layout/hList1"/>
    <dgm:cxn modelId="{D6F5B9AB-05E6-DD41-A1A7-3029F58A0149}" type="presParOf" srcId="{6B5C534F-1857-4345-B582-09717B6CF9A6}" destId="{DE4E7F4B-B298-4BD3-8FCF-B5FE52D35C54}" srcOrd="5" destOrd="0" presId="urn:microsoft.com/office/officeart/2005/8/layout/hList1"/>
    <dgm:cxn modelId="{4CF47E11-B765-BA46-8A75-8E5A876A55B0}" type="presParOf" srcId="{6B5C534F-1857-4345-B582-09717B6CF9A6}" destId="{826C35F9-97BF-4899-995A-D3257196CE47}" srcOrd="6" destOrd="0" presId="urn:microsoft.com/office/officeart/2005/8/layout/hList1"/>
    <dgm:cxn modelId="{6D21E404-1A26-0349-B9E6-5870F5BDBD65}" type="presParOf" srcId="{826C35F9-97BF-4899-995A-D3257196CE47}" destId="{3C9B1655-4400-4714-B2FD-2371FC8B461F}" srcOrd="0" destOrd="0" presId="urn:microsoft.com/office/officeart/2005/8/layout/hList1"/>
    <dgm:cxn modelId="{52CAC02D-7C2F-6340-BCC7-B65B593F8FB3}" type="presParOf" srcId="{826C35F9-97BF-4899-995A-D3257196CE47}" destId="{37680054-C9ED-4F6B-B627-5982174056E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8E5F0-ED2A-4CB1-9920-6D920845D125}">
      <dsp:nvSpPr>
        <dsp:cNvPr id="0" name=""/>
        <dsp:cNvSpPr/>
      </dsp:nvSpPr>
      <dsp:spPr>
        <a:xfrm>
          <a:off x="1072" y="351555"/>
          <a:ext cx="1422160" cy="1422160"/>
        </a:xfrm>
        <a:prstGeom prst="ellipse">
          <a:avLst/>
        </a:prstGeom>
        <a:solidFill>
          <a:srgbClr val="0A2057"/>
        </a:solidFill>
        <a:ln>
          <a:solidFill>
            <a:srgbClr val="0A2057"/>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ptos Display" panose="02110004020202020204"/>
            </a:rPr>
            <a:t>Confidence in Capabilities</a:t>
          </a:r>
          <a:endParaRPr lang="en-US" sz="1400" kern="1200"/>
        </a:p>
      </dsp:txBody>
      <dsp:txXfrm>
        <a:off x="209343" y="559826"/>
        <a:ext cx="1005618" cy="1005618"/>
      </dsp:txXfrm>
    </dsp:sp>
    <dsp:sp modelId="{39A6EF77-243A-435C-A208-3B94710633C1}">
      <dsp:nvSpPr>
        <dsp:cNvPr id="0" name=""/>
        <dsp:cNvSpPr/>
      </dsp:nvSpPr>
      <dsp:spPr>
        <a:xfrm>
          <a:off x="1538713" y="650208"/>
          <a:ext cx="824853" cy="824853"/>
        </a:xfrm>
        <a:prstGeom prst="mathPlus">
          <a:avLst/>
        </a:prstGeom>
        <a:solidFill>
          <a:srgbClr val="0A205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48047" y="965632"/>
        <a:ext cx="606185" cy="194005"/>
      </dsp:txXfrm>
    </dsp:sp>
    <dsp:sp modelId="{ED65C851-D311-4365-86AE-FFC42A6B7877}">
      <dsp:nvSpPr>
        <dsp:cNvPr id="0" name=""/>
        <dsp:cNvSpPr/>
      </dsp:nvSpPr>
      <dsp:spPr>
        <a:xfrm>
          <a:off x="2479045" y="351555"/>
          <a:ext cx="1422160" cy="1422160"/>
        </a:xfrm>
        <a:prstGeom prst="ellipse">
          <a:avLst/>
        </a:prstGeom>
        <a:solidFill>
          <a:srgbClr val="0A2057"/>
        </a:solidFill>
        <a:ln>
          <a:solidFill>
            <a:srgbClr val="0A2057"/>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ptos Display" panose="02110004020202020204"/>
            </a:rPr>
            <a:t>Consistent &amp; Reliable Performance</a:t>
          </a:r>
          <a:endParaRPr lang="en-US" sz="1400" kern="1200"/>
        </a:p>
      </dsp:txBody>
      <dsp:txXfrm>
        <a:off x="2687316" y="559826"/>
        <a:ext cx="1005618" cy="1005618"/>
      </dsp:txXfrm>
    </dsp:sp>
    <dsp:sp modelId="{8D9130E3-9E02-4399-99A3-122E6C2381EA}">
      <dsp:nvSpPr>
        <dsp:cNvPr id="0" name=""/>
        <dsp:cNvSpPr/>
      </dsp:nvSpPr>
      <dsp:spPr>
        <a:xfrm>
          <a:off x="4016685" y="650208"/>
          <a:ext cx="824853" cy="824853"/>
        </a:xfrm>
        <a:prstGeom prst="mathEqual">
          <a:avLst/>
        </a:prstGeom>
        <a:solidFill>
          <a:srgbClr val="0A2057"/>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26019" y="820128"/>
        <a:ext cx="606185" cy="485013"/>
      </dsp:txXfrm>
    </dsp:sp>
    <dsp:sp modelId="{FC248659-56F5-4337-9BA3-110978331742}">
      <dsp:nvSpPr>
        <dsp:cNvPr id="0" name=""/>
        <dsp:cNvSpPr/>
      </dsp:nvSpPr>
      <dsp:spPr>
        <a:xfrm>
          <a:off x="4957018" y="351555"/>
          <a:ext cx="1422160" cy="1422160"/>
        </a:xfrm>
        <a:prstGeom prst="ellipse">
          <a:avLst/>
        </a:prstGeom>
        <a:solidFill>
          <a:srgbClr val="0A2057"/>
        </a:solidFill>
        <a:ln>
          <a:solidFill>
            <a:srgbClr val="0A2057"/>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Aptos Display" panose="02110004020202020204"/>
            </a:rPr>
            <a:t>Trust in AI</a:t>
          </a:r>
          <a:endParaRPr lang="en-US" sz="1400" kern="1200"/>
        </a:p>
      </dsp:txBody>
      <dsp:txXfrm>
        <a:off x="5165289" y="559826"/>
        <a:ext cx="1005618" cy="1005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63C71-D463-40A5-A26D-8BC2A09D4928}">
      <dsp:nvSpPr>
        <dsp:cNvPr id="0" name=""/>
        <dsp:cNvSpPr/>
      </dsp:nvSpPr>
      <dsp:spPr>
        <a:xfrm rot="5400000">
          <a:off x="3420713" y="-1206361"/>
          <a:ext cx="1030098" cy="3704247"/>
        </a:xfrm>
        <a:prstGeom prst="round2SameRect">
          <a:avLst/>
        </a:prstGeom>
        <a:solidFill>
          <a:srgbClr val="EBEEF2">
            <a:alpha val="90000"/>
          </a:srgbClr>
        </a:solidFill>
        <a:ln w="19050" cap="flat" cmpd="sng" algn="ctr">
          <a:solidFill>
            <a:srgbClr val="EBEEF2">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Configurable network with metadata, prediction estimates, accuracy, and mines</a:t>
          </a:r>
        </a:p>
        <a:p>
          <a:pPr marL="114300" lvl="1" indent="-114300" algn="l" defTabSz="622300">
            <a:lnSpc>
              <a:spcPct val="90000"/>
            </a:lnSpc>
            <a:spcBef>
              <a:spcPct val="0"/>
            </a:spcBef>
            <a:spcAft>
              <a:spcPct val="15000"/>
            </a:spcAft>
            <a:buChar char="•"/>
          </a:pPr>
          <a:r>
            <a:rPr lang="en-US" sz="1400" kern="1200" dirty="0"/>
            <a:t>Relates environment to accuracy</a:t>
          </a:r>
        </a:p>
      </dsp:txBody>
      <dsp:txXfrm rot="-5400000">
        <a:off x="2083639" y="180998"/>
        <a:ext cx="3653962" cy="929528"/>
      </dsp:txXfrm>
    </dsp:sp>
    <dsp:sp modelId="{2216C73C-B438-4707-A4DA-190ED581F833}">
      <dsp:nvSpPr>
        <dsp:cNvPr id="0" name=""/>
        <dsp:cNvSpPr/>
      </dsp:nvSpPr>
      <dsp:spPr>
        <a:xfrm>
          <a:off x="0" y="1950"/>
          <a:ext cx="2083639" cy="1287623"/>
        </a:xfrm>
        <a:prstGeom prst="roundRect">
          <a:avLst/>
        </a:prstGeom>
        <a:solidFill>
          <a:srgbClr val="0A2057"/>
        </a:solidFill>
        <a:ln w="19050" cap="flat" cmpd="sng" algn="ctr">
          <a:solidFill>
            <a:srgbClr val="0A205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Map Generation</a:t>
          </a:r>
        </a:p>
      </dsp:txBody>
      <dsp:txXfrm>
        <a:off x="62857" y="64807"/>
        <a:ext cx="1957925" cy="1161909"/>
      </dsp:txXfrm>
    </dsp:sp>
    <dsp:sp modelId="{6CC28AA2-DE1C-4D52-AA84-FD7213D03B8A}">
      <dsp:nvSpPr>
        <dsp:cNvPr id="0" name=""/>
        <dsp:cNvSpPr/>
      </dsp:nvSpPr>
      <dsp:spPr>
        <a:xfrm rot="5400000">
          <a:off x="3420713" y="145643"/>
          <a:ext cx="1030098" cy="3704247"/>
        </a:xfrm>
        <a:prstGeom prst="round2SameRect">
          <a:avLst/>
        </a:prstGeom>
        <a:solidFill>
          <a:srgbClr val="EBEEF2">
            <a:alpha val="90000"/>
          </a:srgbClr>
        </a:solidFill>
        <a:ln w="19050" cap="flat" cmpd="sng" algn="ctr">
          <a:solidFill>
            <a:srgbClr val="EBEEF2">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Accuracy and knowing when a system is inaccurate is critical in trust</a:t>
          </a:r>
        </a:p>
        <a:p>
          <a:pPr marL="114300" lvl="1" indent="-114300" algn="l" defTabSz="622300">
            <a:lnSpc>
              <a:spcPct val="90000"/>
            </a:lnSpc>
            <a:spcBef>
              <a:spcPct val="0"/>
            </a:spcBef>
            <a:spcAft>
              <a:spcPct val="15000"/>
            </a:spcAft>
            <a:buChar char="•"/>
          </a:pPr>
          <a:r>
            <a:rPr lang="en-US" sz="1400" kern="1200" dirty="0"/>
            <a:t>Logistic regression to model environment and detection reliability</a:t>
          </a:r>
        </a:p>
      </dsp:txBody>
      <dsp:txXfrm rot="-5400000">
        <a:off x="2083639" y="1533003"/>
        <a:ext cx="3653962" cy="929528"/>
      </dsp:txXfrm>
    </dsp:sp>
    <dsp:sp modelId="{A9013E6C-2421-4883-ACF5-52E490147AEF}">
      <dsp:nvSpPr>
        <dsp:cNvPr id="0" name=""/>
        <dsp:cNvSpPr/>
      </dsp:nvSpPr>
      <dsp:spPr>
        <a:xfrm>
          <a:off x="0" y="1353955"/>
          <a:ext cx="2083639" cy="1287623"/>
        </a:xfrm>
        <a:prstGeom prst="roundRect">
          <a:avLst/>
        </a:prstGeom>
        <a:solidFill>
          <a:srgbClr val="0A2057"/>
        </a:solidFill>
        <a:ln w="19050" cap="flat" cmpd="sng" algn="ctr">
          <a:solidFill>
            <a:srgbClr val="0A205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Accuracy Methodology</a:t>
          </a:r>
        </a:p>
      </dsp:txBody>
      <dsp:txXfrm>
        <a:off x="62857" y="1416812"/>
        <a:ext cx="1957925" cy="1161909"/>
      </dsp:txXfrm>
    </dsp:sp>
    <dsp:sp modelId="{65395990-BC19-430E-B2B8-4DC10DFA21A2}">
      <dsp:nvSpPr>
        <dsp:cNvPr id="0" name=""/>
        <dsp:cNvSpPr/>
      </dsp:nvSpPr>
      <dsp:spPr>
        <a:xfrm rot="5400000">
          <a:off x="3420713" y="1497648"/>
          <a:ext cx="1030098" cy="3704247"/>
        </a:xfrm>
        <a:prstGeom prst="round2SameRect">
          <a:avLst/>
        </a:prstGeom>
        <a:solidFill>
          <a:srgbClr val="EBEEF2">
            <a:alpha val="90000"/>
          </a:srgbClr>
        </a:solidFill>
        <a:ln w="19050" cap="flat" cmpd="sng" algn="ctr">
          <a:solidFill>
            <a:srgbClr val="EBEEF2">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Translates the system accuracy and ground truth into a confidence score</a:t>
          </a:r>
        </a:p>
        <a:p>
          <a:pPr marL="114300" lvl="1" indent="-114300" algn="l" defTabSz="622300">
            <a:lnSpc>
              <a:spcPct val="90000"/>
            </a:lnSpc>
            <a:spcBef>
              <a:spcPct val="0"/>
            </a:spcBef>
            <a:spcAft>
              <a:spcPct val="15000"/>
            </a:spcAft>
            <a:buChar char="•"/>
          </a:pPr>
          <a:r>
            <a:rPr lang="en-US" sz="1400" kern="1200" dirty="0"/>
            <a:t>Logistic regression</a:t>
          </a:r>
        </a:p>
      </dsp:txBody>
      <dsp:txXfrm rot="-5400000">
        <a:off x="2083639" y="2885008"/>
        <a:ext cx="3653962" cy="929528"/>
      </dsp:txXfrm>
    </dsp:sp>
    <dsp:sp modelId="{3063A8AB-A11E-488C-850A-C528B9CE7EAB}">
      <dsp:nvSpPr>
        <dsp:cNvPr id="0" name=""/>
        <dsp:cNvSpPr/>
      </dsp:nvSpPr>
      <dsp:spPr>
        <a:xfrm>
          <a:off x="0" y="2705960"/>
          <a:ext cx="2083639" cy="1287623"/>
        </a:xfrm>
        <a:prstGeom prst="roundRect">
          <a:avLst/>
        </a:prstGeom>
        <a:solidFill>
          <a:srgbClr val="0A2057"/>
        </a:solidFill>
        <a:ln w="19050" cap="flat" cmpd="sng" algn="ctr">
          <a:solidFill>
            <a:srgbClr val="0A205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Prediction Estimation</a:t>
          </a:r>
        </a:p>
      </dsp:txBody>
      <dsp:txXfrm>
        <a:off x="62857" y="2768817"/>
        <a:ext cx="1957925" cy="1161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503EB-5422-4BE1-8D9B-443A24E11634}">
      <dsp:nvSpPr>
        <dsp:cNvPr id="0" name=""/>
        <dsp:cNvSpPr/>
      </dsp:nvSpPr>
      <dsp:spPr>
        <a:xfrm>
          <a:off x="536" y="264316"/>
          <a:ext cx="2092193" cy="1255316"/>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Distance to Goal</a:t>
          </a:r>
        </a:p>
      </dsp:txBody>
      <dsp:txXfrm>
        <a:off x="536" y="264316"/>
        <a:ext cx="2092193" cy="1255316"/>
      </dsp:txXfrm>
    </dsp:sp>
    <dsp:sp modelId="{E39E9163-ADE3-48DD-9740-49C545FB17FD}">
      <dsp:nvSpPr>
        <dsp:cNvPr id="0" name=""/>
        <dsp:cNvSpPr/>
      </dsp:nvSpPr>
      <dsp:spPr>
        <a:xfrm>
          <a:off x="2301949" y="264316"/>
          <a:ext cx="2092193" cy="1255316"/>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Scans Performed</a:t>
          </a:r>
        </a:p>
      </dsp:txBody>
      <dsp:txXfrm>
        <a:off x="2301949" y="264316"/>
        <a:ext cx="2092193" cy="1255316"/>
      </dsp:txXfrm>
    </dsp:sp>
    <dsp:sp modelId="{41601571-B2B5-4F56-8046-8358613A7DDE}">
      <dsp:nvSpPr>
        <dsp:cNvPr id="0" name=""/>
        <dsp:cNvSpPr/>
      </dsp:nvSpPr>
      <dsp:spPr>
        <a:xfrm>
          <a:off x="536" y="1728852"/>
          <a:ext cx="2092193" cy="1255316"/>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Mine Encounters</a:t>
          </a:r>
        </a:p>
      </dsp:txBody>
      <dsp:txXfrm>
        <a:off x="536" y="1728852"/>
        <a:ext cx="2092193" cy="1255316"/>
      </dsp:txXfrm>
    </dsp:sp>
    <dsp:sp modelId="{D145CAC5-2E2F-4E4E-B794-3A1DE1F8A55A}">
      <dsp:nvSpPr>
        <dsp:cNvPr id="0" name=""/>
        <dsp:cNvSpPr/>
      </dsp:nvSpPr>
      <dsp:spPr>
        <a:xfrm>
          <a:off x="2301949" y="1728852"/>
          <a:ext cx="2092193" cy="1255316"/>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Action Efficiency</a:t>
          </a:r>
        </a:p>
      </dsp:txBody>
      <dsp:txXfrm>
        <a:off x="2301949" y="1728852"/>
        <a:ext cx="2092193" cy="1255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7DA68-40A3-4C95-9530-422613821BAD}">
      <dsp:nvSpPr>
        <dsp:cNvPr id="0" name=""/>
        <dsp:cNvSpPr/>
      </dsp:nvSpPr>
      <dsp:spPr>
        <a:xfrm>
          <a:off x="856167" y="1582"/>
          <a:ext cx="2300152" cy="1380091"/>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Human Subject Matter Experts</a:t>
          </a:r>
        </a:p>
      </dsp:txBody>
      <dsp:txXfrm>
        <a:off x="856167" y="1582"/>
        <a:ext cx="2300152" cy="1380091"/>
      </dsp:txXfrm>
    </dsp:sp>
    <dsp:sp modelId="{F16CA65F-E5C1-468E-B50C-E85997439901}">
      <dsp:nvSpPr>
        <dsp:cNvPr id="0" name=""/>
        <dsp:cNvSpPr/>
      </dsp:nvSpPr>
      <dsp:spPr>
        <a:xfrm>
          <a:off x="3386335" y="1582"/>
          <a:ext cx="2300152" cy="1380091"/>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AI-ML Engineers</a:t>
          </a:r>
        </a:p>
      </dsp:txBody>
      <dsp:txXfrm>
        <a:off x="3386335" y="1582"/>
        <a:ext cx="2300152" cy="1380091"/>
      </dsp:txXfrm>
    </dsp:sp>
    <dsp:sp modelId="{4EE3DCE6-89ED-4827-8BCC-E30D9440F17E}">
      <dsp:nvSpPr>
        <dsp:cNvPr id="0" name=""/>
        <dsp:cNvSpPr/>
      </dsp:nvSpPr>
      <dsp:spPr>
        <a:xfrm>
          <a:off x="856167" y="1611689"/>
          <a:ext cx="2300152" cy="1380091"/>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AI Technicians + AI Software Engineers</a:t>
          </a:r>
        </a:p>
      </dsp:txBody>
      <dsp:txXfrm>
        <a:off x="856167" y="1611689"/>
        <a:ext cx="2300152" cy="1380091"/>
      </dsp:txXfrm>
    </dsp:sp>
    <dsp:sp modelId="{F91AD21A-CBB8-4DA4-A84E-57CF79996F7E}">
      <dsp:nvSpPr>
        <dsp:cNvPr id="0" name=""/>
        <dsp:cNvSpPr/>
      </dsp:nvSpPr>
      <dsp:spPr>
        <a:xfrm>
          <a:off x="3386335" y="1611689"/>
          <a:ext cx="2300152" cy="1380091"/>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Cyber Workforce</a:t>
          </a:r>
        </a:p>
      </dsp:txBody>
      <dsp:txXfrm>
        <a:off x="3386335" y="1611689"/>
        <a:ext cx="2300152" cy="1380091"/>
      </dsp:txXfrm>
    </dsp:sp>
    <dsp:sp modelId="{401BF80A-628A-4259-AB1B-0661BDC948C3}">
      <dsp:nvSpPr>
        <dsp:cNvPr id="0" name=""/>
        <dsp:cNvSpPr/>
      </dsp:nvSpPr>
      <dsp:spPr>
        <a:xfrm>
          <a:off x="856167" y="3221796"/>
          <a:ext cx="2300152" cy="1380091"/>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Risk Analysis Workforce</a:t>
          </a:r>
        </a:p>
      </dsp:txBody>
      <dsp:txXfrm>
        <a:off x="856167" y="3221796"/>
        <a:ext cx="2300152" cy="1380091"/>
      </dsp:txXfrm>
    </dsp:sp>
    <dsp:sp modelId="{E2B6CC36-645A-46EE-87B9-E4D3F8F81EA6}">
      <dsp:nvSpPr>
        <dsp:cNvPr id="0" name=""/>
        <dsp:cNvSpPr/>
      </dsp:nvSpPr>
      <dsp:spPr>
        <a:xfrm>
          <a:off x="3386335" y="3221796"/>
          <a:ext cx="2300152" cy="1380091"/>
        </a:xfrm>
        <a:prstGeom prst="rect">
          <a:avLst/>
        </a:prstGeom>
        <a:solidFill>
          <a:srgbClr val="0A2057"/>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Operators</a:t>
          </a:r>
        </a:p>
      </dsp:txBody>
      <dsp:txXfrm>
        <a:off x="3386335" y="3221796"/>
        <a:ext cx="2300152" cy="13800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A08A2-9523-48C3-BC51-B4BB616CB8A1}">
      <dsp:nvSpPr>
        <dsp:cNvPr id="0" name=""/>
        <dsp:cNvSpPr/>
      </dsp:nvSpPr>
      <dsp:spPr>
        <a:xfrm>
          <a:off x="3633" y="984210"/>
          <a:ext cx="2184988" cy="724997"/>
        </a:xfrm>
        <a:prstGeom prst="rect">
          <a:avLst/>
        </a:prstGeom>
        <a:solidFill>
          <a:srgbClr val="0A2057"/>
        </a:solidFill>
        <a:ln w="19050" cap="flat" cmpd="sng" algn="ctr">
          <a:solidFill>
            <a:srgbClr val="0A205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Simulation Enhancements</a:t>
          </a:r>
        </a:p>
      </dsp:txBody>
      <dsp:txXfrm>
        <a:off x="3633" y="984210"/>
        <a:ext cx="2184988" cy="724997"/>
      </dsp:txXfrm>
    </dsp:sp>
    <dsp:sp modelId="{ED19AF3B-824F-48BB-B9B4-F94AB7257BB5}">
      <dsp:nvSpPr>
        <dsp:cNvPr id="0" name=""/>
        <dsp:cNvSpPr/>
      </dsp:nvSpPr>
      <dsp:spPr>
        <a:xfrm>
          <a:off x="3633" y="1709207"/>
          <a:ext cx="2184988" cy="3422671"/>
        </a:xfrm>
        <a:prstGeom prst="rect">
          <a:avLst/>
        </a:prstGeom>
        <a:solidFill>
          <a:srgbClr val="E6F0FF">
            <a:alpha val="90000"/>
          </a:srgb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Adjusting parameters to account for </a:t>
          </a:r>
          <a:r>
            <a:rPr lang="en-US" sz="2000" kern="1200">
              <a:latin typeface="Aptos Display" panose="02110004020202020204"/>
            </a:rPr>
            <a:t>more real</a:t>
          </a:r>
          <a:r>
            <a:rPr lang="en-US" sz="2000" kern="1200"/>
            <a:t> world-conditions</a:t>
          </a:r>
        </a:p>
        <a:p>
          <a:pPr marL="228600" lvl="1" indent="-228600" algn="l" defTabSz="889000">
            <a:lnSpc>
              <a:spcPct val="90000"/>
            </a:lnSpc>
            <a:spcBef>
              <a:spcPct val="0"/>
            </a:spcBef>
            <a:spcAft>
              <a:spcPct val="15000"/>
            </a:spcAft>
            <a:buChar char="•"/>
          </a:pPr>
          <a:r>
            <a:rPr lang="en-US" sz="2000" kern="1200"/>
            <a:t>Add parameters for number of UAVs and UGVs</a:t>
          </a:r>
        </a:p>
      </dsp:txBody>
      <dsp:txXfrm>
        <a:off x="3633" y="1709207"/>
        <a:ext cx="2184988" cy="3422671"/>
      </dsp:txXfrm>
    </dsp:sp>
    <dsp:sp modelId="{606C3434-B5E1-4F9C-9A80-1ED2C064D8FF}">
      <dsp:nvSpPr>
        <dsp:cNvPr id="0" name=""/>
        <dsp:cNvSpPr/>
      </dsp:nvSpPr>
      <dsp:spPr>
        <a:xfrm>
          <a:off x="2494520" y="984210"/>
          <a:ext cx="2184988" cy="724997"/>
        </a:xfrm>
        <a:prstGeom prst="rect">
          <a:avLst/>
        </a:prstGeom>
        <a:solidFill>
          <a:srgbClr val="0A2057"/>
        </a:solidFill>
        <a:ln w="19050" cap="flat" cmpd="sng" algn="ctr">
          <a:solidFill>
            <a:srgbClr val="0A205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solidFill>
                <a:schemeClr val="bg1"/>
              </a:solidFill>
              <a:latin typeface="Calibri"/>
              <a:ea typeface="Calibri"/>
              <a:cs typeface="Calibri"/>
            </a:rPr>
            <a:t>Further Experiments </a:t>
          </a:r>
        </a:p>
      </dsp:txBody>
      <dsp:txXfrm>
        <a:off x="2494520" y="984210"/>
        <a:ext cx="2184988" cy="724997"/>
      </dsp:txXfrm>
    </dsp:sp>
    <dsp:sp modelId="{E070800D-0C8E-4B47-BA84-DC26D2253576}">
      <dsp:nvSpPr>
        <dsp:cNvPr id="0" name=""/>
        <dsp:cNvSpPr/>
      </dsp:nvSpPr>
      <dsp:spPr>
        <a:xfrm>
          <a:off x="2494520" y="1709207"/>
          <a:ext cx="2184988" cy="3422671"/>
        </a:xfrm>
        <a:prstGeom prst="rect">
          <a:avLst/>
        </a:prstGeom>
        <a:solidFill>
          <a:srgbClr val="E6F0FF">
            <a:alpha val="90000"/>
          </a:srgb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latin typeface="Calibri"/>
              <a:ea typeface="Calibri"/>
              <a:cs typeface="Calibri"/>
            </a:rPr>
            <a:t> More complex reward structures</a:t>
          </a:r>
        </a:p>
        <a:p>
          <a:pPr marL="228600" lvl="1" indent="-228600" algn="l" defTabSz="889000" rtl="0">
            <a:lnSpc>
              <a:spcPct val="90000"/>
            </a:lnSpc>
            <a:spcBef>
              <a:spcPct val="0"/>
            </a:spcBef>
            <a:spcAft>
              <a:spcPct val="15000"/>
            </a:spcAft>
            <a:buChar char="•"/>
          </a:pPr>
          <a:r>
            <a:rPr lang="en-US" sz="2000" kern="1200">
              <a:latin typeface="Calibri"/>
              <a:ea typeface="Calibri"/>
              <a:cs typeface="Calibri"/>
            </a:rPr>
            <a:t>Longer training sessions</a:t>
          </a:r>
        </a:p>
        <a:p>
          <a:pPr marL="228600" lvl="1" indent="-228600" algn="l" defTabSz="889000" rtl="0">
            <a:lnSpc>
              <a:spcPct val="90000"/>
            </a:lnSpc>
            <a:spcBef>
              <a:spcPct val="0"/>
            </a:spcBef>
            <a:spcAft>
              <a:spcPct val="15000"/>
            </a:spcAft>
            <a:buChar char="•"/>
          </a:pPr>
          <a:r>
            <a:rPr lang="en-US" sz="2000" kern="1200">
              <a:latin typeface="Calibri"/>
              <a:ea typeface="Calibri"/>
              <a:cs typeface="Calibri"/>
            </a:rPr>
            <a:t>Adding tactical placements of mines</a:t>
          </a:r>
        </a:p>
      </dsp:txBody>
      <dsp:txXfrm>
        <a:off x="2494520" y="1709207"/>
        <a:ext cx="2184988" cy="3422671"/>
      </dsp:txXfrm>
    </dsp:sp>
    <dsp:sp modelId="{AD9D9B98-1D43-4C17-A379-293CEFA53C9C}">
      <dsp:nvSpPr>
        <dsp:cNvPr id="0" name=""/>
        <dsp:cNvSpPr/>
      </dsp:nvSpPr>
      <dsp:spPr>
        <a:xfrm>
          <a:off x="4985406" y="984210"/>
          <a:ext cx="2184988" cy="724997"/>
        </a:xfrm>
        <a:prstGeom prst="rect">
          <a:avLst/>
        </a:prstGeom>
        <a:solidFill>
          <a:srgbClr val="0A2057"/>
        </a:solidFill>
        <a:ln w="19050" cap="flat" cmpd="sng" algn="ctr">
          <a:solidFill>
            <a:srgbClr val="0A205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Explore Defined Metrics</a:t>
          </a:r>
        </a:p>
      </dsp:txBody>
      <dsp:txXfrm>
        <a:off x="4985406" y="984210"/>
        <a:ext cx="2184988" cy="724997"/>
      </dsp:txXfrm>
    </dsp:sp>
    <dsp:sp modelId="{CBA15AC3-5892-4F3B-9ECA-2FD3960C9E4C}">
      <dsp:nvSpPr>
        <dsp:cNvPr id="0" name=""/>
        <dsp:cNvSpPr/>
      </dsp:nvSpPr>
      <dsp:spPr>
        <a:xfrm>
          <a:off x="4985406" y="1709207"/>
          <a:ext cx="2184988" cy="3422671"/>
        </a:xfrm>
        <a:prstGeom prst="rect">
          <a:avLst/>
        </a:prstGeom>
        <a:solidFill>
          <a:srgbClr val="E6F0FF">
            <a:alpha val="90000"/>
          </a:srgb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Minimizing human loss and injury</a:t>
          </a:r>
        </a:p>
        <a:p>
          <a:pPr marL="228600" lvl="1" indent="-228600" algn="l" defTabSz="889000">
            <a:lnSpc>
              <a:spcPct val="90000"/>
            </a:lnSpc>
            <a:spcBef>
              <a:spcPct val="0"/>
            </a:spcBef>
            <a:spcAft>
              <a:spcPct val="15000"/>
            </a:spcAft>
            <a:buChar char="•"/>
          </a:pPr>
          <a:r>
            <a:rPr lang="en-US" sz="2000" kern="1200"/>
            <a:t>Account for time (server utilization)</a:t>
          </a:r>
        </a:p>
        <a:p>
          <a:pPr marL="228600" lvl="1" indent="-228600" algn="l" defTabSz="889000">
            <a:lnSpc>
              <a:spcPct val="90000"/>
            </a:lnSpc>
            <a:spcBef>
              <a:spcPct val="0"/>
            </a:spcBef>
            <a:spcAft>
              <a:spcPct val="15000"/>
            </a:spcAft>
            <a:buChar char="•"/>
          </a:pPr>
          <a:r>
            <a:rPr lang="en-US" sz="2000" kern="1200"/>
            <a:t>False positive and false negative rates</a:t>
          </a:r>
        </a:p>
      </dsp:txBody>
      <dsp:txXfrm>
        <a:off x="4985406" y="1709207"/>
        <a:ext cx="2184988" cy="3422671"/>
      </dsp:txXfrm>
    </dsp:sp>
    <dsp:sp modelId="{3C9B1655-4400-4714-B2FD-2371FC8B461F}">
      <dsp:nvSpPr>
        <dsp:cNvPr id="0" name=""/>
        <dsp:cNvSpPr/>
      </dsp:nvSpPr>
      <dsp:spPr>
        <a:xfrm>
          <a:off x="7476293" y="984210"/>
          <a:ext cx="2184988" cy="724997"/>
        </a:xfrm>
        <a:prstGeom prst="rect">
          <a:avLst/>
        </a:prstGeom>
        <a:solidFill>
          <a:srgbClr val="0A2057"/>
        </a:solidFill>
        <a:ln w="19050" cap="flat" cmpd="sng" algn="ctr">
          <a:solidFill>
            <a:srgbClr val="0A205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Expanded Literature Review</a:t>
          </a:r>
        </a:p>
      </dsp:txBody>
      <dsp:txXfrm>
        <a:off x="7476293" y="984210"/>
        <a:ext cx="2184988" cy="724997"/>
      </dsp:txXfrm>
    </dsp:sp>
    <dsp:sp modelId="{37680054-C9ED-4F6B-B627-5982174056EF}">
      <dsp:nvSpPr>
        <dsp:cNvPr id="0" name=""/>
        <dsp:cNvSpPr/>
      </dsp:nvSpPr>
      <dsp:spPr>
        <a:xfrm>
          <a:off x="7476293" y="1709207"/>
          <a:ext cx="2184988" cy="3422671"/>
        </a:xfrm>
        <a:prstGeom prst="rect">
          <a:avLst/>
        </a:prstGeom>
        <a:solidFill>
          <a:srgbClr val="E6F0FF">
            <a:alpha val="90000"/>
          </a:srgb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Focus on trade off between time and human safety</a:t>
          </a:r>
        </a:p>
        <a:p>
          <a:pPr marL="228600" lvl="1" indent="-228600" algn="l" defTabSz="889000">
            <a:lnSpc>
              <a:spcPct val="90000"/>
            </a:lnSpc>
            <a:spcBef>
              <a:spcPct val="0"/>
            </a:spcBef>
            <a:spcAft>
              <a:spcPct val="15000"/>
            </a:spcAft>
            <a:buChar char="•"/>
          </a:pPr>
          <a:r>
            <a:rPr lang="en-US" sz="2000" kern="1200"/>
            <a:t>Accuracy and variance stats for performance in different weather conditions</a:t>
          </a:r>
        </a:p>
      </dsp:txBody>
      <dsp:txXfrm>
        <a:off x="7476293" y="1709207"/>
        <a:ext cx="2184988" cy="3422671"/>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43702-8E55-4639-824C-DFA5A3971AB2}" type="datetimeFigureOut">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080A3-3FB9-4AFD-92F3-FE7A69814FA9}" type="slidenum">
              <a:t>‹#›</a:t>
            </a:fld>
            <a:endParaRPr lang="en-US"/>
          </a:p>
        </p:txBody>
      </p:sp>
    </p:spTree>
    <p:extLst>
      <p:ext uri="{BB962C8B-B14F-4D97-AF65-F5344CB8AC3E}">
        <p14:creationId xmlns:p14="http://schemas.microsoft.com/office/powerpoint/2010/main" val="85293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B8311811-67AB-F6B9-F011-79F6F590D949}"/>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0E17224D-3E2F-2855-EEB3-E0CD3E3B85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1701EA30-8F50-42EB-EF7C-439792CDF2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05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Addresses challenge of embedding trust within the integration of AI systems</a:t>
            </a:r>
          </a:p>
          <a:p>
            <a:pPr marL="285750" indent="-285750">
              <a:buFont typeface="Arial" panose="020B0604020202020204" pitchFamily="34" charset="0"/>
              <a:buChar char="•"/>
            </a:pPr>
            <a:r>
              <a:rPr lang="en-US"/>
              <a:t>This </a:t>
            </a:r>
            <a:r>
              <a:rPr lang="en-US" err="1"/>
              <a:t>issueis</a:t>
            </a:r>
            <a:r>
              <a:rPr lang="en-US"/>
              <a:t>  magnified by the rapid development of AI technologies</a:t>
            </a:r>
          </a:p>
          <a:p>
            <a:pPr marL="285750" indent="-285750">
              <a:buFont typeface="Arial" panose="020B0604020202020204" pitchFamily="34" charset="0"/>
              <a:buChar char="•"/>
            </a:pPr>
            <a:r>
              <a:rPr lang="en-US"/>
              <a:t>We use explainable statistics from cited literature and relevant statistical models to verify decision making and assumptions </a:t>
            </a:r>
          </a:p>
          <a:p>
            <a:pPr marL="285750" indent="-285750">
              <a:buFont typeface="Arial" panose="020B0604020202020204" pitchFamily="34" charset="0"/>
              <a:buChar char="•"/>
            </a:pPr>
            <a:r>
              <a:rPr lang="en-US"/>
              <a:t>Use a custom reward system to optimize reinforcement learning for minefield traversal</a:t>
            </a:r>
          </a:p>
          <a:p>
            <a:pPr marL="285750" indent="-285750">
              <a:buFont typeface="Arial" panose="020B0604020202020204" pitchFamily="34" charset="0"/>
              <a:buChar char="•"/>
            </a:pPr>
            <a:r>
              <a:rPr lang="en-US"/>
              <a:t>Contributes to the understanding of the interplay between trust and AI systems</a:t>
            </a:r>
          </a:p>
          <a:p>
            <a:pPr marL="285750" indent="-285750">
              <a:buFont typeface="Arial" panose="020B0604020202020204" pitchFamily="34" charset="0"/>
              <a:buChar char="•"/>
            </a:pPr>
            <a:r>
              <a:rPr lang="en-US"/>
              <a:t>Address broader discourse on the ethics of mission success, particularly in weighing the trade-offs between minimizing casualties and optimizing mission speed</a:t>
            </a:r>
          </a:p>
          <a:p>
            <a:endParaRPr lang="en-US"/>
          </a:p>
        </p:txBody>
      </p:sp>
      <p:sp>
        <p:nvSpPr>
          <p:cNvPr id="4" name="Slide Number Placeholder 3"/>
          <p:cNvSpPr>
            <a:spLocks noGrp="1"/>
          </p:cNvSpPr>
          <p:nvPr>
            <p:ph type="sldNum" sz="quarter" idx="5"/>
          </p:nvPr>
        </p:nvSpPr>
        <p:spPr/>
        <p:txBody>
          <a:bodyPr/>
          <a:lstStyle/>
          <a:p>
            <a:fld id="{EC1080A3-3FB9-4AFD-92F3-FE7A69814FA9}" type="slidenum">
              <a:rPr lang="en-US" smtClean="0"/>
              <a:t>18</a:t>
            </a:fld>
            <a:endParaRPr lang="en-US"/>
          </a:p>
        </p:txBody>
      </p:sp>
    </p:spTree>
    <p:extLst>
      <p:ext uri="{BB962C8B-B14F-4D97-AF65-F5344CB8AC3E}">
        <p14:creationId xmlns:p14="http://schemas.microsoft.com/office/powerpoint/2010/main" val="256470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Human Subject Matter Experts</a:t>
            </a:r>
          </a:p>
          <a:p>
            <a:pPr lvl="1"/>
            <a:r>
              <a:rPr lang="en-US"/>
              <a:t>Analyze UAV &amp; UGV imagery</a:t>
            </a:r>
          </a:p>
          <a:p>
            <a:pPr lvl="1"/>
            <a:r>
              <a:rPr lang="en-US"/>
              <a:t>UAV &amp; UGV Technicians/Operators</a:t>
            </a:r>
          </a:p>
          <a:p>
            <a:r>
              <a:rPr lang="en-US"/>
              <a:t>AI-ML Engineers</a:t>
            </a:r>
          </a:p>
          <a:p>
            <a:pPr lvl="1"/>
            <a:r>
              <a:rPr lang="en-US"/>
              <a:t>Able to replicate similar work to that performed in this study</a:t>
            </a:r>
          </a:p>
          <a:p>
            <a:r>
              <a:rPr lang="en-US"/>
              <a:t>AI Technicians + AI Software Engineers</a:t>
            </a:r>
          </a:p>
          <a:p>
            <a:r>
              <a:rPr lang="en-US"/>
              <a:t>Cyber Workforce</a:t>
            </a:r>
          </a:p>
          <a:p>
            <a:pPr lvl="1"/>
            <a:r>
              <a:rPr lang="en-US"/>
              <a:t>Employ firewalls, VPNs, secure local networks</a:t>
            </a:r>
          </a:p>
          <a:p>
            <a:r>
              <a:rPr lang="en-US"/>
              <a:t>Risk Analysis Workforce</a:t>
            </a:r>
          </a:p>
          <a:p>
            <a:pPr lvl="1"/>
            <a:r>
              <a:rPr lang="en-US"/>
              <a:t>Monitor, mitigate, and analyze risks and failures</a:t>
            </a:r>
          </a:p>
          <a:p>
            <a:r>
              <a:rPr lang="en-US"/>
              <a:t>Operators</a:t>
            </a:r>
          </a:p>
          <a:p>
            <a:pPr lvl="1"/>
            <a:r>
              <a:rPr lang="en-US"/>
              <a:t>Interpret AI recommendations, assess validity, integrate with human judgment</a:t>
            </a:r>
          </a:p>
          <a:p>
            <a:pPr marL="457200" lvl="1" indent="0">
              <a:buNone/>
            </a:pPr>
            <a:endParaRPr lang="en-US"/>
          </a:p>
          <a:p>
            <a:endParaRPr lang="en-US"/>
          </a:p>
        </p:txBody>
      </p:sp>
      <p:sp>
        <p:nvSpPr>
          <p:cNvPr id="4" name="Slide Number Placeholder 3"/>
          <p:cNvSpPr>
            <a:spLocks noGrp="1"/>
          </p:cNvSpPr>
          <p:nvPr>
            <p:ph type="sldNum" sz="quarter" idx="5"/>
          </p:nvPr>
        </p:nvSpPr>
        <p:spPr/>
        <p:txBody>
          <a:bodyPr/>
          <a:lstStyle/>
          <a:p>
            <a:fld id="{EC1080A3-3FB9-4AFD-92F3-FE7A69814FA9}" type="slidenum">
              <a:rPr lang="en-US" smtClean="0"/>
              <a:t>19</a:t>
            </a:fld>
            <a:endParaRPr lang="en-US"/>
          </a:p>
        </p:txBody>
      </p:sp>
    </p:spTree>
    <p:extLst>
      <p:ext uri="{BB962C8B-B14F-4D97-AF65-F5344CB8AC3E}">
        <p14:creationId xmlns:p14="http://schemas.microsoft.com/office/powerpoint/2010/main" val="401737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Testing under a wider range of scenarios</a:t>
            </a:r>
          </a:p>
          <a:p>
            <a:pPr lvl="1">
              <a:buFont typeface="Courier New" panose="020B0604020202020204" pitchFamily="34" charset="0"/>
              <a:buChar char="o"/>
            </a:pPr>
            <a:r>
              <a:rPr lang="en-US"/>
              <a:t>Explain further on this?</a:t>
            </a:r>
          </a:p>
          <a:p>
            <a:r>
              <a:rPr lang="en-US"/>
              <a:t>Adjust to handle situations where reliability is not guaranteed</a:t>
            </a:r>
          </a:p>
          <a:p>
            <a:pPr lvl="1">
              <a:buFont typeface="Courier New" panose="020B0604020202020204" pitchFamily="34" charset="0"/>
              <a:buChar char="o"/>
            </a:pPr>
            <a:r>
              <a:rPr lang="en-US"/>
              <a:t>UGV doesn't consistently disarm mines</a:t>
            </a:r>
          </a:p>
          <a:p>
            <a:pPr lvl="1">
              <a:buFont typeface="Courier New" panose="020B0604020202020204" pitchFamily="34" charset="0"/>
              <a:buChar char="o"/>
            </a:pPr>
            <a:r>
              <a:rPr lang="en-US"/>
              <a:t>UAV has limited battery life</a:t>
            </a:r>
          </a:p>
          <a:p>
            <a:r>
              <a:rPr lang="en-US"/>
              <a:t>Adjust current parameters to handle these situations</a:t>
            </a:r>
          </a:p>
          <a:p>
            <a:pPr lvl="1">
              <a:buFont typeface="Courier New" panose="020B0604020202020204" pitchFamily="34" charset="0"/>
              <a:buChar char="o"/>
            </a:pPr>
            <a:r>
              <a:rPr lang="en-US"/>
              <a:t>Such as # of nodes, UAV &amp; UGV depths, # of edges, </a:t>
            </a:r>
            <a:r>
              <a:rPr lang="en-US" err="1"/>
              <a:t>accuries</a:t>
            </a:r>
            <a:r>
              <a:rPr lang="en-US"/>
              <a:t>, predictions</a:t>
            </a:r>
          </a:p>
          <a:p>
            <a:r>
              <a:rPr lang="en-US"/>
              <a:t>Maximize cumulative awards</a:t>
            </a:r>
          </a:p>
          <a:p>
            <a:r>
              <a:rPr lang="en-US"/>
              <a:t>Expanded literature review</a:t>
            </a:r>
          </a:p>
          <a:p>
            <a:r>
              <a:rPr lang="en-US"/>
              <a:t>Account for time</a:t>
            </a:r>
          </a:p>
          <a:p>
            <a:pPr lvl="1">
              <a:buFont typeface="Courier New" panose="020B0604020202020204" pitchFamily="34" charset="0"/>
              <a:buChar char="o"/>
            </a:pPr>
            <a:r>
              <a:rPr lang="en-US"/>
              <a:t>Server utilization metric</a:t>
            </a:r>
          </a:p>
          <a:p>
            <a:endParaRPr lang="en-US"/>
          </a:p>
        </p:txBody>
      </p:sp>
      <p:sp>
        <p:nvSpPr>
          <p:cNvPr id="4" name="Slide Number Placeholder 3"/>
          <p:cNvSpPr>
            <a:spLocks noGrp="1"/>
          </p:cNvSpPr>
          <p:nvPr>
            <p:ph type="sldNum" sz="quarter" idx="5"/>
          </p:nvPr>
        </p:nvSpPr>
        <p:spPr/>
        <p:txBody>
          <a:bodyPr/>
          <a:lstStyle/>
          <a:p>
            <a:fld id="{EC1080A3-3FB9-4AFD-92F3-FE7A69814FA9}" type="slidenum">
              <a:rPr lang="en-US" smtClean="0"/>
              <a:t>20</a:t>
            </a:fld>
            <a:endParaRPr lang="en-US"/>
          </a:p>
        </p:txBody>
      </p:sp>
    </p:spTree>
    <p:extLst>
      <p:ext uri="{BB962C8B-B14F-4D97-AF65-F5344CB8AC3E}">
        <p14:creationId xmlns:p14="http://schemas.microsoft.com/office/powerpoint/2010/main" val="362521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Introduction of the Agency and its current uses of AI</a:t>
            </a:r>
          </a:p>
          <a:p>
            <a:pPr marL="228600" indent="-228600">
              <a:buAutoNum type="arabicPeriod"/>
            </a:pPr>
            <a:r>
              <a:rPr lang="en-US"/>
              <a:t>What the Agencies administrative tasks are</a:t>
            </a:r>
          </a:p>
          <a:p>
            <a:pPr marL="228600" indent="-228600">
              <a:buAutoNum type="arabicPeriod"/>
            </a:pPr>
            <a:r>
              <a:rPr lang="en-US"/>
              <a:t>How AI can be applied to these mentioned administrative task</a:t>
            </a:r>
          </a:p>
          <a:p>
            <a:pPr marL="228600" indent="-228600">
              <a:buAutoNum type="arabicPeriod"/>
            </a:pPr>
            <a:r>
              <a:rPr lang="en-US"/>
              <a:t>The benefits and impacts of these AI applications</a:t>
            </a:r>
          </a:p>
          <a:p>
            <a:pPr marL="228600" indent="-228600">
              <a:buAutoNum type="arabicPeriod"/>
            </a:pPr>
            <a:r>
              <a:rPr lang="en-US"/>
              <a:t>Potential risks and how to mitigate them</a:t>
            </a:r>
          </a:p>
          <a:p>
            <a:pPr marL="228600" indent="-228600">
              <a:buAutoNum type="arabicPeriod"/>
            </a:pPr>
            <a:r>
              <a:rPr lang="en-US"/>
              <a:t>Lastly a conclusion also exploring future step</a:t>
            </a:r>
          </a:p>
        </p:txBody>
      </p:sp>
      <p:sp>
        <p:nvSpPr>
          <p:cNvPr id="4" name="Slide Number Placeholder 3"/>
          <p:cNvSpPr>
            <a:spLocks noGrp="1"/>
          </p:cNvSpPr>
          <p:nvPr>
            <p:ph type="sldNum" sz="quarter" idx="5"/>
          </p:nvPr>
        </p:nvSpPr>
        <p:spPr/>
        <p:txBody>
          <a:bodyPr/>
          <a:lstStyle/>
          <a:p>
            <a:fld id="{C5B26E2D-BBEE-EF43-B4B3-520691F40D9B}" type="slidenum">
              <a:rPr lang="en-US" smtClean="0"/>
              <a:t>2</a:t>
            </a:fld>
            <a:endParaRPr lang="en-US"/>
          </a:p>
        </p:txBody>
      </p:sp>
    </p:spTree>
    <p:extLst>
      <p:ext uri="{BB962C8B-B14F-4D97-AF65-F5344CB8AC3E}">
        <p14:creationId xmlns:p14="http://schemas.microsoft.com/office/powerpoint/2010/main" val="68755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02FAAFC-6E26-5B17-503B-EE62C39BA613}"/>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EEA50B61-6D24-E101-DCB4-85784B5AF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A7C7D249-829E-9D9A-9117-4464DD038D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84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Jenna</a:t>
            </a:r>
          </a:p>
        </p:txBody>
      </p:sp>
      <p:sp>
        <p:nvSpPr>
          <p:cNvPr id="4" name="Slide Number Placeholder 3"/>
          <p:cNvSpPr>
            <a:spLocks noGrp="1"/>
          </p:cNvSpPr>
          <p:nvPr>
            <p:ph type="sldNum" sz="quarter" idx="5"/>
          </p:nvPr>
        </p:nvSpPr>
        <p:spPr/>
        <p:txBody>
          <a:bodyPr/>
          <a:lstStyle/>
          <a:p>
            <a:fld id="{8A367F0C-772A-4382-817A-13B5171543AD}" type="slidenum">
              <a:rPr lang="en-US" smtClean="0"/>
              <a:t>5</a:t>
            </a:fld>
            <a:endParaRPr lang="en-US"/>
          </a:p>
        </p:txBody>
      </p:sp>
    </p:spTree>
    <p:extLst>
      <p:ext uri="{BB962C8B-B14F-4D97-AF65-F5344CB8AC3E}">
        <p14:creationId xmlns:p14="http://schemas.microsoft.com/office/powerpoint/2010/main" val="83332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B999A580-42F6-C93C-A9BD-E0A0D2F2DF4C}"/>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298D92EB-EB99-6BFF-B1B7-01AEA1CB9B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99E8A9A0-E173-8525-B33B-0D0645C164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23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1B871-E079-0C77-CE34-A5A13C021D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EEA9A-5F9E-3B9C-2EA1-50A6D375F9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69C716-A4CE-89A5-1111-F467BAF366BF}"/>
              </a:ext>
            </a:extLst>
          </p:cNvPr>
          <p:cNvSpPr>
            <a:spLocks noGrp="1"/>
          </p:cNvSpPr>
          <p:nvPr>
            <p:ph type="body" idx="1"/>
          </p:nvPr>
        </p:nvSpPr>
        <p:spPr/>
        <p:txBody>
          <a:bodyPr/>
          <a:lstStyle/>
          <a:p>
            <a:r>
              <a:rPr lang="en-US"/>
              <a:t>Map generation</a:t>
            </a:r>
          </a:p>
          <a:p>
            <a:r>
              <a:rPr lang="en-US"/>
              <a:t>Accuracy methodology</a:t>
            </a:r>
          </a:p>
          <a:p>
            <a:r>
              <a:rPr lang="en-US" err="1"/>
              <a:t>Prediciton</a:t>
            </a:r>
            <a:r>
              <a:rPr lang="en-US"/>
              <a:t> estimation</a:t>
            </a:r>
          </a:p>
          <a:p>
            <a:r>
              <a:rPr lang="en-US"/>
              <a:t>Simulation design</a:t>
            </a:r>
          </a:p>
          <a:p>
            <a:r>
              <a:rPr lang="en-US"/>
              <a:t>Simulation setup and base parameters</a:t>
            </a:r>
          </a:p>
        </p:txBody>
      </p:sp>
      <p:sp>
        <p:nvSpPr>
          <p:cNvPr id="4" name="Slide Number Placeholder 3">
            <a:extLst>
              <a:ext uri="{FF2B5EF4-FFF2-40B4-BE49-F238E27FC236}">
                <a16:creationId xmlns:a16="http://schemas.microsoft.com/office/drawing/2014/main" id="{B4243695-4E5D-401D-9E16-CCC0E37C1250}"/>
              </a:ext>
            </a:extLst>
          </p:cNvPr>
          <p:cNvSpPr>
            <a:spLocks noGrp="1"/>
          </p:cNvSpPr>
          <p:nvPr>
            <p:ph type="sldNum" sz="quarter" idx="5"/>
          </p:nvPr>
        </p:nvSpPr>
        <p:spPr/>
        <p:txBody>
          <a:bodyPr/>
          <a:lstStyle/>
          <a:p>
            <a:fld id="{EC1080A3-3FB9-4AFD-92F3-FE7A69814FA9}" type="slidenum">
              <a:rPr lang="en-US" smtClean="0"/>
              <a:t>9</a:t>
            </a:fld>
            <a:endParaRPr lang="en-US"/>
          </a:p>
        </p:txBody>
      </p:sp>
    </p:spTree>
    <p:extLst>
      <p:ext uri="{BB962C8B-B14F-4D97-AF65-F5344CB8AC3E}">
        <p14:creationId xmlns:p14="http://schemas.microsoft.com/office/powerpoint/2010/main" val="156485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FEA35-03BE-F284-2FE3-F954B5F581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652DB1-DDB2-C8AF-AB4C-48DA3014DC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F5F166-8577-DC46-526E-338A7349E670}"/>
              </a:ext>
            </a:extLst>
          </p:cNvPr>
          <p:cNvSpPr>
            <a:spLocks noGrp="1"/>
          </p:cNvSpPr>
          <p:nvPr>
            <p:ph type="body" idx="1"/>
          </p:nvPr>
        </p:nvSpPr>
        <p:spPr/>
        <p:txBody>
          <a:bodyPr/>
          <a:lstStyle/>
          <a:p>
            <a:r>
              <a:rPr lang="en-US"/>
              <a:t>Map generation</a:t>
            </a:r>
          </a:p>
          <a:p>
            <a:r>
              <a:rPr lang="en-US"/>
              <a:t>Accuracy methodology</a:t>
            </a:r>
          </a:p>
          <a:p>
            <a:r>
              <a:rPr lang="en-US" err="1"/>
              <a:t>Prediciton</a:t>
            </a:r>
            <a:r>
              <a:rPr lang="en-US"/>
              <a:t> estimation</a:t>
            </a:r>
          </a:p>
          <a:p>
            <a:r>
              <a:rPr lang="en-US"/>
              <a:t>Simulation design</a:t>
            </a:r>
          </a:p>
          <a:p>
            <a:r>
              <a:rPr lang="en-US"/>
              <a:t>Simulation setup and base parameters</a:t>
            </a:r>
          </a:p>
        </p:txBody>
      </p:sp>
      <p:sp>
        <p:nvSpPr>
          <p:cNvPr id="4" name="Slide Number Placeholder 3">
            <a:extLst>
              <a:ext uri="{FF2B5EF4-FFF2-40B4-BE49-F238E27FC236}">
                <a16:creationId xmlns:a16="http://schemas.microsoft.com/office/drawing/2014/main" id="{5B976C61-13EE-C813-293D-3CEB10FA574C}"/>
              </a:ext>
            </a:extLst>
          </p:cNvPr>
          <p:cNvSpPr>
            <a:spLocks noGrp="1"/>
          </p:cNvSpPr>
          <p:nvPr>
            <p:ph type="sldNum" sz="quarter" idx="5"/>
          </p:nvPr>
        </p:nvSpPr>
        <p:spPr/>
        <p:txBody>
          <a:bodyPr/>
          <a:lstStyle/>
          <a:p>
            <a:fld id="{EC1080A3-3FB9-4AFD-92F3-FE7A69814FA9}" type="slidenum">
              <a:rPr lang="en-US" smtClean="0"/>
              <a:t>10</a:t>
            </a:fld>
            <a:endParaRPr lang="en-US"/>
          </a:p>
        </p:txBody>
      </p:sp>
    </p:spTree>
    <p:extLst>
      <p:ext uri="{BB962C8B-B14F-4D97-AF65-F5344CB8AC3E}">
        <p14:creationId xmlns:p14="http://schemas.microsoft.com/office/powerpoint/2010/main" val="3880472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592BA2FC-4453-F40A-FE27-F4FEB446AD24}"/>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B82F5A45-7F1F-6078-C27A-EB9DED2CF0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64850118-FD53-B76C-8CD0-DBA6AAE055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5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5ED73-FBB4-61F6-4A60-B5AD797756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E9BF6-E4F4-E2D7-AFC4-E8D549F4C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1AEEB5-E298-D561-D586-4B30A8C97B18}"/>
              </a:ext>
            </a:extLst>
          </p:cNvPr>
          <p:cNvSpPr>
            <a:spLocks noGrp="1"/>
          </p:cNvSpPr>
          <p:nvPr>
            <p:ph type="body" idx="1"/>
          </p:nvPr>
        </p:nvSpPr>
        <p:spPr/>
        <p:txBody>
          <a:bodyPr/>
          <a:lstStyle/>
          <a:p>
            <a:r>
              <a:rPr lang="en-US"/>
              <a:t>Map generation</a:t>
            </a:r>
          </a:p>
          <a:p>
            <a:r>
              <a:rPr lang="en-US"/>
              <a:t>Accuracy methodology</a:t>
            </a:r>
          </a:p>
          <a:p>
            <a:r>
              <a:rPr lang="en-US" err="1"/>
              <a:t>Prediciton</a:t>
            </a:r>
            <a:r>
              <a:rPr lang="en-US"/>
              <a:t> estimation</a:t>
            </a:r>
          </a:p>
          <a:p>
            <a:r>
              <a:rPr lang="en-US"/>
              <a:t>Simulation design</a:t>
            </a:r>
          </a:p>
          <a:p>
            <a:r>
              <a:rPr lang="en-US"/>
              <a:t>Simulation setup and base parameters</a:t>
            </a:r>
          </a:p>
        </p:txBody>
      </p:sp>
      <p:sp>
        <p:nvSpPr>
          <p:cNvPr id="4" name="Slide Number Placeholder 3">
            <a:extLst>
              <a:ext uri="{FF2B5EF4-FFF2-40B4-BE49-F238E27FC236}">
                <a16:creationId xmlns:a16="http://schemas.microsoft.com/office/drawing/2014/main" id="{A0DB9867-F0DD-87CC-36CE-265030C2B3D8}"/>
              </a:ext>
            </a:extLst>
          </p:cNvPr>
          <p:cNvSpPr>
            <a:spLocks noGrp="1"/>
          </p:cNvSpPr>
          <p:nvPr>
            <p:ph type="sldNum" sz="quarter" idx="5"/>
          </p:nvPr>
        </p:nvSpPr>
        <p:spPr/>
        <p:txBody>
          <a:bodyPr/>
          <a:lstStyle/>
          <a:p>
            <a:fld id="{EC1080A3-3FB9-4AFD-92F3-FE7A69814FA9}" type="slidenum">
              <a:rPr lang="en-US" smtClean="0"/>
              <a:t>16</a:t>
            </a:fld>
            <a:endParaRPr lang="en-US"/>
          </a:p>
        </p:txBody>
      </p:sp>
    </p:spTree>
    <p:extLst>
      <p:ext uri="{BB962C8B-B14F-4D97-AF65-F5344CB8AC3E}">
        <p14:creationId xmlns:p14="http://schemas.microsoft.com/office/powerpoint/2010/main" val="164081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A2057"/>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84D3AD-566A-7C7C-140F-282F5ACAC688}"/>
              </a:ext>
            </a:extLst>
          </p:cNvPr>
          <p:cNvSpPr/>
          <p:nvPr userDrawn="1"/>
        </p:nvSpPr>
        <p:spPr>
          <a:xfrm>
            <a:off x="-202223" y="-29883"/>
            <a:ext cx="12537831" cy="6975805"/>
          </a:xfrm>
          <a:prstGeom prst="rect">
            <a:avLst/>
          </a:prstGeom>
          <a:solidFill>
            <a:srgbClr val="0A2057"/>
          </a:solidFill>
          <a:ln>
            <a:solidFill>
              <a:srgbClr val="0A2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48B9E7-1918-B14F-8B9C-9197843E70D4}"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9087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A6B8F-438A-7C47-81B0-5AB079BF4A66}"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3594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2CB0-96B6-7C4C-F5FD-ADC053EA2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5F674-45D6-B04B-56B1-D35E4AA5C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16DE8B6-57E3-4E67-45AD-07AE881402D2}"/>
              </a:ext>
            </a:extLst>
          </p:cNvPr>
          <p:cNvSpPr>
            <a:spLocks noGrp="1"/>
          </p:cNvSpPr>
          <p:nvPr>
            <p:ph type="sldNum" sz="quarter" idx="12"/>
          </p:nvPr>
        </p:nvSpPr>
        <p:spPr/>
        <p:txBody>
          <a:bodyPr/>
          <a:lstStyle/>
          <a:p>
            <a:fld id="{4ABF50A5-53F6-4D46-834A-E34DB2324A92}" type="slidenum">
              <a:rPr lang="en-US" smtClean="0"/>
              <a:t>‹#›</a:t>
            </a:fld>
            <a:endParaRPr lang="en-US"/>
          </a:p>
        </p:txBody>
      </p:sp>
      <p:sp>
        <p:nvSpPr>
          <p:cNvPr id="8" name="Text Placeholder 7">
            <a:extLst>
              <a:ext uri="{FF2B5EF4-FFF2-40B4-BE49-F238E27FC236}">
                <a16:creationId xmlns:a16="http://schemas.microsoft.com/office/drawing/2014/main" id="{FC1CEA84-AB67-4125-B911-DDD03247A864}"/>
              </a:ext>
            </a:extLst>
          </p:cNvPr>
          <p:cNvSpPr>
            <a:spLocks noGrp="1"/>
          </p:cNvSpPr>
          <p:nvPr>
            <p:ph type="body" sz="quarter" idx="13" hasCustomPrompt="1"/>
          </p:nvPr>
        </p:nvSpPr>
        <p:spPr>
          <a:xfrm>
            <a:off x="838200" y="6356350"/>
            <a:ext cx="2743201" cy="365124"/>
          </a:xfrm>
        </p:spPr>
        <p:txBody>
          <a:bodyPr>
            <a:normAutofit/>
          </a:bodyPr>
          <a:lstStyle>
            <a:lvl1pPr marL="0" indent="0">
              <a:buNone/>
              <a:defRPr sz="1200"/>
            </a:lvl1pPr>
          </a:lstStyle>
          <a:p>
            <a:pPr lvl="0"/>
            <a:r>
              <a:rPr lang="en-US"/>
              <a:t>Source:</a:t>
            </a:r>
          </a:p>
        </p:txBody>
      </p:sp>
    </p:spTree>
    <p:extLst>
      <p:ext uri="{BB962C8B-B14F-4D97-AF65-F5344CB8AC3E}">
        <p14:creationId xmlns:p14="http://schemas.microsoft.com/office/powerpoint/2010/main" val="1279789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A6C9C-3743-6E4C-98DD-1CB0F002E837}"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5846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9FFDB0-905D-474B-99DA-459A5C8A410F}"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702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7FB173-5937-6749-AF5B-D1456A5481B0}"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790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4E3768-0995-D547-83FA-B7B778CF647B}" type="datetime1">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732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75B9A1-82D5-7D4A-B1D1-10C171383289}" type="datetime1">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977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555C0E-9219-6C40-9A2A-3528DFB5222B}" type="datetime1">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572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651B5-61FC-5640-9F5E-2C0B5729F5B4}" type="datetime1">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654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96647-310F-5248-B920-9BB3EEE41508}" type="datetime1">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298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37559-9845-FA46-80BA-E0EFC32F2FA1}" type="datetime1">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420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2259"/>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E4550B-0C7F-45BB-5AEB-EC83BCF41F61}"/>
              </a:ext>
            </a:extLst>
          </p:cNvPr>
          <p:cNvSpPr/>
          <p:nvPr userDrawn="1"/>
        </p:nvSpPr>
        <p:spPr>
          <a:xfrm>
            <a:off x="-202223" y="-29882"/>
            <a:ext cx="12537831" cy="1721828"/>
          </a:xfrm>
          <a:prstGeom prst="rect">
            <a:avLst/>
          </a:prstGeom>
          <a:solidFill>
            <a:srgbClr val="0A2057"/>
          </a:solidFill>
          <a:ln>
            <a:solidFill>
              <a:srgbClr val="0A20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294211-4D4C-424D-AAF8-EB9CB2A673A2}" type="datetime1">
              <a:rPr lang="en-US" smtClean="0"/>
              <a:t>12/6/2024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pic>
        <p:nvPicPr>
          <p:cNvPr id="1026" name="Picture 2">
            <a:extLst>
              <a:ext uri="{FF2B5EF4-FFF2-40B4-BE49-F238E27FC236}">
                <a16:creationId xmlns:a16="http://schemas.microsoft.com/office/drawing/2014/main" id="{DDB27099-9300-7949-1C71-A29F17B3F41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632084" y="6352740"/>
            <a:ext cx="357832" cy="36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104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1" r:id="rId12"/>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6_2A9533CE.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2158"/>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758267"/>
            <a:ext cx="11360800" cy="1772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SzPts val="990"/>
              <a:buNone/>
            </a:pPr>
            <a:r>
              <a:rPr lang="en" sz="5040">
                <a:solidFill>
                  <a:schemeClr val="lt1"/>
                </a:solidFill>
                <a:latin typeface="Times New Roman"/>
                <a:ea typeface="Times New Roman"/>
                <a:cs typeface="Times New Roman"/>
                <a:sym typeface="Times New Roman"/>
              </a:rPr>
              <a:t>Trusted Artificial Intelligence for Armaments in Uncertain Environments</a:t>
            </a:r>
            <a:endParaRPr sz="5040">
              <a:solidFill>
                <a:schemeClr val="lt1"/>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415600" y="3429000"/>
            <a:ext cx="11360800" cy="19660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400">
                <a:solidFill>
                  <a:schemeClr val="lt1"/>
                </a:solidFill>
                <a:latin typeface="Times New Roman"/>
                <a:ea typeface="Times New Roman"/>
                <a:cs typeface="Times New Roman"/>
                <a:sym typeface="Times New Roman"/>
              </a:rPr>
              <a:t>Justin Abel, Stephen Durham, Andrew Evans, Hannah Palmer, Sami Saliba</a:t>
            </a:r>
            <a:endParaRPr lang="en-US" sz="2400">
              <a:solidFill>
                <a:schemeClr val="lt1"/>
              </a:solidFill>
              <a:latin typeface="Times New Roman"/>
              <a:ea typeface="Times New Roman"/>
              <a:cs typeface="Times New Roman"/>
            </a:endParaRPr>
          </a:p>
          <a:p>
            <a:pPr algn="ctr"/>
            <a:r>
              <a:rPr lang="en-US" sz="2400">
                <a:solidFill>
                  <a:schemeClr val="lt1"/>
                </a:solidFill>
                <a:latin typeface="Times New Roman"/>
                <a:ea typeface="Times New Roman"/>
                <a:cs typeface="Times New Roman"/>
                <a:sym typeface="Times New Roman"/>
              </a:rPr>
              <a:t>Mentored by Hunter Moore and William Scherer</a:t>
            </a:r>
            <a:endParaRPr lang="en-US" sz="2400">
              <a:solidFill>
                <a:schemeClr val="lt1"/>
              </a:solidFill>
              <a:latin typeface="Times New Roman"/>
              <a:ea typeface="Times New Roman"/>
              <a:cs typeface="Times New Roman"/>
            </a:endParaRPr>
          </a:p>
          <a:p>
            <a:pPr marL="0" lvl="0" indent="0" algn="ctr" rtl="0">
              <a:spcBef>
                <a:spcPts val="0"/>
              </a:spcBef>
              <a:spcAft>
                <a:spcPts val="0"/>
              </a:spcAft>
              <a:buNone/>
            </a:pPr>
            <a:r>
              <a:rPr lang="en-US" sz="2400">
                <a:solidFill>
                  <a:schemeClr val="lt1"/>
                </a:solidFill>
                <a:latin typeface="Times New Roman"/>
                <a:ea typeface="Times New Roman"/>
                <a:cs typeface="Times New Roman"/>
                <a:sym typeface="Times New Roman"/>
              </a:rPr>
              <a:t>University of Virginia Department of Systems and Information Engineering</a:t>
            </a:r>
            <a:endParaRPr lang="en-US" sz="2400">
              <a:solidFill>
                <a:schemeClr val="lt1"/>
              </a:solidFill>
              <a:latin typeface="Times New Roman"/>
              <a:ea typeface="Times New Roman"/>
              <a:cs typeface="Times New Roman"/>
            </a:endParaRPr>
          </a:p>
          <a:p>
            <a:pPr algn="ctr"/>
            <a:r>
              <a:rPr lang="en-US" sz="2400">
                <a:solidFill>
                  <a:schemeClr val="lt1"/>
                </a:solidFill>
                <a:latin typeface="Times New Roman"/>
                <a:ea typeface="Times New Roman"/>
                <a:cs typeface="Times New Roman"/>
                <a:sym typeface="Times New Roman"/>
              </a:rPr>
              <a:t>December 6th, 2024</a:t>
            </a:r>
            <a:endParaRPr lang="en-US" sz="2400">
              <a:solidFill>
                <a:schemeClr val="lt1"/>
              </a:solidFill>
              <a:latin typeface="Times New Roman"/>
              <a:ea typeface="Times New Roman"/>
              <a:cs typeface="Times New Roman"/>
            </a:endParaRPr>
          </a:p>
        </p:txBody>
      </p:sp>
      <p:pic>
        <p:nvPicPr>
          <p:cNvPr id="57" name="Google Shape;57;p13"/>
          <p:cNvPicPr preferRelativeResize="0"/>
          <p:nvPr/>
        </p:nvPicPr>
        <p:blipFill rotWithShape="1">
          <a:blip r:embed="rId3">
            <a:alphaModFix/>
          </a:blip>
          <a:srcRect t="77698" b="5774"/>
          <a:stretch/>
        </p:blipFill>
        <p:spPr>
          <a:xfrm>
            <a:off x="0" y="5807598"/>
            <a:ext cx="12192000" cy="1050401"/>
          </a:xfrm>
          <a:prstGeom prst="rect">
            <a:avLst/>
          </a:prstGeom>
          <a:noFill/>
          <a:ln>
            <a:noFill/>
          </a:ln>
        </p:spPr>
      </p:pic>
      <p:cxnSp>
        <p:nvCxnSpPr>
          <p:cNvPr id="58" name="Google Shape;58;p13"/>
          <p:cNvCxnSpPr/>
          <p:nvPr/>
        </p:nvCxnSpPr>
        <p:spPr>
          <a:xfrm rot="10800000" flipH="1">
            <a:off x="1131833" y="3002400"/>
            <a:ext cx="10092000" cy="14000"/>
          </a:xfrm>
          <a:prstGeom prst="straightConnector1">
            <a:avLst/>
          </a:prstGeom>
          <a:noFill/>
          <a:ln w="38100" cap="flat" cmpd="sng">
            <a:solidFill>
              <a:schemeClr val="lt1"/>
            </a:solidFill>
            <a:prstDash val="dashDot"/>
            <a:round/>
            <a:headEnd type="none" w="med" len="med"/>
            <a:tailEnd type="none" w="med" len="med"/>
          </a:ln>
        </p:spPr>
      </p:cxnSp>
    </p:spTree>
    <p:extLst>
      <p:ext uri="{BB962C8B-B14F-4D97-AF65-F5344CB8AC3E}">
        <p14:creationId xmlns:p14="http://schemas.microsoft.com/office/powerpoint/2010/main" val="350461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61F3A-4FB9-4A51-9D11-9315658DD0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F476A-BA9C-628F-0B40-742BE92D637B}"/>
              </a:ext>
            </a:extLst>
          </p:cNvPr>
          <p:cNvSpPr>
            <a:spLocks noGrp="1"/>
          </p:cNvSpPr>
          <p:nvPr>
            <p:ph type="title"/>
          </p:nvPr>
        </p:nvSpPr>
        <p:spPr/>
        <p:txBody>
          <a:bodyPr/>
          <a:lstStyle/>
          <a:p>
            <a:pPr algn="ctr"/>
            <a:r>
              <a:rPr lang="en-US"/>
              <a:t>Simulation Design and Setup</a:t>
            </a:r>
          </a:p>
        </p:txBody>
      </p:sp>
      <p:sp>
        <p:nvSpPr>
          <p:cNvPr id="4" name="Slide Number Placeholder 3">
            <a:extLst>
              <a:ext uri="{FF2B5EF4-FFF2-40B4-BE49-F238E27FC236}">
                <a16:creationId xmlns:a16="http://schemas.microsoft.com/office/drawing/2014/main" id="{12739256-1F85-14C0-354F-2BD4FBEACE3F}"/>
              </a:ext>
            </a:extLst>
          </p:cNvPr>
          <p:cNvSpPr>
            <a:spLocks noGrp="1"/>
          </p:cNvSpPr>
          <p:nvPr>
            <p:ph type="sldNum" sz="quarter" idx="12"/>
          </p:nvPr>
        </p:nvSpPr>
        <p:spPr/>
        <p:txBody>
          <a:bodyPr/>
          <a:lstStyle/>
          <a:p>
            <a:fld id="{48F63A3B-78C7-47BE-AE5E-E10140E04643}" type="slidenum">
              <a:rPr lang="en-US" smtClean="0"/>
              <a:t>10</a:t>
            </a:fld>
            <a:endParaRPr lang="en-US"/>
          </a:p>
        </p:txBody>
      </p:sp>
      <p:sp>
        <p:nvSpPr>
          <p:cNvPr id="8" name="Rectangle 7">
            <a:extLst>
              <a:ext uri="{FF2B5EF4-FFF2-40B4-BE49-F238E27FC236}">
                <a16:creationId xmlns:a16="http://schemas.microsoft.com/office/drawing/2014/main" id="{27634914-A7B0-AD70-07EA-D5AAA5FCE2C9}"/>
              </a:ext>
            </a:extLst>
          </p:cNvPr>
          <p:cNvSpPr/>
          <p:nvPr/>
        </p:nvSpPr>
        <p:spPr>
          <a:xfrm>
            <a:off x="675166"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Design</a:t>
            </a:r>
          </a:p>
        </p:txBody>
      </p:sp>
      <p:sp>
        <p:nvSpPr>
          <p:cNvPr id="9" name="Rectangle 8">
            <a:extLst>
              <a:ext uri="{FF2B5EF4-FFF2-40B4-BE49-F238E27FC236}">
                <a16:creationId xmlns:a16="http://schemas.microsoft.com/office/drawing/2014/main" id="{A938BD5E-6EDD-1E5A-701E-0324B55F8DF4}"/>
              </a:ext>
            </a:extLst>
          </p:cNvPr>
          <p:cNvSpPr/>
          <p:nvPr/>
        </p:nvSpPr>
        <p:spPr>
          <a:xfrm>
            <a:off x="6549398"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Base Environment Parameters</a:t>
            </a:r>
          </a:p>
        </p:txBody>
      </p:sp>
      <p:sp>
        <p:nvSpPr>
          <p:cNvPr id="10" name="Rectangle 9">
            <a:extLst>
              <a:ext uri="{FF2B5EF4-FFF2-40B4-BE49-F238E27FC236}">
                <a16:creationId xmlns:a16="http://schemas.microsoft.com/office/drawing/2014/main" id="{370950DA-AA44-F63C-ED18-1ED2227AD023}"/>
              </a:ext>
            </a:extLst>
          </p:cNvPr>
          <p:cNvSpPr/>
          <p:nvPr/>
        </p:nvSpPr>
        <p:spPr>
          <a:xfrm>
            <a:off x="675166" y="2459606"/>
            <a:ext cx="4976673" cy="3523749"/>
          </a:xfrm>
          <a:prstGeom prst="rect">
            <a:avLst/>
          </a:prstGeom>
          <a:solidFill>
            <a:schemeClr val="tx2">
              <a:lumMod val="10000"/>
              <a:lumOff val="9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chemeClr val="tx1"/>
                </a:solidFill>
              </a:rPr>
              <a:t>Our simulation is a mission wrapper built on the provided base to extend functionality</a:t>
            </a:r>
          </a:p>
          <a:p>
            <a:pPr marL="285750" indent="-285750">
              <a:buFont typeface="Arial" panose="020B0604020202020204" pitchFamily="34" charset="0"/>
              <a:buChar char="•"/>
            </a:pPr>
            <a:r>
              <a:rPr lang="en-US" dirty="0">
                <a:solidFill>
                  <a:schemeClr val="tx1"/>
                </a:solidFill>
              </a:rPr>
              <a:t>Allows for parallel processing to accommodate simultaneous events</a:t>
            </a:r>
          </a:p>
          <a:p>
            <a:pPr marL="285750" indent="-285750">
              <a:buFont typeface="Arial" panose="020B0604020202020204" pitchFamily="34" charset="0"/>
              <a:buChar char="•"/>
            </a:pPr>
            <a:r>
              <a:rPr lang="en-US" dirty="0">
                <a:solidFill>
                  <a:schemeClr val="tx1"/>
                </a:solidFill>
              </a:rPr>
              <a:t>More complex map generation and metadata capabilities</a:t>
            </a:r>
          </a:p>
          <a:p>
            <a:pPr marL="285750" indent="-285750">
              <a:buFont typeface="Arial" panose="020B0604020202020204" pitchFamily="34" charset="0"/>
              <a:buChar char="•"/>
            </a:pPr>
            <a:r>
              <a:rPr lang="en-US" dirty="0">
                <a:solidFill>
                  <a:schemeClr val="tx1"/>
                </a:solidFill>
              </a:rPr>
              <a:t>Tracked information includes</a:t>
            </a:r>
          </a:p>
          <a:p>
            <a:pPr marL="742950" lvl="1" indent="-285750">
              <a:buFont typeface="Arial" panose="020B0604020202020204" pitchFamily="34" charset="0"/>
              <a:buChar char="•"/>
            </a:pPr>
            <a:r>
              <a:rPr lang="en-US" dirty="0">
                <a:solidFill>
                  <a:schemeClr val="tx1"/>
                </a:solidFill>
              </a:rPr>
              <a:t>Scan status</a:t>
            </a:r>
          </a:p>
          <a:p>
            <a:pPr marL="742950" lvl="1" indent="-285750">
              <a:buFont typeface="Arial" panose="020B0604020202020204" pitchFamily="34" charset="0"/>
              <a:buChar char="•"/>
            </a:pPr>
            <a:r>
              <a:rPr lang="en-US" dirty="0">
                <a:solidFill>
                  <a:schemeClr val="tx1"/>
                </a:solidFill>
              </a:rPr>
              <a:t>Traversal status</a:t>
            </a:r>
          </a:p>
          <a:p>
            <a:pPr marL="742950" lvl="1" indent="-285750">
              <a:buFont typeface="Arial" panose="020B0604020202020204" pitchFamily="34" charset="0"/>
              <a:buChar char="•"/>
            </a:pPr>
            <a:r>
              <a:rPr lang="en-US" dirty="0">
                <a:solidFill>
                  <a:schemeClr val="tx1"/>
                </a:solidFill>
              </a:rPr>
              <a:t>Directional information for UGV/UAV</a:t>
            </a:r>
          </a:p>
          <a:p>
            <a:pPr marL="742950" lvl="1" indent="-285750">
              <a:buFont typeface="Arial" panose="020B0604020202020204" pitchFamily="34" charset="0"/>
              <a:buChar char="•"/>
            </a:pPr>
            <a:r>
              <a:rPr lang="en-US" dirty="0">
                <a:solidFill>
                  <a:schemeClr val="tx1"/>
                </a:solidFill>
              </a:rPr>
              <a:t>Distance of UGV/UAV to goal</a:t>
            </a:r>
          </a:p>
          <a:p>
            <a:pPr marL="742950" lvl="1" indent="-285750">
              <a:buFont typeface="Arial" panose="020B0604020202020204" pitchFamily="34" charset="0"/>
              <a:buChar char="•"/>
            </a:pPr>
            <a:r>
              <a:rPr lang="en-US" dirty="0">
                <a:solidFill>
                  <a:schemeClr val="tx1"/>
                </a:solidFill>
              </a:rPr>
              <a:t>Distance between UGV and UAV</a:t>
            </a:r>
          </a:p>
        </p:txBody>
      </p:sp>
      <p:sp>
        <p:nvSpPr>
          <p:cNvPr id="12" name="Rectangle 11">
            <a:extLst>
              <a:ext uri="{FF2B5EF4-FFF2-40B4-BE49-F238E27FC236}">
                <a16:creationId xmlns:a16="http://schemas.microsoft.com/office/drawing/2014/main" id="{291A1EB5-DB17-2C12-D028-E08DD6EBF728}"/>
              </a:ext>
            </a:extLst>
          </p:cNvPr>
          <p:cNvSpPr/>
          <p:nvPr/>
        </p:nvSpPr>
        <p:spPr>
          <a:xfrm>
            <a:off x="6549398" y="2459607"/>
            <a:ext cx="4976673" cy="3523750"/>
          </a:xfrm>
          <a:prstGeom prst="rect">
            <a:avLst/>
          </a:prstGeom>
          <a:solidFill>
            <a:schemeClr val="tx2">
              <a:lumMod val="10000"/>
              <a:lumOff val="9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solidFill>
                  <a:schemeClr val="tx1"/>
                </a:solidFill>
              </a:rPr>
              <a:t>Terrain transition matrix</a:t>
            </a:r>
          </a:p>
          <a:p>
            <a:endParaRPr lang="en-US">
              <a:solidFill>
                <a:schemeClr val="tx1"/>
              </a:solidFill>
            </a:endParaRPr>
          </a:p>
          <a:p>
            <a:pPr marL="285750" indent="-285750">
              <a:buFont typeface="Arial" panose="020B0604020202020204" pitchFamily="34" charset="0"/>
              <a:buChar char="•"/>
            </a:pPr>
            <a:r>
              <a:rPr lang="en-US">
                <a:solidFill>
                  <a:schemeClr val="tx1"/>
                </a:solidFill>
              </a:rPr>
              <a:t>Precipitation</a:t>
            </a:r>
          </a:p>
          <a:p>
            <a:pPr marL="285750" indent="-285750">
              <a:buFont typeface="Arial" panose="020B0604020202020204" pitchFamily="34" charset="0"/>
              <a:buChar char="•"/>
            </a:pPr>
            <a:endParaRPr lang="en-US">
              <a:solidFill>
                <a:schemeClr val="tx1"/>
              </a:solidFill>
            </a:endParaRPr>
          </a:p>
          <a:p>
            <a:pPr marL="285750" indent="-285750">
              <a:buFont typeface="Arial" panose="020B0604020202020204" pitchFamily="34" charset="0"/>
              <a:buChar char="•"/>
            </a:pPr>
            <a:r>
              <a:rPr lang="en-US">
                <a:solidFill>
                  <a:schemeClr val="tx1"/>
                </a:solidFill>
              </a:rPr>
              <a:t>Temperature</a:t>
            </a:r>
          </a:p>
          <a:p>
            <a:pPr marL="285750" indent="-285750">
              <a:buFont typeface="Arial" panose="020B0604020202020204" pitchFamily="34" charset="0"/>
              <a:buChar char="•"/>
            </a:pPr>
            <a:endParaRPr lang="en-US">
              <a:solidFill>
                <a:schemeClr val="tx1"/>
              </a:solidFill>
            </a:endParaRPr>
          </a:p>
          <a:p>
            <a:pPr marL="285750" indent="-285750">
              <a:buFont typeface="Arial" panose="020B0604020202020204" pitchFamily="34" charset="0"/>
              <a:buChar char="•"/>
            </a:pPr>
            <a:r>
              <a:rPr lang="en-US">
                <a:solidFill>
                  <a:schemeClr val="tx1"/>
                </a:solidFill>
              </a:rPr>
              <a:t>Wind</a:t>
            </a:r>
          </a:p>
          <a:p>
            <a:pPr marL="285750" indent="-285750">
              <a:buFont typeface="Arial" panose="020B0604020202020204" pitchFamily="34" charset="0"/>
              <a:buChar char="•"/>
            </a:pPr>
            <a:endParaRPr lang="en-US">
              <a:solidFill>
                <a:schemeClr val="tx1"/>
              </a:solidFill>
            </a:endParaRPr>
          </a:p>
          <a:p>
            <a:pPr marL="285750" indent="-285750">
              <a:buFont typeface="Arial" panose="020B0604020202020204" pitchFamily="34" charset="0"/>
              <a:buChar char="•"/>
            </a:pPr>
            <a:r>
              <a:rPr lang="en-US">
                <a:solidFill>
                  <a:schemeClr val="tx1"/>
                </a:solidFill>
              </a:rPr>
              <a:t>Visibility</a:t>
            </a:r>
          </a:p>
          <a:p>
            <a:endParaRPr lang="en-US">
              <a:solidFill>
                <a:schemeClr val="tx1"/>
              </a:solidFill>
            </a:endParaRPr>
          </a:p>
        </p:txBody>
      </p:sp>
    </p:spTree>
    <p:extLst>
      <p:ext uri="{BB962C8B-B14F-4D97-AF65-F5344CB8AC3E}">
        <p14:creationId xmlns:p14="http://schemas.microsoft.com/office/powerpoint/2010/main" val="416071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0374-F436-60B5-4ADB-F8AF39FF6DBE}"/>
              </a:ext>
            </a:extLst>
          </p:cNvPr>
          <p:cNvSpPr>
            <a:spLocks noGrp="1"/>
          </p:cNvSpPr>
          <p:nvPr>
            <p:ph type="title"/>
          </p:nvPr>
        </p:nvSpPr>
        <p:spPr>
          <a:xfrm>
            <a:off x="495300" y="193675"/>
            <a:ext cx="11210925" cy="1335088"/>
          </a:xfrm>
        </p:spPr>
        <p:txBody>
          <a:bodyPr/>
          <a:lstStyle/>
          <a:p>
            <a:pPr algn="ctr"/>
            <a:r>
              <a:rPr lang="en-US"/>
              <a:t>Generated metadata varies with terrain and time, used as base parameters in our simulation.</a:t>
            </a:r>
          </a:p>
        </p:txBody>
      </p:sp>
      <p:pic>
        <p:nvPicPr>
          <p:cNvPr id="4" name="Content Placeholder 3" descr="A graph with orange line&#10;&#10;Description automatically generated">
            <a:extLst>
              <a:ext uri="{FF2B5EF4-FFF2-40B4-BE49-F238E27FC236}">
                <a16:creationId xmlns:a16="http://schemas.microsoft.com/office/drawing/2014/main" id="{31C1C460-96F6-70BD-7F3D-7F0371C2741A}"/>
              </a:ext>
            </a:extLst>
          </p:cNvPr>
          <p:cNvPicPr>
            <a:picLocks noGrp="1" noChangeAspect="1"/>
          </p:cNvPicPr>
          <p:nvPr>
            <p:ph idx="1"/>
          </p:nvPr>
        </p:nvPicPr>
        <p:blipFill>
          <a:blip r:embed="rId2"/>
          <a:stretch>
            <a:fillRect/>
          </a:stretch>
        </p:blipFill>
        <p:spPr>
          <a:xfrm>
            <a:off x="1769758" y="3659252"/>
            <a:ext cx="2901537" cy="1909504"/>
          </a:xfrm>
          <a:ln>
            <a:solidFill>
              <a:srgbClr val="012158"/>
            </a:solidFill>
          </a:ln>
        </p:spPr>
      </p:pic>
      <p:pic>
        <p:nvPicPr>
          <p:cNvPr id="3" name="Picture 2" descr="A graph with purple lines and numbers&#10;&#10;Description automatically generated">
            <a:extLst>
              <a:ext uri="{FF2B5EF4-FFF2-40B4-BE49-F238E27FC236}">
                <a16:creationId xmlns:a16="http://schemas.microsoft.com/office/drawing/2014/main" id="{B8D6DEEB-DAC4-98D9-E59F-034F1802F5C6}"/>
              </a:ext>
            </a:extLst>
          </p:cNvPr>
          <p:cNvPicPr>
            <a:picLocks noChangeAspect="1"/>
          </p:cNvPicPr>
          <p:nvPr/>
        </p:nvPicPr>
        <p:blipFill>
          <a:blip r:embed="rId3"/>
          <a:stretch>
            <a:fillRect/>
          </a:stretch>
        </p:blipFill>
        <p:spPr>
          <a:xfrm>
            <a:off x="1770843" y="1741485"/>
            <a:ext cx="2897292" cy="1834149"/>
          </a:xfrm>
          <a:prstGeom prst="rect">
            <a:avLst/>
          </a:prstGeom>
          <a:ln>
            <a:solidFill>
              <a:srgbClr val="012158"/>
            </a:solidFill>
          </a:ln>
        </p:spPr>
      </p:pic>
      <p:pic>
        <p:nvPicPr>
          <p:cNvPr id="5" name="Picture 4" descr="A graph with a line&#10;&#10;Description automatically generated">
            <a:extLst>
              <a:ext uri="{FF2B5EF4-FFF2-40B4-BE49-F238E27FC236}">
                <a16:creationId xmlns:a16="http://schemas.microsoft.com/office/drawing/2014/main" id="{1511000E-C118-4FF4-2659-309CE3A1371A}"/>
              </a:ext>
            </a:extLst>
          </p:cNvPr>
          <p:cNvPicPr>
            <a:picLocks noChangeAspect="1"/>
          </p:cNvPicPr>
          <p:nvPr/>
        </p:nvPicPr>
        <p:blipFill>
          <a:blip r:embed="rId4"/>
          <a:stretch>
            <a:fillRect/>
          </a:stretch>
        </p:blipFill>
        <p:spPr>
          <a:xfrm>
            <a:off x="6490421" y="1745286"/>
            <a:ext cx="2903575" cy="1837977"/>
          </a:xfrm>
          <a:prstGeom prst="rect">
            <a:avLst/>
          </a:prstGeom>
          <a:ln>
            <a:solidFill>
              <a:srgbClr val="012158"/>
            </a:solidFill>
          </a:ln>
        </p:spPr>
      </p:pic>
      <p:pic>
        <p:nvPicPr>
          <p:cNvPr id="6" name="Picture 5" descr="A graph with green line and white lines&#10;&#10;Description automatically generated">
            <a:extLst>
              <a:ext uri="{FF2B5EF4-FFF2-40B4-BE49-F238E27FC236}">
                <a16:creationId xmlns:a16="http://schemas.microsoft.com/office/drawing/2014/main" id="{B4599C66-2BBA-19BE-FCA7-074B4022EB06}"/>
              </a:ext>
            </a:extLst>
          </p:cNvPr>
          <p:cNvPicPr>
            <a:picLocks noChangeAspect="1"/>
          </p:cNvPicPr>
          <p:nvPr/>
        </p:nvPicPr>
        <p:blipFill>
          <a:blip r:embed="rId5"/>
          <a:stretch>
            <a:fillRect/>
          </a:stretch>
        </p:blipFill>
        <p:spPr>
          <a:xfrm>
            <a:off x="6492155" y="3668050"/>
            <a:ext cx="2900323" cy="1912094"/>
          </a:xfrm>
          <a:prstGeom prst="rect">
            <a:avLst/>
          </a:prstGeom>
          <a:ln>
            <a:solidFill>
              <a:srgbClr val="012158"/>
            </a:solidFill>
          </a:ln>
        </p:spPr>
      </p:pic>
      <p:sp>
        <p:nvSpPr>
          <p:cNvPr id="7" name="Slide Number Placeholder 6">
            <a:extLst>
              <a:ext uri="{FF2B5EF4-FFF2-40B4-BE49-F238E27FC236}">
                <a16:creationId xmlns:a16="http://schemas.microsoft.com/office/drawing/2014/main" id="{F828A099-996A-4072-A497-DDEE87DFB349}"/>
              </a:ext>
            </a:extLst>
          </p:cNvPr>
          <p:cNvSpPr>
            <a:spLocks noGrp="1"/>
          </p:cNvSpPr>
          <p:nvPr>
            <p:ph type="sldNum" sz="quarter" idx="12"/>
          </p:nvPr>
        </p:nvSpPr>
        <p:spPr/>
        <p:txBody>
          <a:bodyPr/>
          <a:lstStyle/>
          <a:p>
            <a:fld id="{48F63A3B-78C7-47BE-AE5E-E10140E04643}" type="slidenum">
              <a:rPr lang="en-US" smtClean="0"/>
              <a:t>11</a:t>
            </a:fld>
            <a:endParaRPr lang="en-US"/>
          </a:p>
        </p:txBody>
      </p:sp>
      <p:sp>
        <p:nvSpPr>
          <p:cNvPr id="8" name="Rectangle 7">
            <a:extLst>
              <a:ext uri="{FF2B5EF4-FFF2-40B4-BE49-F238E27FC236}">
                <a16:creationId xmlns:a16="http://schemas.microsoft.com/office/drawing/2014/main" id="{1F258999-9AB7-4035-FDED-9AEE60843D4B}"/>
              </a:ext>
            </a:extLst>
          </p:cNvPr>
          <p:cNvSpPr/>
          <p:nvPr/>
        </p:nvSpPr>
        <p:spPr>
          <a:xfrm>
            <a:off x="675166" y="5667269"/>
            <a:ext cx="10841667" cy="668955"/>
          </a:xfrm>
          <a:prstGeom prst="rect">
            <a:avLst/>
          </a:prstGeom>
          <a:noFill/>
          <a:ln w="28575">
            <a:solidFill>
              <a:srgbClr val="00BA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cs typeface="Calibri"/>
              </a:rPr>
              <a:t>Metadata is time dependent to model daily and diurnal variation in factors such as in visibility, </a:t>
            </a:r>
            <a:r>
              <a:rPr lang="en-US" sz="1600">
                <a:solidFill>
                  <a:schemeClr val="tx1"/>
                </a:solidFill>
                <a:ea typeface="+mn-lt"/>
                <a:cs typeface="+mn-lt"/>
              </a:rPr>
              <a:t>temperature</a:t>
            </a:r>
            <a:r>
              <a:rPr lang="en-US" sz="1600">
                <a:solidFill>
                  <a:schemeClr val="tx1"/>
                </a:solidFill>
                <a:cs typeface="Calibri"/>
              </a:rPr>
              <a:t>, precipitation, and wind speed.</a:t>
            </a:r>
          </a:p>
        </p:txBody>
      </p:sp>
    </p:spTree>
    <p:extLst>
      <p:ext uri="{BB962C8B-B14F-4D97-AF65-F5344CB8AC3E}">
        <p14:creationId xmlns:p14="http://schemas.microsoft.com/office/powerpoint/2010/main" val="192011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9BAC-0309-5DFC-4827-3AAC88B48204}"/>
              </a:ext>
            </a:extLst>
          </p:cNvPr>
          <p:cNvSpPr>
            <a:spLocks noGrp="1"/>
          </p:cNvSpPr>
          <p:nvPr>
            <p:ph type="title"/>
          </p:nvPr>
        </p:nvSpPr>
        <p:spPr>
          <a:xfrm>
            <a:off x="-7917" y="5865"/>
            <a:ext cx="12207597" cy="1702927"/>
          </a:xfrm>
          <a:noFill/>
        </p:spPr>
        <p:txBody>
          <a:bodyPr>
            <a:normAutofit/>
          </a:bodyPr>
          <a:lstStyle/>
          <a:p>
            <a:pPr algn="ctr"/>
            <a:r>
              <a:rPr lang="en-US" sz="3200">
                <a:solidFill>
                  <a:srgbClr val="FFFFFF"/>
                </a:solidFill>
              </a:rPr>
              <a:t>Estimated mine probability and system accuracy depend </a:t>
            </a:r>
            <a:br>
              <a:rPr lang="en-US" sz="3200">
                <a:solidFill>
                  <a:srgbClr val="FFFFFF"/>
                </a:solidFill>
              </a:rPr>
            </a:br>
            <a:r>
              <a:rPr lang="en-US" sz="3200">
                <a:solidFill>
                  <a:srgbClr val="FFFFFF"/>
                </a:solidFill>
              </a:rPr>
              <a:t>on true mine presence and evaluation method.</a:t>
            </a:r>
          </a:p>
        </p:txBody>
      </p:sp>
      <p:pic>
        <p:nvPicPr>
          <p:cNvPr id="4" name="Content Placeholder 3" descr="A graph with red and blue lines&#10;&#10;Description automatically generated">
            <a:extLst>
              <a:ext uri="{FF2B5EF4-FFF2-40B4-BE49-F238E27FC236}">
                <a16:creationId xmlns:a16="http://schemas.microsoft.com/office/drawing/2014/main" id="{F23FE6FC-6BBE-1E7C-50FA-12D4ED9727CF}"/>
              </a:ext>
            </a:extLst>
          </p:cNvPr>
          <p:cNvPicPr>
            <a:picLocks noGrp="1" noChangeAspect="1"/>
          </p:cNvPicPr>
          <p:nvPr>
            <p:ph idx="1"/>
          </p:nvPr>
        </p:nvPicPr>
        <p:blipFill>
          <a:blip r:embed="rId2"/>
          <a:stretch>
            <a:fillRect/>
          </a:stretch>
        </p:blipFill>
        <p:spPr>
          <a:xfrm>
            <a:off x="6188337" y="2081835"/>
            <a:ext cx="5420568" cy="3461687"/>
          </a:xfrm>
          <a:ln w="28575">
            <a:solidFill>
              <a:schemeClr val="tx1"/>
            </a:solidFill>
          </a:ln>
        </p:spPr>
      </p:pic>
      <p:pic>
        <p:nvPicPr>
          <p:cNvPr id="5" name="Picture 4" descr="A graph showing the difference between a line and a graph&#10;&#10;Description automatically generated">
            <a:extLst>
              <a:ext uri="{FF2B5EF4-FFF2-40B4-BE49-F238E27FC236}">
                <a16:creationId xmlns:a16="http://schemas.microsoft.com/office/drawing/2014/main" id="{54CC42D2-7D86-1F87-FBD8-940CA7E93F97}"/>
              </a:ext>
            </a:extLst>
          </p:cNvPr>
          <p:cNvPicPr>
            <a:picLocks noChangeAspect="1"/>
          </p:cNvPicPr>
          <p:nvPr/>
        </p:nvPicPr>
        <p:blipFill>
          <a:blip r:embed="rId3"/>
          <a:stretch>
            <a:fillRect/>
          </a:stretch>
        </p:blipFill>
        <p:spPr>
          <a:xfrm>
            <a:off x="199733" y="2082410"/>
            <a:ext cx="5421432" cy="3455627"/>
          </a:xfrm>
          <a:prstGeom prst="rect">
            <a:avLst/>
          </a:prstGeom>
          <a:ln w="28575">
            <a:solidFill>
              <a:srgbClr val="012158"/>
            </a:solidFill>
          </a:ln>
        </p:spPr>
      </p:pic>
      <p:sp>
        <p:nvSpPr>
          <p:cNvPr id="3" name="Slide Number Placeholder 2">
            <a:extLst>
              <a:ext uri="{FF2B5EF4-FFF2-40B4-BE49-F238E27FC236}">
                <a16:creationId xmlns:a16="http://schemas.microsoft.com/office/drawing/2014/main" id="{A0F19EDA-C938-FA2E-78C3-2AB8E80A66E8}"/>
              </a:ext>
            </a:extLst>
          </p:cNvPr>
          <p:cNvSpPr>
            <a:spLocks noGrp="1"/>
          </p:cNvSpPr>
          <p:nvPr>
            <p:ph type="sldNum" sz="quarter" idx="12"/>
          </p:nvPr>
        </p:nvSpPr>
        <p:spPr/>
        <p:txBody>
          <a:bodyPr/>
          <a:lstStyle/>
          <a:p>
            <a:fld id="{48F63A3B-78C7-47BE-AE5E-E10140E04643}" type="slidenum">
              <a:rPr lang="en-US" smtClean="0"/>
              <a:t>12</a:t>
            </a:fld>
            <a:endParaRPr lang="en-US"/>
          </a:p>
        </p:txBody>
      </p:sp>
      <p:sp>
        <p:nvSpPr>
          <p:cNvPr id="6" name="Rectangle 5">
            <a:extLst>
              <a:ext uri="{FF2B5EF4-FFF2-40B4-BE49-F238E27FC236}">
                <a16:creationId xmlns:a16="http://schemas.microsoft.com/office/drawing/2014/main" id="{6C878B14-79E5-F173-AA1A-A310D78827E6}"/>
              </a:ext>
            </a:extLst>
          </p:cNvPr>
          <p:cNvSpPr/>
          <p:nvPr/>
        </p:nvSpPr>
        <p:spPr>
          <a:xfrm>
            <a:off x="675166" y="5667269"/>
            <a:ext cx="10841667" cy="668955"/>
          </a:xfrm>
          <a:prstGeom prst="rect">
            <a:avLst/>
          </a:prstGeom>
          <a:noFill/>
          <a:ln w="28575">
            <a:solidFill>
              <a:srgbClr val="00BA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Representation of the system's confidence that a mine is present and the actual truth of mine presence. The human is given stronger prediction power at lower accuracy instances than the AI.</a:t>
            </a:r>
          </a:p>
        </p:txBody>
      </p:sp>
    </p:spTree>
    <p:extLst>
      <p:ext uri="{BB962C8B-B14F-4D97-AF65-F5344CB8AC3E}">
        <p14:creationId xmlns:p14="http://schemas.microsoft.com/office/powerpoint/2010/main" val="84110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5C4-A740-E19F-96B5-741072ED900E}"/>
              </a:ext>
            </a:extLst>
          </p:cNvPr>
          <p:cNvSpPr>
            <a:spLocks noGrp="1"/>
          </p:cNvSpPr>
          <p:nvPr>
            <p:ph type="title"/>
          </p:nvPr>
        </p:nvSpPr>
        <p:spPr/>
        <p:txBody>
          <a:bodyPr/>
          <a:lstStyle/>
          <a:p>
            <a:pPr algn="ctr"/>
            <a:r>
              <a:rPr lang="en-US" dirty="0"/>
              <a:t>The Learning Agent is guided toward efficient, accurate, and mission-focused behavior.</a:t>
            </a:r>
          </a:p>
        </p:txBody>
      </p:sp>
      <p:sp>
        <p:nvSpPr>
          <p:cNvPr id="3" name="Content Placeholder 2">
            <a:extLst>
              <a:ext uri="{FF2B5EF4-FFF2-40B4-BE49-F238E27FC236}">
                <a16:creationId xmlns:a16="http://schemas.microsoft.com/office/drawing/2014/main" id="{40AB46B7-926A-65B8-1F36-E47BD4C18539}"/>
              </a:ext>
            </a:extLst>
          </p:cNvPr>
          <p:cNvSpPr>
            <a:spLocks noGrp="1"/>
          </p:cNvSpPr>
          <p:nvPr>
            <p:ph idx="1"/>
          </p:nvPr>
        </p:nvSpPr>
        <p:spPr>
          <a:xfrm>
            <a:off x="320615" y="1960562"/>
            <a:ext cx="5562600" cy="3853642"/>
          </a:xfrm>
          <a:ln w="28575">
            <a:solidFill>
              <a:srgbClr val="4ABAFF"/>
            </a:solidFill>
            <a:prstDash val="dash"/>
          </a:ln>
        </p:spPr>
        <p:txBody>
          <a:bodyPr vert="horz" lIns="91440" tIns="45720" rIns="91440" bIns="45720" rtlCol="0" anchor="t">
            <a:normAutofit/>
          </a:bodyPr>
          <a:lstStyle/>
          <a:p>
            <a:r>
              <a:rPr lang="en-US"/>
              <a:t>Application of Reinforcement Learning (RL)</a:t>
            </a:r>
          </a:p>
          <a:p>
            <a:r>
              <a:rPr lang="en-US"/>
              <a:t>Setup as a Markov Decision Process (MDP)</a:t>
            </a:r>
          </a:p>
          <a:p>
            <a:pPr lvl="1">
              <a:buFont typeface="Courier New" panose="020B0604020202020204" pitchFamily="34" charset="0"/>
              <a:buChar char="o"/>
            </a:pPr>
            <a:r>
              <a:rPr lang="en-US"/>
              <a:t>States, actions, rewards, environment, policy</a:t>
            </a:r>
          </a:p>
          <a:p>
            <a:r>
              <a:rPr lang="en-US"/>
              <a:t>Multi-layer perceptron network architecture, proximal policy algorithm for training</a:t>
            </a:r>
          </a:p>
          <a:p>
            <a:pPr marL="0" indent="0">
              <a:buNone/>
            </a:pPr>
            <a:endParaRPr lang="en-US"/>
          </a:p>
        </p:txBody>
      </p:sp>
      <p:sp>
        <p:nvSpPr>
          <p:cNvPr id="4" name="Slide Number Placeholder 3">
            <a:extLst>
              <a:ext uri="{FF2B5EF4-FFF2-40B4-BE49-F238E27FC236}">
                <a16:creationId xmlns:a16="http://schemas.microsoft.com/office/drawing/2014/main" id="{692E728A-442E-CA08-5D8C-EDEDF39A295F}"/>
              </a:ext>
            </a:extLst>
          </p:cNvPr>
          <p:cNvSpPr>
            <a:spLocks noGrp="1"/>
          </p:cNvSpPr>
          <p:nvPr>
            <p:ph type="sldNum" sz="quarter" idx="12"/>
          </p:nvPr>
        </p:nvSpPr>
        <p:spPr/>
        <p:txBody>
          <a:bodyPr/>
          <a:lstStyle/>
          <a:p>
            <a:fld id="{48F63A3B-78C7-47BE-AE5E-E10140E04643}" type="slidenum">
              <a:rPr lang="en-US" smtClean="0"/>
              <a:t>13</a:t>
            </a:fld>
            <a:endParaRPr lang="en-US"/>
          </a:p>
        </p:txBody>
      </p:sp>
      <p:graphicFrame>
        <p:nvGraphicFramePr>
          <p:cNvPr id="5" name="Diagram 4">
            <a:extLst>
              <a:ext uri="{FF2B5EF4-FFF2-40B4-BE49-F238E27FC236}">
                <a16:creationId xmlns:a16="http://schemas.microsoft.com/office/drawing/2014/main" id="{EA07DE24-E3C8-DDD5-2D57-FE0477BDF89A}"/>
              </a:ext>
            </a:extLst>
          </p:cNvPr>
          <p:cNvGraphicFramePr/>
          <p:nvPr>
            <p:extLst>
              <p:ext uri="{D42A27DB-BD31-4B8C-83A1-F6EECF244321}">
                <p14:modId xmlns:p14="http://schemas.microsoft.com/office/powerpoint/2010/main" val="2263465998"/>
              </p:ext>
            </p:extLst>
          </p:nvPr>
        </p:nvGraphicFramePr>
        <p:xfrm>
          <a:off x="6716144" y="2263140"/>
          <a:ext cx="4394679" cy="3248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941EA0D-1BB7-6FAC-3E17-C1DDBBF653B2}"/>
              </a:ext>
            </a:extLst>
          </p:cNvPr>
          <p:cNvSpPr txBox="1"/>
          <p:nvPr/>
        </p:nvSpPr>
        <p:spPr>
          <a:xfrm>
            <a:off x="6622882" y="1960562"/>
            <a:ext cx="4422877" cy="461665"/>
          </a:xfrm>
          <a:prstGeom prst="rect">
            <a:avLst/>
          </a:prstGeom>
          <a:noFill/>
        </p:spPr>
        <p:txBody>
          <a:bodyPr wrap="none" rtlCol="0">
            <a:spAutoFit/>
          </a:bodyPr>
          <a:lstStyle/>
          <a:p>
            <a:r>
              <a:rPr lang="en-US" sz="2400" b="1"/>
              <a:t>Reward Function Components</a:t>
            </a:r>
          </a:p>
        </p:txBody>
      </p:sp>
    </p:spTree>
    <p:extLst>
      <p:ext uri="{BB962C8B-B14F-4D97-AF65-F5344CB8AC3E}">
        <p14:creationId xmlns:p14="http://schemas.microsoft.com/office/powerpoint/2010/main" val="32578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7E67D0CB-55CE-6716-80B7-40921FE744C9}"/>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27A59FED-C9AD-500B-121F-FA86FA937186}"/>
              </a:ext>
            </a:extLst>
          </p:cNvPr>
          <p:cNvSpPr txBox="1">
            <a:spLocks noGrp="1"/>
          </p:cNvSpPr>
          <p:nvPr>
            <p:ph type="ctrTitle"/>
          </p:nvPr>
        </p:nvSpPr>
        <p:spPr>
          <a:xfrm>
            <a:off x="415600" y="1656600"/>
            <a:ext cx="11360800" cy="1772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SzPts val="990"/>
              <a:buNone/>
            </a:pPr>
            <a:r>
              <a:rPr lang="en" sz="5040">
                <a:solidFill>
                  <a:schemeClr val="lt1"/>
                </a:solidFill>
                <a:latin typeface="Times New Roman"/>
                <a:ea typeface="Times New Roman"/>
                <a:cs typeface="Times New Roman"/>
                <a:sym typeface="Times New Roman"/>
              </a:rPr>
              <a:t>Experimental Design and Results</a:t>
            </a:r>
            <a:endParaRPr sz="5040">
              <a:solidFill>
                <a:schemeClr val="lt1"/>
              </a:solidFill>
              <a:latin typeface="Times New Roman"/>
              <a:ea typeface="Times New Roman"/>
              <a:cs typeface="Times New Roman"/>
              <a:sym typeface="Times New Roman"/>
            </a:endParaRPr>
          </a:p>
        </p:txBody>
      </p:sp>
      <p:pic>
        <p:nvPicPr>
          <p:cNvPr id="57" name="Google Shape;57;p13">
            <a:extLst>
              <a:ext uri="{FF2B5EF4-FFF2-40B4-BE49-F238E27FC236}">
                <a16:creationId xmlns:a16="http://schemas.microsoft.com/office/drawing/2014/main" id="{E7EE11DB-AABE-F218-3943-D72ADE7C6593}"/>
              </a:ext>
            </a:extLst>
          </p:cNvPr>
          <p:cNvPicPr preferRelativeResize="0"/>
          <p:nvPr/>
        </p:nvPicPr>
        <p:blipFill rotWithShape="1">
          <a:blip r:embed="rId3">
            <a:alphaModFix/>
          </a:blip>
          <a:srcRect t="77698" b="5774"/>
          <a:stretch/>
        </p:blipFill>
        <p:spPr>
          <a:xfrm>
            <a:off x="0" y="5807598"/>
            <a:ext cx="12192000" cy="1050402"/>
          </a:xfrm>
          <a:prstGeom prst="rect">
            <a:avLst/>
          </a:prstGeom>
          <a:noFill/>
          <a:ln>
            <a:noFill/>
          </a:ln>
        </p:spPr>
      </p:pic>
    </p:spTree>
    <p:extLst>
      <p:ext uri="{BB962C8B-B14F-4D97-AF65-F5344CB8AC3E}">
        <p14:creationId xmlns:p14="http://schemas.microsoft.com/office/powerpoint/2010/main" val="334449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FA1BD-EE1B-0795-BC52-30EC4BF18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A160B-B2A1-6AC7-7C44-200C926A4DD6}"/>
              </a:ext>
            </a:extLst>
          </p:cNvPr>
          <p:cNvSpPr>
            <a:spLocks noGrp="1"/>
          </p:cNvSpPr>
          <p:nvPr>
            <p:ph type="title"/>
          </p:nvPr>
        </p:nvSpPr>
        <p:spPr>
          <a:xfrm>
            <a:off x="0" y="218181"/>
            <a:ext cx="12196313" cy="1325563"/>
          </a:xfrm>
        </p:spPr>
        <p:txBody>
          <a:bodyPr>
            <a:normAutofit fontScale="90000"/>
          </a:bodyPr>
          <a:lstStyle/>
          <a:p>
            <a:pPr algn="ctr"/>
            <a:r>
              <a:rPr lang="en-US"/>
              <a:t>The system combines reinforcement learning, explainable statistics, and risk monitoring for safe, efficient, and trustworthy minefield navigation.</a:t>
            </a:r>
          </a:p>
        </p:txBody>
      </p:sp>
      <p:sp>
        <p:nvSpPr>
          <p:cNvPr id="5" name="Slide Number Placeholder 4">
            <a:extLst>
              <a:ext uri="{FF2B5EF4-FFF2-40B4-BE49-F238E27FC236}">
                <a16:creationId xmlns:a16="http://schemas.microsoft.com/office/drawing/2014/main" id="{8DAE448C-416C-BFA3-6EE5-A9F9C88A5DA9}"/>
              </a:ext>
            </a:extLst>
          </p:cNvPr>
          <p:cNvSpPr>
            <a:spLocks noGrp="1"/>
          </p:cNvSpPr>
          <p:nvPr>
            <p:ph type="sldNum" sz="quarter" idx="12"/>
          </p:nvPr>
        </p:nvSpPr>
        <p:spPr/>
        <p:txBody>
          <a:bodyPr/>
          <a:lstStyle/>
          <a:p>
            <a:fld id="{48F63A3B-78C7-47BE-AE5E-E10140E04643}" type="slidenum">
              <a:rPr lang="en-US" smtClean="0"/>
              <a:t>15</a:t>
            </a:fld>
            <a:endParaRPr lang="en-US"/>
          </a:p>
        </p:txBody>
      </p:sp>
      <p:sp>
        <p:nvSpPr>
          <p:cNvPr id="6" name="Rectangle 5">
            <a:extLst>
              <a:ext uri="{FF2B5EF4-FFF2-40B4-BE49-F238E27FC236}">
                <a16:creationId xmlns:a16="http://schemas.microsoft.com/office/drawing/2014/main" id="{3A34D404-AF24-624C-735C-DEDDA9FCF206}"/>
              </a:ext>
            </a:extLst>
          </p:cNvPr>
          <p:cNvSpPr/>
          <p:nvPr/>
        </p:nvSpPr>
        <p:spPr>
          <a:xfrm>
            <a:off x="304234" y="1911993"/>
            <a:ext cx="5363888"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UGV Design</a:t>
            </a:r>
          </a:p>
        </p:txBody>
      </p:sp>
      <p:sp>
        <p:nvSpPr>
          <p:cNvPr id="7" name="Rectangle 6">
            <a:extLst>
              <a:ext uri="{FF2B5EF4-FFF2-40B4-BE49-F238E27FC236}">
                <a16:creationId xmlns:a16="http://schemas.microsoft.com/office/drawing/2014/main" id="{9171DDDB-EA08-6F45-A9E1-FE8E48038978}"/>
              </a:ext>
            </a:extLst>
          </p:cNvPr>
          <p:cNvSpPr/>
          <p:nvPr/>
        </p:nvSpPr>
        <p:spPr>
          <a:xfrm>
            <a:off x="6523880" y="1911993"/>
            <a:ext cx="5363888"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UAV Design</a:t>
            </a:r>
          </a:p>
        </p:txBody>
      </p:sp>
      <p:sp>
        <p:nvSpPr>
          <p:cNvPr id="8" name="Rectangle 7">
            <a:extLst>
              <a:ext uri="{FF2B5EF4-FFF2-40B4-BE49-F238E27FC236}">
                <a16:creationId xmlns:a16="http://schemas.microsoft.com/office/drawing/2014/main" id="{05DF8276-F05A-A903-66BC-8DDB2B9EDF2B}"/>
              </a:ext>
            </a:extLst>
          </p:cNvPr>
          <p:cNvSpPr/>
          <p:nvPr/>
        </p:nvSpPr>
        <p:spPr>
          <a:xfrm>
            <a:off x="304235" y="4394345"/>
            <a:ext cx="5363887"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Explainable Statistics</a:t>
            </a:r>
          </a:p>
        </p:txBody>
      </p:sp>
      <p:sp>
        <p:nvSpPr>
          <p:cNvPr id="9" name="Rectangle 8">
            <a:extLst>
              <a:ext uri="{FF2B5EF4-FFF2-40B4-BE49-F238E27FC236}">
                <a16:creationId xmlns:a16="http://schemas.microsoft.com/office/drawing/2014/main" id="{B0E3AC31-8863-D3AD-1721-06A7CBCE60B6}"/>
              </a:ext>
            </a:extLst>
          </p:cNvPr>
          <p:cNvSpPr/>
          <p:nvPr/>
        </p:nvSpPr>
        <p:spPr>
          <a:xfrm>
            <a:off x="6523879" y="4394345"/>
            <a:ext cx="5363886"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Risk Based Monitoring</a:t>
            </a:r>
          </a:p>
        </p:txBody>
      </p:sp>
      <p:sp>
        <p:nvSpPr>
          <p:cNvPr id="12" name="TextBox 11">
            <a:extLst>
              <a:ext uri="{FF2B5EF4-FFF2-40B4-BE49-F238E27FC236}">
                <a16:creationId xmlns:a16="http://schemas.microsoft.com/office/drawing/2014/main" id="{0AA9CF52-3827-51D6-1418-E1182A6512A4}"/>
              </a:ext>
            </a:extLst>
          </p:cNvPr>
          <p:cNvSpPr txBox="1"/>
          <p:nvPr/>
        </p:nvSpPr>
        <p:spPr>
          <a:xfrm>
            <a:off x="224287" y="2440675"/>
            <a:ext cx="5543910" cy="2031325"/>
          </a:xfrm>
          <a:prstGeom prst="rect">
            <a:avLst/>
          </a:prstGeom>
          <a:noFill/>
        </p:spPr>
        <p:txBody>
          <a:bodyPr wrap="square" rtlCol="0">
            <a:spAutoFit/>
          </a:bodyPr>
          <a:lstStyle/>
          <a:p>
            <a:pPr marL="285750" indent="-285750">
              <a:buFont typeface="Arial" panose="020B0604020202020204" pitchFamily="34" charset="0"/>
              <a:buChar char="•"/>
            </a:pPr>
            <a:r>
              <a:rPr lang="en-US"/>
              <a:t>UAV determines which cells to scan, influencing UGV’s path selection</a:t>
            </a:r>
          </a:p>
          <a:p>
            <a:pPr marL="285750" indent="-285750">
              <a:buFont typeface="Arial" panose="020B0604020202020204" pitchFamily="34" charset="0"/>
              <a:buChar char="•"/>
            </a:pPr>
            <a:r>
              <a:rPr lang="en-US"/>
              <a:t>Utilizes the A* algorithm for efficient pathfinding</a:t>
            </a:r>
          </a:p>
          <a:p>
            <a:pPr marL="285750" indent="-285750">
              <a:buFont typeface="Arial" panose="020B0604020202020204" pitchFamily="34" charset="0"/>
              <a:buChar char="•"/>
            </a:pPr>
            <a:r>
              <a:rPr lang="en-US"/>
              <a:t>Integrates mine probability data to avoid high-risk areas</a:t>
            </a:r>
          </a:p>
          <a:p>
            <a:pPr marL="285750" indent="-285750">
              <a:buFont typeface="Arial" panose="020B0604020202020204" pitchFamily="34" charset="0"/>
              <a:buChar char="•"/>
            </a:pPr>
            <a:r>
              <a:rPr lang="en-US"/>
              <a:t>Recalculates UGV paths as UAV provides updated scans and probability estimates</a:t>
            </a:r>
          </a:p>
        </p:txBody>
      </p:sp>
      <p:sp>
        <p:nvSpPr>
          <p:cNvPr id="13" name="TextBox 12">
            <a:extLst>
              <a:ext uri="{FF2B5EF4-FFF2-40B4-BE49-F238E27FC236}">
                <a16:creationId xmlns:a16="http://schemas.microsoft.com/office/drawing/2014/main" id="{9DF7DC2D-956D-3D6A-67AC-BFA48F1D7BD1}"/>
              </a:ext>
            </a:extLst>
          </p:cNvPr>
          <p:cNvSpPr txBox="1"/>
          <p:nvPr/>
        </p:nvSpPr>
        <p:spPr>
          <a:xfrm>
            <a:off x="6423804" y="2413960"/>
            <a:ext cx="5853021" cy="1477328"/>
          </a:xfrm>
          <a:prstGeom prst="rect">
            <a:avLst/>
          </a:prstGeom>
          <a:noFill/>
        </p:spPr>
        <p:txBody>
          <a:bodyPr wrap="square" rtlCol="0">
            <a:spAutoFit/>
          </a:bodyPr>
          <a:lstStyle/>
          <a:p>
            <a:pPr marL="285750" indent="-285750">
              <a:buFont typeface="Arial" panose="020B0604020202020204" pitchFamily="34" charset="0"/>
              <a:buChar char="•"/>
            </a:pPr>
            <a:r>
              <a:rPr lang="en-US"/>
              <a:t>Reinforcement Learning (RL): Employs a multi-layer perceptron (MLP) neural network with Proximal Policy Optimization (PPO) for training</a:t>
            </a:r>
          </a:p>
          <a:p>
            <a:pPr marL="285750" indent="-285750">
              <a:buFont typeface="Arial" panose="020B0604020202020204" pitchFamily="34" charset="0"/>
              <a:buChar char="•"/>
            </a:pPr>
            <a:r>
              <a:rPr lang="en-US"/>
              <a:t>RL framework adapts to new scenarios and optimizes performance through rewards and penalties</a:t>
            </a:r>
          </a:p>
        </p:txBody>
      </p:sp>
      <p:sp>
        <p:nvSpPr>
          <p:cNvPr id="14" name="TextBox 13">
            <a:extLst>
              <a:ext uri="{FF2B5EF4-FFF2-40B4-BE49-F238E27FC236}">
                <a16:creationId xmlns:a16="http://schemas.microsoft.com/office/drawing/2014/main" id="{5F3A8F83-47B8-B512-1299-76225E821E53}"/>
              </a:ext>
            </a:extLst>
          </p:cNvPr>
          <p:cNvSpPr txBox="1"/>
          <p:nvPr/>
        </p:nvSpPr>
        <p:spPr>
          <a:xfrm>
            <a:off x="224288" y="4856308"/>
            <a:ext cx="5363886" cy="1200329"/>
          </a:xfrm>
          <a:prstGeom prst="rect">
            <a:avLst/>
          </a:prstGeom>
          <a:noFill/>
        </p:spPr>
        <p:txBody>
          <a:bodyPr wrap="square" rtlCol="0">
            <a:spAutoFit/>
          </a:bodyPr>
          <a:lstStyle/>
          <a:p>
            <a:pPr marL="285750" indent="-285750">
              <a:buFont typeface="Arial" panose="020B0604020202020204" pitchFamily="34" charset="0"/>
              <a:buChar char="•"/>
            </a:pPr>
            <a:r>
              <a:rPr lang="en-US"/>
              <a:t>Uses linear regression to estimate prediction accuracy and verify system decisions</a:t>
            </a:r>
          </a:p>
          <a:p>
            <a:pPr marL="285750" indent="-285750">
              <a:buFont typeface="Arial" panose="020B0604020202020204" pitchFamily="34" charset="0"/>
              <a:buChar char="•"/>
            </a:pPr>
            <a:r>
              <a:rPr lang="en-US"/>
              <a:t>Analyzes metadata (e.g., terrain, weather) to evaluate mine detection confidence</a:t>
            </a:r>
          </a:p>
        </p:txBody>
      </p:sp>
      <p:sp>
        <p:nvSpPr>
          <p:cNvPr id="15" name="TextBox 14">
            <a:extLst>
              <a:ext uri="{FF2B5EF4-FFF2-40B4-BE49-F238E27FC236}">
                <a16:creationId xmlns:a16="http://schemas.microsoft.com/office/drawing/2014/main" id="{812065E3-3E61-BFB5-CA24-D50C863C4AD4}"/>
              </a:ext>
            </a:extLst>
          </p:cNvPr>
          <p:cNvSpPr txBox="1"/>
          <p:nvPr/>
        </p:nvSpPr>
        <p:spPr>
          <a:xfrm>
            <a:off x="6523879" y="4856308"/>
            <a:ext cx="5095902" cy="2031325"/>
          </a:xfrm>
          <a:prstGeom prst="rect">
            <a:avLst/>
          </a:prstGeom>
          <a:noFill/>
        </p:spPr>
        <p:txBody>
          <a:bodyPr wrap="square" rtlCol="0">
            <a:spAutoFit/>
          </a:bodyPr>
          <a:lstStyle/>
          <a:p>
            <a:pPr marL="285750" indent="-285750">
              <a:buFont typeface="Arial" panose="020B0604020202020204" pitchFamily="34" charset="0"/>
              <a:buChar char="•"/>
            </a:pPr>
            <a:r>
              <a:rPr lang="en-US"/>
              <a:t>UAV Metrics: Accuracy Avoidance Ratio (AAR) tracks UAV’s avoidance of low-accuracy cells</a:t>
            </a:r>
          </a:p>
          <a:p>
            <a:pPr marL="285750" indent="-285750">
              <a:buFont typeface="Arial" panose="020B0604020202020204" pitchFamily="34" charset="0"/>
              <a:buChar char="•"/>
            </a:pPr>
            <a:r>
              <a:rPr lang="en-US"/>
              <a:t>UGV Metrics: Surrounding Scan Confidence (SSC) measures the quality of nearby cell scans weighted by accuracy</a:t>
            </a:r>
          </a:p>
          <a:p>
            <a:pPr marL="285750" indent="-285750">
              <a:buFont typeface="Arial" panose="020B0604020202020204" pitchFamily="34" charset="0"/>
              <a:buChar char="•"/>
            </a:pPr>
            <a:r>
              <a:rPr lang="en-US"/>
              <a:t>Integrated Risk Monitoring: Links UAV scanning to UGV traversal confidence</a:t>
            </a:r>
          </a:p>
        </p:txBody>
      </p:sp>
    </p:spTree>
    <p:extLst>
      <p:ext uri="{BB962C8B-B14F-4D97-AF65-F5344CB8AC3E}">
        <p14:creationId xmlns:p14="http://schemas.microsoft.com/office/powerpoint/2010/main" val="216273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76690-1C98-C359-E81B-663F6ECBA7F1}"/>
            </a:ext>
          </a:extLst>
        </p:cNvPr>
        <p:cNvGrpSpPr/>
        <p:nvPr/>
      </p:nvGrpSpPr>
      <p:grpSpPr>
        <a:xfrm>
          <a:off x="0" y="0"/>
          <a:ext cx="0" cy="0"/>
          <a:chOff x="0" y="0"/>
          <a:chExt cx="0" cy="0"/>
        </a:xfrm>
      </p:grpSpPr>
      <p:pic>
        <p:nvPicPr>
          <p:cNvPr id="8" name="Picture 7" descr="A graph with blue dots&#10;&#10;Description automatically generated">
            <a:extLst>
              <a:ext uri="{FF2B5EF4-FFF2-40B4-BE49-F238E27FC236}">
                <a16:creationId xmlns:a16="http://schemas.microsoft.com/office/drawing/2014/main" id="{C8CD32CA-7B5B-59D8-D187-3FA03CF7EFD0}"/>
              </a:ext>
            </a:extLst>
          </p:cNvPr>
          <p:cNvPicPr>
            <a:picLocks noChangeAspect="1"/>
          </p:cNvPicPr>
          <p:nvPr/>
        </p:nvPicPr>
        <p:blipFill>
          <a:blip r:embed="rId3"/>
          <a:srcRect l="3418" t="4273" r="6280" b="-471"/>
          <a:stretch/>
        </p:blipFill>
        <p:spPr>
          <a:xfrm>
            <a:off x="840230" y="2303774"/>
            <a:ext cx="4244877" cy="2284923"/>
          </a:xfrm>
          <a:prstGeom prst="rect">
            <a:avLst/>
          </a:prstGeom>
        </p:spPr>
      </p:pic>
      <p:sp>
        <p:nvSpPr>
          <p:cNvPr id="7" name="Rectangle 6">
            <a:extLst>
              <a:ext uri="{FF2B5EF4-FFF2-40B4-BE49-F238E27FC236}">
                <a16:creationId xmlns:a16="http://schemas.microsoft.com/office/drawing/2014/main" id="{C57F3A08-3339-C81C-7268-EE416BDC32D7}"/>
              </a:ext>
            </a:extLst>
          </p:cNvPr>
          <p:cNvSpPr/>
          <p:nvPr/>
        </p:nvSpPr>
        <p:spPr>
          <a:xfrm>
            <a:off x="665930"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Performance Over Training</a:t>
            </a:r>
          </a:p>
        </p:txBody>
      </p:sp>
      <p:sp>
        <p:nvSpPr>
          <p:cNvPr id="2" name="Title 1">
            <a:extLst>
              <a:ext uri="{FF2B5EF4-FFF2-40B4-BE49-F238E27FC236}">
                <a16:creationId xmlns:a16="http://schemas.microsoft.com/office/drawing/2014/main" id="{1672934D-F20C-6694-E7EA-9855A82C3F0E}"/>
              </a:ext>
            </a:extLst>
          </p:cNvPr>
          <p:cNvSpPr>
            <a:spLocks noGrp="1"/>
          </p:cNvSpPr>
          <p:nvPr>
            <p:ph type="title"/>
          </p:nvPr>
        </p:nvSpPr>
        <p:spPr/>
        <p:txBody>
          <a:bodyPr/>
          <a:lstStyle/>
          <a:p>
            <a:pPr algn="ctr"/>
            <a:r>
              <a:rPr lang="en-US" dirty="0"/>
              <a:t>Results From Experimentation</a:t>
            </a:r>
            <a:endParaRPr lang="en-US"/>
          </a:p>
        </p:txBody>
      </p:sp>
      <p:sp>
        <p:nvSpPr>
          <p:cNvPr id="4" name="Slide Number Placeholder 3">
            <a:extLst>
              <a:ext uri="{FF2B5EF4-FFF2-40B4-BE49-F238E27FC236}">
                <a16:creationId xmlns:a16="http://schemas.microsoft.com/office/drawing/2014/main" id="{37E9E907-CE9C-A2E5-6D4C-ADE1DD5565BD}"/>
              </a:ext>
            </a:extLst>
          </p:cNvPr>
          <p:cNvSpPr>
            <a:spLocks noGrp="1"/>
          </p:cNvSpPr>
          <p:nvPr>
            <p:ph type="sldNum" sz="quarter" idx="12"/>
          </p:nvPr>
        </p:nvSpPr>
        <p:spPr/>
        <p:txBody>
          <a:bodyPr/>
          <a:lstStyle/>
          <a:p>
            <a:fld id="{48F63A3B-78C7-47BE-AE5E-E10140E04643}" type="slidenum">
              <a:rPr lang="en-US" smtClean="0"/>
              <a:t>16</a:t>
            </a:fld>
            <a:endParaRPr lang="en-US"/>
          </a:p>
        </p:txBody>
      </p:sp>
      <p:sp>
        <p:nvSpPr>
          <p:cNvPr id="3" name="Rectangle 2">
            <a:extLst>
              <a:ext uri="{FF2B5EF4-FFF2-40B4-BE49-F238E27FC236}">
                <a16:creationId xmlns:a16="http://schemas.microsoft.com/office/drawing/2014/main" id="{D9DED615-1372-E7FD-518F-7C691EE69E49}"/>
              </a:ext>
            </a:extLst>
          </p:cNvPr>
          <p:cNvSpPr/>
          <p:nvPr/>
        </p:nvSpPr>
        <p:spPr>
          <a:xfrm>
            <a:off x="6549398" y="2464044"/>
            <a:ext cx="4976673" cy="4240252"/>
          </a:xfrm>
          <a:prstGeom prst="rect">
            <a:avLst/>
          </a:prstGeom>
          <a:noFill/>
          <a:ln w="28575">
            <a:solidFill>
              <a:srgbClr val="00BA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Arial" panose="020B0604020202020204" pitchFamily="34" charset="0"/>
              <a:buChar char="•"/>
            </a:pPr>
            <a:r>
              <a:rPr lang="en-US" sz="2400" dirty="0">
                <a:solidFill>
                  <a:schemeClr val="tx1"/>
                </a:solidFill>
              </a:rPr>
              <a:t>Over ~25,000 episodes, the agent reaches a local maxima in cumulative rewards </a:t>
            </a:r>
            <a:endParaRPr lang="en-US" dirty="0">
              <a:solidFill>
                <a:schemeClr val="tx1"/>
              </a:solidFill>
            </a:endParaRPr>
          </a:p>
          <a:p>
            <a:pPr marL="342900" indent="-342900">
              <a:buFont typeface="Arial" panose="020B0604020202020204" pitchFamily="34" charset="0"/>
              <a:buChar char="•"/>
            </a:pPr>
            <a:r>
              <a:rPr lang="en-US" sz="2400" dirty="0">
                <a:solidFill>
                  <a:schemeClr val="tx1"/>
                </a:solidFill>
              </a:rPr>
              <a:t>Agent was beginning to use the AI and human scanning methods to reduce the UGV distance cost to the goal</a:t>
            </a:r>
            <a:endParaRPr lang="en-US">
              <a:solidFill>
                <a:schemeClr val="tx1"/>
              </a:solidFill>
            </a:endParaRPr>
          </a:p>
          <a:p>
            <a:pPr marL="342900" indent="-342900">
              <a:buFont typeface="Arial" panose="020B0604020202020204" pitchFamily="34" charset="0"/>
              <a:buChar char="•"/>
            </a:pPr>
            <a:r>
              <a:rPr lang="en-US" sz="2400" dirty="0">
                <a:solidFill>
                  <a:schemeClr val="tx1"/>
                </a:solidFill>
              </a:rPr>
              <a:t>Training ended prematurely before the agent was able to learn a mine avoidance policy</a:t>
            </a:r>
          </a:p>
          <a:p>
            <a:pPr marL="342900" indent="-342900">
              <a:buFont typeface="Arial" panose="020B0604020202020204" pitchFamily="34" charset="0"/>
              <a:buChar char="•"/>
            </a:pPr>
            <a:r>
              <a:rPr lang="en-US" dirty="0"/>
              <a:t>Rand </a:t>
            </a:r>
          </a:p>
        </p:txBody>
      </p:sp>
      <p:sp>
        <p:nvSpPr>
          <p:cNvPr id="11" name="Rectangle 10">
            <a:extLst>
              <a:ext uri="{FF2B5EF4-FFF2-40B4-BE49-F238E27FC236}">
                <a16:creationId xmlns:a16="http://schemas.microsoft.com/office/drawing/2014/main" id="{2EBFF106-6614-A43E-7156-11C7D7A4AE3A}"/>
              </a:ext>
            </a:extLst>
          </p:cNvPr>
          <p:cNvSpPr/>
          <p:nvPr/>
        </p:nvSpPr>
        <p:spPr>
          <a:xfrm>
            <a:off x="6549398"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Key Findings</a:t>
            </a:r>
          </a:p>
        </p:txBody>
      </p:sp>
      <p:pic>
        <p:nvPicPr>
          <p:cNvPr id="5" name="Picture 4" descr="A graph with orange dots&#10;&#10;Description automatically generated">
            <a:extLst>
              <a:ext uri="{FF2B5EF4-FFF2-40B4-BE49-F238E27FC236}">
                <a16:creationId xmlns:a16="http://schemas.microsoft.com/office/drawing/2014/main" id="{449CD8C2-9270-8D3F-0B06-7529A30DE3EA}"/>
              </a:ext>
            </a:extLst>
          </p:cNvPr>
          <p:cNvPicPr>
            <a:picLocks noChangeAspect="1"/>
          </p:cNvPicPr>
          <p:nvPr/>
        </p:nvPicPr>
        <p:blipFill>
          <a:blip r:embed="rId4"/>
          <a:stretch>
            <a:fillRect/>
          </a:stretch>
        </p:blipFill>
        <p:spPr>
          <a:xfrm>
            <a:off x="614873" y="4585612"/>
            <a:ext cx="4700366" cy="2270451"/>
          </a:xfrm>
          <a:prstGeom prst="rect">
            <a:avLst/>
          </a:prstGeom>
        </p:spPr>
      </p:pic>
    </p:spTree>
    <p:extLst>
      <p:ext uri="{BB962C8B-B14F-4D97-AF65-F5344CB8AC3E}">
        <p14:creationId xmlns:p14="http://schemas.microsoft.com/office/powerpoint/2010/main" val="372634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88E0F03-E2AA-D999-4A90-182CB98FC8B2}"/>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0D11A3F0-C12E-B4B3-8958-5DAC8E2184CD}"/>
              </a:ext>
            </a:extLst>
          </p:cNvPr>
          <p:cNvSpPr txBox="1">
            <a:spLocks noGrp="1"/>
          </p:cNvSpPr>
          <p:nvPr>
            <p:ph type="ctrTitle"/>
          </p:nvPr>
        </p:nvSpPr>
        <p:spPr>
          <a:xfrm>
            <a:off x="415600" y="1656600"/>
            <a:ext cx="11360800" cy="1772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SzPts val="990"/>
              <a:buNone/>
            </a:pPr>
            <a:r>
              <a:rPr lang="en" sz="5040">
                <a:solidFill>
                  <a:schemeClr val="lt1"/>
                </a:solidFill>
                <a:latin typeface="Times New Roman"/>
                <a:ea typeface="Times New Roman"/>
                <a:cs typeface="Times New Roman"/>
                <a:sym typeface="Times New Roman"/>
              </a:rPr>
              <a:t>Discussion</a:t>
            </a:r>
            <a:endParaRPr sz="5040">
              <a:solidFill>
                <a:schemeClr val="lt1"/>
              </a:solidFill>
              <a:latin typeface="Times New Roman"/>
              <a:ea typeface="Times New Roman"/>
              <a:cs typeface="Times New Roman"/>
              <a:sym typeface="Times New Roman"/>
            </a:endParaRPr>
          </a:p>
        </p:txBody>
      </p:sp>
      <p:pic>
        <p:nvPicPr>
          <p:cNvPr id="57" name="Google Shape;57;p13">
            <a:extLst>
              <a:ext uri="{FF2B5EF4-FFF2-40B4-BE49-F238E27FC236}">
                <a16:creationId xmlns:a16="http://schemas.microsoft.com/office/drawing/2014/main" id="{616DEDC5-51BD-73A9-5160-FAF41977E162}"/>
              </a:ext>
            </a:extLst>
          </p:cNvPr>
          <p:cNvPicPr preferRelativeResize="0"/>
          <p:nvPr/>
        </p:nvPicPr>
        <p:blipFill rotWithShape="1">
          <a:blip r:embed="rId3">
            <a:alphaModFix/>
          </a:blip>
          <a:srcRect t="77698" b="5774"/>
          <a:stretch/>
        </p:blipFill>
        <p:spPr>
          <a:xfrm>
            <a:off x="0" y="5807598"/>
            <a:ext cx="12192000" cy="1050402"/>
          </a:xfrm>
          <a:prstGeom prst="rect">
            <a:avLst/>
          </a:prstGeom>
          <a:noFill/>
          <a:ln>
            <a:noFill/>
          </a:ln>
        </p:spPr>
      </p:pic>
    </p:spTree>
    <p:extLst>
      <p:ext uri="{BB962C8B-B14F-4D97-AF65-F5344CB8AC3E}">
        <p14:creationId xmlns:p14="http://schemas.microsoft.com/office/powerpoint/2010/main" val="18629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DA9C-0671-8D00-1339-122123F5B636}"/>
              </a:ext>
            </a:extLst>
          </p:cNvPr>
          <p:cNvSpPr>
            <a:spLocks noGrp="1"/>
          </p:cNvSpPr>
          <p:nvPr>
            <p:ph type="title"/>
          </p:nvPr>
        </p:nvSpPr>
        <p:spPr>
          <a:xfrm>
            <a:off x="838200" y="136525"/>
            <a:ext cx="10515600" cy="1325563"/>
          </a:xfrm>
        </p:spPr>
        <p:txBody>
          <a:bodyPr>
            <a:normAutofit/>
          </a:bodyPr>
          <a:lstStyle/>
          <a:p>
            <a:pPr algn="ctr"/>
            <a:r>
              <a:rPr lang="en-US" dirty="0"/>
              <a:t>This research discusses embedding trust and accountability into adaptable AI systems.</a:t>
            </a:r>
          </a:p>
        </p:txBody>
      </p:sp>
      <p:sp>
        <p:nvSpPr>
          <p:cNvPr id="4" name="Slide Number Placeholder 3">
            <a:extLst>
              <a:ext uri="{FF2B5EF4-FFF2-40B4-BE49-F238E27FC236}">
                <a16:creationId xmlns:a16="http://schemas.microsoft.com/office/drawing/2014/main" id="{D81BD63D-506B-6D91-9043-664C7590ED4B}"/>
              </a:ext>
            </a:extLst>
          </p:cNvPr>
          <p:cNvSpPr>
            <a:spLocks noGrp="1"/>
          </p:cNvSpPr>
          <p:nvPr>
            <p:ph type="sldNum" sz="quarter" idx="12"/>
          </p:nvPr>
        </p:nvSpPr>
        <p:spPr/>
        <p:txBody>
          <a:bodyPr/>
          <a:lstStyle/>
          <a:p>
            <a:fld id="{48F63A3B-78C7-47BE-AE5E-E10140E04643}" type="slidenum">
              <a:rPr lang="en-US" smtClean="0"/>
              <a:t>18</a:t>
            </a:fld>
            <a:endParaRPr lang="en-US"/>
          </a:p>
        </p:txBody>
      </p:sp>
      <p:sp>
        <p:nvSpPr>
          <p:cNvPr id="9" name="Rectangle 8">
            <a:extLst>
              <a:ext uri="{FF2B5EF4-FFF2-40B4-BE49-F238E27FC236}">
                <a16:creationId xmlns:a16="http://schemas.microsoft.com/office/drawing/2014/main" id="{ABA08C6E-B600-EFD3-DF7D-6216A3CE4978}"/>
              </a:ext>
            </a:extLst>
          </p:cNvPr>
          <p:cNvSpPr/>
          <p:nvPr/>
        </p:nvSpPr>
        <p:spPr>
          <a:xfrm>
            <a:off x="304234" y="1964095"/>
            <a:ext cx="5409896"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Relevance of this Work</a:t>
            </a:r>
          </a:p>
        </p:txBody>
      </p:sp>
      <p:sp>
        <p:nvSpPr>
          <p:cNvPr id="10" name="Rectangle 9">
            <a:extLst>
              <a:ext uri="{FF2B5EF4-FFF2-40B4-BE49-F238E27FC236}">
                <a16:creationId xmlns:a16="http://schemas.microsoft.com/office/drawing/2014/main" id="{65706AE4-6CE8-B8BD-0FDD-9434EDA49485}"/>
              </a:ext>
            </a:extLst>
          </p:cNvPr>
          <p:cNvSpPr/>
          <p:nvPr/>
        </p:nvSpPr>
        <p:spPr>
          <a:xfrm>
            <a:off x="6477871" y="1964095"/>
            <a:ext cx="5409896"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Adoption of Work</a:t>
            </a:r>
          </a:p>
        </p:txBody>
      </p:sp>
      <p:sp>
        <p:nvSpPr>
          <p:cNvPr id="11" name="TextBox 10">
            <a:extLst>
              <a:ext uri="{FF2B5EF4-FFF2-40B4-BE49-F238E27FC236}">
                <a16:creationId xmlns:a16="http://schemas.microsoft.com/office/drawing/2014/main" id="{E38473B1-0605-A1D7-8896-E3FE377A7ECF}"/>
              </a:ext>
            </a:extLst>
          </p:cNvPr>
          <p:cNvSpPr txBox="1"/>
          <p:nvPr/>
        </p:nvSpPr>
        <p:spPr>
          <a:xfrm>
            <a:off x="304232" y="2570672"/>
            <a:ext cx="5409896" cy="3693319"/>
          </a:xfrm>
          <a:prstGeom prst="rect">
            <a:avLst/>
          </a:prstGeom>
          <a:noFill/>
        </p:spPr>
        <p:txBody>
          <a:bodyPr wrap="square" rtlCol="0">
            <a:spAutoFit/>
          </a:bodyPr>
          <a:lstStyle/>
          <a:p>
            <a:pPr marL="285750" indent="-285750">
              <a:buFont typeface="Arial" panose="020B0604020202020204" pitchFamily="34" charset="0"/>
              <a:buChar char="•"/>
            </a:pPr>
            <a:r>
              <a:rPr lang="en-US"/>
              <a:t>Addresses challenge of </a:t>
            </a:r>
            <a:r>
              <a:rPr lang="en-US" b="1"/>
              <a:t>embedding trust </a:t>
            </a:r>
            <a:r>
              <a:rPr lang="en-US"/>
              <a:t>within the integration of AI systems as development rapidly increases</a:t>
            </a:r>
          </a:p>
          <a:p>
            <a:pPr marL="285750" indent="-285750">
              <a:buFont typeface="Arial" panose="020B0604020202020204" pitchFamily="34" charset="0"/>
              <a:buChar char="•"/>
            </a:pPr>
            <a:r>
              <a:rPr lang="en-US"/>
              <a:t>Uses </a:t>
            </a:r>
            <a:r>
              <a:rPr lang="en-US" b="1"/>
              <a:t>explainable statistics </a:t>
            </a:r>
            <a:r>
              <a:rPr lang="en-US"/>
              <a:t>to verify decision-making and assumptions</a:t>
            </a:r>
          </a:p>
          <a:p>
            <a:pPr marL="285750" indent="-285750">
              <a:buFont typeface="Arial" panose="020B0604020202020204" pitchFamily="34" charset="0"/>
              <a:buChar char="•"/>
            </a:pPr>
            <a:r>
              <a:rPr lang="en-US"/>
              <a:t>Optimizes </a:t>
            </a:r>
            <a:r>
              <a:rPr lang="en-US" b="1"/>
              <a:t>reinforcement learning </a:t>
            </a:r>
            <a:r>
              <a:rPr lang="en-US"/>
              <a:t>for minefield traversal via a custom reward system</a:t>
            </a:r>
          </a:p>
          <a:p>
            <a:pPr marL="285750" indent="-285750">
              <a:buFont typeface="Arial" panose="020B0604020202020204" pitchFamily="34" charset="0"/>
              <a:buChar char="•"/>
            </a:pPr>
            <a:r>
              <a:rPr lang="en-US"/>
              <a:t>Enhances </a:t>
            </a:r>
            <a:r>
              <a:rPr lang="en-US" b="1"/>
              <a:t>understanding of trust</a:t>
            </a:r>
            <a:r>
              <a:rPr lang="en-US"/>
              <a:t> and AI interaction</a:t>
            </a:r>
          </a:p>
          <a:p>
            <a:pPr marL="285750" indent="-285750">
              <a:buFont typeface="Arial" panose="020B0604020202020204" pitchFamily="34" charset="0"/>
              <a:buChar char="•"/>
            </a:pPr>
            <a:r>
              <a:rPr lang="en-US"/>
              <a:t>Explores </a:t>
            </a:r>
            <a:r>
              <a:rPr lang="en-US" b="1"/>
              <a:t>ethical trade-offs</a:t>
            </a:r>
            <a:r>
              <a:rPr lang="en-US"/>
              <a:t> between minimizing casualties and mission speed</a:t>
            </a:r>
          </a:p>
          <a:p>
            <a:pPr marL="285750" indent="-285750">
              <a:buFont typeface="Arial" panose="020B0604020202020204" pitchFamily="34" charset="0"/>
              <a:buChar char="•"/>
            </a:pPr>
            <a:r>
              <a:rPr lang="en-US"/>
              <a:t>Establishing a </a:t>
            </a:r>
            <a:r>
              <a:rPr lang="en-US" b="1"/>
              <a:t>general framework </a:t>
            </a:r>
            <a:r>
              <a:rPr lang="en-US"/>
              <a:t>for building trust in AI architecture</a:t>
            </a:r>
          </a:p>
        </p:txBody>
      </p:sp>
      <p:sp>
        <p:nvSpPr>
          <p:cNvPr id="13" name="TextBox 12">
            <a:extLst>
              <a:ext uri="{FF2B5EF4-FFF2-40B4-BE49-F238E27FC236}">
                <a16:creationId xmlns:a16="http://schemas.microsoft.com/office/drawing/2014/main" id="{6D610E22-5DBE-E420-760D-0BAE6D0A7AE1}"/>
              </a:ext>
            </a:extLst>
          </p:cNvPr>
          <p:cNvSpPr txBox="1"/>
          <p:nvPr/>
        </p:nvSpPr>
        <p:spPr>
          <a:xfrm>
            <a:off x="6430224" y="2570698"/>
            <a:ext cx="5457544" cy="313932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b="1"/>
              <a:t>Systems engineering approach </a:t>
            </a:r>
            <a:r>
              <a:rPr lang="en-US"/>
              <a:t>ensures clarity, and adaptability for replicating findings</a:t>
            </a:r>
          </a:p>
          <a:p>
            <a:pPr marL="285750" indent="-285750">
              <a:buFont typeface="Arial" panose="020B0604020202020204" pitchFamily="34" charset="0"/>
              <a:buChar char="•"/>
            </a:pPr>
            <a:r>
              <a:rPr lang="en-US" b="1"/>
              <a:t>Structured methodology </a:t>
            </a:r>
            <a:r>
              <a:rPr lang="en-US"/>
              <a:t>includes mission process flows, objectives, and metrics discussion</a:t>
            </a:r>
          </a:p>
          <a:p>
            <a:pPr marL="285750" indent="-285750">
              <a:buFont typeface="Arial" panose="020B0604020202020204" pitchFamily="34" charset="0"/>
              <a:buChar char="•"/>
            </a:pPr>
            <a:r>
              <a:rPr lang="en-US" b="1"/>
              <a:t>Coding processes and frameworks </a:t>
            </a:r>
            <a:r>
              <a:rPr lang="en-US"/>
              <a:t>offer a template for replication and validation</a:t>
            </a:r>
          </a:p>
          <a:p>
            <a:pPr marL="285750" indent="-285750">
              <a:buFont typeface="Arial" panose="020B0604020202020204" pitchFamily="34" charset="0"/>
              <a:buChar char="•"/>
            </a:pPr>
            <a:r>
              <a:rPr lang="en-US" b="1"/>
              <a:t>Modular simulation </a:t>
            </a:r>
            <a:r>
              <a:rPr lang="en-US"/>
              <a:t>design allows customization of parameters (e.g., metadata, traversal rules, accuracies)</a:t>
            </a:r>
          </a:p>
          <a:p>
            <a:pPr marL="285750" indent="-285750">
              <a:buFont typeface="Arial" panose="020B0604020202020204" pitchFamily="34" charset="0"/>
              <a:buChar char="•"/>
            </a:pPr>
            <a:r>
              <a:rPr lang="en-US"/>
              <a:t>Black-box </a:t>
            </a:r>
            <a:r>
              <a:rPr lang="en-US" b="1"/>
              <a:t>intelligent agent design </a:t>
            </a:r>
            <a:r>
              <a:rPr lang="en-US"/>
              <a:t>supports integration with reinforcement learning platforms</a:t>
            </a:r>
          </a:p>
        </p:txBody>
      </p:sp>
    </p:spTree>
    <p:extLst>
      <p:ext uri="{BB962C8B-B14F-4D97-AF65-F5344CB8AC3E}">
        <p14:creationId xmlns:p14="http://schemas.microsoft.com/office/powerpoint/2010/main" val="122624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AB8F-C7C9-F621-8A78-EC9AC3E5FAA4}"/>
              </a:ext>
            </a:extLst>
          </p:cNvPr>
          <p:cNvSpPr>
            <a:spLocks noGrp="1"/>
          </p:cNvSpPr>
          <p:nvPr>
            <p:ph type="title"/>
          </p:nvPr>
        </p:nvSpPr>
        <p:spPr>
          <a:xfrm>
            <a:off x="0" y="158184"/>
            <a:ext cx="12192000" cy="1325563"/>
          </a:xfrm>
        </p:spPr>
        <p:txBody>
          <a:bodyPr>
            <a:normAutofit/>
          </a:bodyPr>
          <a:lstStyle/>
          <a:p>
            <a:pPr algn="ctr"/>
            <a:r>
              <a:rPr lang="en-US" dirty="0"/>
              <a:t>A multidisciplinary workforce is required to facilitate trust in AI-enabled systems.</a:t>
            </a:r>
          </a:p>
        </p:txBody>
      </p:sp>
      <p:sp>
        <p:nvSpPr>
          <p:cNvPr id="4" name="Slide Number Placeholder 3">
            <a:extLst>
              <a:ext uri="{FF2B5EF4-FFF2-40B4-BE49-F238E27FC236}">
                <a16:creationId xmlns:a16="http://schemas.microsoft.com/office/drawing/2014/main" id="{CEB6FDE1-161A-9FA2-64A2-1DA73F0EFD48}"/>
              </a:ext>
            </a:extLst>
          </p:cNvPr>
          <p:cNvSpPr>
            <a:spLocks noGrp="1"/>
          </p:cNvSpPr>
          <p:nvPr>
            <p:ph type="sldNum" sz="quarter" idx="12"/>
          </p:nvPr>
        </p:nvSpPr>
        <p:spPr/>
        <p:txBody>
          <a:bodyPr/>
          <a:lstStyle/>
          <a:p>
            <a:fld id="{48F63A3B-78C7-47BE-AE5E-E10140E04643}" type="slidenum">
              <a:rPr lang="en-US" smtClean="0"/>
              <a:t>19</a:t>
            </a:fld>
            <a:endParaRPr lang="en-US"/>
          </a:p>
        </p:txBody>
      </p:sp>
      <p:graphicFrame>
        <p:nvGraphicFramePr>
          <p:cNvPr id="7" name="Diagram 6">
            <a:extLst>
              <a:ext uri="{FF2B5EF4-FFF2-40B4-BE49-F238E27FC236}">
                <a16:creationId xmlns:a16="http://schemas.microsoft.com/office/drawing/2014/main" id="{BCD1E533-AD99-FDFC-116E-1FDA6440C3D7}"/>
              </a:ext>
            </a:extLst>
          </p:cNvPr>
          <p:cNvGraphicFramePr/>
          <p:nvPr>
            <p:extLst>
              <p:ext uri="{D42A27DB-BD31-4B8C-83A1-F6EECF244321}">
                <p14:modId xmlns:p14="http://schemas.microsoft.com/office/powerpoint/2010/main" val="1523071266"/>
              </p:ext>
            </p:extLst>
          </p:nvPr>
        </p:nvGraphicFramePr>
        <p:xfrm>
          <a:off x="2756620" y="1935441"/>
          <a:ext cx="6542656" cy="4603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rrow: Right 9">
            <a:extLst>
              <a:ext uri="{FF2B5EF4-FFF2-40B4-BE49-F238E27FC236}">
                <a16:creationId xmlns:a16="http://schemas.microsoft.com/office/drawing/2014/main" id="{A7ADE727-D8A0-5A65-DE31-6A434E276D65}"/>
              </a:ext>
            </a:extLst>
          </p:cNvPr>
          <p:cNvSpPr/>
          <p:nvPr/>
        </p:nvSpPr>
        <p:spPr>
          <a:xfrm>
            <a:off x="8652290" y="2527540"/>
            <a:ext cx="601931" cy="163902"/>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CA58B9D-621F-050A-AD8D-2658EE9AEE14}"/>
              </a:ext>
            </a:extLst>
          </p:cNvPr>
          <p:cNvSpPr/>
          <p:nvPr/>
        </p:nvSpPr>
        <p:spPr>
          <a:xfrm>
            <a:off x="99230" y="2139351"/>
            <a:ext cx="2646872" cy="940280"/>
          </a:xfrm>
          <a:prstGeom prst="roundRect">
            <a:avLst/>
          </a:prstGeom>
          <a:solidFill>
            <a:srgbClr val="E6F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Analyze UAV &amp; UGV imagery</a:t>
            </a:r>
          </a:p>
        </p:txBody>
      </p:sp>
      <p:sp>
        <p:nvSpPr>
          <p:cNvPr id="15" name="Arrow: Right 14">
            <a:extLst>
              <a:ext uri="{FF2B5EF4-FFF2-40B4-BE49-F238E27FC236}">
                <a16:creationId xmlns:a16="http://schemas.microsoft.com/office/drawing/2014/main" id="{64C4515D-1BD0-B997-FC4B-B13C40FA1C46}"/>
              </a:ext>
            </a:extLst>
          </p:cNvPr>
          <p:cNvSpPr/>
          <p:nvPr/>
        </p:nvSpPr>
        <p:spPr>
          <a:xfrm>
            <a:off x="8610600" y="4155225"/>
            <a:ext cx="601931" cy="163902"/>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C7F8C65-FFDA-0051-E259-8DE6F355F7C4}"/>
              </a:ext>
            </a:extLst>
          </p:cNvPr>
          <p:cNvSpPr/>
          <p:nvPr/>
        </p:nvSpPr>
        <p:spPr>
          <a:xfrm>
            <a:off x="9348168" y="2145274"/>
            <a:ext cx="2646872" cy="940280"/>
          </a:xfrm>
          <a:prstGeom prst="roundRect">
            <a:avLst/>
          </a:prstGeom>
          <a:solidFill>
            <a:srgbClr val="E6F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Able to replicate similar work to that performed in this study</a:t>
            </a:r>
          </a:p>
        </p:txBody>
      </p:sp>
      <p:sp>
        <p:nvSpPr>
          <p:cNvPr id="19" name="Arrow: Right 18">
            <a:extLst>
              <a:ext uri="{FF2B5EF4-FFF2-40B4-BE49-F238E27FC236}">
                <a16:creationId xmlns:a16="http://schemas.microsoft.com/office/drawing/2014/main" id="{6D1C4A7A-51D8-4713-E5F9-D4448616FBC9}"/>
              </a:ext>
            </a:extLst>
          </p:cNvPr>
          <p:cNvSpPr/>
          <p:nvPr/>
        </p:nvSpPr>
        <p:spPr>
          <a:xfrm>
            <a:off x="8610599" y="5743785"/>
            <a:ext cx="601931" cy="163902"/>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32B4539-6009-0E1C-C70A-90D82320857A}"/>
              </a:ext>
            </a:extLst>
          </p:cNvPr>
          <p:cNvSpPr/>
          <p:nvPr/>
        </p:nvSpPr>
        <p:spPr>
          <a:xfrm>
            <a:off x="9299276" y="3759712"/>
            <a:ext cx="2646872" cy="940280"/>
          </a:xfrm>
          <a:prstGeom prst="roundRect">
            <a:avLst/>
          </a:prstGeom>
          <a:solidFill>
            <a:srgbClr val="E6F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Employ firewalls, VPNs, secure local networks</a:t>
            </a:r>
          </a:p>
        </p:txBody>
      </p:sp>
      <p:sp>
        <p:nvSpPr>
          <p:cNvPr id="21" name="Arrow: Right 20">
            <a:extLst>
              <a:ext uri="{FF2B5EF4-FFF2-40B4-BE49-F238E27FC236}">
                <a16:creationId xmlns:a16="http://schemas.microsoft.com/office/drawing/2014/main" id="{CF4AD3A9-9CEA-D8E4-D470-E09553D9A989}"/>
              </a:ext>
            </a:extLst>
          </p:cNvPr>
          <p:cNvSpPr/>
          <p:nvPr/>
        </p:nvSpPr>
        <p:spPr>
          <a:xfrm rot="10800000">
            <a:off x="2855819" y="2575075"/>
            <a:ext cx="601931" cy="163902"/>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4F46AA9-9256-2C52-B66D-C14129E71B60}"/>
              </a:ext>
            </a:extLst>
          </p:cNvPr>
          <p:cNvSpPr/>
          <p:nvPr/>
        </p:nvSpPr>
        <p:spPr>
          <a:xfrm>
            <a:off x="9299276" y="5355596"/>
            <a:ext cx="2646872" cy="940280"/>
          </a:xfrm>
          <a:prstGeom prst="roundRect">
            <a:avLst/>
          </a:prstGeom>
          <a:solidFill>
            <a:srgbClr val="E6F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Interpret AI recommendations, assess validity, integrate with human judgment</a:t>
            </a:r>
          </a:p>
        </p:txBody>
      </p:sp>
      <p:sp>
        <p:nvSpPr>
          <p:cNvPr id="23" name="Rectangle: Rounded Corners 22">
            <a:extLst>
              <a:ext uri="{FF2B5EF4-FFF2-40B4-BE49-F238E27FC236}">
                <a16:creationId xmlns:a16="http://schemas.microsoft.com/office/drawing/2014/main" id="{7BD3DED6-25FD-EC18-F8F8-5B89931D7EA2}"/>
              </a:ext>
            </a:extLst>
          </p:cNvPr>
          <p:cNvSpPr/>
          <p:nvPr/>
        </p:nvSpPr>
        <p:spPr>
          <a:xfrm>
            <a:off x="109748" y="3778370"/>
            <a:ext cx="2646872" cy="940280"/>
          </a:xfrm>
          <a:prstGeom prst="roundRect">
            <a:avLst/>
          </a:prstGeom>
          <a:solidFill>
            <a:srgbClr val="E6F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Support, maintain, and develop AI models</a:t>
            </a:r>
          </a:p>
        </p:txBody>
      </p:sp>
      <p:sp>
        <p:nvSpPr>
          <p:cNvPr id="24" name="Arrow: Right 23">
            <a:extLst>
              <a:ext uri="{FF2B5EF4-FFF2-40B4-BE49-F238E27FC236}">
                <a16:creationId xmlns:a16="http://schemas.microsoft.com/office/drawing/2014/main" id="{B98F54F8-997F-7482-5646-43E3AA0429C5}"/>
              </a:ext>
            </a:extLst>
          </p:cNvPr>
          <p:cNvSpPr/>
          <p:nvPr/>
        </p:nvSpPr>
        <p:spPr>
          <a:xfrm rot="10800000">
            <a:off x="2855818" y="4195739"/>
            <a:ext cx="601931" cy="163902"/>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EB4178B0-D32C-520D-4D6F-46CE4731D6A2}"/>
              </a:ext>
            </a:extLst>
          </p:cNvPr>
          <p:cNvSpPr/>
          <p:nvPr/>
        </p:nvSpPr>
        <p:spPr>
          <a:xfrm>
            <a:off x="109748" y="5416070"/>
            <a:ext cx="2646872" cy="940280"/>
          </a:xfrm>
          <a:prstGeom prst="roundRect">
            <a:avLst/>
          </a:prstGeom>
          <a:solidFill>
            <a:srgbClr val="E6F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Monitor, mitigate, and analyze risks and failures</a:t>
            </a:r>
          </a:p>
        </p:txBody>
      </p:sp>
      <p:sp>
        <p:nvSpPr>
          <p:cNvPr id="26" name="Arrow: Right 25">
            <a:extLst>
              <a:ext uri="{FF2B5EF4-FFF2-40B4-BE49-F238E27FC236}">
                <a16:creationId xmlns:a16="http://schemas.microsoft.com/office/drawing/2014/main" id="{54E7F0B6-6662-D20D-7C1B-2ADDC9B6564A}"/>
              </a:ext>
            </a:extLst>
          </p:cNvPr>
          <p:cNvSpPr/>
          <p:nvPr/>
        </p:nvSpPr>
        <p:spPr>
          <a:xfrm rot="10800000">
            <a:off x="2855818" y="5834363"/>
            <a:ext cx="601931" cy="163902"/>
          </a:xfrm>
          <a:prstGeom prst="right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8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3260-CB07-07F1-D750-C0D119ED74D4}"/>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B5CCB26-E1B0-1ACE-22A8-F90B08BFEA8F}"/>
              </a:ext>
            </a:extLst>
          </p:cNvPr>
          <p:cNvSpPr>
            <a:spLocks noGrp="1"/>
          </p:cNvSpPr>
          <p:nvPr>
            <p:ph idx="1"/>
          </p:nvPr>
        </p:nvSpPr>
        <p:spPr>
          <a:xfrm>
            <a:off x="1520982" y="1887529"/>
            <a:ext cx="9832818" cy="459088"/>
          </a:xfrm>
        </p:spPr>
        <p:txBody>
          <a:bodyPr>
            <a:normAutofit lnSpcReduction="10000"/>
          </a:bodyPr>
          <a:lstStyle/>
          <a:p>
            <a:pPr marL="0" indent="0">
              <a:buNone/>
            </a:pPr>
            <a:r>
              <a:rPr lang="en-US"/>
              <a:t>Executive Summary</a:t>
            </a:r>
          </a:p>
        </p:txBody>
      </p:sp>
      <p:sp>
        <p:nvSpPr>
          <p:cNvPr id="5" name="Rectangle 4">
            <a:extLst>
              <a:ext uri="{FF2B5EF4-FFF2-40B4-BE49-F238E27FC236}">
                <a16:creationId xmlns:a16="http://schemas.microsoft.com/office/drawing/2014/main" id="{DFFDE33A-CFBD-4BB2-A5CD-35985AF727C7}"/>
              </a:ext>
            </a:extLst>
          </p:cNvPr>
          <p:cNvSpPr/>
          <p:nvPr/>
        </p:nvSpPr>
        <p:spPr>
          <a:xfrm>
            <a:off x="1155222" y="1918953"/>
            <a:ext cx="365760" cy="365760"/>
          </a:xfrm>
          <a:prstGeom prst="rect">
            <a:avLst/>
          </a:prstGeom>
          <a:solidFill>
            <a:srgbClr val="0A2057"/>
          </a:solidFill>
          <a:ln>
            <a:solidFill>
              <a:srgbClr val="432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8" name="Rectangle 7">
            <a:extLst>
              <a:ext uri="{FF2B5EF4-FFF2-40B4-BE49-F238E27FC236}">
                <a16:creationId xmlns:a16="http://schemas.microsoft.com/office/drawing/2014/main" id="{29F69BB6-EA49-4FD6-81F9-08704925AA36}"/>
              </a:ext>
            </a:extLst>
          </p:cNvPr>
          <p:cNvSpPr/>
          <p:nvPr/>
        </p:nvSpPr>
        <p:spPr>
          <a:xfrm>
            <a:off x="1155222" y="2430613"/>
            <a:ext cx="365760" cy="365760"/>
          </a:xfrm>
          <a:prstGeom prst="rect">
            <a:avLst/>
          </a:prstGeom>
          <a:solidFill>
            <a:srgbClr val="0A2057"/>
          </a:solidFill>
          <a:ln>
            <a:solidFill>
              <a:srgbClr val="432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9" name="Rectangle 8">
            <a:extLst>
              <a:ext uri="{FF2B5EF4-FFF2-40B4-BE49-F238E27FC236}">
                <a16:creationId xmlns:a16="http://schemas.microsoft.com/office/drawing/2014/main" id="{FAA092C7-9653-421C-8799-677B4F0569AD}"/>
              </a:ext>
            </a:extLst>
          </p:cNvPr>
          <p:cNvSpPr/>
          <p:nvPr/>
        </p:nvSpPr>
        <p:spPr>
          <a:xfrm>
            <a:off x="1155222" y="2942273"/>
            <a:ext cx="365760" cy="365760"/>
          </a:xfrm>
          <a:prstGeom prst="rect">
            <a:avLst/>
          </a:prstGeom>
          <a:solidFill>
            <a:srgbClr val="0A2057"/>
          </a:solidFill>
          <a:ln>
            <a:solidFill>
              <a:srgbClr val="432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0" name="Rectangle 9">
            <a:extLst>
              <a:ext uri="{FF2B5EF4-FFF2-40B4-BE49-F238E27FC236}">
                <a16:creationId xmlns:a16="http://schemas.microsoft.com/office/drawing/2014/main" id="{115BFE6D-168E-4556-B9CA-30E5E76BE249}"/>
              </a:ext>
            </a:extLst>
          </p:cNvPr>
          <p:cNvSpPr/>
          <p:nvPr/>
        </p:nvSpPr>
        <p:spPr>
          <a:xfrm>
            <a:off x="1155222" y="3453933"/>
            <a:ext cx="365760" cy="365760"/>
          </a:xfrm>
          <a:prstGeom prst="rect">
            <a:avLst/>
          </a:prstGeom>
          <a:solidFill>
            <a:srgbClr val="0A2057"/>
          </a:solidFill>
          <a:ln>
            <a:solidFill>
              <a:srgbClr val="432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1" name="Rectangle 10">
            <a:extLst>
              <a:ext uri="{FF2B5EF4-FFF2-40B4-BE49-F238E27FC236}">
                <a16:creationId xmlns:a16="http://schemas.microsoft.com/office/drawing/2014/main" id="{5A6BA067-763B-4549-89BA-5F83E94F425E}"/>
              </a:ext>
            </a:extLst>
          </p:cNvPr>
          <p:cNvSpPr/>
          <p:nvPr/>
        </p:nvSpPr>
        <p:spPr>
          <a:xfrm>
            <a:off x="1155222" y="3965593"/>
            <a:ext cx="365760" cy="365760"/>
          </a:xfrm>
          <a:prstGeom prst="rect">
            <a:avLst/>
          </a:prstGeom>
          <a:solidFill>
            <a:srgbClr val="0A2057"/>
          </a:solidFill>
          <a:ln>
            <a:solidFill>
              <a:srgbClr val="432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4" name="Content Placeholder 2">
            <a:extLst>
              <a:ext uri="{FF2B5EF4-FFF2-40B4-BE49-F238E27FC236}">
                <a16:creationId xmlns:a16="http://schemas.microsoft.com/office/drawing/2014/main" id="{3ACCEC11-E7EF-4BF9-BB3E-451EDFF0D1DF}"/>
              </a:ext>
            </a:extLst>
          </p:cNvPr>
          <p:cNvSpPr txBox="1">
            <a:spLocks/>
          </p:cNvSpPr>
          <p:nvPr/>
        </p:nvSpPr>
        <p:spPr>
          <a:xfrm>
            <a:off x="1520982" y="2393281"/>
            <a:ext cx="9832818" cy="4590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Mission Context</a:t>
            </a:r>
          </a:p>
        </p:txBody>
      </p:sp>
      <p:sp>
        <p:nvSpPr>
          <p:cNvPr id="15" name="Content Placeholder 2">
            <a:extLst>
              <a:ext uri="{FF2B5EF4-FFF2-40B4-BE49-F238E27FC236}">
                <a16:creationId xmlns:a16="http://schemas.microsoft.com/office/drawing/2014/main" id="{5685B187-A831-48D8-AAC9-BA332C10EE53}"/>
              </a:ext>
            </a:extLst>
          </p:cNvPr>
          <p:cNvSpPr txBox="1">
            <a:spLocks/>
          </p:cNvSpPr>
          <p:nvPr/>
        </p:nvSpPr>
        <p:spPr>
          <a:xfrm>
            <a:off x="1520982" y="2910849"/>
            <a:ext cx="9832818" cy="4590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Methodology</a:t>
            </a:r>
          </a:p>
        </p:txBody>
      </p:sp>
      <p:sp>
        <p:nvSpPr>
          <p:cNvPr id="16" name="Content Placeholder 2">
            <a:extLst>
              <a:ext uri="{FF2B5EF4-FFF2-40B4-BE49-F238E27FC236}">
                <a16:creationId xmlns:a16="http://schemas.microsoft.com/office/drawing/2014/main" id="{C0AE8B9D-DB78-4968-86F9-706F654A84F7}"/>
              </a:ext>
            </a:extLst>
          </p:cNvPr>
          <p:cNvSpPr txBox="1">
            <a:spLocks/>
          </p:cNvSpPr>
          <p:nvPr/>
        </p:nvSpPr>
        <p:spPr>
          <a:xfrm>
            <a:off x="1520982" y="3428417"/>
            <a:ext cx="9832818" cy="4590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Experimental Design and Results</a:t>
            </a:r>
          </a:p>
        </p:txBody>
      </p:sp>
      <p:sp>
        <p:nvSpPr>
          <p:cNvPr id="17" name="Content Placeholder 2">
            <a:extLst>
              <a:ext uri="{FF2B5EF4-FFF2-40B4-BE49-F238E27FC236}">
                <a16:creationId xmlns:a16="http://schemas.microsoft.com/office/drawing/2014/main" id="{64FDD86B-D81C-4FB7-8E93-7AC601261182}"/>
              </a:ext>
            </a:extLst>
          </p:cNvPr>
          <p:cNvSpPr txBox="1">
            <a:spLocks/>
          </p:cNvSpPr>
          <p:nvPr/>
        </p:nvSpPr>
        <p:spPr>
          <a:xfrm>
            <a:off x="1520982" y="3945985"/>
            <a:ext cx="9832818" cy="4590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Discussion</a:t>
            </a:r>
          </a:p>
        </p:txBody>
      </p:sp>
      <p:sp>
        <p:nvSpPr>
          <p:cNvPr id="21" name="Slide Number Placeholder 20">
            <a:extLst>
              <a:ext uri="{FF2B5EF4-FFF2-40B4-BE49-F238E27FC236}">
                <a16:creationId xmlns:a16="http://schemas.microsoft.com/office/drawing/2014/main" id="{72FB28F3-97EC-41F1-9DC5-5B97B8166B68}"/>
              </a:ext>
            </a:extLst>
          </p:cNvPr>
          <p:cNvSpPr>
            <a:spLocks noGrp="1"/>
          </p:cNvSpPr>
          <p:nvPr>
            <p:ph type="sldNum" sz="quarter" idx="12"/>
          </p:nvPr>
        </p:nvSpPr>
        <p:spPr/>
        <p:txBody>
          <a:bodyPr/>
          <a:lstStyle/>
          <a:p>
            <a:fld id="{4ABF50A5-53F6-4D46-834A-E34DB2324A92}" type="slidenum">
              <a:rPr lang="en-US" smtClean="0"/>
              <a:t>2</a:t>
            </a:fld>
            <a:endParaRPr lang="en-US"/>
          </a:p>
        </p:txBody>
      </p:sp>
    </p:spTree>
    <p:extLst>
      <p:ext uri="{BB962C8B-B14F-4D97-AF65-F5344CB8AC3E}">
        <p14:creationId xmlns:p14="http://schemas.microsoft.com/office/powerpoint/2010/main" val="349280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B486-10BF-D1C7-17CF-88C85E4A842A}"/>
              </a:ext>
            </a:extLst>
          </p:cNvPr>
          <p:cNvSpPr>
            <a:spLocks noGrp="1"/>
          </p:cNvSpPr>
          <p:nvPr>
            <p:ph type="title"/>
          </p:nvPr>
        </p:nvSpPr>
        <p:spPr>
          <a:xfrm>
            <a:off x="838200" y="218476"/>
            <a:ext cx="10515600" cy="1325563"/>
          </a:xfrm>
        </p:spPr>
        <p:txBody>
          <a:bodyPr>
            <a:normAutofit/>
          </a:bodyPr>
          <a:lstStyle/>
          <a:p>
            <a:pPr algn="ctr"/>
            <a:r>
              <a:rPr lang="en-US" dirty="0"/>
              <a:t>Planned Future Work</a:t>
            </a:r>
          </a:p>
        </p:txBody>
      </p:sp>
      <p:sp>
        <p:nvSpPr>
          <p:cNvPr id="4" name="Slide Number Placeholder 3">
            <a:extLst>
              <a:ext uri="{FF2B5EF4-FFF2-40B4-BE49-F238E27FC236}">
                <a16:creationId xmlns:a16="http://schemas.microsoft.com/office/drawing/2014/main" id="{C9386D3B-C011-448F-DC26-01C39F264702}"/>
              </a:ext>
            </a:extLst>
          </p:cNvPr>
          <p:cNvSpPr>
            <a:spLocks noGrp="1"/>
          </p:cNvSpPr>
          <p:nvPr>
            <p:ph type="sldNum" sz="quarter" idx="12"/>
          </p:nvPr>
        </p:nvSpPr>
        <p:spPr/>
        <p:txBody>
          <a:bodyPr/>
          <a:lstStyle/>
          <a:p>
            <a:fld id="{48F63A3B-78C7-47BE-AE5E-E10140E04643}" type="slidenum">
              <a:rPr lang="en-US" smtClean="0"/>
              <a:t>20</a:t>
            </a:fld>
            <a:endParaRPr lang="en-US"/>
          </a:p>
        </p:txBody>
      </p:sp>
      <p:graphicFrame>
        <p:nvGraphicFramePr>
          <p:cNvPr id="7" name="Diagram 6">
            <a:extLst>
              <a:ext uri="{FF2B5EF4-FFF2-40B4-BE49-F238E27FC236}">
                <a16:creationId xmlns:a16="http://schemas.microsoft.com/office/drawing/2014/main" id="{796CEE25-E670-7894-F17F-11A849FF1132}"/>
              </a:ext>
            </a:extLst>
          </p:cNvPr>
          <p:cNvGraphicFramePr/>
          <p:nvPr>
            <p:extLst>
              <p:ext uri="{D42A27DB-BD31-4B8C-83A1-F6EECF244321}">
                <p14:modId xmlns:p14="http://schemas.microsoft.com/office/powerpoint/2010/main" val="4166606923"/>
              </p:ext>
            </p:extLst>
          </p:nvPr>
        </p:nvGraphicFramePr>
        <p:xfrm>
          <a:off x="1260099" y="1168113"/>
          <a:ext cx="9664915" cy="6116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4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D4367-53CB-11CB-A430-6C9678249A7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8BA2470-AD28-CE80-9772-607B23D30671}"/>
              </a:ext>
            </a:extLst>
          </p:cNvPr>
          <p:cNvSpPr>
            <a:spLocks noGrp="1"/>
          </p:cNvSpPr>
          <p:nvPr>
            <p:ph type="title"/>
          </p:nvPr>
        </p:nvSpPr>
        <p:spPr>
          <a:xfrm>
            <a:off x="158377" y="223184"/>
            <a:ext cx="11583894" cy="1325563"/>
          </a:xfrm>
        </p:spPr>
        <p:txBody>
          <a:bodyPr>
            <a:normAutofit/>
          </a:bodyPr>
          <a:lstStyle/>
          <a:p>
            <a:pPr algn="ctr"/>
            <a:r>
              <a:rPr lang="en-US"/>
              <a:t>Trust in AI-enabled models can be established through the integration of explainable statistical models as data inputs.</a:t>
            </a:r>
          </a:p>
        </p:txBody>
      </p:sp>
      <p:sp>
        <p:nvSpPr>
          <p:cNvPr id="8" name="Slide Number Placeholder 7">
            <a:extLst>
              <a:ext uri="{FF2B5EF4-FFF2-40B4-BE49-F238E27FC236}">
                <a16:creationId xmlns:a16="http://schemas.microsoft.com/office/drawing/2014/main" id="{00B2FC33-E31B-5E8C-78F8-36BDD7BA0F93}"/>
              </a:ext>
            </a:extLst>
          </p:cNvPr>
          <p:cNvSpPr>
            <a:spLocks noGrp="1"/>
          </p:cNvSpPr>
          <p:nvPr>
            <p:ph type="sldNum" sz="quarter" idx="12"/>
          </p:nvPr>
        </p:nvSpPr>
        <p:spPr/>
        <p:txBody>
          <a:bodyPr/>
          <a:lstStyle/>
          <a:p>
            <a:fld id="{48F63A3B-78C7-47BE-AE5E-E10140E04643}" type="slidenum">
              <a:rPr lang="en-US" smtClean="0"/>
              <a:t>3</a:t>
            </a:fld>
            <a:endParaRPr lang="en-US"/>
          </a:p>
        </p:txBody>
      </p:sp>
      <p:sp>
        <p:nvSpPr>
          <p:cNvPr id="5" name="Rectangle 4">
            <a:extLst>
              <a:ext uri="{FF2B5EF4-FFF2-40B4-BE49-F238E27FC236}">
                <a16:creationId xmlns:a16="http://schemas.microsoft.com/office/drawing/2014/main" id="{0CD565CC-8D64-A303-AC38-F3A49B4268B6}"/>
              </a:ext>
            </a:extLst>
          </p:cNvPr>
          <p:cNvSpPr/>
          <p:nvPr/>
        </p:nvSpPr>
        <p:spPr>
          <a:xfrm>
            <a:off x="675166"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Problem Context</a:t>
            </a:r>
          </a:p>
        </p:txBody>
      </p:sp>
      <p:sp>
        <p:nvSpPr>
          <p:cNvPr id="6" name="Rectangle 5">
            <a:extLst>
              <a:ext uri="{FF2B5EF4-FFF2-40B4-BE49-F238E27FC236}">
                <a16:creationId xmlns:a16="http://schemas.microsoft.com/office/drawing/2014/main" id="{417FC97B-3048-042D-FDB8-C58CB48AC47F}"/>
              </a:ext>
            </a:extLst>
          </p:cNvPr>
          <p:cNvSpPr/>
          <p:nvPr/>
        </p:nvSpPr>
        <p:spPr>
          <a:xfrm>
            <a:off x="6549398"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Approach</a:t>
            </a:r>
          </a:p>
        </p:txBody>
      </p:sp>
      <p:sp>
        <p:nvSpPr>
          <p:cNvPr id="10" name="Rectangle 9">
            <a:extLst>
              <a:ext uri="{FF2B5EF4-FFF2-40B4-BE49-F238E27FC236}">
                <a16:creationId xmlns:a16="http://schemas.microsoft.com/office/drawing/2014/main" id="{279A77F3-12E6-EFF8-1416-DE46AF8EA104}"/>
              </a:ext>
            </a:extLst>
          </p:cNvPr>
          <p:cNvSpPr/>
          <p:nvPr/>
        </p:nvSpPr>
        <p:spPr>
          <a:xfrm>
            <a:off x="675168" y="3939544"/>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Goal</a:t>
            </a:r>
          </a:p>
        </p:txBody>
      </p:sp>
      <p:sp>
        <p:nvSpPr>
          <p:cNvPr id="9" name="Content Placeholder 1">
            <a:extLst>
              <a:ext uri="{FF2B5EF4-FFF2-40B4-BE49-F238E27FC236}">
                <a16:creationId xmlns:a16="http://schemas.microsoft.com/office/drawing/2014/main" id="{CF5CBF3B-713D-9C93-154E-C8CB8F83D4FD}"/>
              </a:ext>
            </a:extLst>
          </p:cNvPr>
          <p:cNvSpPr txBox="1">
            <a:spLocks/>
          </p:cNvSpPr>
          <p:nvPr/>
        </p:nvSpPr>
        <p:spPr>
          <a:xfrm>
            <a:off x="665927" y="2409825"/>
            <a:ext cx="4967437" cy="1054185"/>
          </a:xfrm>
          <a:prstGeom prst="rect">
            <a:avLst/>
          </a:prstGeom>
          <a:ln w="28575">
            <a:noFill/>
            <a:prstDash val="dash"/>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cs typeface="Calibri"/>
              </a:rPr>
              <a:t>Safely and efficiently traverse a minefield while minimizing number of mines hit and traversal time.</a:t>
            </a:r>
          </a:p>
        </p:txBody>
      </p:sp>
      <p:sp>
        <p:nvSpPr>
          <p:cNvPr id="11" name="Content Placeholder 1">
            <a:extLst>
              <a:ext uri="{FF2B5EF4-FFF2-40B4-BE49-F238E27FC236}">
                <a16:creationId xmlns:a16="http://schemas.microsoft.com/office/drawing/2014/main" id="{21D474C4-94CB-ABE3-0D84-B18B6D2A03E4}"/>
              </a:ext>
            </a:extLst>
          </p:cNvPr>
          <p:cNvSpPr txBox="1">
            <a:spLocks/>
          </p:cNvSpPr>
          <p:nvPr/>
        </p:nvSpPr>
        <p:spPr>
          <a:xfrm>
            <a:off x="675166" y="4502423"/>
            <a:ext cx="4967437" cy="1352384"/>
          </a:xfrm>
          <a:prstGeom prst="rect">
            <a:avLst/>
          </a:prstGeom>
          <a:ln w="28575">
            <a:noFill/>
            <a:prstDash val="dash"/>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cs typeface="Calibri"/>
              </a:rPr>
              <a:t>Establish trust </a:t>
            </a:r>
            <a:r>
              <a:rPr lang="en-US" sz="2400">
                <a:cs typeface="Calibri"/>
              </a:rPr>
              <a:t>in uncertain environments and systems despite the black box nature of artificial intelligence (AI).</a:t>
            </a:r>
          </a:p>
        </p:txBody>
      </p:sp>
      <p:sp>
        <p:nvSpPr>
          <p:cNvPr id="13" name="Content Placeholder 1">
            <a:extLst>
              <a:ext uri="{FF2B5EF4-FFF2-40B4-BE49-F238E27FC236}">
                <a16:creationId xmlns:a16="http://schemas.microsoft.com/office/drawing/2014/main" id="{81F05E4F-F46E-536B-6E6C-1445A0037666}"/>
              </a:ext>
            </a:extLst>
          </p:cNvPr>
          <p:cNvSpPr txBox="1">
            <a:spLocks/>
          </p:cNvSpPr>
          <p:nvPr/>
        </p:nvSpPr>
        <p:spPr>
          <a:xfrm>
            <a:off x="6626383" y="2563842"/>
            <a:ext cx="2343623" cy="1469972"/>
          </a:xfrm>
          <a:prstGeom prst="rect">
            <a:avLst/>
          </a:prstGeom>
          <a:ln w="28575">
            <a:solidFill>
              <a:srgbClr val="13BAFF"/>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cs typeface="Calibri"/>
              </a:rPr>
              <a:t>Explainable Statistics</a:t>
            </a:r>
          </a:p>
        </p:txBody>
      </p:sp>
      <p:sp>
        <p:nvSpPr>
          <p:cNvPr id="15" name="Content Placeholder 1">
            <a:extLst>
              <a:ext uri="{FF2B5EF4-FFF2-40B4-BE49-F238E27FC236}">
                <a16:creationId xmlns:a16="http://schemas.microsoft.com/office/drawing/2014/main" id="{ABD92A61-E1E8-FF5F-425E-3DD76D8C33C8}"/>
              </a:ext>
            </a:extLst>
          </p:cNvPr>
          <p:cNvSpPr txBox="1">
            <a:spLocks/>
          </p:cNvSpPr>
          <p:nvPr/>
        </p:nvSpPr>
        <p:spPr>
          <a:xfrm>
            <a:off x="9116630" y="2563842"/>
            <a:ext cx="2343623" cy="1469972"/>
          </a:xfrm>
          <a:prstGeom prst="rect">
            <a:avLst/>
          </a:prstGeom>
          <a:ln w="28575">
            <a:solidFill>
              <a:srgbClr val="13BAFF"/>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cs typeface="Calibri"/>
              </a:rPr>
              <a:t>Risk Monitoring</a:t>
            </a:r>
          </a:p>
        </p:txBody>
      </p:sp>
      <p:sp>
        <p:nvSpPr>
          <p:cNvPr id="16" name="Content Placeholder 1">
            <a:extLst>
              <a:ext uri="{FF2B5EF4-FFF2-40B4-BE49-F238E27FC236}">
                <a16:creationId xmlns:a16="http://schemas.microsoft.com/office/drawing/2014/main" id="{8163DECE-F255-82F8-D02A-3BC86BE415BE}"/>
              </a:ext>
            </a:extLst>
          </p:cNvPr>
          <p:cNvSpPr txBox="1">
            <a:spLocks/>
          </p:cNvSpPr>
          <p:nvPr/>
        </p:nvSpPr>
        <p:spPr>
          <a:xfrm>
            <a:off x="6626383" y="4169355"/>
            <a:ext cx="2343623" cy="1469972"/>
          </a:xfrm>
          <a:prstGeom prst="rect">
            <a:avLst/>
          </a:prstGeom>
          <a:ln w="28575">
            <a:solidFill>
              <a:srgbClr val="13BAFF"/>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cs typeface="Calibri"/>
              </a:rPr>
              <a:t>Simulation Modularity</a:t>
            </a:r>
          </a:p>
        </p:txBody>
      </p:sp>
      <p:sp>
        <p:nvSpPr>
          <p:cNvPr id="17" name="Content Placeholder 1">
            <a:extLst>
              <a:ext uri="{FF2B5EF4-FFF2-40B4-BE49-F238E27FC236}">
                <a16:creationId xmlns:a16="http://schemas.microsoft.com/office/drawing/2014/main" id="{3C0BEC59-819D-BA4C-E051-74D05E2A59C4}"/>
              </a:ext>
            </a:extLst>
          </p:cNvPr>
          <p:cNvSpPr txBox="1">
            <a:spLocks/>
          </p:cNvSpPr>
          <p:nvPr/>
        </p:nvSpPr>
        <p:spPr>
          <a:xfrm>
            <a:off x="9144739" y="4169355"/>
            <a:ext cx="2343623" cy="1469972"/>
          </a:xfrm>
          <a:prstGeom prst="rect">
            <a:avLst/>
          </a:prstGeom>
          <a:ln w="28575">
            <a:solidFill>
              <a:srgbClr val="13BAFF"/>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cs typeface="Calibri"/>
              </a:rPr>
              <a:t>Reinforcement Learning</a:t>
            </a:r>
          </a:p>
        </p:txBody>
      </p:sp>
    </p:spTree>
    <p:extLst>
      <p:ext uri="{BB962C8B-B14F-4D97-AF65-F5344CB8AC3E}">
        <p14:creationId xmlns:p14="http://schemas.microsoft.com/office/powerpoint/2010/main" val="94067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2158"/>
        </a:solidFill>
        <a:effectLst/>
      </p:bgPr>
    </p:bg>
    <p:spTree>
      <p:nvGrpSpPr>
        <p:cNvPr id="1" name="Shape 53">
          <a:extLst>
            <a:ext uri="{FF2B5EF4-FFF2-40B4-BE49-F238E27FC236}">
              <a16:creationId xmlns:a16="http://schemas.microsoft.com/office/drawing/2014/main" id="{7403B82B-ED36-B63C-1CD7-758A60A11BEE}"/>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E08E59AD-C927-366F-A9D6-0CBEE02FB2CD}"/>
              </a:ext>
            </a:extLst>
          </p:cNvPr>
          <p:cNvSpPr txBox="1">
            <a:spLocks noGrp="1"/>
          </p:cNvSpPr>
          <p:nvPr>
            <p:ph type="ctrTitle"/>
          </p:nvPr>
        </p:nvSpPr>
        <p:spPr>
          <a:xfrm>
            <a:off x="415600" y="1656600"/>
            <a:ext cx="11360800" cy="1772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SzPts val="990"/>
              <a:buNone/>
            </a:pPr>
            <a:r>
              <a:rPr lang="en" sz="5040">
                <a:solidFill>
                  <a:schemeClr val="lt1"/>
                </a:solidFill>
                <a:latin typeface="Times New Roman"/>
                <a:ea typeface="Times New Roman"/>
                <a:cs typeface="Times New Roman"/>
                <a:sym typeface="Times New Roman"/>
              </a:rPr>
              <a:t>Mission Context</a:t>
            </a:r>
            <a:endParaRPr sz="5040">
              <a:solidFill>
                <a:schemeClr val="lt1"/>
              </a:solidFill>
              <a:latin typeface="Times New Roman"/>
              <a:ea typeface="Times New Roman"/>
              <a:cs typeface="Times New Roman"/>
              <a:sym typeface="Times New Roman"/>
            </a:endParaRPr>
          </a:p>
        </p:txBody>
      </p:sp>
      <p:pic>
        <p:nvPicPr>
          <p:cNvPr id="57" name="Google Shape;57;p13">
            <a:extLst>
              <a:ext uri="{FF2B5EF4-FFF2-40B4-BE49-F238E27FC236}">
                <a16:creationId xmlns:a16="http://schemas.microsoft.com/office/drawing/2014/main" id="{ED4FD354-240D-2E4D-9268-8EBC7D2A0B36}"/>
              </a:ext>
            </a:extLst>
          </p:cNvPr>
          <p:cNvPicPr preferRelativeResize="0"/>
          <p:nvPr/>
        </p:nvPicPr>
        <p:blipFill rotWithShape="1">
          <a:blip r:embed="rId3">
            <a:alphaModFix/>
          </a:blip>
          <a:srcRect t="77698" b="5774"/>
          <a:stretch/>
        </p:blipFill>
        <p:spPr>
          <a:xfrm>
            <a:off x="0" y="5807598"/>
            <a:ext cx="12192000" cy="1050402"/>
          </a:xfrm>
          <a:prstGeom prst="rect">
            <a:avLst/>
          </a:prstGeom>
          <a:noFill/>
          <a:ln>
            <a:noFill/>
          </a:ln>
        </p:spPr>
      </p:pic>
    </p:spTree>
    <p:extLst>
      <p:ext uri="{BB962C8B-B14F-4D97-AF65-F5344CB8AC3E}">
        <p14:creationId xmlns:p14="http://schemas.microsoft.com/office/powerpoint/2010/main" val="396745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E9D312-CC72-4543-1194-965A9629CE28}"/>
              </a:ext>
            </a:extLst>
          </p:cNvPr>
          <p:cNvSpPr>
            <a:spLocks noGrp="1"/>
          </p:cNvSpPr>
          <p:nvPr>
            <p:ph idx="1"/>
          </p:nvPr>
        </p:nvSpPr>
        <p:spPr>
          <a:xfrm>
            <a:off x="545805" y="1898299"/>
            <a:ext cx="4292009" cy="4351338"/>
          </a:xfrm>
        </p:spPr>
        <p:txBody>
          <a:bodyPr/>
          <a:lstStyle/>
          <a:p>
            <a:pPr marL="0" indent="0">
              <a:buNone/>
            </a:pPr>
            <a:endParaRPr lang="en-US"/>
          </a:p>
          <a:p>
            <a:pPr marL="0" indent="0">
              <a:buNone/>
            </a:pPr>
            <a:endParaRPr lang="en-US"/>
          </a:p>
        </p:txBody>
      </p:sp>
      <p:sp>
        <p:nvSpPr>
          <p:cNvPr id="3" name="Title 2">
            <a:extLst>
              <a:ext uri="{FF2B5EF4-FFF2-40B4-BE49-F238E27FC236}">
                <a16:creationId xmlns:a16="http://schemas.microsoft.com/office/drawing/2014/main" id="{814015F1-0035-A0A1-2BD3-9BB8572FF71C}"/>
              </a:ext>
            </a:extLst>
          </p:cNvPr>
          <p:cNvSpPr>
            <a:spLocks noGrp="1"/>
          </p:cNvSpPr>
          <p:nvPr>
            <p:ph type="title"/>
          </p:nvPr>
        </p:nvSpPr>
        <p:spPr>
          <a:xfrm>
            <a:off x="419100" y="136525"/>
            <a:ext cx="11353800" cy="1325563"/>
          </a:xfrm>
        </p:spPr>
        <p:txBody>
          <a:bodyPr>
            <a:noAutofit/>
          </a:bodyPr>
          <a:lstStyle/>
          <a:p>
            <a:pPr algn="ctr"/>
            <a:r>
              <a:rPr kumimoji="0" lang="en-US" sz="3200" b="0" i="0" u="none" strike="noStrike" kern="1200" cap="none" spc="0" normalizeH="0" baseline="0" noProof="0">
                <a:ln>
                  <a:noFill/>
                </a:ln>
                <a:solidFill>
                  <a:prstClr val="white"/>
                </a:solidFill>
                <a:effectLst/>
                <a:uLnTx/>
                <a:uFillTx/>
                <a:latin typeface="Aptos Display" panose="02110004020202020204"/>
                <a:ea typeface="+mj-ea"/>
                <a:cs typeface="+mj-cs"/>
              </a:rPr>
              <a:t>The mission context involves coordination between UAVs, </a:t>
            </a:r>
            <a:br>
              <a:rPr kumimoji="0" lang="en-US" sz="3200" b="0" i="0" u="none" strike="noStrike" kern="1200" cap="none" spc="0" normalizeH="0" baseline="0" noProof="0">
                <a:ln>
                  <a:noFill/>
                </a:ln>
                <a:solidFill>
                  <a:prstClr val="white"/>
                </a:solidFill>
                <a:effectLst/>
                <a:uLnTx/>
                <a:uFillTx/>
                <a:latin typeface="Aptos Display" panose="02110004020202020204"/>
                <a:ea typeface="+mj-ea"/>
                <a:cs typeface="+mj-cs"/>
              </a:rPr>
            </a:br>
            <a:r>
              <a:rPr kumimoji="0" lang="en-US" sz="3200" b="0" i="0" u="none" strike="noStrike" kern="1200" cap="none" spc="0" normalizeH="0" baseline="0" noProof="0">
                <a:ln>
                  <a:noFill/>
                </a:ln>
                <a:solidFill>
                  <a:prstClr val="white"/>
                </a:solidFill>
                <a:effectLst/>
                <a:uLnTx/>
                <a:uFillTx/>
                <a:latin typeface="Aptos Display" panose="02110004020202020204"/>
                <a:ea typeface="+mj-ea"/>
                <a:cs typeface="+mj-cs"/>
              </a:rPr>
              <a:t>UGVs, AI, and humans to dynamically detect, analyze, </a:t>
            </a:r>
            <a:br>
              <a:rPr kumimoji="0" lang="en-US" sz="3200" b="0" i="0" u="none" strike="noStrike" kern="1200" cap="none" spc="0" normalizeH="0" baseline="0" noProof="0">
                <a:ln>
                  <a:noFill/>
                </a:ln>
                <a:solidFill>
                  <a:prstClr val="white"/>
                </a:solidFill>
                <a:effectLst/>
                <a:uLnTx/>
                <a:uFillTx/>
                <a:latin typeface="Aptos Display" panose="02110004020202020204"/>
                <a:ea typeface="+mj-ea"/>
                <a:cs typeface="+mj-cs"/>
              </a:rPr>
            </a:br>
            <a:r>
              <a:rPr kumimoji="0" lang="en-US" sz="3200" b="0" i="0" u="none" strike="noStrike" kern="1200" cap="none" spc="0" normalizeH="0" baseline="0" noProof="0">
                <a:ln>
                  <a:noFill/>
                </a:ln>
                <a:solidFill>
                  <a:prstClr val="white"/>
                </a:solidFill>
                <a:effectLst/>
                <a:uLnTx/>
                <a:uFillTx/>
                <a:latin typeface="Aptos Display" panose="02110004020202020204"/>
                <a:ea typeface="+mj-ea"/>
                <a:cs typeface="+mj-cs"/>
              </a:rPr>
              <a:t>and navigate optimal paths through a minefield. </a:t>
            </a:r>
            <a:endParaRPr lang="en-US" sz="3800"/>
          </a:p>
        </p:txBody>
      </p:sp>
      <p:sp>
        <p:nvSpPr>
          <p:cNvPr id="4" name="Slide Number Placeholder 3">
            <a:extLst>
              <a:ext uri="{FF2B5EF4-FFF2-40B4-BE49-F238E27FC236}">
                <a16:creationId xmlns:a16="http://schemas.microsoft.com/office/drawing/2014/main" id="{A306A3C6-612C-FBDC-A7CD-ECC3619B59DC}"/>
              </a:ext>
            </a:extLst>
          </p:cNvPr>
          <p:cNvSpPr>
            <a:spLocks noGrp="1"/>
          </p:cNvSpPr>
          <p:nvPr>
            <p:ph type="sldNum" sz="quarter" idx="12"/>
          </p:nvPr>
        </p:nvSpPr>
        <p:spPr/>
        <p:txBody>
          <a:bodyPr/>
          <a:lstStyle/>
          <a:p>
            <a:fld id="{DF8EC046-E7F4-4DC9-9B45-6FB59BF2A4E8}" type="slidenum">
              <a:rPr lang="en-US" smtClean="0"/>
              <a:pPr/>
              <a:t>5</a:t>
            </a:fld>
            <a:endParaRPr lang="en-US"/>
          </a:p>
        </p:txBody>
      </p:sp>
      <p:sp>
        <p:nvSpPr>
          <p:cNvPr id="5" name="Rectangle 4">
            <a:extLst>
              <a:ext uri="{FF2B5EF4-FFF2-40B4-BE49-F238E27FC236}">
                <a16:creationId xmlns:a16="http://schemas.microsoft.com/office/drawing/2014/main" id="{9A8BEA36-DC1D-0F4B-2479-333D8B307EDB}"/>
              </a:ext>
            </a:extLst>
          </p:cNvPr>
          <p:cNvSpPr/>
          <p:nvPr/>
        </p:nvSpPr>
        <p:spPr>
          <a:xfrm>
            <a:off x="675166"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Simulation Modeling Process</a:t>
            </a:r>
          </a:p>
        </p:txBody>
      </p:sp>
      <p:sp>
        <p:nvSpPr>
          <p:cNvPr id="6" name="Rectangle 5">
            <a:extLst>
              <a:ext uri="{FF2B5EF4-FFF2-40B4-BE49-F238E27FC236}">
                <a16:creationId xmlns:a16="http://schemas.microsoft.com/office/drawing/2014/main" id="{AA277FCB-DAEE-4464-A4B7-483004074072}"/>
              </a:ext>
            </a:extLst>
          </p:cNvPr>
          <p:cNvSpPr/>
          <p:nvPr/>
        </p:nvSpPr>
        <p:spPr>
          <a:xfrm>
            <a:off x="6549398"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Network Traversal and Mine Removal Process</a:t>
            </a:r>
          </a:p>
        </p:txBody>
      </p:sp>
      <p:pic>
        <p:nvPicPr>
          <p:cNvPr id="13" name="Picture 12" descr="A diagram of a process flow&#10;&#10;Description automatically generated">
            <a:extLst>
              <a:ext uri="{FF2B5EF4-FFF2-40B4-BE49-F238E27FC236}">
                <a16:creationId xmlns:a16="http://schemas.microsoft.com/office/drawing/2014/main" id="{633F7989-24FA-9E17-559E-FE13B637A283}"/>
              </a:ext>
            </a:extLst>
          </p:cNvPr>
          <p:cNvPicPr>
            <a:picLocks noChangeAspect="1"/>
          </p:cNvPicPr>
          <p:nvPr/>
        </p:nvPicPr>
        <p:blipFill>
          <a:blip r:embed="rId3"/>
          <a:stretch>
            <a:fillRect/>
          </a:stretch>
        </p:blipFill>
        <p:spPr>
          <a:xfrm>
            <a:off x="2142307" y="2440412"/>
            <a:ext cx="2042389" cy="4001351"/>
          </a:xfrm>
          <a:prstGeom prst="rect">
            <a:avLst/>
          </a:prstGeom>
          <a:ln w="28575">
            <a:noFill/>
          </a:ln>
        </p:spPr>
      </p:pic>
      <p:pic>
        <p:nvPicPr>
          <p:cNvPr id="14" name="Picture 2">
            <a:extLst>
              <a:ext uri="{FF2B5EF4-FFF2-40B4-BE49-F238E27FC236}">
                <a16:creationId xmlns:a16="http://schemas.microsoft.com/office/drawing/2014/main" id="{D31C9E19-335D-C2FA-4754-DBDF4AA25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149" y="2426288"/>
            <a:ext cx="2989170" cy="40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56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3069-F18C-F7C0-2595-0A7A423D353E}"/>
              </a:ext>
            </a:extLst>
          </p:cNvPr>
          <p:cNvSpPr>
            <a:spLocks noGrp="1"/>
          </p:cNvSpPr>
          <p:nvPr>
            <p:ph type="title"/>
          </p:nvPr>
        </p:nvSpPr>
        <p:spPr>
          <a:xfrm>
            <a:off x="-855" y="-3032"/>
            <a:ext cx="12193709" cy="1719405"/>
          </a:xfrm>
        </p:spPr>
        <p:txBody>
          <a:bodyPr>
            <a:normAutofit/>
          </a:bodyPr>
          <a:lstStyle/>
          <a:p>
            <a:pPr algn="ctr"/>
            <a:r>
              <a:rPr lang="en-US" sz="3200"/>
              <a:t>Employing a top-down approach ensures system goals are met and quantifies trust through clear success metrics.</a:t>
            </a:r>
          </a:p>
        </p:txBody>
      </p:sp>
      <p:pic>
        <p:nvPicPr>
          <p:cNvPr id="4" name="Content Placeholder 3" descr="A diagram of a navigation system&#10;&#10;Description automatically generated">
            <a:extLst>
              <a:ext uri="{FF2B5EF4-FFF2-40B4-BE49-F238E27FC236}">
                <a16:creationId xmlns:a16="http://schemas.microsoft.com/office/drawing/2014/main" id="{373E4D80-F93B-EA40-CE80-13E1DA3D626F}"/>
              </a:ext>
            </a:extLst>
          </p:cNvPr>
          <p:cNvPicPr>
            <a:picLocks noChangeAspect="1"/>
          </p:cNvPicPr>
          <p:nvPr/>
        </p:nvPicPr>
        <p:blipFill>
          <a:blip r:embed="rId3"/>
          <a:stretch>
            <a:fillRect/>
          </a:stretch>
        </p:blipFill>
        <p:spPr>
          <a:xfrm>
            <a:off x="1316491" y="2112971"/>
            <a:ext cx="9559016" cy="3482211"/>
          </a:xfrm>
          <a:prstGeom prst="rect">
            <a:avLst/>
          </a:prstGeom>
          <a:ln w="28575">
            <a:noFill/>
          </a:ln>
        </p:spPr>
      </p:pic>
      <p:sp>
        <p:nvSpPr>
          <p:cNvPr id="5" name="TextBox 4">
            <a:extLst>
              <a:ext uri="{FF2B5EF4-FFF2-40B4-BE49-F238E27FC236}">
                <a16:creationId xmlns:a16="http://schemas.microsoft.com/office/drawing/2014/main" id="{F7936BA4-57EA-C86E-EA23-4D5AACC803D5}"/>
              </a:ext>
            </a:extLst>
          </p:cNvPr>
          <p:cNvSpPr txBox="1"/>
          <p:nvPr/>
        </p:nvSpPr>
        <p:spPr>
          <a:xfrm>
            <a:off x="3727075" y="1704569"/>
            <a:ext cx="47378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ea typeface="+mn-lt"/>
                <a:cs typeface="+mn-lt"/>
              </a:rPr>
              <a:t>Objectives Tree for Mission Context</a:t>
            </a:r>
            <a:endParaRPr lang="en-US" sz="2000"/>
          </a:p>
        </p:txBody>
      </p:sp>
      <p:sp>
        <p:nvSpPr>
          <p:cNvPr id="6" name="Slide Number Placeholder 5">
            <a:extLst>
              <a:ext uri="{FF2B5EF4-FFF2-40B4-BE49-F238E27FC236}">
                <a16:creationId xmlns:a16="http://schemas.microsoft.com/office/drawing/2014/main" id="{4BDE5792-96E7-BDA1-DAD2-2088B571ADA2}"/>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7" name="Rectangle 6">
            <a:extLst>
              <a:ext uri="{FF2B5EF4-FFF2-40B4-BE49-F238E27FC236}">
                <a16:creationId xmlns:a16="http://schemas.microsoft.com/office/drawing/2014/main" id="{0EC41EC5-4F75-8AB8-3B9F-76EF355B7BDD}"/>
              </a:ext>
            </a:extLst>
          </p:cNvPr>
          <p:cNvSpPr/>
          <p:nvPr/>
        </p:nvSpPr>
        <p:spPr>
          <a:xfrm>
            <a:off x="675166" y="5667269"/>
            <a:ext cx="10841667" cy="668955"/>
          </a:xfrm>
          <a:prstGeom prst="rect">
            <a:avLst/>
          </a:prstGeom>
          <a:noFill/>
          <a:ln w="28575">
            <a:solidFill>
              <a:srgbClr val="00BA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These metrics are calculated in real time to ensure optimal system performance. By tying each sub objective to quantifiable metrics, the system will improve its reliability, minimize risks, and strengthen trust.</a:t>
            </a:r>
            <a:endParaRPr lang="en-US" sz="1600">
              <a:solidFill>
                <a:schemeClr val="tx1"/>
              </a:solidFill>
              <a:cs typeface="Calibri"/>
            </a:endParaRPr>
          </a:p>
        </p:txBody>
      </p:sp>
    </p:spTree>
    <p:extLst>
      <p:ext uri="{BB962C8B-B14F-4D97-AF65-F5344CB8AC3E}">
        <p14:creationId xmlns:p14="http://schemas.microsoft.com/office/powerpoint/2010/main" val="71442119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AF88-83FD-AB87-C339-6B6ACD8D8E11}"/>
              </a:ext>
            </a:extLst>
          </p:cNvPr>
          <p:cNvSpPr>
            <a:spLocks noGrp="1"/>
          </p:cNvSpPr>
          <p:nvPr>
            <p:ph type="title"/>
          </p:nvPr>
        </p:nvSpPr>
        <p:spPr>
          <a:xfrm>
            <a:off x="187037" y="157307"/>
            <a:ext cx="11166763" cy="1346344"/>
          </a:xfrm>
        </p:spPr>
        <p:txBody>
          <a:bodyPr>
            <a:normAutofit fontScale="90000"/>
          </a:bodyPr>
          <a:lstStyle/>
          <a:p>
            <a:pPr algn="ctr"/>
            <a:r>
              <a:rPr lang="en-US">
                <a:ea typeface="+mj-lt"/>
                <a:cs typeface="+mj-lt"/>
              </a:rPr>
              <a:t>We frame trust in AI through the definition: “reliance upon others, confidence in their abilities, and consistency in behavior.”</a:t>
            </a:r>
            <a:endParaRPr lang="en-US"/>
          </a:p>
        </p:txBody>
      </p:sp>
      <p:graphicFrame>
        <p:nvGraphicFramePr>
          <p:cNvPr id="38" name="Content Placeholder 37">
            <a:extLst>
              <a:ext uri="{FF2B5EF4-FFF2-40B4-BE49-F238E27FC236}">
                <a16:creationId xmlns:a16="http://schemas.microsoft.com/office/drawing/2014/main" id="{085B7B3A-454B-CB6B-3436-A999CB9AE20C}"/>
              </a:ext>
            </a:extLst>
          </p:cNvPr>
          <p:cNvGraphicFramePr>
            <a:graphicFrameLocks noGrp="1"/>
          </p:cNvGraphicFramePr>
          <p:nvPr>
            <p:ph idx="1"/>
            <p:extLst>
              <p:ext uri="{D42A27DB-BD31-4B8C-83A1-F6EECF244321}">
                <p14:modId xmlns:p14="http://schemas.microsoft.com/office/powerpoint/2010/main" val="202427468"/>
              </p:ext>
            </p:extLst>
          </p:nvPr>
        </p:nvGraphicFramePr>
        <p:xfrm>
          <a:off x="692648" y="1714322"/>
          <a:ext cx="6380252" cy="2125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3C8B14D-0D9A-0F50-D514-3A3DA3A69938}"/>
              </a:ext>
            </a:extLst>
          </p:cNvPr>
          <p:cNvSpPr txBox="1"/>
          <p:nvPr/>
        </p:nvSpPr>
        <p:spPr>
          <a:xfrm>
            <a:off x="8610600" y="2315292"/>
            <a:ext cx="2690191" cy="923330"/>
          </a:xfrm>
          <a:prstGeom prst="rect">
            <a:avLst/>
          </a:prstGeom>
          <a:solidFill>
            <a:srgbClr val="0A2057"/>
          </a:solidFill>
          <a:ln>
            <a:solidFill>
              <a:srgbClr val="0A2057"/>
            </a:solidFill>
          </a:ln>
        </p:spPr>
        <p:txBody>
          <a:bodyPr wrap="square" rtlCol="0">
            <a:spAutoFit/>
          </a:bodyPr>
          <a:lstStyle/>
          <a:p>
            <a:pPr algn="ctr"/>
            <a:r>
              <a:rPr lang="en-US">
                <a:solidFill>
                  <a:schemeClr val="bg1"/>
                </a:solidFill>
              </a:rPr>
              <a:t>Reliance in the system’s function comes naturally in high-stakes scenarios.</a:t>
            </a:r>
          </a:p>
        </p:txBody>
      </p:sp>
      <p:sp>
        <p:nvSpPr>
          <p:cNvPr id="8" name="TextBox 7">
            <a:extLst>
              <a:ext uri="{FF2B5EF4-FFF2-40B4-BE49-F238E27FC236}">
                <a16:creationId xmlns:a16="http://schemas.microsoft.com/office/drawing/2014/main" id="{8D160585-5A94-13A9-8739-1CFB9EA32A93}"/>
              </a:ext>
            </a:extLst>
          </p:cNvPr>
          <p:cNvSpPr txBox="1"/>
          <p:nvPr/>
        </p:nvSpPr>
        <p:spPr>
          <a:xfrm>
            <a:off x="647623" y="3751487"/>
            <a:ext cx="1526617" cy="954107"/>
          </a:xfrm>
          <a:prstGeom prst="rect">
            <a:avLst/>
          </a:prstGeom>
          <a:noFill/>
          <a:ln w="28575">
            <a:solidFill>
              <a:srgbClr val="4ABAFF"/>
            </a:solidFill>
            <a:prstDash val="dash"/>
          </a:ln>
        </p:spPr>
        <p:txBody>
          <a:bodyPr wrap="square" rtlCol="0">
            <a:spAutoFit/>
          </a:bodyPr>
          <a:lstStyle/>
          <a:p>
            <a:r>
              <a:rPr lang="en-US" sz="1400"/>
              <a:t>Transparent and auditable models integrated into system design </a:t>
            </a:r>
          </a:p>
        </p:txBody>
      </p:sp>
      <p:sp>
        <p:nvSpPr>
          <p:cNvPr id="9" name="TextBox 8">
            <a:extLst>
              <a:ext uri="{FF2B5EF4-FFF2-40B4-BE49-F238E27FC236}">
                <a16:creationId xmlns:a16="http://schemas.microsoft.com/office/drawing/2014/main" id="{F3E690A3-8DD0-386B-735E-C54DED1A4CC7}"/>
              </a:ext>
            </a:extLst>
          </p:cNvPr>
          <p:cNvSpPr txBox="1"/>
          <p:nvPr/>
        </p:nvSpPr>
        <p:spPr>
          <a:xfrm>
            <a:off x="647623" y="4872474"/>
            <a:ext cx="1526617" cy="1169551"/>
          </a:xfrm>
          <a:prstGeom prst="rect">
            <a:avLst/>
          </a:prstGeom>
          <a:noFill/>
          <a:ln w="28575">
            <a:solidFill>
              <a:srgbClr val="4ABAFF"/>
            </a:solidFill>
            <a:prstDash val="dash"/>
          </a:ln>
        </p:spPr>
        <p:txBody>
          <a:bodyPr wrap="square" rtlCol="0">
            <a:spAutoFit/>
          </a:bodyPr>
          <a:lstStyle/>
          <a:p>
            <a:r>
              <a:rPr lang="en-US" sz="1400"/>
              <a:t>Past performance data used to make evidence-based decisions</a:t>
            </a:r>
          </a:p>
        </p:txBody>
      </p:sp>
      <p:sp>
        <p:nvSpPr>
          <p:cNvPr id="10" name="TextBox 9">
            <a:extLst>
              <a:ext uri="{FF2B5EF4-FFF2-40B4-BE49-F238E27FC236}">
                <a16:creationId xmlns:a16="http://schemas.microsoft.com/office/drawing/2014/main" id="{058E3856-E52D-CF74-5173-05EEB2D2AFF9}"/>
              </a:ext>
            </a:extLst>
          </p:cNvPr>
          <p:cNvSpPr txBox="1"/>
          <p:nvPr/>
        </p:nvSpPr>
        <p:spPr>
          <a:xfrm>
            <a:off x="3119465" y="3759533"/>
            <a:ext cx="1526617" cy="738664"/>
          </a:xfrm>
          <a:prstGeom prst="rect">
            <a:avLst/>
          </a:prstGeom>
          <a:noFill/>
          <a:ln w="28575">
            <a:solidFill>
              <a:srgbClr val="4ABAFF"/>
            </a:solidFill>
            <a:prstDash val="dash"/>
          </a:ln>
        </p:spPr>
        <p:txBody>
          <a:bodyPr wrap="square" rtlCol="0">
            <a:spAutoFit/>
          </a:bodyPr>
          <a:lstStyle/>
          <a:p>
            <a:r>
              <a:rPr lang="en-US" sz="1400" dirty="0"/>
              <a:t>Metrics monitored over time</a:t>
            </a:r>
          </a:p>
        </p:txBody>
      </p:sp>
      <p:sp>
        <p:nvSpPr>
          <p:cNvPr id="11" name="TextBox 10">
            <a:extLst>
              <a:ext uri="{FF2B5EF4-FFF2-40B4-BE49-F238E27FC236}">
                <a16:creationId xmlns:a16="http://schemas.microsoft.com/office/drawing/2014/main" id="{AA60A338-B5FE-0DD2-FC3A-32E2672431BD}"/>
              </a:ext>
            </a:extLst>
          </p:cNvPr>
          <p:cNvSpPr txBox="1"/>
          <p:nvPr/>
        </p:nvSpPr>
        <p:spPr>
          <a:xfrm>
            <a:off x="3119465" y="4682220"/>
            <a:ext cx="1526617" cy="954107"/>
          </a:xfrm>
          <a:prstGeom prst="rect">
            <a:avLst/>
          </a:prstGeom>
          <a:noFill/>
          <a:ln w="28575">
            <a:solidFill>
              <a:srgbClr val="4ABAFF"/>
            </a:solidFill>
            <a:prstDash val="dash"/>
          </a:ln>
        </p:spPr>
        <p:txBody>
          <a:bodyPr wrap="square" rtlCol="0">
            <a:spAutoFit/>
          </a:bodyPr>
          <a:lstStyle/>
          <a:p>
            <a:r>
              <a:rPr lang="en-US" sz="1400" dirty="0"/>
              <a:t>Clear reporting of system functions and decision-making process</a:t>
            </a:r>
          </a:p>
        </p:txBody>
      </p:sp>
      <p:sp>
        <p:nvSpPr>
          <p:cNvPr id="12" name="TextBox 11">
            <a:extLst>
              <a:ext uri="{FF2B5EF4-FFF2-40B4-BE49-F238E27FC236}">
                <a16:creationId xmlns:a16="http://schemas.microsoft.com/office/drawing/2014/main" id="{CDD3B47C-0AD9-2CFD-DD1D-18E8F3FA7390}"/>
              </a:ext>
            </a:extLst>
          </p:cNvPr>
          <p:cNvSpPr txBox="1"/>
          <p:nvPr/>
        </p:nvSpPr>
        <p:spPr>
          <a:xfrm>
            <a:off x="3119464" y="5820350"/>
            <a:ext cx="1526617" cy="523220"/>
          </a:xfrm>
          <a:prstGeom prst="rect">
            <a:avLst/>
          </a:prstGeom>
          <a:noFill/>
          <a:ln w="28575">
            <a:solidFill>
              <a:srgbClr val="4ABAFF"/>
            </a:solidFill>
            <a:prstDash val="dash"/>
          </a:ln>
        </p:spPr>
        <p:txBody>
          <a:bodyPr wrap="square" rtlCol="0">
            <a:spAutoFit/>
          </a:bodyPr>
          <a:lstStyle/>
          <a:p>
            <a:r>
              <a:rPr lang="en-US" sz="1400"/>
              <a:t>Prioritize robustness</a:t>
            </a:r>
          </a:p>
        </p:txBody>
      </p:sp>
      <p:sp>
        <p:nvSpPr>
          <p:cNvPr id="13" name="TextBox 12">
            <a:extLst>
              <a:ext uri="{FF2B5EF4-FFF2-40B4-BE49-F238E27FC236}">
                <a16:creationId xmlns:a16="http://schemas.microsoft.com/office/drawing/2014/main" id="{55CC78F3-8405-95CC-1EC2-9515C3108077}"/>
              </a:ext>
            </a:extLst>
          </p:cNvPr>
          <p:cNvSpPr txBox="1"/>
          <p:nvPr/>
        </p:nvSpPr>
        <p:spPr>
          <a:xfrm>
            <a:off x="5591308" y="3831933"/>
            <a:ext cx="1526617" cy="1169551"/>
          </a:xfrm>
          <a:prstGeom prst="rect">
            <a:avLst/>
          </a:prstGeom>
          <a:noFill/>
          <a:ln w="28575">
            <a:solidFill>
              <a:srgbClr val="4ABAFF"/>
            </a:solidFill>
            <a:prstDash val="dash"/>
          </a:ln>
        </p:spPr>
        <p:txBody>
          <a:bodyPr wrap="square" rtlCol="0">
            <a:spAutoFit/>
          </a:bodyPr>
          <a:lstStyle/>
          <a:p>
            <a:r>
              <a:rPr lang="en-US" sz="1400"/>
              <a:t>Design systems that foster positive and reliable user experiences</a:t>
            </a:r>
          </a:p>
        </p:txBody>
      </p:sp>
      <p:sp>
        <p:nvSpPr>
          <p:cNvPr id="14" name="TextBox 13">
            <a:extLst>
              <a:ext uri="{FF2B5EF4-FFF2-40B4-BE49-F238E27FC236}">
                <a16:creationId xmlns:a16="http://schemas.microsoft.com/office/drawing/2014/main" id="{DA773691-61AE-14AF-EE47-08F4FBEAF463}"/>
              </a:ext>
            </a:extLst>
          </p:cNvPr>
          <p:cNvSpPr txBox="1"/>
          <p:nvPr/>
        </p:nvSpPr>
        <p:spPr>
          <a:xfrm>
            <a:off x="5591305" y="5297130"/>
            <a:ext cx="1526617" cy="307777"/>
          </a:xfrm>
          <a:prstGeom prst="rect">
            <a:avLst/>
          </a:prstGeom>
          <a:noFill/>
          <a:ln w="28575">
            <a:solidFill>
              <a:srgbClr val="4ABAFF"/>
            </a:solidFill>
            <a:prstDash val="dash"/>
          </a:ln>
        </p:spPr>
        <p:txBody>
          <a:bodyPr wrap="square" rtlCol="0">
            <a:spAutoFit/>
          </a:bodyPr>
          <a:lstStyle/>
          <a:p>
            <a:r>
              <a:rPr lang="en-US" sz="1400"/>
              <a:t>Risk is inevitable</a:t>
            </a:r>
          </a:p>
        </p:txBody>
      </p:sp>
      <p:sp>
        <p:nvSpPr>
          <p:cNvPr id="15" name="TextBox 14">
            <a:extLst>
              <a:ext uri="{FF2B5EF4-FFF2-40B4-BE49-F238E27FC236}">
                <a16:creationId xmlns:a16="http://schemas.microsoft.com/office/drawing/2014/main" id="{AAE50DAE-19A1-D186-0E30-8CC38B62024F}"/>
              </a:ext>
            </a:extLst>
          </p:cNvPr>
          <p:cNvSpPr txBox="1"/>
          <p:nvPr/>
        </p:nvSpPr>
        <p:spPr>
          <a:xfrm>
            <a:off x="8610599" y="3837819"/>
            <a:ext cx="2690191" cy="1754326"/>
          </a:xfrm>
          <a:prstGeom prst="rect">
            <a:avLst/>
          </a:prstGeom>
          <a:solidFill>
            <a:srgbClr val="0A2057"/>
          </a:solidFill>
          <a:ln>
            <a:solidFill>
              <a:srgbClr val="0A2057"/>
            </a:solidFill>
          </a:ln>
        </p:spPr>
        <p:txBody>
          <a:bodyPr wrap="square" lIns="91440" tIns="45720" rIns="91440" bIns="45720" rtlCol="0" anchor="t">
            <a:spAutoFit/>
          </a:bodyPr>
          <a:lstStyle/>
          <a:p>
            <a:pPr algn="ctr"/>
            <a:r>
              <a:rPr lang="en-US" dirty="0">
                <a:solidFill>
                  <a:schemeClr val="bg1"/>
                </a:solidFill>
              </a:rPr>
              <a:t>Trust “involves a willingness to be vulnerable based on positive expectations of another’s behavior.”</a:t>
            </a:r>
          </a:p>
          <a:p>
            <a:pPr algn="ctr"/>
            <a:r>
              <a:rPr lang="en-US" dirty="0">
                <a:solidFill>
                  <a:schemeClr val="bg1"/>
                </a:solidFill>
              </a:rPr>
              <a:t>Rousseau et. al., 1998</a:t>
            </a:r>
          </a:p>
        </p:txBody>
      </p:sp>
      <p:sp>
        <p:nvSpPr>
          <p:cNvPr id="4" name="Slide Number Placeholder 5">
            <a:extLst>
              <a:ext uri="{FF2B5EF4-FFF2-40B4-BE49-F238E27FC236}">
                <a16:creationId xmlns:a16="http://schemas.microsoft.com/office/drawing/2014/main" id="{CBBFF9B8-31A5-12D5-EC10-59CA5BB8DB3A}"/>
              </a:ext>
            </a:extLst>
          </p:cNvPr>
          <p:cNvSpPr>
            <a:spLocks noGrp="1"/>
          </p:cNvSpPr>
          <p:nvPr>
            <p:ph type="sldNum" sz="quarter" idx="12"/>
          </p:nvPr>
        </p:nvSpPr>
        <p:spPr>
          <a:xfrm>
            <a:off x="8610600" y="6356350"/>
            <a:ext cx="2743200" cy="365125"/>
          </a:xfrm>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14362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A4DCD3A-D00E-CA5F-316A-835B95909890}"/>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B0242224-5332-EC27-1A77-71007A1905B9}"/>
              </a:ext>
            </a:extLst>
          </p:cNvPr>
          <p:cNvSpPr txBox="1">
            <a:spLocks noGrp="1"/>
          </p:cNvSpPr>
          <p:nvPr>
            <p:ph type="ctrTitle"/>
          </p:nvPr>
        </p:nvSpPr>
        <p:spPr>
          <a:xfrm>
            <a:off x="415600" y="1656600"/>
            <a:ext cx="11360800" cy="1772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SzPts val="990"/>
              <a:buNone/>
            </a:pPr>
            <a:r>
              <a:rPr lang="en" sz="5040">
                <a:solidFill>
                  <a:schemeClr val="lt1"/>
                </a:solidFill>
                <a:latin typeface="Times New Roman"/>
                <a:ea typeface="Times New Roman"/>
                <a:cs typeface="Times New Roman"/>
                <a:sym typeface="Times New Roman"/>
              </a:rPr>
              <a:t>Methodology</a:t>
            </a:r>
            <a:endParaRPr sz="5040">
              <a:solidFill>
                <a:schemeClr val="lt1"/>
              </a:solidFill>
              <a:latin typeface="Times New Roman"/>
              <a:ea typeface="Times New Roman"/>
              <a:cs typeface="Times New Roman"/>
              <a:sym typeface="Times New Roman"/>
            </a:endParaRPr>
          </a:p>
        </p:txBody>
      </p:sp>
      <p:pic>
        <p:nvPicPr>
          <p:cNvPr id="57" name="Google Shape;57;p13">
            <a:extLst>
              <a:ext uri="{FF2B5EF4-FFF2-40B4-BE49-F238E27FC236}">
                <a16:creationId xmlns:a16="http://schemas.microsoft.com/office/drawing/2014/main" id="{F3351D93-477D-3AA6-AE54-DF54257E5E5A}"/>
              </a:ext>
            </a:extLst>
          </p:cNvPr>
          <p:cNvPicPr preferRelativeResize="0"/>
          <p:nvPr/>
        </p:nvPicPr>
        <p:blipFill rotWithShape="1">
          <a:blip r:embed="rId3">
            <a:alphaModFix/>
          </a:blip>
          <a:srcRect t="77698" b="5774"/>
          <a:stretch/>
        </p:blipFill>
        <p:spPr>
          <a:xfrm>
            <a:off x="0" y="5807598"/>
            <a:ext cx="12192000" cy="1050402"/>
          </a:xfrm>
          <a:prstGeom prst="rect">
            <a:avLst/>
          </a:prstGeom>
          <a:noFill/>
          <a:ln>
            <a:noFill/>
          </a:ln>
        </p:spPr>
      </p:pic>
    </p:spTree>
    <p:extLst>
      <p:ext uri="{BB962C8B-B14F-4D97-AF65-F5344CB8AC3E}">
        <p14:creationId xmlns:p14="http://schemas.microsoft.com/office/powerpoint/2010/main" val="288719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8507C-2B85-BAEA-8BDB-54F31907C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BCF9F-9D0E-85EC-CB02-E83A37E5F515}"/>
              </a:ext>
            </a:extLst>
          </p:cNvPr>
          <p:cNvSpPr>
            <a:spLocks noGrp="1"/>
          </p:cNvSpPr>
          <p:nvPr>
            <p:ph type="title"/>
          </p:nvPr>
        </p:nvSpPr>
        <p:spPr/>
        <p:txBody>
          <a:bodyPr/>
          <a:lstStyle/>
          <a:p>
            <a:pPr algn="ctr"/>
            <a:r>
              <a:rPr lang="en-US" dirty="0"/>
              <a:t>Building Accuracy Into the Simulation</a:t>
            </a:r>
            <a:endParaRPr lang="en-US"/>
          </a:p>
        </p:txBody>
      </p:sp>
      <p:sp>
        <p:nvSpPr>
          <p:cNvPr id="4" name="Slide Number Placeholder 3">
            <a:extLst>
              <a:ext uri="{FF2B5EF4-FFF2-40B4-BE49-F238E27FC236}">
                <a16:creationId xmlns:a16="http://schemas.microsoft.com/office/drawing/2014/main" id="{10C0AA86-4C26-9291-B6CB-B341C03B899A}"/>
              </a:ext>
            </a:extLst>
          </p:cNvPr>
          <p:cNvSpPr>
            <a:spLocks noGrp="1"/>
          </p:cNvSpPr>
          <p:nvPr>
            <p:ph type="sldNum" sz="quarter" idx="12"/>
          </p:nvPr>
        </p:nvSpPr>
        <p:spPr/>
        <p:txBody>
          <a:bodyPr/>
          <a:lstStyle/>
          <a:p>
            <a:fld id="{48F63A3B-78C7-47BE-AE5E-E10140E04643}" type="slidenum">
              <a:rPr lang="en-US" smtClean="0"/>
              <a:t>9</a:t>
            </a:fld>
            <a:endParaRPr lang="en-US"/>
          </a:p>
        </p:txBody>
      </p:sp>
      <p:pic>
        <p:nvPicPr>
          <p:cNvPr id="5" name="Picture 4" descr="A network map with many colored circles and lines&#10;&#10;Description automatically generated">
            <a:extLst>
              <a:ext uri="{FF2B5EF4-FFF2-40B4-BE49-F238E27FC236}">
                <a16:creationId xmlns:a16="http://schemas.microsoft.com/office/drawing/2014/main" id="{76FFF3FA-FAB6-1A34-6121-60820B53DF32}"/>
              </a:ext>
            </a:extLst>
          </p:cNvPr>
          <p:cNvPicPr>
            <a:picLocks noChangeAspect="1"/>
          </p:cNvPicPr>
          <p:nvPr/>
        </p:nvPicPr>
        <p:blipFill>
          <a:blip r:embed="rId3"/>
          <a:stretch>
            <a:fillRect/>
          </a:stretch>
        </p:blipFill>
        <p:spPr>
          <a:xfrm>
            <a:off x="6540162" y="2075147"/>
            <a:ext cx="4976671" cy="3995535"/>
          </a:xfrm>
          <a:prstGeom prst="rect">
            <a:avLst/>
          </a:prstGeom>
        </p:spPr>
      </p:pic>
      <p:sp>
        <p:nvSpPr>
          <p:cNvPr id="7" name="Rectangle 6">
            <a:extLst>
              <a:ext uri="{FF2B5EF4-FFF2-40B4-BE49-F238E27FC236}">
                <a16:creationId xmlns:a16="http://schemas.microsoft.com/office/drawing/2014/main" id="{42223BD2-4B0F-6FCC-D885-2447ADC3E5EE}"/>
              </a:ext>
            </a:extLst>
          </p:cNvPr>
          <p:cNvSpPr/>
          <p:nvPr/>
        </p:nvSpPr>
        <p:spPr>
          <a:xfrm>
            <a:off x="6549398" y="1844166"/>
            <a:ext cx="4976673" cy="461963"/>
          </a:xfrm>
          <a:prstGeom prst="rect">
            <a:avLst/>
          </a:prstGeom>
          <a:solidFill>
            <a:srgbClr val="0A2057"/>
          </a:solidFill>
          <a:ln>
            <a:solidFill>
              <a:srgbClr val="0A2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Example Terrain Network Map</a:t>
            </a:r>
          </a:p>
        </p:txBody>
      </p:sp>
      <p:graphicFrame>
        <p:nvGraphicFramePr>
          <p:cNvPr id="3" name="Diagram 2">
            <a:extLst>
              <a:ext uri="{FF2B5EF4-FFF2-40B4-BE49-F238E27FC236}">
                <a16:creationId xmlns:a16="http://schemas.microsoft.com/office/drawing/2014/main" id="{CFF684BE-FEA4-EE48-8492-6B50DB2ACC41}"/>
              </a:ext>
            </a:extLst>
          </p:cNvPr>
          <p:cNvGraphicFramePr/>
          <p:nvPr>
            <p:extLst>
              <p:ext uri="{D42A27DB-BD31-4B8C-83A1-F6EECF244321}">
                <p14:modId xmlns:p14="http://schemas.microsoft.com/office/powerpoint/2010/main" val="119324782"/>
              </p:ext>
            </p:extLst>
          </p:nvPr>
        </p:nvGraphicFramePr>
        <p:xfrm>
          <a:off x="447261" y="2216677"/>
          <a:ext cx="5787887" cy="39955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10028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1488</Words>
  <Application>Microsoft Office PowerPoint</Application>
  <PresentationFormat>Widescreen</PresentationFormat>
  <Paragraphs>235</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Calibri</vt:lpstr>
      <vt:lpstr>Courier New</vt:lpstr>
      <vt:lpstr>Times New Roman</vt:lpstr>
      <vt:lpstr>Office Theme</vt:lpstr>
      <vt:lpstr>Trusted Artificial Intelligence for Armaments in Uncertain Environments</vt:lpstr>
      <vt:lpstr>Agenda</vt:lpstr>
      <vt:lpstr>Trust in AI-enabled models can be established through the integration of explainable statistical models as data inputs.</vt:lpstr>
      <vt:lpstr>Mission Context</vt:lpstr>
      <vt:lpstr>The mission context involves coordination between UAVs,  UGVs, AI, and humans to dynamically detect, analyze,  and navigate optimal paths through a minefield. </vt:lpstr>
      <vt:lpstr>Employing a top-down approach ensures system goals are met and quantifies trust through clear success metrics.</vt:lpstr>
      <vt:lpstr>We frame trust in AI through the definition: “reliance upon others, confidence in their abilities, and consistency in behavior.”</vt:lpstr>
      <vt:lpstr>Methodology</vt:lpstr>
      <vt:lpstr>Building Accuracy Into the Simulation</vt:lpstr>
      <vt:lpstr>Simulation Design and Setup</vt:lpstr>
      <vt:lpstr>Generated metadata varies with terrain and time, used as base parameters in our simulation.</vt:lpstr>
      <vt:lpstr>Estimated mine probability and system accuracy depend  on true mine presence and evaluation method.</vt:lpstr>
      <vt:lpstr>The Learning Agent is guided toward efficient, accurate, and mission-focused behavior.</vt:lpstr>
      <vt:lpstr>Experimental Design and Results</vt:lpstr>
      <vt:lpstr>The system combines reinforcement learning, explainable statistics, and risk monitoring for safe, efficient, and trustworthy minefield navigation.</vt:lpstr>
      <vt:lpstr>Results From Experimentation</vt:lpstr>
      <vt:lpstr>Discussion</vt:lpstr>
      <vt:lpstr>This research discusses embedding trust and accountability into adaptable AI systems.</vt:lpstr>
      <vt:lpstr>A multidisciplinary workforce is required to facilitate trust in AI-enabled systems.</vt:lpstr>
      <vt:lpstr>Planned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Durham, Stephen Ryan (vdp8bh)</dc:creator>
  <cp:lastModifiedBy>Abel, Justin Garland (dvb7yq)</cp:lastModifiedBy>
  <cp:revision>83</cp:revision>
  <dcterms:created xsi:type="dcterms:W3CDTF">2024-12-06T02:22:02Z</dcterms:created>
  <dcterms:modified xsi:type="dcterms:W3CDTF">2024-12-07T00:25:23Z</dcterms:modified>
</cp:coreProperties>
</file>