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5" r:id="rId5"/>
    <p:sldId id="278" r:id="rId6"/>
    <p:sldId id="279" r:id="rId7"/>
    <p:sldId id="280" r:id="rId8"/>
    <p:sldId id="281" r:id="rId9"/>
    <p:sldId id="283" r:id="rId10"/>
    <p:sldId id="274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/>
              <a:t>3 March</a:t>
            </a:r>
            <a:r>
              <a:rPr spc="-9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NWC201@ </a:t>
            </a:r>
            <a:r>
              <a:rPr spc="-25" dirty="0"/>
              <a:t>CST-Karma</a:t>
            </a:r>
            <a:r>
              <a:rPr spc="-35" dirty="0"/>
              <a:t> </a:t>
            </a:r>
            <a:r>
              <a:rPr spc="-20" dirty="0"/>
              <a:t>Wangchuk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/>
              <a:t>3 March</a:t>
            </a:r>
            <a:r>
              <a:rPr spc="-9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NWC201@ </a:t>
            </a:r>
            <a:r>
              <a:rPr spc="-25" dirty="0"/>
              <a:t>CST-Karma</a:t>
            </a:r>
            <a:r>
              <a:rPr spc="-35" dirty="0"/>
              <a:t> </a:t>
            </a:r>
            <a:r>
              <a:rPr spc="-20" dirty="0"/>
              <a:t>Wangchuk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/>
              <a:t>3 March</a:t>
            </a:r>
            <a:r>
              <a:rPr spc="-95" dirty="0"/>
              <a:t> </a:t>
            </a:r>
            <a:r>
              <a:rPr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NWC201@ </a:t>
            </a:r>
            <a:r>
              <a:rPr spc="-25" dirty="0"/>
              <a:t>CST-Karma</a:t>
            </a:r>
            <a:r>
              <a:rPr spc="-35" dirty="0"/>
              <a:t> </a:t>
            </a:r>
            <a:r>
              <a:rPr spc="-20" dirty="0"/>
              <a:t>Wangchuk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/>
              <a:t>3 March</a:t>
            </a:r>
            <a:r>
              <a:rPr spc="-95" dirty="0"/>
              <a:t> </a:t>
            </a:r>
            <a:r>
              <a:rPr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NWC201@ </a:t>
            </a:r>
            <a:r>
              <a:rPr spc="-25" dirty="0"/>
              <a:t>CST-Karma</a:t>
            </a:r>
            <a:r>
              <a:rPr spc="-35" dirty="0"/>
              <a:t> </a:t>
            </a:r>
            <a:r>
              <a:rPr spc="-20" dirty="0"/>
              <a:t>Wangchuk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/>
              <a:t>3 March</a:t>
            </a:r>
            <a:r>
              <a:rPr spc="-95" dirty="0"/>
              <a:t> </a:t>
            </a:r>
            <a:r>
              <a:rPr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NWC201@ </a:t>
            </a:r>
            <a:r>
              <a:rPr spc="-25" dirty="0"/>
              <a:t>CST-Karma</a:t>
            </a:r>
            <a:r>
              <a:rPr spc="-35" dirty="0"/>
              <a:t> </a:t>
            </a:r>
            <a:r>
              <a:rPr spc="-20" dirty="0"/>
              <a:t>Wangchuk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9603" y="73278"/>
            <a:ext cx="381279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89" y="2932633"/>
            <a:ext cx="12037821" cy="271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0760" y="6544664"/>
            <a:ext cx="1308735" cy="27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dirty="0"/>
              <a:t>3 March</a:t>
            </a:r>
            <a:r>
              <a:rPr spc="-9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450841" y="6407538"/>
            <a:ext cx="3291840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NWC201@ </a:t>
            </a:r>
            <a:r>
              <a:rPr spc="-25" dirty="0"/>
              <a:t>CST-Karma</a:t>
            </a:r>
            <a:r>
              <a:rPr spc="-35" dirty="0"/>
              <a:t> </a:t>
            </a:r>
            <a:r>
              <a:rPr spc="-20" dirty="0"/>
              <a:t>Wangchuk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22406" y="6407538"/>
            <a:ext cx="165734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youtube.com/watch?v=SSnNY8GfZi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openbookproject.net/courses/intro2ict/hardware/internal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brainly.in/question/387079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ites.google.com/site/computertechnologytimeline2/home/external-and-internal-computer-componen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B4I2CgkcCo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ordwall.net/resource/10827661/computing/parts-of-a-compu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697" y="3348990"/>
            <a:ext cx="9275445" cy="28575"/>
          </a:xfrm>
          <a:custGeom>
            <a:avLst/>
            <a:gdLst/>
            <a:ahLst/>
            <a:cxnLst/>
            <a:rect l="l" t="t" r="r" b="b"/>
            <a:pathLst>
              <a:path w="9275445" h="28575">
                <a:moveTo>
                  <a:pt x="0" y="28194"/>
                </a:moveTo>
                <a:lnTo>
                  <a:pt x="9275318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1400" y="1357960"/>
            <a:ext cx="5029200" cy="2593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latin typeface="Times New Roman"/>
                <a:cs typeface="Times New Roman"/>
              </a:rPr>
              <a:t>Computer Hardware</a:t>
            </a:r>
          </a:p>
          <a:p>
            <a:pPr marR="254000" algn="ctr">
              <a:lnSpc>
                <a:spcPct val="100000"/>
              </a:lnSpc>
              <a:spcBef>
                <a:spcPts val="10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R="254635" algn="ctr">
              <a:lnSpc>
                <a:spcPts val="4200"/>
              </a:lnSpc>
              <a:spcBef>
                <a:spcPts val="2545"/>
              </a:spcBef>
            </a:pPr>
            <a:r>
              <a:rPr lang="en-US" sz="3600" dirty="0">
                <a:latin typeface="Times New Roman"/>
                <a:cs typeface="Times New Roman"/>
              </a:rPr>
              <a:t>Session 1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00"/>
              </a:lnSpc>
            </a:pPr>
            <a:r>
              <a:rPr sz="3600" spc="-25" dirty="0">
                <a:latin typeface="Times New Roman"/>
                <a:cs typeface="Times New Roman"/>
              </a:rPr>
              <a:t>Tutor: </a:t>
            </a:r>
            <a:r>
              <a:rPr lang="en-US" sz="3600" spc="-25" dirty="0">
                <a:latin typeface="Times New Roman"/>
                <a:cs typeface="Times New Roman"/>
              </a:rPr>
              <a:t>Tshewang Dhendup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6109" y="46482"/>
            <a:ext cx="10845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/>
              <a:t>Technology Operations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22406" y="6400800"/>
            <a:ext cx="30759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10</a:t>
            </a:fld>
            <a:endParaRPr dirty="0"/>
          </a:p>
        </p:txBody>
      </p:sp>
      <p:pic>
        <p:nvPicPr>
          <p:cNvPr id="4" name="Picture 3" descr="Image result for thank you gif">
            <a:extLst>
              <a:ext uri="{FF2B5EF4-FFF2-40B4-BE49-F238E27FC236}">
                <a16:creationId xmlns:a16="http://schemas.microsoft.com/office/drawing/2014/main" id="{E5BC65DC-2D95-467C-AE12-4DC3D2B8570A}"/>
              </a:ext>
            </a:extLst>
          </p:cNvPr>
          <p:cNvPicPr>
            <a:picLocks noGrp="1"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0" y="44032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7601" y="73278"/>
            <a:ext cx="57932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00" algn="ctr">
              <a:lnSpc>
                <a:spcPct val="100000"/>
              </a:lnSpc>
              <a:spcBef>
                <a:spcPts val="100"/>
              </a:spcBef>
            </a:pPr>
            <a:r>
              <a:rPr lang="nn-NO" sz="3600" spc="-5" dirty="0"/>
              <a:t>Computer Hardware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625" y="692901"/>
            <a:ext cx="10272116" cy="3713837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lang="en-US" sz="3200" b="1" dirty="0">
                <a:latin typeface="Times New Roman"/>
                <a:cs typeface="Times New Roman"/>
              </a:rPr>
              <a:t>Learning</a:t>
            </a:r>
            <a:r>
              <a:rPr lang="en-US" sz="3200" b="1" spc="-3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Objectives</a:t>
            </a:r>
            <a:r>
              <a:rPr sz="3200" b="1" dirty="0">
                <a:latin typeface="Times New Roman"/>
                <a:cs typeface="Times New Roman"/>
              </a:rPr>
              <a:t>:</a:t>
            </a:r>
            <a:endParaRPr lang="en-US" sz="3200" b="1" dirty="0">
              <a:latin typeface="Times New Roman"/>
              <a:cs typeface="Times New Roman"/>
            </a:endParaRPr>
          </a:p>
          <a:p>
            <a:pPr marL="468630">
              <a:spcBef>
                <a:spcPts val="1590"/>
              </a:spcBef>
              <a:buClr>
                <a:srgbClr val="6F2F9F"/>
              </a:buClr>
              <a:tabLst>
                <a:tab pos="984885" algn="l"/>
                <a:tab pos="985519" algn="l"/>
              </a:tabLs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lesson, you should be able to:</a:t>
            </a:r>
          </a:p>
          <a:p>
            <a:pPr marL="984885" indent="-516255">
              <a:spcBef>
                <a:spcPts val="1590"/>
              </a:spcBef>
              <a:buClr>
                <a:srgbClr val="6F2F9F"/>
              </a:buClr>
              <a:buFont typeface="Wingdings" panose="05000000000000000000" pitchFamily="2" charset="2"/>
              <a:buChar char="Ø"/>
              <a:tabLst>
                <a:tab pos="984885" algn="l"/>
                <a:tab pos="985519" algn="l"/>
              </a:tabLs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term hardware with examples.</a:t>
            </a:r>
          </a:p>
          <a:p>
            <a:pPr marL="984885" indent="-516255">
              <a:spcBef>
                <a:spcPts val="1590"/>
              </a:spcBef>
              <a:buClr>
                <a:srgbClr val="6F2F9F"/>
              </a:buClr>
              <a:buFont typeface="Wingdings" panose="05000000000000000000" pitchFamily="2" charset="2"/>
              <a:buChar char="Ø"/>
              <a:tabLst>
                <a:tab pos="984885" algn="l"/>
                <a:tab pos="985519" algn="l"/>
              </a:tabLs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classify input, output, and storage devices as external hardware.</a:t>
            </a:r>
          </a:p>
          <a:p>
            <a:pPr marL="984885" indent="-516255">
              <a:spcBef>
                <a:spcPts val="1590"/>
              </a:spcBef>
              <a:buClr>
                <a:srgbClr val="6F2F9F"/>
              </a:buClr>
              <a:buFont typeface="Wingdings" panose="05000000000000000000" pitchFamily="2" charset="2"/>
              <a:buChar char="Ø"/>
              <a:tabLst>
                <a:tab pos="984885" algn="l"/>
                <a:tab pos="985519" algn="l"/>
              </a:tabLs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internal and external hardware based on location and function.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99516"/>
            <a:ext cx="12192000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94868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8091" y="0"/>
            <a:ext cx="498347" cy="1164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083" y="722374"/>
            <a:ext cx="498347" cy="6135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1258" y="953261"/>
            <a:ext cx="0" cy="5904865"/>
          </a:xfrm>
          <a:custGeom>
            <a:avLst/>
            <a:gdLst/>
            <a:ahLst/>
            <a:cxnLst/>
            <a:rect l="l" t="t" r="r" b="b"/>
            <a:pathLst>
              <a:path h="5904865">
                <a:moveTo>
                  <a:pt x="0" y="0"/>
                </a:moveTo>
                <a:lnTo>
                  <a:pt x="0" y="5904734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343400" y="6407538"/>
            <a:ext cx="373379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pc="-5" dirty="0"/>
              <a:t>Literacy with ICT</a:t>
            </a:r>
            <a:r>
              <a:rPr spc="-5" dirty="0"/>
              <a:t>@ </a:t>
            </a:r>
            <a:r>
              <a:rPr lang="en-US" spc="-25" dirty="0"/>
              <a:t>Tshewang Dhendup</a:t>
            </a:r>
            <a:endParaRPr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000760" y="6544664"/>
            <a:ext cx="181864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7 March</a:t>
            </a:r>
            <a:r>
              <a:rPr spc="-95" dirty="0"/>
              <a:t> </a:t>
            </a:r>
            <a:r>
              <a:rPr dirty="0"/>
              <a:t>20</a:t>
            </a:r>
            <a:r>
              <a:rPr lang="en-US" dirty="0"/>
              <a:t>23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7B0088-D04F-804A-2862-B4EA4F037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250"/>
            <a:ext cx="1737360" cy="9521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032" y="73278"/>
            <a:ext cx="6329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n-NO" sz="3600" spc="-5" dirty="0"/>
              <a:t>Computer Hardware</a:t>
            </a:r>
            <a:endParaRPr lang="nn-NO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626" y="898710"/>
            <a:ext cx="8157209" cy="58028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Introduction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7770" y="1483756"/>
            <a:ext cx="12037821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4185" marR="5080" indent="-342900">
              <a:lnSpc>
                <a:spcPct val="100000"/>
              </a:lnSpc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spc="-5" dirty="0"/>
              <a:t>Move around the computer laboratory and identify the different types of devices you see. Use the table below to list the devices in three categories - input, output, and storage. One example is given in the table.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99516"/>
            <a:ext cx="12192000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94868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8091" y="0"/>
            <a:ext cx="498347" cy="116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2083" y="722374"/>
            <a:ext cx="498347" cy="613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1258" y="953261"/>
            <a:ext cx="0" cy="5904865"/>
          </a:xfrm>
          <a:custGeom>
            <a:avLst/>
            <a:gdLst/>
            <a:ahLst/>
            <a:cxnLst/>
            <a:rect l="l" t="t" r="r" b="b"/>
            <a:pathLst>
              <a:path h="5904865">
                <a:moveTo>
                  <a:pt x="0" y="0"/>
                </a:moveTo>
                <a:lnTo>
                  <a:pt x="0" y="5904734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91000" y="6407538"/>
            <a:ext cx="37338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pc="-5" dirty="0"/>
              <a:t>Literacy with ICT@ </a:t>
            </a:r>
            <a:r>
              <a:rPr lang="en-US" spc="-25" dirty="0"/>
              <a:t>Tshewang Dhendup</a:t>
            </a:r>
            <a:endParaRPr lang="en-US"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000760" y="6544664"/>
            <a:ext cx="166623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7 March</a:t>
            </a:r>
            <a:r>
              <a:rPr lang="en-US" spc="-95" dirty="0"/>
              <a:t> </a:t>
            </a:r>
            <a:r>
              <a:rPr lang="en-US" dirty="0"/>
              <a:t>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36F2B5-1559-CE88-087E-816B5B235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263" y="3218318"/>
            <a:ext cx="9987537" cy="2897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742DE1-B51D-D5EE-FE5C-E09A62227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250"/>
            <a:ext cx="1737360" cy="9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4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032" y="73278"/>
            <a:ext cx="6329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n-NO" sz="3600" spc="-5" dirty="0"/>
              <a:t>Computer Hardware</a:t>
            </a:r>
            <a:endParaRPr lang="nn-NO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626" y="898710"/>
            <a:ext cx="8157209" cy="58028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What is hardware?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7770" y="1483756"/>
            <a:ext cx="12037821" cy="176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4185" marR="5080" indent="-342900">
              <a:lnSpc>
                <a:spcPct val="100000"/>
              </a:lnSpc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spc="-5" dirty="0"/>
              <a:t>Hardware is a computer device that can be seen and touched.</a:t>
            </a:r>
          </a:p>
          <a:p>
            <a:pPr marL="1734185" marR="5080" indent="-342900">
              <a:lnSpc>
                <a:spcPct val="100000"/>
              </a:lnSpc>
              <a:spcBef>
                <a:spcPts val="95"/>
              </a:spcBef>
              <a:buClr>
                <a:srgbClr val="6F2F9F"/>
              </a:buClr>
              <a:buFont typeface="Wingdings"/>
              <a:buChar char=""/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spc="-5" dirty="0"/>
              <a:t>All input, output and storage devices are computer hardware.</a:t>
            </a:r>
          </a:p>
          <a:p>
            <a:pPr marL="1391285" marR="5080">
              <a:lnSpc>
                <a:spcPct val="100000"/>
              </a:lnSpc>
              <a:spcBef>
                <a:spcPts val="95"/>
              </a:spcBef>
              <a:buClr>
                <a:srgbClr val="6F2F9F"/>
              </a:buClr>
              <a:tabLst>
                <a:tab pos="1734185" algn="l"/>
                <a:tab pos="2977515" algn="l"/>
                <a:tab pos="3607435" algn="l"/>
                <a:tab pos="5302250" algn="l"/>
                <a:tab pos="6719570" algn="l"/>
                <a:tab pos="7344409" algn="l"/>
                <a:tab pos="8194675" algn="l"/>
                <a:tab pos="9141460" algn="l"/>
                <a:tab pos="9615170" algn="l"/>
                <a:tab pos="10720705" algn="l"/>
                <a:tab pos="11430635" algn="l"/>
              </a:tabLst>
            </a:pPr>
            <a:r>
              <a:rPr lang="en-US" spc="-5" dirty="0"/>
              <a:t>	Example, Central Processing Unit (CPU), Random Access Memory (RAM), Hard Disk Drive (HDD)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99516"/>
            <a:ext cx="12192000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94868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8091" y="0"/>
            <a:ext cx="498347" cy="116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2083" y="722374"/>
            <a:ext cx="498347" cy="613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1258" y="953261"/>
            <a:ext cx="0" cy="5904865"/>
          </a:xfrm>
          <a:custGeom>
            <a:avLst/>
            <a:gdLst/>
            <a:ahLst/>
            <a:cxnLst/>
            <a:rect l="l" t="t" r="r" b="b"/>
            <a:pathLst>
              <a:path h="5904865">
                <a:moveTo>
                  <a:pt x="0" y="0"/>
                </a:moveTo>
                <a:lnTo>
                  <a:pt x="0" y="5904734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91000" y="6407538"/>
            <a:ext cx="37338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pc="-5" dirty="0"/>
              <a:t>Literacy with ICT@ </a:t>
            </a:r>
            <a:r>
              <a:rPr lang="en-US" spc="-25" dirty="0"/>
              <a:t>Tshewang Dhendup</a:t>
            </a:r>
            <a:endParaRPr lang="en-US"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000760" y="6544664"/>
            <a:ext cx="166623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7 March</a:t>
            </a:r>
            <a:r>
              <a:rPr lang="en-US" spc="-95" dirty="0"/>
              <a:t> </a:t>
            </a:r>
            <a:r>
              <a:rPr lang="en-US" dirty="0"/>
              <a:t>2023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2162F46-3BF3-CABA-F2AF-FFE4B90E1EA4}"/>
              </a:ext>
            </a:extLst>
          </p:cNvPr>
          <p:cNvSpPr txBox="1"/>
          <p:nvPr/>
        </p:nvSpPr>
        <p:spPr>
          <a:xfrm>
            <a:off x="995298" y="3905693"/>
            <a:ext cx="10302240" cy="1452321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Two types of hardware:</a:t>
            </a:r>
          </a:p>
          <a:p>
            <a:pPr marL="1334135" lvl="2" indent="-319405">
              <a:lnSpc>
                <a:spcPct val="100000"/>
              </a:lnSpc>
              <a:spcBef>
                <a:spcPts val="1305"/>
              </a:spcBef>
              <a:buClr>
                <a:srgbClr val="000000"/>
              </a:buClr>
              <a:buAutoNum type="arabicPeriod"/>
              <a:tabLst>
                <a:tab pos="1334135" algn="l"/>
                <a:tab pos="1334770" algn="l"/>
              </a:tabLst>
            </a:pPr>
            <a:r>
              <a:rPr lang="en-US" sz="2000" dirty="0">
                <a:solidFill>
                  <a:srgbClr val="006FC0"/>
                </a:solidFill>
                <a:latin typeface="Times New Roman"/>
                <a:cs typeface="Times New Roman"/>
              </a:rPr>
              <a:t>Internal hardware</a:t>
            </a:r>
            <a:endParaRPr lang="en-US" sz="2000" dirty="0">
              <a:latin typeface="Times New Roman"/>
              <a:cs typeface="Times New Roman"/>
            </a:endParaRPr>
          </a:p>
          <a:p>
            <a:pPr marL="1296035" lvl="2" indent="-255904">
              <a:lnSpc>
                <a:spcPct val="100000"/>
              </a:lnSpc>
              <a:spcBef>
                <a:spcPts val="685"/>
              </a:spcBef>
              <a:buClr>
                <a:srgbClr val="000000"/>
              </a:buClr>
              <a:buAutoNum type="arabicPeriod"/>
              <a:tabLst>
                <a:tab pos="1296670" algn="l"/>
              </a:tabLst>
            </a:pPr>
            <a:r>
              <a:rPr lang="en-US" sz="2000" dirty="0">
                <a:solidFill>
                  <a:srgbClr val="006FC0"/>
                </a:solidFill>
                <a:latin typeface="Times New Roman"/>
                <a:cs typeface="Times New Roman"/>
              </a:rPr>
              <a:t>External hardware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249F0E-5D4F-FDE1-15A0-3D6949A7A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250"/>
            <a:ext cx="1737360" cy="952131"/>
          </a:xfrm>
          <a:prstGeom prst="rect">
            <a:avLst/>
          </a:prstGeom>
        </p:spPr>
      </p:pic>
      <p:pic>
        <p:nvPicPr>
          <p:cNvPr id="1026" name="Picture 2" descr="Types of Hardware Devices">
            <a:extLst>
              <a:ext uri="{FF2B5EF4-FFF2-40B4-BE49-F238E27FC236}">
                <a16:creationId xmlns:a16="http://schemas.microsoft.com/office/drawing/2014/main" id="{9974AFB8-6116-B597-8804-2D1609855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47" y="2847763"/>
            <a:ext cx="4630070" cy="289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75111AFD-E0C0-2454-11C9-FDDFAD297C20}"/>
              </a:ext>
            </a:extLst>
          </p:cNvPr>
          <p:cNvSpPr txBox="1"/>
          <p:nvPr/>
        </p:nvSpPr>
        <p:spPr>
          <a:xfrm>
            <a:off x="1170430" y="5320630"/>
            <a:ext cx="10302240" cy="110094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Watch the video</a:t>
            </a:r>
          </a:p>
          <a:p>
            <a:pPr marL="12065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tabLst>
                <a:tab pos="4699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 (</a:t>
            </a:r>
            <a:r>
              <a:rPr lang="en-US" sz="2000" dirty="0">
                <a:latin typeface="Times New Roman"/>
                <a:cs typeface="Times New Roman"/>
                <a:hlinkClick r:id="rId7"/>
              </a:rPr>
              <a:t>https://www.youtube.com/watch?v=SSnNY8GfZig</a:t>
            </a:r>
            <a:r>
              <a:rPr lang="en-US" sz="2000" dirty="0">
                <a:latin typeface="Times New Roman"/>
                <a:cs typeface="Times New Roman"/>
              </a:rPr>
              <a:t>) explaining internal and external hardware </a:t>
            </a:r>
            <a:r>
              <a:rPr lang="en-US" sz="2000">
                <a:latin typeface="Times New Roman"/>
                <a:cs typeface="Times New Roman"/>
              </a:rPr>
              <a:t>with pictures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173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5310" y="73278"/>
            <a:ext cx="44204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Computer Hardware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626" y="898710"/>
            <a:ext cx="10302240" cy="378885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Internal hardware:</a:t>
            </a:r>
            <a:endParaRPr kumimoji="0" lang="en-US" sz="28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12165" lvl="1" indent="-343535">
              <a:lnSpc>
                <a:spcPct val="100000"/>
              </a:lnSpc>
              <a:spcBef>
                <a:spcPts val="509"/>
              </a:spcBef>
              <a:buClr>
                <a:srgbClr val="6F2F9F"/>
              </a:buClr>
              <a:buFont typeface="Wingdings"/>
              <a:buChar char=""/>
              <a:tabLst>
                <a:tab pos="812800" algn="l"/>
              </a:tabLst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refers to the hardware components that are installed inside the computer system.</a:t>
            </a:r>
          </a:p>
          <a:p>
            <a:pPr marL="468630" lvl="1">
              <a:lnSpc>
                <a:spcPct val="100000"/>
              </a:lnSpc>
              <a:spcBef>
                <a:spcPts val="509"/>
              </a:spcBef>
              <a:buClr>
                <a:srgbClr val="6F2F9F"/>
              </a:buClr>
              <a:tabLst>
                <a:tab pos="812800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lang="en-US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Example: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motherboard, CPU, RAM, hard drive, and power 	supply unit. </a:t>
            </a:r>
          </a:p>
          <a:p>
            <a:pPr marL="925830" lvl="1" indent="-457200">
              <a:spcBef>
                <a:spcPts val="509"/>
              </a:spcBef>
              <a:buClr>
                <a:srgbClr val="6F2F9F"/>
              </a:buClr>
              <a:buFont typeface="Wingdings" panose="05000000000000000000" pitchFamily="2" charset="2"/>
              <a:buChar char="Ø"/>
              <a:tabLst>
                <a:tab pos="812800" algn="l"/>
              </a:tabLst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These components are essential to the functioning of the computer and cannot be removed without affecting its performance.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99516"/>
            <a:ext cx="12192000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94868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8091" y="0"/>
            <a:ext cx="498347" cy="116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083" y="722374"/>
            <a:ext cx="498347" cy="613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258" y="953261"/>
            <a:ext cx="0" cy="5904865"/>
          </a:xfrm>
          <a:custGeom>
            <a:avLst/>
            <a:gdLst/>
            <a:ahLst/>
            <a:cxnLst/>
            <a:rect l="l" t="t" r="r" b="b"/>
            <a:pathLst>
              <a:path h="5904865">
                <a:moveTo>
                  <a:pt x="0" y="0"/>
                </a:moveTo>
                <a:lnTo>
                  <a:pt x="0" y="5904734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91000" y="6407538"/>
            <a:ext cx="381152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pc="-5" dirty="0"/>
              <a:t>Literacy with ICT@ </a:t>
            </a:r>
            <a:r>
              <a:rPr lang="en-US" spc="-25" dirty="0"/>
              <a:t>Tshewang Dhendup</a:t>
            </a:r>
            <a:endParaRPr lang="en-US"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000760" y="6544664"/>
            <a:ext cx="143763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7 </a:t>
            </a:r>
            <a:r>
              <a:rPr dirty="0"/>
              <a:t>March</a:t>
            </a:r>
            <a:r>
              <a:rPr spc="-95" dirty="0"/>
              <a:t> </a:t>
            </a:r>
            <a:r>
              <a:rPr dirty="0"/>
              <a:t>20</a:t>
            </a:r>
            <a:r>
              <a:rPr lang="en-US" dirty="0"/>
              <a:t>23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80F47-5372-84EC-FD69-E407B55D1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250"/>
            <a:ext cx="1737360" cy="9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8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1510" y="73278"/>
            <a:ext cx="4268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Computer Hardware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626" y="898710"/>
            <a:ext cx="10302240" cy="378885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External hardware:</a:t>
            </a:r>
            <a:endParaRPr kumimoji="0" lang="en-US" sz="28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12165" lvl="1" indent="-343535">
              <a:lnSpc>
                <a:spcPct val="100000"/>
              </a:lnSpc>
              <a:spcBef>
                <a:spcPts val="509"/>
              </a:spcBef>
              <a:buClr>
                <a:srgbClr val="6F2F9F"/>
              </a:buClr>
              <a:buFont typeface="Wingdings"/>
              <a:buChar char=""/>
              <a:tabLst>
                <a:tab pos="812800" algn="l"/>
              </a:tabLst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refers to the hardware components that are connected to the computer system through ports or cables.</a:t>
            </a:r>
          </a:p>
          <a:p>
            <a:pPr marL="925830" lvl="2">
              <a:spcBef>
                <a:spcPts val="509"/>
              </a:spcBef>
              <a:buClr>
                <a:srgbClr val="6F2F9F"/>
              </a:buClr>
              <a:tabLst>
                <a:tab pos="812800" algn="l"/>
              </a:tabLst>
            </a:pPr>
            <a:r>
              <a:rPr kumimoji="0" lang="en-US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Example: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keyboard, mouse, printer, scanner, monitor, and speakers. </a:t>
            </a:r>
          </a:p>
          <a:p>
            <a:pPr marL="925830" lvl="1" indent="-457200">
              <a:spcBef>
                <a:spcPts val="509"/>
              </a:spcBef>
              <a:buClr>
                <a:srgbClr val="6F2F9F"/>
              </a:buClr>
              <a:buFont typeface="Wingdings" panose="05000000000000000000" pitchFamily="2" charset="2"/>
              <a:buChar char="Ø"/>
              <a:tabLst>
                <a:tab pos="812800" algn="l"/>
              </a:tabLst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These components can be easily removed and replaced without affecting the functioning of the computer, and they are used to input or output data from the computer system.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99516"/>
            <a:ext cx="12192000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94868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8091" y="0"/>
            <a:ext cx="498347" cy="116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083" y="722374"/>
            <a:ext cx="498347" cy="613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258" y="953261"/>
            <a:ext cx="0" cy="5904865"/>
          </a:xfrm>
          <a:custGeom>
            <a:avLst/>
            <a:gdLst/>
            <a:ahLst/>
            <a:cxnLst/>
            <a:rect l="l" t="t" r="r" b="b"/>
            <a:pathLst>
              <a:path h="5904865">
                <a:moveTo>
                  <a:pt x="0" y="0"/>
                </a:moveTo>
                <a:lnTo>
                  <a:pt x="0" y="5904734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91000" y="6407538"/>
            <a:ext cx="381152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pc="-5" dirty="0"/>
              <a:t>Literacy with ICT@ </a:t>
            </a:r>
            <a:r>
              <a:rPr lang="en-US" spc="-25" dirty="0"/>
              <a:t>Tshewang Dhendup</a:t>
            </a:r>
            <a:endParaRPr lang="en-US"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000760" y="6544664"/>
            <a:ext cx="143763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7 </a:t>
            </a:r>
            <a:r>
              <a:rPr dirty="0"/>
              <a:t>March</a:t>
            </a:r>
            <a:r>
              <a:rPr spc="-95" dirty="0"/>
              <a:t> </a:t>
            </a:r>
            <a:r>
              <a:rPr dirty="0"/>
              <a:t>20</a:t>
            </a:r>
            <a:r>
              <a:rPr lang="en-US" dirty="0"/>
              <a:t>23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6E79E7-E70B-0715-BD1D-A0E639451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250"/>
            <a:ext cx="1737360" cy="9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4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1" y="73278"/>
            <a:ext cx="289470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Home Work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626" y="898710"/>
            <a:ext cx="10302240" cy="42223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812165" lvl="1" indent="-343535">
              <a:lnSpc>
                <a:spcPct val="100000"/>
              </a:lnSpc>
              <a:spcBef>
                <a:spcPts val="509"/>
              </a:spcBef>
              <a:buClr>
                <a:srgbClr val="6F2F9F"/>
              </a:buClr>
              <a:buFont typeface="Wingdings"/>
              <a:buChar char=""/>
              <a:tabLst>
                <a:tab pos="812800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kumimoji="0" lang="en-US" sz="28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xplore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more on the difference between internal and external hardware by going through the following online resources. </a:t>
            </a:r>
          </a:p>
          <a:p>
            <a:pPr marL="812165" lvl="1" indent="-343535">
              <a:lnSpc>
                <a:spcPct val="100000"/>
              </a:lnSpc>
              <a:spcBef>
                <a:spcPts val="509"/>
              </a:spcBef>
              <a:buClr>
                <a:srgbClr val="6F2F9F"/>
              </a:buClr>
              <a:buFont typeface="Wingdings"/>
              <a:buChar char=""/>
              <a:tabLst>
                <a:tab pos="812800" algn="l"/>
              </a:tabLst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hlinkClick r:id="rId2"/>
              </a:rPr>
              <a:t>https://brainly.in/question/3870790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</a:p>
          <a:p>
            <a:pPr marL="812165" lvl="1" indent="-343535">
              <a:lnSpc>
                <a:spcPct val="100000"/>
              </a:lnSpc>
              <a:spcBef>
                <a:spcPts val="509"/>
              </a:spcBef>
              <a:buClr>
                <a:srgbClr val="6F2F9F"/>
              </a:buClr>
              <a:buFont typeface="Wingdings"/>
              <a:buChar char=""/>
              <a:tabLst>
                <a:tab pos="812800" algn="l"/>
              </a:tabLst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hlinkClick r:id="rId3"/>
              </a:rPr>
              <a:t>https://openbookproject.net/courses/intro2ict/hardware/internal.html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</a:p>
          <a:p>
            <a:pPr marL="812165" lvl="1" indent="-343535">
              <a:lnSpc>
                <a:spcPct val="100000"/>
              </a:lnSpc>
              <a:spcBef>
                <a:spcPts val="509"/>
              </a:spcBef>
              <a:buClr>
                <a:srgbClr val="6F2F9F"/>
              </a:buClr>
              <a:buFont typeface="Wingdings"/>
              <a:buChar char=""/>
              <a:tabLst>
                <a:tab pos="812800" algn="l"/>
              </a:tabLst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hlinkClick r:id="rId4"/>
              </a:rPr>
              <a:t>https://sites.google.com/site/computertechnologytimeline2/home/external-and-internal-computer-components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</a:t>
            </a:r>
          </a:p>
          <a:p>
            <a:pPr marL="812165" lvl="1" indent="-343535">
              <a:lnSpc>
                <a:spcPct val="100000"/>
              </a:lnSpc>
              <a:spcBef>
                <a:spcPts val="509"/>
              </a:spcBef>
              <a:buClr>
                <a:srgbClr val="6F2F9F"/>
              </a:buClr>
              <a:buFont typeface="Wingdings"/>
              <a:buChar char=""/>
              <a:tabLst>
                <a:tab pos="812800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kumimoji="0" lang="en-US" sz="28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ist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at least two differences between internal and external hardware by using the table given below on the next page.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99516"/>
            <a:ext cx="12192000" cy="498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94868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8091" y="0"/>
            <a:ext cx="498347" cy="1164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083" y="722374"/>
            <a:ext cx="498347" cy="6135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258" y="953261"/>
            <a:ext cx="0" cy="5904865"/>
          </a:xfrm>
          <a:custGeom>
            <a:avLst/>
            <a:gdLst/>
            <a:ahLst/>
            <a:cxnLst/>
            <a:rect l="l" t="t" r="r" b="b"/>
            <a:pathLst>
              <a:path h="5904865">
                <a:moveTo>
                  <a:pt x="0" y="0"/>
                </a:moveTo>
                <a:lnTo>
                  <a:pt x="0" y="5904734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91000" y="6407538"/>
            <a:ext cx="381152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pc="-5" dirty="0"/>
              <a:t>Literacy with ICT@ </a:t>
            </a:r>
            <a:r>
              <a:rPr lang="en-US" spc="-25" dirty="0"/>
              <a:t>Tshewang Dhendup</a:t>
            </a:r>
            <a:endParaRPr lang="en-US"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000760" y="6544664"/>
            <a:ext cx="143763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7 </a:t>
            </a:r>
            <a:r>
              <a:rPr dirty="0"/>
              <a:t>March</a:t>
            </a:r>
            <a:r>
              <a:rPr spc="-95" dirty="0"/>
              <a:t> </a:t>
            </a:r>
            <a:r>
              <a:rPr dirty="0"/>
              <a:t>20</a:t>
            </a:r>
            <a:r>
              <a:rPr lang="en-US" dirty="0"/>
              <a:t>23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29B210-F7A9-2FEF-C113-5ED7D56A2D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1250"/>
            <a:ext cx="1737360" cy="9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5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1" y="73278"/>
            <a:ext cx="289470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Home Work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99516"/>
            <a:ext cx="12192000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94868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8091" y="0"/>
            <a:ext cx="498347" cy="116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083" y="722374"/>
            <a:ext cx="498347" cy="613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258" y="953261"/>
            <a:ext cx="0" cy="5904865"/>
          </a:xfrm>
          <a:custGeom>
            <a:avLst/>
            <a:gdLst/>
            <a:ahLst/>
            <a:cxnLst/>
            <a:rect l="l" t="t" r="r" b="b"/>
            <a:pathLst>
              <a:path h="5904865">
                <a:moveTo>
                  <a:pt x="0" y="0"/>
                </a:moveTo>
                <a:lnTo>
                  <a:pt x="0" y="5904734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91000" y="6407538"/>
            <a:ext cx="381152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pc="-5" dirty="0"/>
              <a:t>Literacy with ICT@ </a:t>
            </a:r>
            <a:r>
              <a:rPr lang="en-US" spc="-25" dirty="0"/>
              <a:t>Tshewang Dhendup</a:t>
            </a:r>
            <a:endParaRPr lang="en-US"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000760" y="6544664"/>
            <a:ext cx="143763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7 </a:t>
            </a:r>
            <a:r>
              <a:rPr dirty="0"/>
              <a:t>March</a:t>
            </a:r>
            <a:r>
              <a:rPr spc="-95" dirty="0"/>
              <a:t> </a:t>
            </a:r>
            <a:r>
              <a:rPr dirty="0"/>
              <a:t>20</a:t>
            </a:r>
            <a:r>
              <a:rPr lang="en-US" dirty="0"/>
              <a:t>23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393088-B300-5168-5FD4-29DE2882D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605" y="2132975"/>
            <a:ext cx="10457959" cy="37899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0AADC4-4E9C-2E2C-6781-3ECFD8EB4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250"/>
            <a:ext cx="1737360" cy="9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1" y="73278"/>
            <a:ext cx="289470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Home Work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626" y="898710"/>
            <a:ext cx="10302240" cy="458651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85"/>
              </a:spcBef>
              <a:buClr>
                <a:srgbClr val="6F2F9F"/>
              </a:buClr>
              <a:buFont typeface="Wingdings"/>
              <a:buChar char=""/>
              <a:tabLst>
                <a:tab pos="46990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Do It Yourself:</a:t>
            </a:r>
            <a:endParaRPr kumimoji="0" lang="en-US" sz="28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82980" lvl="1" indent="-514350">
              <a:lnSpc>
                <a:spcPct val="100000"/>
              </a:lnSpc>
              <a:spcBef>
                <a:spcPts val="509"/>
              </a:spcBef>
              <a:buClr>
                <a:srgbClr val="6F2F9F"/>
              </a:buClr>
              <a:buFont typeface="+mj-lt"/>
              <a:buAutoNum type="arabicPeriod"/>
              <a:tabLst>
                <a:tab pos="812800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Follow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 link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hlinkClick r:id="rId2"/>
              </a:rPr>
              <a:t>https://wordwall.net/resource/10827661/computing/parts-of-a-computer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on the game to identify internal hardware to play individually at home or during free time. </a:t>
            </a:r>
            <a:r>
              <a:rPr lang="en-US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kumimoji="0" lang="en-US" sz="28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ecord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 score and redo the game until you get a full score of 11 points.</a:t>
            </a:r>
          </a:p>
          <a:p>
            <a:pPr marL="982980" lvl="1" indent="-514350">
              <a:lnSpc>
                <a:spcPct val="100000"/>
              </a:lnSpc>
              <a:spcBef>
                <a:spcPts val="509"/>
              </a:spcBef>
              <a:buClr>
                <a:srgbClr val="6F2F9F"/>
              </a:buClr>
              <a:buFont typeface="+mj-lt"/>
              <a:buAutoNum type="arabicPeriod"/>
              <a:tabLst>
                <a:tab pos="812800" algn="l"/>
              </a:tabLst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Watch the video titled “Inside the computer”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hlinkClick r:id="rId3"/>
              </a:rPr>
              <a:t>https://www.youtube.com/watch?v=HB4I2CgkcCo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to learn more about internal hardware. </a:t>
            </a:r>
            <a:r>
              <a:rPr lang="en-US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kumimoji="0" lang="en-US" sz="28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ake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note of at least two key points from the video in your notebook. 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99516"/>
            <a:ext cx="12192000" cy="498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94868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8091" y="0"/>
            <a:ext cx="498347" cy="1164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083" y="722374"/>
            <a:ext cx="498347" cy="6135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258" y="953261"/>
            <a:ext cx="0" cy="5904865"/>
          </a:xfrm>
          <a:custGeom>
            <a:avLst/>
            <a:gdLst/>
            <a:ahLst/>
            <a:cxnLst/>
            <a:rect l="l" t="t" r="r" b="b"/>
            <a:pathLst>
              <a:path h="5904865">
                <a:moveTo>
                  <a:pt x="0" y="0"/>
                </a:moveTo>
                <a:lnTo>
                  <a:pt x="0" y="5904734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91000" y="6407538"/>
            <a:ext cx="381152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pc="-5" dirty="0"/>
              <a:t>Literacy with ICT@ </a:t>
            </a:r>
            <a:r>
              <a:rPr lang="en-US" spc="-25" dirty="0"/>
              <a:t>Tshewang Dhendup</a:t>
            </a:r>
            <a:endParaRPr lang="en-US"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000760" y="6544664"/>
            <a:ext cx="143763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7 </a:t>
            </a:r>
            <a:r>
              <a:rPr dirty="0"/>
              <a:t>March</a:t>
            </a:r>
            <a:r>
              <a:rPr spc="-95" dirty="0"/>
              <a:t> </a:t>
            </a:r>
            <a:r>
              <a:rPr dirty="0"/>
              <a:t>20</a:t>
            </a:r>
            <a:r>
              <a:rPr lang="en-US" dirty="0"/>
              <a:t>23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A0BD5-351A-6315-2A7C-C970101E1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250"/>
            <a:ext cx="1737360" cy="9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582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Wingdings</vt:lpstr>
      <vt:lpstr>Office Theme</vt:lpstr>
      <vt:lpstr>Technology Operations</vt:lpstr>
      <vt:lpstr>Computer Hardware</vt:lpstr>
      <vt:lpstr>Computer Hardware</vt:lpstr>
      <vt:lpstr>Computer Hardware</vt:lpstr>
      <vt:lpstr>Computer Hardware</vt:lpstr>
      <vt:lpstr>Computer Hardware</vt:lpstr>
      <vt:lpstr>Home Work</vt:lpstr>
      <vt:lpstr>Home Work</vt:lpstr>
      <vt:lpstr>Home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Karma Wangchuk</dc:creator>
  <cp:lastModifiedBy>Tshewang Dhendup</cp:lastModifiedBy>
  <cp:revision>119</cp:revision>
  <dcterms:created xsi:type="dcterms:W3CDTF">2020-03-07T07:26:26Z</dcterms:created>
  <dcterms:modified xsi:type="dcterms:W3CDTF">2023-03-07T11:20:32Z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2020-03-07T00:00:00Z</vt:filetime>
  </property>
</Properties>
</file>