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  <p:sldId id="259" r:id="rId7"/>
    <p:sldId id="274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dirty="0"/>
              <a:t>3 March</a:t>
            </a:r>
            <a:r>
              <a:rPr spc="-95" dirty="0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NWC201@ </a:t>
            </a:r>
            <a:r>
              <a:rPr spc="-25" dirty="0"/>
              <a:t>CST-Karma</a:t>
            </a:r>
            <a:r>
              <a:rPr spc="-35" dirty="0"/>
              <a:t> </a:t>
            </a:r>
            <a:r>
              <a:rPr spc="-20" dirty="0"/>
              <a:t>Wangchuk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dirty="0"/>
              <a:t>3 March</a:t>
            </a:r>
            <a:r>
              <a:rPr spc="-95" dirty="0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NWC201@ </a:t>
            </a:r>
            <a:r>
              <a:rPr spc="-25" dirty="0"/>
              <a:t>CST-Karma</a:t>
            </a:r>
            <a:r>
              <a:rPr spc="-35" dirty="0"/>
              <a:t> </a:t>
            </a:r>
            <a:r>
              <a:rPr spc="-20" dirty="0"/>
              <a:t>Wangchuk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dirty="0"/>
              <a:t>3 March</a:t>
            </a:r>
            <a:r>
              <a:rPr spc="-95" dirty="0"/>
              <a:t> </a:t>
            </a:r>
            <a:r>
              <a:rPr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NWC201@ </a:t>
            </a:r>
            <a:r>
              <a:rPr spc="-25" dirty="0"/>
              <a:t>CST-Karma</a:t>
            </a:r>
            <a:r>
              <a:rPr spc="-35" dirty="0"/>
              <a:t> </a:t>
            </a:r>
            <a:r>
              <a:rPr spc="-20" dirty="0"/>
              <a:t>Wangchuk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dirty="0"/>
              <a:t>3 March</a:t>
            </a:r>
            <a:r>
              <a:rPr spc="-95" dirty="0"/>
              <a:t> </a:t>
            </a:r>
            <a:r>
              <a:rPr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NWC201@ </a:t>
            </a:r>
            <a:r>
              <a:rPr spc="-25" dirty="0"/>
              <a:t>CST-Karma</a:t>
            </a:r>
            <a:r>
              <a:rPr spc="-35" dirty="0"/>
              <a:t> </a:t>
            </a:r>
            <a:r>
              <a:rPr spc="-20" dirty="0"/>
              <a:t>Wangchuk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dirty="0"/>
              <a:t>3 March</a:t>
            </a:r>
            <a:r>
              <a:rPr spc="-95" dirty="0"/>
              <a:t> </a:t>
            </a:r>
            <a:r>
              <a:rPr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NWC201@ </a:t>
            </a:r>
            <a:r>
              <a:rPr spc="-25" dirty="0"/>
              <a:t>CST-Karma</a:t>
            </a:r>
            <a:r>
              <a:rPr spc="-35" dirty="0"/>
              <a:t> </a:t>
            </a:r>
            <a:r>
              <a:rPr spc="-20" dirty="0"/>
              <a:t>Wangchuk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89603" y="73278"/>
            <a:ext cx="381279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089" y="2932633"/>
            <a:ext cx="12037821" cy="271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00760" y="6544664"/>
            <a:ext cx="1308735" cy="27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dirty="0"/>
              <a:t>3 March</a:t>
            </a:r>
            <a:r>
              <a:rPr spc="-95" dirty="0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450841" y="6407538"/>
            <a:ext cx="3291840" cy="27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NWC201@ </a:t>
            </a:r>
            <a:r>
              <a:rPr spc="-25" dirty="0"/>
              <a:t>CST-Karma</a:t>
            </a:r>
            <a:r>
              <a:rPr spc="-35" dirty="0"/>
              <a:t> </a:t>
            </a:r>
            <a:r>
              <a:rPr spc="-20" dirty="0"/>
              <a:t>Wangchuk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22406" y="6407538"/>
            <a:ext cx="165734" cy="27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g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ingclub.com/sportal/program-3.game" TargetMode="External"/><Relationship Id="rId5" Type="http://schemas.openxmlformats.org/officeDocument/2006/relationships/hyperlink" Target="https://www.youtube.com/watch?v=EebWkecsW38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697" y="3348990"/>
            <a:ext cx="9275445" cy="28575"/>
          </a:xfrm>
          <a:custGeom>
            <a:avLst/>
            <a:gdLst/>
            <a:ahLst/>
            <a:cxnLst/>
            <a:rect l="l" t="t" r="r" b="b"/>
            <a:pathLst>
              <a:path w="9275445" h="28575">
                <a:moveTo>
                  <a:pt x="0" y="28194"/>
                </a:moveTo>
                <a:lnTo>
                  <a:pt x="9275318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1400" y="1357960"/>
            <a:ext cx="5029200" cy="2580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40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latin typeface="Times New Roman"/>
                <a:cs typeface="Times New Roman"/>
              </a:rPr>
              <a:t>Using Keyboard</a:t>
            </a: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  <a:p>
            <a:pPr marR="254635" algn="ctr">
              <a:lnSpc>
                <a:spcPts val="4200"/>
              </a:lnSpc>
              <a:spcBef>
                <a:spcPts val="2545"/>
              </a:spcBef>
            </a:pPr>
            <a:r>
              <a:rPr lang="en-US" sz="3600" dirty="0">
                <a:latin typeface="Times New Roman"/>
                <a:cs typeface="Times New Roman"/>
              </a:rPr>
              <a:t>Session 1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ts val="4200"/>
              </a:lnSpc>
            </a:pPr>
            <a:r>
              <a:rPr sz="3600" spc="-25" dirty="0">
                <a:latin typeface="Times New Roman"/>
                <a:cs typeface="Times New Roman"/>
              </a:rPr>
              <a:t>Tutor: </a:t>
            </a:r>
            <a:r>
              <a:rPr lang="en-US" sz="3600" spc="-25" dirty="0">
                <a:latin typeface="Times New Roman"/>
                <a:cs typeface="Times New Roman"/>
              </a:rPr>
              <a:t>Tshewang Dhendup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6109" y="46482"/>
            <a:ext cx="10845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n-NO" sz="4800" spc="-5" dirty="0"/>
              <a:t>Technology Operation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0" y="44032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7601" y="73278"/>
            <a:ext cx="57932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4000" algn="ctr">
              <a:lnSpc>
                <a:spcPct val="100000"/>
              </a:lnSpc>
              <a:spcBef>
                <a:spcPts val="100"/>
              </a:spcBef>
            </a:pPr>
            <a:r>
              <a:rPr lang="nn-NO" sz="3600" spc="-5" dirty="0"/>
              <a:t>Online Typing Tutor 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625" y="692901"/>
            <a:ext cx="10272116" cy="328295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lang="en-US" sz="3200" b="1" dirty="0">
                <a:latin typeface="Times New Roman"/>
                <a:cs typeface="Times New Roman"/>
              </a:rPr>
              <a:t>Learning</a:t>
            </a:r>
            <a:r>
              <a:rPr lang="en-US" sz="3200" b="1" spc="-3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Objectives</a:t>
            </a:r>
            <a:r>
              <a:rPr sz="3200" b="1" dirty="0">
                <a:latin typeface="Times New Roman"/>
                <a:cs typeface="Times New Roman"/>
              </a:rPr>
              <a:t>:</a:t>
            </a:r>
            <a:endParaRPr lang="en-US" sz="3200" b="1" dirty="0">
              <a:latin typeface="Times New Roman"/>
              <a:cs typeface="Times New Roman"/>
            </a:endParaRPr>
          </a:p>
          <a:p>
            <a:pPr marL="468630">
              <a:spcBef>
                <a:spcPts val="1590"/>
              </a:spcBef>
              <a:buClr>
                <a:srgbClr val="6F2F9F"/>
              </a:buClr>
              <a:tabLst>
                <a:tab pos="984885" algn="l"/>
                <a:tab pos="985519" algn="l"/>
              </a:tabLs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lesson, you should be able to:</a:t>
            </a:r>
          </a:p>
          <a:p>
            <a:pPr marL="984885" indent="-516255">
              <a:spcBef>
                <a:spcPts val="1590"/>
              </a:spcBef>
              <a:buClr>
                <a:srgbClr val="6F2F9F"/>
              </a:buClr>
              <a:buFont typeface="Wingdings" panose="05000000000000000000" pitchFamily="2" charset="2"/>
              <a:buChar char="Ø"/>
              <a:tabLst>
                <a:tab pos="984885" algn="l"/>
                <a:tab pos="985519" algn="l"/>
              </a:tabLs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ten-finger positions properly while typing.</a:t>
            </a:r>
          </a:p>
          <a:p>
            <a:pPr marL="984885" indent="-516255">
              <a:spcBef>
                <a:spcPts val="1590"/>
              </a:spcBef>
              <a:buClr>
                <a:srgbClr val="6F2F9F"/>
              </a:buClr>
              <a:buFont typeface="Wingdings" panose="05000000000000000000" pitchFamily="2" charset="2"/>
              <a:buChar char="Ø"/>
              <a:tabLst>
                <a:tab pos="984885" algn="l"/>
                <a:tab pos="985519" algn="l"/>
              </a:tabLs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position the right hand and left hand correctly while typing.</a:t>
            </a:r>
            <a:endParaRPr lang="en-US" sz="28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4885" indent="-516255">
              <a:spcBef>
                <a:spcPts val="1590"/>
              </a:spcBef>
              <a:buClr>
                <a:srgbClr val="6F2F9F"/>
              </a:buClr>
              <a:buFont typeface="Wingdings" panose="05000000000000000000" pitchFamily="2" charset="2"/>
              <a:buChar char="Ø"/>
              <a:tabLst>
                <a:tab pos="984885" algn="l"/>
                <a:tab pos="985519" algn="l"/>
              </a:tabLs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 online typing lessons from 89 to 112.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699516"/>
            <a:ext cx="12192000" cy="49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94868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8091" y="0"/>
            <a:ext cx="498347" cy="1164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2083" y="722374"/>
            <a:ext cx="498347" cy="6135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1258" y="953261"/>
            <a:ext cx="0" cy="5904865"/>
          </a:xfrm>
          <a:custGeom>
            <a:avLst/>
            <a:gdLst/>
            <a:ahLst/>
            <a:cxnLst/>
            <a:rect l="l" t="t" r="r" b="b"/>
            <a:pathLst>
              <a:path h="5904865">
                <a:moveTo>
                  <a:pt x="0" y="0"/>
                </a:moveTo>
                <a:lnTo>
                  <a:pt x="0" y="5904734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343400" y="6407538"/>
            <a:ext cx="373379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spc="-5" dirty="0"/>
              <a:t>Literacy with ICT</a:t>
            </a:r>
            <a:r>
              <a:rPr spc="-5" dirty="0"/>
              <a:t>@ </a:t>
            </a:r>
            <a:r>
              <a:rPr lang="en-US" spc="-25" dirty="0"/>
              <a:t>Tshewang Dhendup</a:t>
            </a:r>
            <a:endParaRPr spc="-2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000760" y="6544664"/>
            <a:ext cx="181864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dirty="0"/>
              <a:t>28 February</a:t>
            </a:r>
            <a:r>
              <a:rPr spc="-95" dirty="0"/>
              <a:t> </a:t>
            </a:r>
            <a:r>
              <a:rPr dirty="0"/>
              <a:t>20</a:t>
            </a:r>
            <a:r>
              <a:rPr lang="en-US" dirty="0"/>
              <a:t>23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DA0CD8-7689-1851-4B6B-3CD010F318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751"/>
          <a:stretch/>
        </p:blipFill>
        <p:spPr>
          <a:xfrm>
            <a:off x="0" y="0"/>
            <a:ext cx="1780485" cy="9667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1032" y="73278"/>
            <a:ext cx="6329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n-NO" sz="3600" spc="-5" dirty="0"/>
              <a:t>Using Keyboard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626" y="898710"/>
            <a:ext cx="8157209" cy="58028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685"/>
              </a:spcBef>
              <a:buClr>
                <a:srgbClr val="6F2F9F"/>
              </a:buClr>
              <a:buFont typeface="Wingdings"/>
              <a:buChar char=""/>
              <a:tabLst>
                <a:tab pos="469900" algn="l"/>
              </a:tabLst>
            </a:pPr>
            <a:r>
              <a:rPr lang="en-US" sz="3200" b="1" dirty="0">
                <a:latin typeface="Times New Roman"/>
                <a:cs typeface="Times New Roman"/>
              </a:rPr>
              <a:t>Keyboard</a:t>
            </a:r>
            <a:r>
              <a:rPr lang="en-US" sz="32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7770" y="1483756"/>
            <a:ext cx="12037821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4185" marR="5080" indent="-342900">
              <a:lnSpc>
                <a:spcPct val="100000"/>
              </a:lnSpc>
              <a:spcBef>
                <a:spcPts val="95"/>
              </a:spcBef>
              <a:buClr>
                <a:srgbClr val="6F2F9F"/>
              </a:buClr>
              <a:buFont typeface="Wingdings"/>
              <a:buChar char=""/>
              <a:tabLst>
                <a:tab pos="1734185" algn="l"/>
                <a:tab pos="2977515" algn="l"/>
                <a:tab pos="3607435" algn="l"/>
                <a:tab pos="5302250" algn="l"/>
                <a:tab pos="6719570" algn="l"/>
                <a:tab pos="7344409" algn="l"/>
                <a:tab pos="8194675" algn="l"/>
                <a:tab pos="9141460" algn="l"/>
                <a:tab pos="9615170" algn="l"/>
                <a:tab pos="10720705" algn="l"/>
                <a:tab pos="11430635" algn="l"/>
              </a:tabLst>
            </a:pPr>
            <a:r>
              <a:rPr lang="en-US" spc="-5" dirty="0"/>
              <a:t>Keyboard is an important part of computer.</a:t>
            </a:r>
          </a:p>
          <a:p>
            <a:pPr marL="1734185" marR="5080" indent="-342900">
              <a:lnSpc>
                <a:spcPct val="100000"/>
              </a:lnSpc>
              <a:spcBef>
                <a:spcPts val="95"/>
              </a:spcBef>
              <a:buClr>
                <a:srgbClr val="6F2F9F"/>
              </a:buClr>
              <a:buFont typeface="Wingdings"/>
              <a:buChar char=""/>
              <a:tabLst>
                <a:tab pos="1734185" algn="l"/>
                <a:tab pos="2977515" algn="l"/>
                <a:tab pos="3607435" algn="l"/>
                <a:tab pos="5302250" algn="l"/>
                <a:tab pos="6719570" algn="l"/>
                <a:tab pos="7344409" algn="l"/>
                <a:tab pos="8194675" algn="l"/>
                <a:tab pos="9141460" algn="l"/>
                <a:tab pos="9615170" algn="l"/>
                <a:tab pos="10720705" algn="l"/>
                <a:tab pos="11430635" algn="l"/>
              </a:tabLst>
            </a:pPr>
            <a:r>
              <a:rPr lang="en-US" spc="-5" dirty="0"/>
              <a:t>It has different types of keys (Key is a button on the keyboard.)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699516"/>
            <a:ext cx="12192000" cy="49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94868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8091" y="0"/>
            <a:ext cx="498347" cy="1164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2083" y="722374"/>
            <a:ext cx="498347" cy="6135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1258" y="953261"/>
            <a:ext cx="0" cy="5904865"/>
          </a:xfrm>
          <a:custGeom>
            <a:avLst/>
            <a:gdLst/>
            <a:ahLst/>
            <a:cxnLst/>
            <a:rect l="l" t="t" r="r" b="b"/>
            <a:pathLst>
              <a:path h="5904865">
                <a:moveTo>
                  <a:pt x="0" y="0"/>
                </a:moveTo>
                <a:lnTo>
                  <a:pt x="0" y="5904734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191000" y="6407538"/>
            <a:ext cx="37338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spc="-5" dirty="0"/>
              <a:t>Literacy with ICT@ </a:t>
            </a:r>
            <a:r>
              <a:rPr lang="en-US" spc="-25" dirty="0"/>
              <a:t>Tshewang Dhendup</a:t>
            </a:r>
            <a:endParaRPr lang="en-US"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000760" y="6544664"/>
            <a:ext cx="166623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dirty="0"/>
              <a:t>28 February</a:t>
            </a:r>
            <a:r>
              <a:rPr lang="en-US" spc="-95" dirty="0"/>
              <a:t> </a:t>
            </a:r>
            <a:r>
              <a:rPr lang="en-US" dirty="0"/>
              <a:t>2023</a:t>
            </a: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252E4342-CE7D-EC0A-5848-C01AAB44B27A}"/>
              </a:ext>
            </a:extLst>
          </p:cNvPr>
          <p:cNvSpPr txBox="1">
            <a:spLocks/>
          </p:cNvSpPr>
          <p:nvPr/>
        </p:nvSpPr>
        <p:spPr>
          <a:xfrm>
            <a:off x="14992" y="2882560"/>
            <a:ext cx="120378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734185" marR="5080" indent="-342900">
              <a:spcBef>
                <a:spcPts val="95"/>
              </a:spcBef>
              <a:buClr>
                <a:srgbClr val="6F2F9F"/>
              </a:buClr>
              <a:buFont typeface="Wingdings"/>
              <a:buChar char=""/>
              <a:tabLst>
                <a:tab pos="1734185" algn="l"/>
                <a:tab pos="2977515" algn="l"/>
                <a:tab pos="3607435" algn="l"/>
                <a:tab pos="5302250" algn="l"/>
                <a:tab pos="6719570" algn="l"/>
                <a:tab pos="7344409" algn="l"/>
                <a:tab pos="8194675" algn="l"/>
                <a:tab pos="9141460" algn="l"/>
                <a:tab pos="9615170" algn="l"/>
                <a:tab pos="10720705" algn="l"/>
                <a:tab pos="11430635" algn="l"/>
              </a:tabLst>
            </a:pPr>
            <a:r>
              <a:rPr lang="en-US" kern="0" spc="-5" dirty="0"/>
              <a:t>Keyboard are use to type letters, numbers and punctuation marks.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4AF291A7-0EF1-1ACA-1966-A3DB5BDE2CC8}"/>
              </a:ext>
            </a:extLst>
          </p:cNvPr>
          <p:cNvSpPr txBox="1"/>
          <p:nvPr/>
        </p:nvSpPr>
        <p:spPr>
          <a:xfrm>
            <a:off x="974629" y="3348488"/>
            <a:ext cx="8157209" cy="58028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685"/>
              </a:spcBef>
              <a:buClr>
                <a:srgbClr val="6F2F9F"/>
              </a:buClr>
              <a:buFont typeface="Wingdings"/>
              <a:buChar char=""/>
              <a:tabLst>
                <a:tab pos="469900" algn="l"/>
              </a:tabLst>
            </a:pPr>
            <a:r>
              <a:rPr lang="en-US" sz="3200" b="1" dirty="0">
                <a:latin typeface="Times New Roman"/>
                <a:cs typeface="Times New Roman"/>
              </a:rPr>
              <a:t>Different types of keys and their usage</a:t>
            </a:r>
            <a:r>
              <a:rPr sz="32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B3FEFB50-3A3D-EDFA-AFF3-B160BD78C389}"/>
              </a:ext>
            </a:extLst>
          </p:cNvPr>
          <p:cNvSpPr txBox="1">
            <a:spLocks/>
          </p:cNvSpPr>
          <p:nvPr/>
        </p:nvSpPr>
        <p:spPr>
          <a:xfrm>
            <a:off x="57771" y="3951633"/>
            <a:ext cx="12037821" cy="1330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734185" marR="5080" indent="-342900">
              <a:spcBef>
                <a:spcPts val="95"/>
              </a:spcBef>
              <a:buClr>
                <a:srgbClr val="6F2F9F"/>
              </a:buClr>
              <a:buFont typeface="Wingdings"/>
              <a:buChar char=""/>
              <a:tabLst>
                <a:tab pos="1734185" algn="l"/>
                <a:tab pos="2977515" algn="l"/>
                <a:tab pos="3607435" algn="l"/>
                <a:tab pos="5302250" algn="l"/>
                <a:tab pos="6719570" algn="l"/>
                <a:tab pos="7344409" algn="l"/>
                <a:tab pos="8194675" algn="l"/>
                <a:tab pos="9141460" algn="l"/>
                <a:tab pos="9615170" algn="l"/>
                <a:tab pos="10720705" algn="l"/>
                <a:tab pos="11430635" algn="l"/>
              </a:tabLst>
            </a:pPr>
            <a:r>
              <a:rPr lang="en-US" u="sng" kern="0" spc="-5" dirty="0"/>
              <a:t>Alphabet keys: </a:t>
            </a:r>
            <a:r>
              <a:rPr lang="en-US" kern="0" spc="-5" dirty="0"/>
              <a:t>are use to type letters.</a:t>
            </a:r>
          </a:p>
          <a:p>
            <a:pPr marL="1734185" marR="5080" indent="-342900">
              <a:spcBef>
                <a:spcPts val="95"/>
              </a:spcBef>
              <a:buClr>
                <a:srgbClr val="6F2F9F"/>
              </a:buClr>
              <a:buFont typeface="Wingdings"/>
              <a:buChar char=""/>
              <a:tabLst>
                <a:tab pos="1734185" algn="l"/>
                <a:tab pos="2977515" algn="l"/>
                <a:tab pos="3607435" algn="l"/>
                <a:tab pos="5302250" algn="l"/>
                <a:tab pos="6719570" algn="l"/>
                <a:tab pos="7344409" algn="l"/>
                <a:tab pos="8194675" algn="l"/>
                <a:tab pos="9141460" algn="l"/>
                <a:tab pos="9615170" algn="l"/>
                <a:tab pos="10720705" algn="l"/>
                <a:tab pos="11430635" algn="l"/>
              </a:tabLst>
            </a:pPr>
            <a:r>
              <a:rPr lang="en-US" u="sng" kern="0" spc="-5" dirty="0"/>
              <a:t>Number keys: </a:t>
            </a:r>
            <a:r>
              <a:rPr lang="en-US" kern="0" spc="-5" dirty="0"/>
              <a:t>are use to type numbers. </a:t>
            </a:r>
          </a:p>
          <a:p>
            <a:pPr marL="1734185" marR="5080" indent="-342900">
              <a:spcBef>
                <a:spcPts val="95"/>
              </a:spcBef>
              <a:buClr>
                <a:srgbClr val="6F2F9F"/>
              </a:buClr>
              <a:buFont typeface="Wingdings"/>
              <a:buChar char=""/>
              <a:tabLst>
                <a:tab pos="1734185" algn="l"/>
                <a:tab pos="2977515" algn="l"/>
                <a:tab pos="3607435" algn="l"/>
                <a:tab pos="5302250" algn="l"/>
                <a:tab pos="6719570" algn="l"/>
                <a:tab pos="7344409" algn="l"/>
                <a:tab pos="8194675" algn="l"/>
                <a:tab pos="9141460" algn="l"/>
                <a:tab pos="9615170" algn="l"/>
                <a:tab pos="10720705" algn="l"/>
                <a:tab pos="11430635" algn="l"/>
              </a:tabLst>
            </a:pPr>
            <a:r>
              <a:rPr lang="en-US" u="sng" kern="0" spc="-5" dirty="0"/>
              <a:t>Punction keys: </a:t>
            </a:r>
            <a:r>
              <a:rPr lang="en-US" kern="0" spc="-5" dirty="0"/>
              <a:t>are use to type punctuation marks. </a:t>
            </a: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8CADF5FB-CE8D-1037-7F6D-38F98EF21849}"/>
              </a:ext>
            </a:extLst>
          </p:cNvPr>
          <p:cNvSpPr txBox="1"/>
          <p:nvPr/>
        </p:nvSpPr>
        <p:spPr>
          <a:xfrm>
            <a:off x="974629" y="2343242"/>
            <a:ext cx="8157209" cy="58028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685"/>
              </a:spcBef>
              <a:buClr>
                <a:srgbClr val="6F2F9F"/>
              </a:buClr>
              <a:buFont typeface="Wingdings"/>
              <a:buChar char=""/>
              <a:tabLst>
                <a:tab pos="469900" algn="l"/>
              </a:tabLst>
            </a:pPr>
            <a:r>
              <a:rPr lang="en-US" sz="3200" b="1" dirty="0">
                <a:latin typeface="Times New Roman"/>
                <a:cs typeface="Times New Roman"/>
              </a:rPr>
              <a:t>Use of keyboard</a:t>
            </a:r>
            <a:r>
              <a:rPr sz="32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3B183B66-9418-76FF-9238-B7D066A06E9D}"/>
              </a:ext>
            </a:extLst>
          </p:cNvPr>
          <p:cNvSpPr txBox="1">
            <a:spLocks/>
          </p:cNvSpPr>
          <p:nvPr/>
        </p:nvSpPr>
        <p:spPr>
          <a:xfrm>
            <a:off x="28955" y="5339290"/>
            <a:ext cx="12037821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48485" marR="5080" indent="-457200">
              <a:spcBef>
                <a:spcPts val="95"/>
              </a:spcBef>
              <a:buClr>
                <a:srgbClr val="6F2F9F"/>
              </a:buClr>
              <a:buFont typeface="Wingdings" panose="05000000000000000000" pitchFamily="2" charset="2"/>
              <a:buChar char="q"/>
              <a:tabLst>
                <a:tab pos="1734185" algn="l"/>
                <a:tab pos="2977515" algn="l"/>
                <a:tab pos="3607435" algn="l"/>
                <a:tab pos="5302250" algn="l"/>
                <a:tab pos="6719570" algn="l"/>
                <a:tab pos="7344409" algn="l"/>
                <a:tab pos="8194675" algn="l"/>
                <a:tab pos="9141460" algn="l"/>
                <a:tab pos="9615170" algn="l"/>
                <a:tab pos="10720705" algn="l"/>
                <a:tab pos="11430635" algn="l"/>
              </a:tabLst>
            </a:pPr>
            <a:r>
              <a:rPr lang="en-US" kern="0" spc="-5" dirty="0"/>
              <a:t>Other types of keys include space bar, enter or return, backspace, delate, shift, caps lock. (for more on this refer text book pg. 26)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EEA79-1151-C359-EDB0-FE1BC8C9A1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751"/>
          <a:stretch/>
        </p:blipFill>
        <p:spPr>
          <a:xfrm>
            <a:off x="0" y="0"/>
            <a:ext cx="1780485" cy="9667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1032" y="73278"/>
            <a:ext cx="6329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n-NO" sz="3600" spc="-5" dirty="0"/>
              <a:t>Online Typing Tutor </a:t>
            </a:r>
            <a:endParaRPr lang="nn-NO"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626" y="898710"/>
            <a:ext cx="8157209" cy="58028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685"/>
              </a:spcBef>
              <a:buClr>
                <a:srgbClr val="6F2F9F"/>
              </a:buClr>
              <a:buFont typeface="Wingdings"/>
              <a:buChar char=""/>
              <a:tabLst>
                <a:tab pos="469900" algn="l"/>
              </a:tabLst>
            </a:pPr>
            <a:r>
              <a:rPr lang="en-US" sz="3200" b="1" dirty="0">
                <a:latin typeface="Times New Roman"/>
                <a:cs typeface="Times New Roman"/>
              </a:rPr>
              <a:t>What is a online typing tutor?</a:t>
            </a:r>
            <a:r>
              <a:rPr lang="en-US" sz="32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77089" y="1533525"/>
            <a:ext cx="12037821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4185" marR="5080" indent="-342900">
              <a:lnSpc>
                <a:spcPct val="100000"/>
              </a:lnSpc>
              <a:spcBef>
                <a:spcPts val="95"/>
              </a:spcBef>
              <a:buClr>
                <a:srgbClr val="6F2F9F"/>
              </a:buClr>
              <a:buFont typeface="Wingdings"/>
              <a:buChar char=""/>
              <a:tabLst>
                <a:tab pos="1734185" algn="l"/>
                <a:tab pos="2977515" algn="l"/>
                <a:tab pos="3607435" algn="l"/>
                <a:tab pos="5302250" algn="l"/>
                <a:tab pos="6719570" algn="l"/>
                <a:tab pos="7344409" algn="l"/>
                <a:tab pos="8194675" algn="l"/>
                <a:tab pos="9141460" algn="l"/>
                <a:tab pos="9615170" algn="l"/>
                <a:tab pos="10720705" algn="l"/>
                <a:tab pos="11430635" algn="l"/>
              </a:tabLst>
            </a:pPr>
            <a:r>
              <a:rPr lang="en-US" spc="-5" dirty="0"/>
              <a:t>Online Typing tutors are software or online programs that help people improve their typing skills. 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699516"/>
            <a:ext cx="12192000" cy="49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94868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8091" y="0"/>
            <a:ext cx="498347" cy="1164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2083" y="722374"/>
            <a:ext cx="498347" cy="6135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1258" y="953261"/>
            <a:ext cx="0" cy="5904865"/>
          </a:xfrm>
          <a:custGeom>
            <a:avLst/>
            <a:gdLst/>
            <a:ahLst/>
            <a:cxnLst/>
            <a:rect l="l" t="t" r="r" b="b"/>
            <a:pathLst>
              <a:path h="5904865">
                <a:moveTo>
                  <a:pt x="0" y="0"/>
                </a:moveTo>
                <a:lnTo>
                  <a:pt x="0" y="5904734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191000" y="6407538"/>
            <a:ext cx="37338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spc="-5" dirty="0"/>
              <a:t>Literacy with ICT@ </a:t>
            </a:r>
            <a:r>
              <a:rPr lang="en-US" spc="-25" dirty="0"/>
              <a:t>Tshewang Dhendup</a:t>
            </a:r>
            <a:endParaRPr lang="en-US"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000760" y="6544664"/>
            <a:ext cx="166623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dirty="0"/>
              <a:t>28 February</a:t>
            </a:r>
            <a:r>
              <a:rPr lang="en-US" spc="-95" dirty="0"/>
              <a:t> </a:t>
            </a:r>
            <a:r>
              <a:rPr lang="en-US" dirty="0"/>
              <a:t>2023</a:t>
            </a: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252E4342-CE7D-EC0A-5848-C01AAB44B27A}"/>
              </a:ext>
            </a:extLst>
          </p:cNvPr>
          <p:cNvSpPr txBox="1">
            <a:spLocks/>
          </p:cNvSpPr>
          <p:nvPr/>
        </p:nvSpPr>
        <p:spPr>
          <a:xfrm>
            <a:off x="-132815" y="3667082"/>
            <a:ext cx="12037821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734185" marR="5080" indent="-342900">
              <a:spcBef>
                <a:spcPts val="95"/>
              </a:spcBef>
              <a:buClr>
                <a:srgbClr val="6F2F9F"/>
              </a:buClr>
              <a:buFont typeface="Wingdings"/>
              <a:buChar char=""/>
              <a:tabLst>
                <a:tab pos="1734185" algn="l"/>
                <a:tab pos="2977515" algn="l"/>
                <a:tab pos="3607435" algn="l"/>
                <a:tab pos="5302250" algn="l"/>
                <a:tab pos="6719570" algn="l"/>
                <a:tab pos="7344409" algn="l"/>
                <a:tab pos="8194675" algn="l"/>
                <a:tab pos="9141460" algn="l"/>
                <a:tab pos="9615170" algn="l"/>
                <a:tab pos="10720705" algn="l"/>
                <a:tab pos="11430635" algn="l"/>
              </a:tabLst>
            </a:pPr>
            <a:r>
              <a:rPr lang="en-US" kern="0" spc="-5" dirty="0"/>
              <a:t>Typing Club is an online typing tutor used to improve their typing skills through a series of lessons. 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4AF291A7-0EF1-1ACA-1966-A3DB5BDE2CC8}"/>
              </a:ext>
            </a:extLst>
          </p:cNvPr>
          <p:cNvSpPr txBox="1"/>
          <p:nvPr/>
        </p:nvSpPr>
        <p:spPr>
          <a:xfrm>
            <a:off x="998626" y="2923335"/>
            <a:ext cx="8157209" cy="58028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685"/>
              </a:spcBef>
              <a:buClr>
                <a:srgbClr val="6F2F9F"/>
              </a:buClr>
              <a:buFont typeface="Wingdings"/>
              <a:buChar char=""/>
              <a:tabLst>
                <a:tab pos="469900" algn="l"/>
              </a:tabLst>
            </a:pPr>
            <a:r>
              <a:rPr lang="en-US" sz="3200" b="1" dirty="0" err="1">
                <a:latin typeface="Times New Roman"/>
                <a:cs typeface="Times New Roman"/>
              </a:rPr>
              <a:t>TypingClub</a:t>
            </a:r>
            <a:r>
              <a:rPr sz="3200" dirty="0">
                <a:latin typeface="Times New Roman"/>
                <a:cs typeface="Times New Roman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05269-7CC7-7A20-8020-D5B05AB609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751"/>
          <a:stretch/>
        </p:blipFill>
        <p:spPr>
          <a:xfrm>
            <a:off x="0" y="0"/>
            <a:ext cx="1780485" cy="96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5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1032" y="73278"/>
            <a:ext cx="6329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n-NO" sz="3600" spc="-5" dirty="0"/>
              <a:t>Touch Typing Basics</a:t>
            </a:r>
            <a:endParaRPr lang="nn-NO"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626" y="898710"/>
            <a:ext cx="8157209" cy="58028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685"/>
              </a:spcBef>
              <a:buClr>
                <a:srgbClr val="6F2F9F"/>
              </a:buClr>
              <a:buFont typeface="Wingdings"/>
              <a:buChar char=""/>
              <a:tabLst>
                <a:tab pos="469900" algn="l"/>
              </a:tabLst>
            </a:pPr>
            <a:r>
              <a:rPr lang="en-US" sz="3200" b="1" dirty="0">
                <a:latin typeface="Times New Roman"/>
                <a:cs typeface="Times New Roman"/>
              </a:rPr>
              <a:t>Three main typing skills: 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99516"/>
            <a:ext cx="12192000" cy="49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94868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8091" y="0"/>
            <a:ext cx="498347" cy="1164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2083" y="722374"/>
            <a:ext cx="498347" cy="6135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1258" y="953261"/>
            <a:ext cx="0" cy="5904865"/>
          </a:xfrm>
          <a:custGeom>
            <a:avLst/>
            <a:gdLst/>
            <a:ahLst/>
            <a:cxnLst/>
            <a:rect l="l" t="t" r="r" b="b"/>
            <a:pathLst>
              <a:path h="5904865">
                <a:moveTo>
                  <a:pt x="0" y="0"/>
                </a:moveTo>
                <a:lnTo>
                  <a:pt x="0" y="5904734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191000" y="6407538"/>
            <a:ext cx="37338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spc="-5" dirty="0"/>
              <a:t>Literacy with ICT@ </a:t>
            </a:r>
            <a:r>
              <a:rPr lang="en-US" spc="-25" dirty="0"/>
              <a:t>Tshewang Dhendup</a:t>
            </a:r>
            <a:endParaRPr lang="en-US"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000760" y="6544664"/>
            <a:ext cx="166623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dirty="0"/>
              <a:t>28 February</a:t>
            </a:r>
            <a:r>
              <a:rPr lang="en-US" spc="-95" dirty="0"/>
              <a:t> </a:t>
            </a:r>
            <a:r>
              <a:rPr lang="en-US" dirty="0"/>
              <a:t>2023</a:t>
            </a:r>
          </a:p>
        </p:txBody>
      </p:sp>
      <p:pic>
        <p:nvPicPr>
          <p:cNvPr id="1026" name="Picture 2" descr="keyboard layout">
            <a:extLst>
              <a:ext uri="{FF2B5EF4-FFF2-40B4-BE49-F238E27FC236}">
                <a16:creationId xmlns:a16="http://schemas.microsoft.com/office/drawing/2014/main" id="{30F3B45A-9CDF-6C8A-A2EB-DF1A3B9DC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2"/>
          <a:stretch/>
        </p:blipFill>
        <p:spPr bwMode="auto">
          <a:xfrm>
            <a:off x="1813557" y="2905224"/>
            <a:ext cx="7046501" cy="334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ject 5">
            <a:extLst>
              <a:ext uri="{FF2B5EF4-FFF2-40B4-BE49-F238E27FC236}">
                <a16:creationId xmlns:a16="http://schemas.microsoft.com/office/drawing/2014/main" id="{4469CA9D-EDFD-6BF1-79CF-5073AC6BDE85}"/>
              </a:ext>
            </a:extLst>
          </p:cNvPr>
          <p:cNvSpPr txBox="1">
            <a:spLocks/>
          </p:cNvSpPr>
          <p:nvPr/>
        </p:nvSpPr>
        <p:spPr>
          <a:xfrm>
            <a:off x="-2146" y="1528976"/>
            <a:ext cx="12037821" cy="1330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734185" marR="5080" indent="-342900">
              <a:spcBef>
                <a:spcPts val="95"/>
              </a:spcBef>
              <a:buClr>
                <a:srgbClr val="6F2F9F"/>
              </a:buClr>
              <a:buFont typeface="Wingdings"/>
              <a:buChar char=""/>
              <a:tabLst>
                <a:tab pos="1734185" algn="l"/>
                <a:tab pos="2977515" algn="l"/>
                <a:tab pos="3607435" algn="l"/>
                <a:tab pos="5302250" algn="l"/>
                <a:tab pos="6719570" algn="l"/>
                <a:tab pos="7344409" algn="l"/>
                <a:tab pos="8194675" algn="l"/>
                <a:tab pos="9141460" algn="l"/>
                <a:tab pos="9615170" algn="l"/>
                <a:tab pos="10720705" algn="l"/>
                <a:tab pos="11430635" algn="l"/>
              </a:tabLst>
            </a:pPr>
            <a:r>
              <a:rPr lang="en-US" kern="0" spc="-5" dirty="0"/>
              <a:t>Proper hand positioning.</a:t>
            </a:r>
          </a:p>
          <a:p>
            <a:pPr marL="1734185" marR="5080" indent="-342900">
              <a:spcBef>
                <a:spcPts val="95"/>
              </a:spcBef>
              <a:buClr>
                <a:srgbClr val="6F2F9F"/>
              </a:buClr>
              <a:buFont typeface="Wingdings"/>
              <a:buChar char=""/>
              <a:tabLst>
                <a:tab pos="1734185" algn="l"/>
                <a:tab pos="2977515" algn="l"/>
                <a:tab pos="3607435" algn="l"/>
                <a:tab pos="5302250" algn="l"/>
                <a:tab pos="6719570" algn="l"/>
                <a:tab pos="7344409" algn="l"/>
                <a:tab pos="8194675" algn="l"/>
                <a:tab pos="9141460" algn="l"/>
                <a:tab pos="9615170" algn="l"/>
                <a:tab pos="10720705" algn="l"/>
                <a:tab pos="11430635" algn="l"/>
              </a:tabLst>
            </a:pPr>
            <a:r>
              <a:rPr lang="en-US" kern="0" spc="-5" dirty="0"/>
              <a:t>Finger placement.</a:t>
            </a:r>
          </a:p>
          <a:p>
            <a:pPr marL="1734185" marR="5080" indent="-342900">
              <a:spcBef>
                <a:spcPts val="95"/>
              </a:spcBef>
              <a:buClr>
                <a:srgbClr val="6F2F9F"/>
              </a:buClr>
              <a:buFont typeface="Wingdings"/>
              <a:buChar char=""/>
              <a:tabLst>
                <a:tab pos="1734185" algn="l"/>
                <a:tab pos="2977515" algn="l"/>
                <a:tab pos="3607435" algn="l"/>
                <a:tab pos="5302250" algn="l"/>
                <a:tab pos="6719570" algn="l"/>
                <a:tab pos="7344409" algn="l"/>
                <a:tab pos="8194675" algn="l"/>
                <a:tab pos="9141460" algn="l"/>
                <a:tab pos="9615170" algn="l"/>
                <a:tab pos="10720705" algn="l"/>
                <a:tab pos="11430635" algn="l"/>
              </a:tabLst>
            </a:pPr>
            <a:r>
              <a:rPr lang="en-US" kern="0" spc="-5" dirty="0"/>
              <a:t>Finger posture.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F5453-C1BC-F4DB-1E05-43C153152F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751"/>
          <a:stretch/>
        </p:blipFill>
        <p:spPr>
          <a:xfrm>
            <a:off x="0" y="0"/>
            <a:ext cx="1780485" cy="96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5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1032" y="73278"/>
            <a:ext cx="6329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n-NO" sz="3600" spc="-5" dirty="0"/>
              <a:t>Touch Typing Basics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99516"/>
            <a:ext cx="12192000" cy="49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94868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8091" y="0"/>
            <a:ext cx="498347" cy="1164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083" y="722374"/>
            <a:ext cx="498347" cy="6135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1258" y="953261"/>
            <a:ext cx="0" cy="5904865"/>
          </a:xfrm>
          <a:custGeom>
            <a:avLst/>
            <a:gdLst/>
            <a:ahLst/>
            <a:cxnLst/>
            <a:rect l="l" t="t" r="r" b="b"/>
            <a:pathLst>
              <a:path h="5904865">
                <a:moveTo>
                  <a:pt x="0" y="0"/>
                </a:moveTo>
                <a:lnTo>
                  <a:pt x="0" y="5904734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91002" y="6407538"/>
            <a:ext cx="380999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spc="-5" dirty="0"/>
              <a:t>Literacy with ICT@ </a:t>
            </a:r>
            <a:r>
              <a:rPr lang="en-US" spc="-25" dirty="0"/>
              <a:t>Tshewang Dhendup</a:t>
            </a:r>
            <a:endParaRPr lang="en-US" spc="-2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000760" y="6544664"/>
            <a:ext cx="174244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dirty="0"/>
              <a:t>28 February</a:t>
            </a:r>
            <a:r>
              <a:rPr lang="en-US" spc="-95" dirty="0"/>
              <a:t> </a:t>
            </a:r>
            <a:r>
              <a:rPr lang="en-US" dirty="0"/>
              <a:t>2023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FB36A96-88D7-24AE-0210-6B95950CF8EB}"/>
              </a:ext>
            </a:extLst>
          </p:cNvPr>
          <p:cNvSpPr txBox="1"/>
          <p:nvPr/>
        </p:nvSpPr>
        <p:spPr>
          <a:xfrm>
            <a:off x="998626" y="898710"/>
            <a:ext cx="8157209" cy="58028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685"/>
              </a:spcBef>
              <a:buClr>
                <a:srgbClr val="6F2F9F"/>
              </a:buClr>
              <a:buFont typeface="Wingdings"/>
              <a:buChar char=""/>
              <a:tabLst>
                <a:tab pos="469900" algn="l"/>
              </a:tabLst>
            </a:pPr>
            <a:r>
              <a:rPr lang="en-US" sz="3200" b="1" dirty="0">
                <a:latin typeface="Times New Roman"/>
                <a:cs typeface="Times New Roman"/>
              </a:rPr>
              <a:t>Positioning ten fingers:</a:t>
            </a: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36B4F862-2947-31E9-D2EA-D37C83E2997F}"/>
              </a:ext>
            </a:extLst>
          </p:cNvPr>
          <p:cNvSpPr txBox="1">
            <a:spLocks/>
          </p:cNvSpPr>
          <p:nvPr/>
        </p:nvSpPr>
        <p:spPr>
          <a:xfrm>
            <a:off x="76643" y="1563320"/>
            <a:ext cx="12037821" cy="22050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734185" marR="5080" indent="-342900">
              <a:spcBef>
                <a:spcPts val="95"/>
              </a:spcBef>
              <a:buClr>
                <a:srgbClr val="6F2F9F"/>
              </a:buClr>
              <a:buFont typeface="Wingdings"/>
              <a:buChar char=""/>
              <a:tabLst>
                <a:tab pos="1734185" algn="l"/>
                <a:tab pos="2977515" algn="l"/>
                <a:tab pos="3607435" algn="l"/>
                <a:tab pos="5302250" algn="l"/>
                <a:tab pos="6719570" algn="l"/>
                <a:tab pos="7344409" algn="l"/>
                <a:tab pos="8194675" algn="l"/>
                <a:tab pos="9141460" algn="l"/>
                <a:tab pos="9615170" algn="l"/>
                <a:tab pos="10720705" algn="l"/>
                <a:tab pos="11430635" algn="l"/>
              </a:tabLst>
            </a:pPr>
            <a:r>
              <a:rPr lang="en-US" kern="0" spc="-5" dirty="0"/>
              <a:t>To understand the proper positioning of the fingers on the keyboard</a:t>
            </a:r>
          </a:p>
          <a:p>
            <a:pPr marL="1391285" marR="5080">
              <a:spcBef>
                <a:spcPts val="95"/>
              </a:spcBef>
              <a:buClr>
                <a:srgbClr val="6F2F9F"/>
              </a:buClr>
              <a:tabLst>
                <a:tab pos="1734185" algn="l"/>
                <a:tab pos="2977515" algn="l"/>
                <a:tab pos="3607435" algn="l"/>
                <a:tab pos="5302250" algn="l"/>
                <a:tab pos="6719570" algn="l"/>
                <a:tab pos="7344409" algn="l"/>
                <a:tab pos="8194675" algn="l"/>
                <a:tab pos="9141460" algn="l"/>
                <a:tab pos="9615170" algn="l"/>
                <a:tab pos="10720705" algn="l"/>
                <a:tab pos="11430635" algn="l"/>
              </a:tabLst>
            </a:pPr>
            <a:r>
              <a:rPr lang="en-US" kern="0" spc="-5" dirty="0"/>
              <a:t>	Touch typing basic link: 				    	 	       					</a:t>
            </a:r>
            <a:r>
              <a:rPr lang="en-US" b="0" i="0" u="sng" dirty="0">
                <a:solidFill>
                  <a:srgbClr val="1155CC"/>
                </a:solidFill>
                <a:effectLst/>
                <a:latin typeface="Helvetica Neue"/>
                <a:hlinkClick r:id="rId5"/>
              </a:rPr>
              <a:t>https://www.youtube.com/watch?v=EebWkecsW38</a:t>
            </a:r>
            <a:endParaRPr lang="en-US" b="0" i="0" u="sng" dirty="0">
              <a:solidFill>
                <a:srgbClr val="1155CC"/>
              </a:solidFill>
              <a:effectLst/>
              <a:latin typeface="Helvetica Neue"/>
            </a:endParaRPr>
          </a:p>
          <a:p>
            <a:pPr marL="1391285" marR="5080">
              <a:spcBef>
                <a:spcPts val="95"/>
              </a:spcBef>
              <a:buClr>
                <a:srgbClr val="6F2F9F"/>
              </a:buClr>
              <a:tabLst>
                <a:tab pos="1734185" algn="l"/>
                <a:tab pos="2977515" algn="l"/>
                <a:tab pos="3607435" algn="l"/>
                <a:tab pos="5302250" algn="l"/>
                <a:tab pos="6719570" algn="l"/>
                <a:tab pos="7344409" algn="l"/>
                <a:tab pos="8194675" algn="l"/>
                <a:tab pos="9141460" algn="l"/>
                <a:tab pos="9615170" algn="l"/>
                <a:tab pos="10720705" algn="l"/>
                <a:tab pos="11430635" algn="l"/>
              </a:tabLst>
            </a:pPr>
            <a:endParaRPr lang="en-US" u="sng" dirty="0">
              <a:solidFill>
                <a:srgbClr val="1155CC"/>
              </a:solidFill>
              <a:latin typeface="Helvetica Neue"/>
            </a:endParaRPr>
          </a:p>
          <a:p>
            <a:pPr marL="1391285" marR="5080">
              <a:spcBef>
                <a:spcPts val="95"/>
              </a:spcBef>
              <a:buClr>
                <a:srgbClr val="6F2F9F"/>
              </a:buClr>
              <a:tabLst>
                <a:tab pos="1734185" algn="l"/>
                <a:tab pos="2977515" algn="l"/>
                <a:tab pos="3607435" algn="l"/>
                <a:tab pos="5302250" algn="l"/>
                <a:tab pos="6719570" algn="l"/>
                <a:tab pos="7344409" algn="l"/>
                <a:tab pos="8194675" algn="l"/>
                <a:tab pos="9141460" algn="l"/>
                <a:tab pos="9615170" algn="l"/>
                <a:tab pos="10720705" algn="l"/>
                <a:tab pos="11430635" algn="l"/>
              </a:tabLst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            </a:t>
            </a:r>
            <a:endParaRPr lang="en-US" kern="0" spc="-5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7ED2E302-FCD8-6173-6AC0-4750CA316A25}"/>
              </a:ext>
            </a:extLst>
          </p:cNvPr>
          <p:cNvSpPr txBox="1"/>
          <p:nvPr/>
        </p:nvSpPr>
        <p:spPr>
          <a:xfrm>
            <a:off x="998626" y="3025156"/>
            <a:ext cx="10964768" cy="3401572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685"/>
              </a:spcBef>
              <a:buClr>
                <a:srgbClr val="6F2F9F"/>
              </a:buClr>
              <a:buFont typeface="Wingdings"/>
              <a:buChar char=""/>
              <a:tabLst>
                <a:tab pos="469900" algn="l"/>
              </a:tabLst>
            </a:pPr>
            <a:r>
              <a:rPr lang="en-US" sz="3200" b="1" dirty="0">
                <a:latin typeface="Times New Roman"/>
                <a:cs typeface="Times New Roman"/>
              </a:rPr>
              <a:t>Activity</a:t>
            </a:r>
          </a:p>
          <a:p>
            <a:pPr marL="12065">
              <a:lnSpc>
                <a:spcPct val="100000"/>
              </a:lnSpc>
              <a:spcBef>
                <a:spcPts val="685"/>
              </a:spcBef>
              <a:buClr>
                <a:srgbClr val="6F2F9F"/>
              </a:buClr>
              <a:tabLst>
                <a:tab pos="469900" algn="l"/>
              </a:tabLst>
            </a:pPr>
            <a:r>
              <a:rPr lang="en-US" sz="3200" b="1" dirty="0">
                <a:latin typeface="Times New Roman"/>
                <a:cs typeface="Times New Roman"/>
              </a:rPr>
              <a:t>	</a:t>
            </a:r>
            <a:r>
              <a:rPr lang="en-US" sz="3200" u="sng" dirty="0">
                <a:latin typeface="Times New Roman"/>
                <a:cs typeface="Times New Roman"/>
              </a:rPr>
              <a:t>Activity 1</a:t>
            </a:r>
            <a:r>
              <a:rPr lang="en-US" sz="3200" dirty="0">
                <a:latin typeface="Times New Roman"/>
                <a:cs typeface="Times New Roman"/>
              </a:rPr>
              <a:t>: Correctly position the fingers on the home row keys</a:t>
            </a:r>
          </a:p>
          <a:p>
            <a:pPr marL="12065">
              <a:lnSpc>
                <a:spcPct val="100000"/>
              </a:lnSpc>
              <a:spcBef>
                <a:spcPts val="685"/>
              </a:spcBef>
              <a:buClr>
                <a:srgbClr val="6F2F9F"/>
              </a:buClr>
              <a:tabLst>
                <a:tab pos="469900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	</a:t>
            </a:r>
            <a:r>
              <a:rPr lang="en-US" sz="3200" u="sng" dirty="0">
                <a:latin typeface="Times New Roman"/>
                <a:cs typeface="Times New Roman"/>
              </a:rPr>
              <a:t>Activity 2: </a:t>
            </a:r>
            <a:r>
              <a:rPr lang="en-US" sz="3200" dirty="0">
                <a:latin typeface="Times New Roman"/>
                <a:cs typeface="Times New Roman"/>
              </a:rPr>
              <a:t>Complete typing lessons from </a:t>
            </a:r>
            <a:r>
              <a:rPr lang="en-US" sz="3200" b="1" dirty="0">
                <a:latin typeface="Times New Roman"/>
                <a:cs typeface="Times New Roman"/>
              </a:rPr>
              <a:t>89 to 112</a:t>
            </a:r>
          </a:p>
          <a:p>
            <a:pPr marL="12065">
              <a:lnSpc>
                <a:spcPct val="100000"/>
              </a:lnSpc>
              <a:spcBef>
                <a:spcPts val="685"/>
              </a:spcBef>
              <a:buClr>
                <a:srgbClr val="6F2F9F"/>
              </a:buClr>
              <a:tabLst>
                <a:tab pos="469900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	Follow this link to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TypingClub</a:t>
            </a:r>
            <a:r>
              <a:rPr lang="pl-PL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	</a:t>
            </a:r>
            <a:r>
              <a:rPr lang="pl-PL" sz="3200" dirty="0">
                <a:latin typeface="Times New Roman"/>
                <a:cs typeface="Times New Roman"/>
                <a:hlinkClick r:id="rId6"/>
              </a:rPr>
              <a:t>https://www.typingclub.com/sportal/program-3.game</a:t>
            </a:r>
            <a:r>
              <a:rPr lang="en-US" sz="3200" dirty="0">
                <a:latin typeface="Times New Roman"/>
                <a:cs typeface="Times New Roman"/>
              </a:rPr>
              <a:t>  </a:t>
            </a:r>
            <a:r>
              <a:rPr lang="pl-PL" sz="3200" dirty="0">
                <a:latin typeface="Times New Roman"/>
                <a:cs typeface="Times New Roman"/>
              </a:rPr>
              <a:t> </a:t>
            </a:r>
            <a:endParaRPr lang="en-US" sz="32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685"/>
              </a:spcBef>
              <a:buClr>
                <a:srgbClr val="6F2F9F"/>
              </a:buClr>
              <a:tabLst>
                <a:tab pos="469900" algn="l"/>
              </a:tabLst>
            </a:pPr>
            <a:r>
              <a:rPr lang="en-US" sz="3200" b="1" dirty="0">
                <a:latin typeface="Times New Roman"/>
                <a:cs typeface="Times New Roman"/>
              </a:rPr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4D2F19-D87C-A49E-EB2F-DCCFA19E66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2751"/>
          <a:stretch/>
        </p:blipFill>
        <p:spPr>
          <a:xfrm>
            <a:off x="0" y="0"/>
            <a:ext cx="1780485" cy="9667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7</a:t>
            </a:fld>
            <a:endParaRPr dirty="0"/>
          </a:p>
        </p:txBody>
      </p:sp>
      <p:pic>
        <p:nvPicPr>
          <p:cNvPr id="4" name="Picture 3" descr="Image result for thank you gif">
            <a:extLst>
              <a:ext uri="{FF2B5EF4-FFF2-40B4-BE49-F238E27FC236}">
                <a16:creationId xmlns:a16="http://schemas.microsoft.com/office/drawing/2014/main" id="{E5BC65DC-2D95-467C-AE12-4DC3D2B8570A}"/>
              </a:ext>
            </a:extLst>
          </p:cNvPr>
          <p:cNvPicPr>
            <a:picLocks noGrp="1"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7200"/>
            <a:ext cx="5943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383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Helvetica Neue</vt:lpstr>
      <vt:lpstr>Times New Roman</vt:lpstr>
      <vt:lpstr>Wingdings</vt:lpstr>
      <vt:lpstr>Office Theme</vt:lpstr>
      <vt:lpstr>Technology Operation</vt:lpstr>
      <vt:lpstr>Online Typing Tutor </vt:lpstr>
      <vt:lpstr>Using Keyboard</vt:lpstr>
      <vt:lpstr>Online Typing Tutor </vt:lpstr>
      <vt:lpstr>Touch Typing Basics</vt:lpstr>
      <vt:lpstr>Touch Typing Basics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Karma Wangchuk</dc:creator>
  <cp:lastModifiedBy>Tshewang Dhendup</cp:lastModifiedBy>
  <cp:revision>71</cp:revision>
  <dcterms:created xsi:type="dcterms:W3CDTF">2020-03-07T07:26:26Z</dcterms:created>
  <dcterms:modified xsi:type="dcterms:W3CDTF">2023-03-07T11:28:37Z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2020-03-07T00:00:00Z</vt:filetime>
  </property>
</Properties>
</file>