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EF98-82D5-4C91-B147-B90F907D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AF7F7-25B0-4217-B471-EA7E68CA0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ACAE-13A0-46F9-B9AB-31CEC83F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6890-91FD-471E-89A3-44DC51F5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1D56D-59AA-4374-89B5-D85F84C4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50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F891-EB7A-4B48-84F8-C1C13AD5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4E31E-C10F-4E97-A3C2-36C11CCE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640C-35AA-42E2-AAD4-A48806E1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B4E8-7FDA-4AF6-821C-F64DF5C8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2D67B-21E5-4257-9359-0404EEC8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60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1C795-8589-4E80-AA3E-45E859976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FB35A-1CD0-4AE7-93D2-71FDD6374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EE51-8D3F-4FFB-A74C-667F1E1B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7FF4-4436-45BF-BE76-F3C3EF1A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ED04-D833-437B-8800-551F3D92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19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F47A-F24D-4623-99F1-C8CDEB95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414A-78CB-4566-9584-CA1F9BE3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F027-10AE-4C62-B635-1273B906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C225-D6EF-496A-9A28-37C9605D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E8B72-43A7-44CC-801A-F7A2D091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01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8F30-262A-4500-B349-3835A657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8D77-49E2-44DE-917B-17C06F46D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75DA-E6EB-40D4-B541-8E00BB12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506A-FE56-432A-A6AE-0E71312A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C232F-33A4-488D-A459-A4FE46AF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83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37A0-1ADB-40D7-A3EA-4ECC2318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B8F5-06C3-454E-AA56-6D8F93059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8CB8F-4462-4DEA-8A6E-BAE1B4E3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0425-CF2A-4E23-805F-8425A47E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73749-C98E-4E8C-A2A1-67BFF9B0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4563-3DDD-48AB-8201-F549B1BA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69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6C3-7D8E-4DD9-B522-961B8443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34F29-B431-4888-B8E6-FED49299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A46FD-25D1-4C89-A377-81370305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6E828-D394-462F-A8ED-8A95537E3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D969B-198D-4C8B-A492-8576C7FB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3B75D-6159-4B8E-88E5-BAB48B3A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7BAA1-5408-4602-A103-9EE6EFAE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D76D6-761C-441C-9CD9-E49F717D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105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A426-C66D-4C6D-9278-9A4C782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8FE14-245F-43C0-B203-243A67ED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F8684-3A88-4D3D-B030-8A6145FE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216D0-A4D4-48DE-A737-8590643A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2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4239D-1E3C-4A2C-A571-E2B3E8FB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33568-D099-4A28-A69D-A1EC3518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964D3-EF95-4531-B81E-DAC51932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34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417F-CFC3-4E6D-AAD6-F8DF99F3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47E9-6192-4CDE-917B-41929781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1A179-D5BC-4572-BB20-7FD47D464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8E54D-42B7-43E8-BCFA-7F0B992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B27D-E003-4496-8DB3-C7252CC5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0DA16-C5B5-456E-BB82-0B66BE49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61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1B25-C8FD-4760-B3DD-9937AB14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82A35-1F98-4995-99FC-FAFC704B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BBD6C-DA94-4B61-9CC3-1A23F8F7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65FC6-1796-4131-8C94-6C7E93CF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4C72-D663-431C-9DD5-BA245DF4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C7541-464C-48B8-A9B7-0B9261BE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23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04D4-BBD6-431E-A8B8-C23C3676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E4D4-F922-4A2B-909F-96D2446C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C0DE-CBA5-4E88-AF5C-52D64C486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11E9-8D13-4DD3-9249-11993F0A667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980C-25FC-4E41-8CAB-FF050FEC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4E4D0-4599-4F03-8F23-B3AF0AA4E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ADDA-7B81-4816-815F-FBA29F8CE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51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DB3B2-19D2-4A2C-86DB-246CF8E7E6E1}"/>
              </a:ext>
            </a:extLst>
          </p:cNvPr>
          <p:cNvSpPr/>
          <p:nvPr/>
        </p:nvSpPr>
        <p:spPr>
          <a:xfrm>
            <a:off x="823396" y="1761329"/>
            <a:ext cx="1510019" cy="1006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Input excel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7CA1E2-B9E6-4A23-B3F2-3C89C9961C8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33415" y="2264669"/>
            <a:ext cx="1575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95C587-06AD-4BDB-A912-F2BC4DE47FD2}"/>
              </a:ext>
            </a:extLst>
          </p:cNvPr>
          <p:cNvSpPr/>
          <p:nvPr/>
        </p:nvSpPr>
        <p:spPr>
          <a:xfrm>
            <a:off x="3909270" y="1895554"/>
            <a:ext cx="822121" cy="738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1AA2-A1A8-444F-9FAE-042A0B3FF8E9}"/>
              </a:ext>
            </a:extLst>
          </p:cNvPr>
          <p:cNvSpPr txBox="1"/>
          <p:nvPr/>
        </p:nvSpPr>
        <p:spPr>
          <a:xfrm>
            <a:off x="2281388" y="1588557"/>
            <a:ext cx="160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Each sheet/patient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A105B-DB1E-4361-BF76-08C83D8383C1}"/>
              </a:ext>
            </a:extLst>
          </p:cNvPr>
          <p:cNvSpPr/>
          <p:nvPr/>
        </p:nvSpPr>
        <p:spPr>
          <a:xfrm>
            <a:off x="6492667" y="1895554"/>
            <a:ext cx="822121" cy="738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E5587-D50B-4D3A-BBDA-A60A66ABD318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4731391" y="2264669"/>
            <a:ext cx="176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5304B-99F8-4F99-91A4-4F9182C2F121}"/>
              </a:ext>
            </a:extLst>
          </p:cNvPr>
          <p:cNvSpPr txBox="1"/>
          <p:nvPr/>
        </p:nvSpPr>
        <p:spPr>
          <a:xfrm>
            <a:off x="4765993" y="1605755"/>
            <a:ext cx="162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Clean data</a:t>
            </a:r>
          </a:p>
          <a:p>
            <a:pPr algn="ctr"/>
            <a:r>
              <a:rPr lang="en-SG" dirty="0"/>
              <a:t>Keep ideal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1A5897-9127-418B-B351-6BE1CFE6E891}"/>
              </a:ext>
            </a:extLst>
          </p:cNvPr>
          <p:cNvSpPr/>
          <p:nvPr/>
        </p:nvSpPr>
        <p:spPr>
          <a:xfrm>
            <a:off x="10210923" y="1895554"/>
            <a:ext cx="1132887" cy="738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cal_pred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9048D0-4CE1-4CA6-8594-FF7253F17D8F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7314788" y="2264669"/>
            <a:ext cx="289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4FB3ED-C38A-45F1-86BA-CE6824DB235A}"/>
              </a:ext>
            </a:extLst>
          </p:cNvPr>
          <p:cNvSpPr txBox="1"/>
          <p:nvPr/>
        </p:nvSpPr>
        <p:spPr>
          <a:xfrm>
            <a:off x="7341579" y="242876"/>
            <a:ext cx="2405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Select data for calibration and efficacy-driven dosing: criteria of 2 or 3 unique dose-response pairs for linear or quadratic methods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66553D-9AA0-4D6C-B842-6D2BE8984D56}"/>
              </a:ext>
            </a:extLst>
          </p:cNvPr>
          <p:cNvSpPr/>
          <p:nvPr/>
        </p:nvSpPr>
        <p:spPr>
          <a:xfrm>
            <a:off x="6014764" y="4123543"/>
            <a:ext cx="1510019" cy="1199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ysClr val="windowText" lastClr="000000"/>
                </a:solidFill>
              </a:rPr>
              <a:t>result_df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34B5A-A5AD-47A8-AB2C-C9EE9A0A1190}"/>
              </a:ext>
            </a:extLst>
          </p:cNvPr>
          <p:cNvSpPr txBox="1"/>
          <p:nvPr/>
        </p:nvSpPr>
        <p:spPr>
          <a:xfrm>
            <a:off x="7677507" y="4712885"/>
            <a:ext cx="244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Transform cal_pred into </a:t>
            </a:r>
            <a:r>
              <a:rPr lang="en-SG" dirty="0" err="1"/>
              <a:t>dataframe</a:t>
            </a:r>
            <a:r>
              <a:rPr lang="en-SG" dirty="0"/>
              <a:t> with each row for one prediction. Apply all methods.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353ECB-2DA5-42F6-AEA4-07643119FF62}"/>
              </a:ext>
            </a:extLst>
          </p:cNvPr>
          <p:cNvSpPr/>
          <p:nvPr/>
        </p:nvSpPr>
        <p:spPr>
          <a:xfrm>
            <a:off x="2026874" y="4123549"/>
            <a:ext cx="1627464" cy="1199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Output excel file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16B4AD-E5F9-49FD-9802-B0AD7C60CAB3}"/>
              </a:ext>
            </a:extLst>
          </p:cNvPr>
          <p:cNvCxnSpPr>
            <a:stCxn id="40" idx="1"/>
            <a:endCxn id="46" idx="3"/>
          </p:cNvCxnSpPr>
          <p:nvPr/>
        </p:nvCxnSpPr>
        <p:spPr>
          <a:xfrm flipH="1">
            <a:off x="3654338" y="4723353"/>
            <a:ext cx="236042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4E2AB0-DCF0-4E9F-A4B7-E9D2CB23A321}"/>
              </a:ext>
            </a:extLst>
          </p:cNvPr>
          <p:cNvSpPr txBox="1"/>
          <p:nvPr/>
        </p:nvSpPr>
        <p:spPr>
          <a:xfrm>
            <a:off x="3909270" y="4730366"/>
            <a:ext cx="190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Export </a:t>
            </a:r>
            <a:r>
              <a:rPr lang="en-SG" dirty="0" err="1"/>
              <a:t>dataframes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FF80AE-97E7-446F-B541-29452A2FF63B}"/>
              </a:ext>
            </a:extLst>
          </p:cNvPr>
          <p:cNvSpPr txBox="1"/>
          <p:nvPr/>
        </p:nvSpPr>
        <p:spPr>
          <a:xfrm>
            <a:off x="1716979" y="5422519"/>
            <a:ext cx="438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Excel file: ‘output.xlsx’</a:t>
            </a:r>
          </a:p>
          <a:p>
            <a:r>
              <a:rPr lang="en-SG" dirty="0">
                <a:solidFill>
                  <a:schemeClr val="accent1"/>
                </a:solidFill>
              </a:rPr>
              <a:t>Sheets: ‘clean’ = df, ‘</a:t>
            </a:r>
            <a:r>
              <a:rPr lang="en-SG" dirty="0" err="1">
                <a:solidFill>
                  <a:schemeClr val="accent1"/>
                </a:solidFill>
              </a:rPr>
              <a:t>calibration_and_efficacy_driven</a:t>
            </a:r>
            <a:r>
              <a:rPr lang="en-SG" dirty="0">
                <a:solidFill>
                  <a:schemeClr val="accent1"/>
                </a:solidFill>
              </a:rPr>
              <a:t>’ = cal_pred, ‘result’ = result_df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ACA143-E87B-4F73-BCF6-5E4209D3100A}"/>
              </a:ext>
            </a:extLst>
          </p:cNvPr>
          <p:cNvSpPr txBox="1"/>
          <p:nvPr/>
        </p:nvSpPr>
        <p:spPr>
          <a:xfrm>
            <a:off x="823396" y="160561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/>
              <a:t>Code Outline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F93151-3BDA-4B4D-ADE7-7C12EF737BA1}"/>
              </a:ext>
            </a:extLst>
          </p:cNvPr>
          <p:cNvSpPr/>
          <p:nvPr/>
        </p:nvSpPr>
        <p:spPr>
          <a:xfrm>
            <a:off x="10210923" y="4354238"/>
            <a:ext cx="1132887" cy="738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cal_pred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CD4FFD-E29B-4D95-B442-52A30FF946A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>
            <a:off x="10777367" y="2633784"/>
            <a:ext cx="0" cy="172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A05A7C-8C47-4EF8-AF89-1CC8171A3AD1}"/>
              </a:ext>
            </a:extLst>
          </p:cNvPr>
          <p:cNvSpPr txBox="1"/>
          <p:nvPr/>
        </p:nvSpPr>
        <p:spPr>
          <a:xfrm>
            <a:off x="8867853" y="2784794"/>
            <a:ext cx="201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Keep patients with sufficient dose-response pairs and prediction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33BF862-6AA9-480D-B211-333B927788A5}"/>
              </a:ext>
            </a:extLst>
          </p:cNvPr>
          <p:cNvCxnSpPr>
            <a:stCxn id="64" idx="1"/>
            <a:endCxn id="40" idx="3"/>
          </p:cNvCxnSpPr>
          <p:nvPr/>
        </p:nvCxnSpPr>
        <p:spPr>
          <a:xfrm flipH="1">
            <a:off x="7524783" y="4723353"/>
            <a:ext cx="268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D6A2414-C536-4C18-90D2-9F50F53E9ACD}"/>
              </a:ext>
            </a:extLst>
          </p:cNvPr>
          <p:cNvSpPr/>
          <p:nvPr/>
        </p:nvSpPr>
        <p:spPr>
          <a:xfrm>
            <a:off x="4653312" y="3194965"/>
            <a:ext cx="822121" cy="64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Text File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486EDE-A315-48AF-B1FE-84B8557E7609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5475433" y="3518017"/>
            <a:ext cx="4735490" cy="109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0FECC5A-4C5E-47CB-B23F-6EEE2DBF03FF}"/>
              </a:ext>
            </a:extLst>
          </p:cNvPr>
          <p:cNvSpPr txBox="1"/>
          <p:nvPr/>
        </p:nvSpPr>
        <p:spPr>
          <a:xfrm>
            <a:off x="6323200" y="2894826"/>
            <a:ext cx="1354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Excluded patients and reasons</a:t>
            </a:r>
          </a:p>
        </p:txBody>
      </p:sp>
    </p:spTree>
    <p:extLst>
      <p:ext uri="{BB962C8B-B14F-4D97-AF65-F5344CB8AC3E}">
        <p14:creationId xmlns:p14="http://schemas.microsoft.com/office/powerpoint/2010/main" val="329071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Shi Bei</dc:creator>
  <cp:lastModifiedBy>Tan Shi Bei</cp:lastModifiedBy>
  <cp:revision>5</cp:revision>
  <dcterms:created xsi:type="dcterms:W3CDTF">2022-05-08T09:02:31Z</dcterms:created>
  <dcterms:modified xsi:type="dcterms:W3CDTF">2022-05-08T09:20:53Z</dcterms:modified>
</cp:coreProperties>
</file>