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6"/>
  </p:normalViewPr>
  <p:slideViewPr>
    <p:cSldViewPr snapToGrid="0">
      <p:cViewPr>
        <p:scale>
          <a:sx n="93" d="100"/>
          <a:sy n="93" d="100"/>
        </p:scale>
        <p:origin x="1224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7/24/25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A1F0-A310-51A7-A44F-AEEB9BE2E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6000" b="1" dirty="0"/>
              <a:t>Modus Ponens and Modus Tollens: Explanation and Importance</a:t>
            </a:r>
            <a:r>
              <a:rPr lang="en-ZA" sz="6000" dirty="0"/>
              <a:t>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5380B-8CC0-0D72-86EB-D72D456AC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These are </a:t>
            </a:r>
            <a:r>
              <a:rPr lang="en-ZA" b="1" dirty="0"/>
              <a:t>two fundamental rules of inference</a:t>
            </a:r>
            <a:r>
              <a:rPr lang="en-ZA" dirty="0"/>
              <a:t> used in </a:t>
            </a:r>
            <a:r>
              <a:rPr lang="en-ZA" b="1" dirty="0"/>
              <a:t>deductive reasoning</a:t>
            </a:r>
            <a:r>
              <a:rPr lang="en-ZA" dirty="0"/>
              <a:t>, particularly in logic, mathematics, philosophy, and computer science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EF688-D020-9746-A511-035FBA87A840}"/>
              </a:ext>
            </a:extLst>
          </p:cNvPr>
          <p:cNvSpPr txBox="1"/>
          <p:nvPr/>
        </p:nvSpPr>
        <p:spPr>
          <a:xfrm>
            <a:off x="9554017" y="6351373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Ngwepe</a:t>
            </a:r>
            <a:r>
              <a:rPr lang="en-US" dirty="0"/>
              <a:t> FM</a:t>
            </a:r>
          </a:p>
        </p:txBody>
      </p:sp>
    </p:spTree>
    <p:extLst>
      <p:ext uri="{BB962C8B-B14F-4D97-AF65-F5344CB8AC3E}">
        <p14:creationId xmlns:p14="http://schemas.microsoft.com/office/powerpoint/2010/main" val="420714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480C0-3964-BCD5-B8F4-1830D7D3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59DBBF-D24C-0161-C1BA-D99C16B7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100" y="1754659"/>
            <a:ext cx="3193233" cy="2070453"/>
          </a:xfrm>
        </p:spPr>
        <p:txBody>
          <a:bodyPr>
            <a:noAutofit/>
          </a:bodyPr>
          <a:lstStyle/>
          <a:p>
            <a:r>
              <a:rPr lang="en-ZA" sz="2800" b="1" dirty="0"/>
              <a:t>Form (Structure):</a:t>
            </a:r>
            <a:endParaRPr lang="en-ZA" sz="2800" dirty="0"/>
          </a:p>
          <a:p>
            <a:r>
              <a:rPr lang="en-ZA" sz="2800" dirty="0"/>
              <a:t>If P, then Q  </a:t>
            </a:r>
          </a:p>
          <a:p>
            <a:r>
              <a:rPr lang="en-ZA" sz="2800" dirty="0"/>
              <a:t>P is true  </a:t>
            </a:r>
          </a:p>
          <a:p>
            <a:r>
              <a:rPr lang="en-ZA" sz="2800" dirty="0"/>
              <a:t>∴ Q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CA0B4-2472-5A84-075A-A467759D9B35}"/>
              </a:ext>
            </a:extLst>
          </p:cNvPr>
          <p:cNvSpPr txBox="1"/>
          <p:nvPr/>
        </p:nvSpPr>
        <p:spPr>
          <a:xfrm>
            <a:off x="234779" y="577507"/>
            <a:ext cx="1251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Modus Ponens ("The way that affirms by affirming")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E58C4-0B08-4233-D44A-BB9877715E09}"/>
              </a:ext>
            </a:extLst>
          </p:cNvPr>
          <p:cNvSpPr txBox="1"/>
          <p:nvPr/>
        </p:nvSpPr>
        <p:spPr>
          <a:xfrm>
            <a:off x="5826533" y="1743444"/>
            <a:ext cx="513236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b="1" dirty="0"/>
              <a:t>Example:</a:t>
            </a:r>
            <a:endParaRPr lang="en-ZA" sz="2800" dirty="0"/>
          </a:p>
          <a:p>
            <a:pPr lvl="0"/>
            <a:r>
              <a:rPr lang="en-ZA" sz="2800" dirty="0"/>
              <a:t>If it rains, the ground gets wet.</a:t>
            </a:r>
          </a:p>
          <a:p>
            <a:pPr lvl="0"/>
            <a:r>
              <a:rPr lang="en-ZA" sz="1600" dirty="0">
                <a:solidFill>
                  <a:srgbClr val="FF0000"/>
                </a:solidFill>
              </a:rPr>
              <a:t>You can come up with this conclusion</a:t>
            </a:r>
          </a:p>
          <a:p>
            <a:pPr lvl="0"/>
            <a:r>
              <a:rPr lang="en-ZA" sz="2800" dirty="0"/>
              <a:t>It is raining.</a:t>
            </a:r>
          </a:p>
          <a:p>
            <a:pPr lvl="0"/>
            <a:r>
              <a:rPr lang="en-ZA" sz="2800" dirty="0"/>
              <a:t>∴ The ground gets wet.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AA815-5494-4591-3A07-5AFEAFF663B9}"/>
              </a:ext>
            </a:extLst>
          </p:cNvPr>
          <p:cNvSpPr txBox="1"/>
          <p:nvPr/>
        </p:nvSpPr>
        <p:spPr>
          <a:xfrm>
            <a:off x="870147" y="4526167"/>
            <a:ext cx="8829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How it's used:</a:t>
            </a:r>
            <a:endParaRPr lang="en-ZA" dirty="0"/>
          </a:p>
          <a:p>
            <a:pPr lvl="0"/>
            <a:r>
              <a:rPr lang="en-ZA" dirty="0"/>
              <a:t>In programming: "If the user is logged in, show the dashboard." If the user is logged in → show dashboard.</a:t>
            </a:r>
          </a:p>
          <a:p>
            <a:pPr lvl="0"/>
            <a:r>
              <a:rPr lang="en-ZA" dirty="0"/>
              <a:t>In law: "If someone steals, they should be punished." If theft occurs → punishment follows.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291FB-3BCB-3E86-C4B3-63E72D17E942}"/>
              </a:ext>
            </a:extLst>
          </p:cNvPr>
          <p:cNvSpPr txBox="1"/>
          <p:nvPr/>
        </p:nvSpPr>
        <p:spPr>
          <a:xfrm>
            <a:off x="9554017" y="6365228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Ngwepe</a:t>
            </a:r>
            <a:r>
              <a:rPr lang="en-US" dirty="0"/>
              <a:t> FM</a:t>
            </a:r>
          </a:p>
        </p:txBody>
      </p:sp>
    </p:spTree>
    <p:extLst>
      <p:ext uri="{BB962C8B-B14F-4D97-AF65-F5344CB8AC3E}">
        <p14:creationId xmlns:p14="http://schemas.microsoft.com/office/powerpoint/2010/main" val="12351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07BFA-EC9C-EE9D-8B00-200713D2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9F95D4-EBF6-FF18-FB2E-459AD6B7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100" y="1754659"/>
            <a:ext cx="3193233" cy="2070453"/>
          </a:xfrm>
        </p:spPr>
        <p:txBody>
          <a:bodyPr>
            <a:noAutofit/>
          </a:bodyPr>
          <a:lstStyle/>
          <a:p>
            <a:r>
              <a:rPr lang="en-ZA" sz="2800" b="1" dirty="0"/>
              <a:t>Form (Structure):</a:t>
            </a:r>
            <a:endParaRPr lang="en-ZA" sz="2800" dirty="0"/>
          </a:p>
          <a:p>
            <a:r>
              <a:rPr lang="en-ZA" sz="2800" dirty="0"/>
              <a:t>If P, then Q  </a:t>
            </a:r>
          </a:p>
          <a:p>
            <a:r>
              <a:rPr lang="en-ZA" sz="2800" dirty="0"/>
              <a:t>Q is not true  </a:t>
            </a:r>
          </a:p>
          <a:p>
            <a:r>
              <a:rPr lang="en-ZA" sz="2800" dirty="0"/>
              <a:t>∴ P is not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CA0F4-C1F0-739B-04F5-3504688CE43A}"/>
              </a:ext>
            </a:extLst>
          </p:cNvPr>
          <p:cNvSpPr txBox="1"/>
          <p:nvPr/>
        </p:nvSpPr>
        <p:spPr>
          <a:xfrm>
            <a:off x="222422" y="577507"/>
            <a:ext cx="1251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Modus Tollens ("The way that denies by denying")</a:t>
            </a:r>
            <a:r>
              <a:rPr lang="en-ZA" sz="3600" dirty="0"/>
              <a:t> 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FBE66-F554-47FD-7732-88D3A47052A2}"/>
              </a:ext>
            </a:extLst>
          </p:cNvPr>
          <p:cNvSpPr txBox="1"/>
          <p:nvPr/>
        </p:nvSpPr>
        <p:spPr>
          <a:xfrm>
            <a:off x="5826533" y="1743444"/>
            <a:ext cx="513236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b="1" dirty="0"/>
              <a:t>Example:</a:t>
            </a:r>
            <a:endParaRPr lang="en-ZA" sz="2800" dirty="0"/>
          </a:p>
          <a:p>
            <a:pPr lvl="0"/>
            <a:r>
              <a:rPr lang="en-ZA" sz="2800" dirty="0"/>
              <a:t>If it rains, the ground gets wet.</a:t>
            </a:r>
          </a:p>
          <a:p>
            <a:pPr lvl="0"/>
            <a:r>
              <a:rPr lang="en-ZA" sz="1600" dirty="0">
                <a:solidFill>
                  <a:srgbClr val="FF0000"/>
                </a:solidFill>
              </a:rPr>
              <a:t>You can come up with this conclusion</a:t>
            </a:r>
          </a:p>
          <a:p>
            <a:pPr lvl="0"/>
            <a:r>
              <a:rPr lang="en-ZA" sz="2800" dirty="0"/>
              <a:t>The ground is not wet.</a:t>
            </a:r>
          </a:p>
          <a:p>
            <a:pPr lvl="0"/>
            <a:r>
              <a:rPr lang="en-ZA" sz="2800" dirty="0"/>
              <a:t>∴ It is not raining.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AAAC5-A2F7-20E9-63F8-46A97DE7757A}"/>
              </a:ext>
            </a:extLst>
          </p:cNvPr>
          <p:cNvSpPr txBox="1"/>
          <p:nvPr/>
        </p:nvSpPr>
        <p:spPr>
          <a:xfrm>
            <a:off x="870147" y="4526167"/>
            <a:ext cx="8829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How it's used:</a:t>
            </a:r>
            <a:endParaRPr lang="en-ZA" dirty="0"/>
          </a:p>
          <a:p>
            <a:pPr lvl="0"/>
            <a:r>
              <a:rPr lang="en-ZA" dirty="0"/>
              <a:t>In science: "If this substance is acidic, it will turn litmus red." If no </a:t>
            </a:r>
            <a:r>
              <a:rPr lang="en-ZA" dirty="0" err="1"/>
              <a:t>color</a:t>
            </a:r>
            <a:r>
              <a:rPr lang="en-ZA" dirty="0"/>
              <a:t> change → not acidic.</a:t>
            </a:r>
          </a:p>
          <a:p>
            <a:pPr lvl="0"/>
            <a:r>
              <a:rPr lang="en-ZA" dirty="0"/>
              <a:t>In troubleshooting: "If the battery is dead, the phone won’t turn on." Phone turns on → battery is not dead.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E495-4D4E-6902-B395-C0A6BA502959}"/>
              </a:ext>
            </a:extLst>
          </p:cNvPr>
          <p:cNvSpPr txBox="1"/>
          <p:nvPr/>
        </p:nvSpPr>
        <p:spPr>
          <a:xfrm>
            <a:off x="9554017" y="6365228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Ngwepe</a:t>
            </a:r>
            <a:r>
              <a:rPr lang="en-US" dirty="0"/>
              <a:t> FM</a:t>
            </a:r>
          </a:p>
        </p:txBody>
      </p:sp>
    </p:spTree>
    <p:extLst>
      <p:ext uri="{BB962C8B-B14F-4D97-AF65-F5344CB8AC3E}">
        <p14:creationId xmlns:p14="http://schemas.microsoft.com/office/powerpoint/2010/main" val="99427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E422-4EBF-19F3-D7CC-E4910D5A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E5B136-AEFC-AF5A-6DA3-1609E87D9508}"/>
              </a:ext>
            </a:extLst>
          </p:cNvPr>
          <p:cNvSpPr txBox="1"/>
          <p:nvPr/>
        </p:nvSpPr>
        <p:spPr>
          <a:xfrm>
            <a:off x="222422" y="577507"/>
            <a:ext cx="118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Why are they important?</a:t>
            </a:r>
            <a:endParaRPr lang="en-US" sz="3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8E36E1-6E8B-750D-5D6B-E74FB380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97064"/>
              </p:ext>
            </p:extLst>
          </p:nvPr>
        </p:nvGraphicFramePr>
        <p:xfrm>
          <a:off x="426308" y="1483899"/>
          <a:ext cx="11430000" cy="4796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9454">
                  <a:extLst>
                    <a:ext uri="{9D8B030D-6E8A-4147-A177-3AD203B41FA5}">
                      <a16:colId xmlns:a16="http://schemas.microsoft.com/office/drawing/2014/main" val="1719938625"/>
                    </a:ext>
                  </a:extLst>
                </a:gridCol>
                <a:gridCol w="6530546">
                  <a:extLst>
                    <a:ext uri="{9D8B030D-6E8A-4147-A177-3AD203B41FA5}">
                      <a16:colId xmlns:a16="http://schemas.microsoft.com/office/drawing/2014/main" val="58887544"/>
                    </a:ext>
                  </a:extLst>
                </a:gridCol>
              </a:tblGrid>
              <a:tr h="291368">
                <a:tc>
                  <a:txBody>
                    <a:bodyPr/>
                    <a:lstStyle/>
                    <a:p>
                      <a:pPr marL="226695" algn="ctr">
                        <a:buNone/>
                      </a:pPr>
                      <a:r>
                        <a:rPr lang="en-ZA" sz="1800" kern="0">
                          <a:effectLst/>
                        </a:rPr>
                        <a:t>Reason</a:t>
                      </a:r>
                      <a:endParaRPr lang="en-ZA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 algn="ctr">
                        <a:buNone/>
                      </a:pPr>
                      <a:r>
                        <a:rPr lang="en-ZA" sz="1800" kern="0">
                          <a:effectLst/>
                        </a:rPr>
                        <a:t>Explanation</a:t>
                      </a:r>
                      <a:endParaRPr lang="en-ZA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03195065"/>
                  </a:ext>
                </a:extLst>
              </a:tr>
              <a:tr h="845256"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>
                          <a:effectLst/>
                        </a:rPr>
                        <a:t>🔹 Foundation of logical thinking</a:t>
                      </a:r>
                      <a:endParaRPr lang="en-ZA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>
                          <a:effectLst/>
                        </a:rPr>
                        <a:t>They help us build valid arguments and avoid faulty reasoning.</a:t>
                      </a:r>
                      <a:endParaRPr lang="en-ZA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7766151"/>
                  </a:ext>
                </a:extLst>
              </a:tr>
              <a:tr h="845256"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>
                          <a:effectLst/>
                        </a:rPr>
                        <a:t>🔹 Used in mathematics and proofs</a:t>
                      </a:r>
                      <a:endParaRPr lang="en-ZA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 dirty="0">
                          <a:effectLst/>
                        </a:rPr>
                        <a:t>Most formal proofs (like in algebra or calculus) rely on these inference rules.</a:t>
                      </a:r>
                      <a:endParaRPr lang="en-ZA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7858813"/>
                  </a:ext>
                </a:extLst>
              </a:tr>
              <a:tr h="1122200"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 dirty="0">
                          <a:effectLst/>
                        </a:rPr>
                        <a:t>🔹 Essential in programming and AI</a:t>
                      </a:r>
                      <a:endParaRPr lang="en-ZA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>
                          <a:effectLst/>
                        </a:rPr>
                        <a:t>Conditional logic (if-then statements) in code is based on modus ponens. Decision-making systems also use these rules.</a:t>
                      </a:r>
                      <a:endParaRPr lang="en-ZA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1402918"/>
                  </a:ext>
                </a:extLst>
              </a:tr>
              <a:tr h="845256"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>
                          <a:effectLst/>
                        </a:rPr>
                        <a:t>🔹 Critical in scientific reasoning</a:t>
                      </a:r>
                      <a:endParaRPr lang="en-ZA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 dirty="0">
                          <a:effectLst/>
                        </a:rPr>
                        <a:t>Hypotheses are tested through predictions (modus ponens) and falsification (modus tollens).</a:t>
                      </a:r>
                      <a:endParaRPr lang="en-ZA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33389947"/>
                  </a:ext>
                </a:extLst>
              </a:tr>
              <a:tr h="845256"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 dirty="0">
                          <a:effectLst/>
                        </a:rPr>
                        <a:t>🔹 Helps detect fallacies</a:t>
                      </a:r>
                      <a:endParaRPr lang="en-ZA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1800" kern="0" dirty="0">
                          <a:effectLst/>
                        </a:rPr>
                        <a:t>Knowing these helps identify when someone is arguing incorrectly or manipulating logic.</a:t>
                      </a:r>
                      <a:endParaRPr lang="en-ZA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89060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45C782-77A6-ACA3-A334-3D6C7353A370}"/>
              </a:ext>
            </a:extLst>
          </p:cNvPr>
          <p:cNvSpPr txBox="1"/>
          <p:nvPr/>
        </p:nvSpPr>
        <p:spPr>
          <a:xfrm>
            <a:off x="9554017" y="6351373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Ngwepe</a:t>
            </a:r>
            <a:r>
              <a:rPr lang="en-US" dirty="0"/>
              <a:t> FM</a:t>
            </a:r>
          </a:p>
        </p:txBody>
      </p:sp>
    </p:spTree>
    <p:extLst>
      <p:ext uri="{BB962C8B-B14F-4D97-AF65-F5344CB8AC3E}">
        <p14:creationId xmlns:p14="http://schemas.microsoft.com/office/powerpoint/2010/main" val="26238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DD9A-2F03-741E-D263-610BB8FA6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6905E-09FE-5321-9C06-641907970519}"/>
              </a:ext>
            </a:extLst>
          </p:cNvPr>
          <p:cNvSpPr txBox="1"/>
          <p:nvPr/>
        </p:nvSpPr>
        <p:spPr>
          <a:xfrm>
            <a:off x="222422" y="577507"/>
            <a:ext cx="118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Summary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91520-DC67-A5B4-96C7-265DB4AC26B7}"/>
              </a:ext>
            </a:extLst>
          </p:cNvPr>
          <p:cNvSpPr txBox="1"/>
          <p:nvPr/>
        </p:nvSpPr>
        <p:spPr>
          <a:xfrm>
            <a:off x="870147" y="4526167"/>
            <a:ext cx="882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Both are </a:t>
            </a:r>
            <a:r>
              <a:rPr lang="en-ZA" b="1" dirty="0"/>
              <a:t>valid forms of logical reasoning</a:t>
            </a:r>
            <a:r>
              <a:rPr lang="en-ZA" dirty="0"/>
              <a:t> that ensure conclusions follow logically from premises — which is </a:t>
            </a:r>
            <a:r>
              <a:rPr lang="en-ZA" b="1" dirty="0"/>
              <a:t>vital for clear thinking, sound argumentation, and reliable decision-making</a:t>
            </a:r>
            <a:r>
              <a:rPr lang="en-ZA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B18BBE-05E9-F82F-1ADD-5D7498A2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03962"/>
              </p:ext>
            </p:extLst>
          </p:nvPr>
        </p:nvGraphicFramePr>
        <p:xfrm>
          <a:off x="963827" y="1408503"/>
          <a:ext cx="10144896" cy="2941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1632">
                  <a:extLst>
                    <a:ext uri="{9D8B030D-6E8A-4147-A177-3AD203B41FA5}">
                      <a16:colId xmlns:a16="http://schemas.microsoft.com/office/drawing/2014/main" val="1762325173"/>
                    </a:ext>
                  </a:extLst>
                </a:gridCol>
                <a:gridCol w="3381632">
                  <a:extLst>
                    <a:ext uri="{9D8B030D-6E8A-4147-A177-3AD203B41FA5}">
                      <a16:colId xmlns:a16="http://schemas.microsoft.com/office/drawing/2014/main" val="2577194688"/>
                    </a:ext>
                  </a:extLst>
                </a:gridCol>
                <a:gridCol w="3381632">
                  <a:extLst>
                    <a:ext uri="{9D8B030D-6E8A-4147-A177-3AD203B41FA5}">
                      <a16:colId xmlns:a16="http://schemas.microsoft.com/office/drawing/2014/main" val="2137890626"/>
                    </a:ext>
                  </a:extLst>
                </a:gridCol>
              </a:tblGrid>
              <a:tr h="600097">
                <a:tc>
                  <a:txBody>
                    <a:bodyPr/>
                    <a:lstStyle/>
                    <a:p>
                      <a:pPr marL="226695" algn="ctr">
                        <a:buNone/>
                      </a:pPr>
                      <a:r>
                        <a:rPr lang="en-ZA" sz="2400" kern="0">
                          <a:effectLst/>
                        </a:rPr>
                        <a:t>Rule</a:t>
                      </a:r>
                      <a:endParaRPr lang="en-ZA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 algn="ctr">
                        <a:buNone/>
                      </a:pPr>
                      <a:r>
                        <a:rPr lang="en-ZA" sz="2400" kern="0">
                          <a:effectLst/>
                        </a:rPr>
                        <a:t>Structure</a:t>
                      </a:r>
                      <a:endParaRPr lang="en-ZA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 algn="ctr">
                        <a:buNone/>
                      </a:pPr>
                      <a:r>
                        <a:rPr lang="en-ZA" sz="2400" kern="0">
                          <a:effectLst/>
                        </a:rPr>
                        <a:t>Type</a:t>
                      </a:r>
                      <a:endParaRPr lang="en-ZA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9688159"/>
                  </a:ext>
                </a:extLst>
              </a:tr>
              <a:tr h="1170488"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2400" kern="0">
                          <a:effectLst/>
                        </a:rPr>
                        <a:t>Modus Ponens</a:t>
                      </a:r>
                      <a:endParaRPr lang="en-ZA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2400" kern="0">
                          <a:effectLst/>
                        </a:rPr>
                        <a:t>If P → Q; P is true ⇒ Q is true</a:t>
                      </a:r>
                      <a:endParaRPr lang="en-ZA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2400" kern="0" dirty="0">
                          <a:effectLst/>
                        </a:rPr>
                        <a:t>Affirming the antecedent</a:t>
                      </a:r>
                      <a:endParaRPr lang="en-ZA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53249532"/>
                  </a:ext>
                </a:extLst>
              </a:tr>
              <a:tr h="1170488"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2400" kern="0" dirty="0">
                          <a:effectLst/>
                        </a:rPr>
                        <a:t>Modus Tollens</a:t>
                      </a:r>
                      <a:endParaRPr lang="en-ZA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2400" kern="0" dirty="0">
                          <a:effectLst/>
                        </a:rPr>
                        <a:t>If P → Q; Q is false ⇒ P is false</a:t>
                      </a:r>
                      <a:endParaRPr lang="en-ZA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6695">
                        <a:buNone/>
                      </a:pPr>
                      <a:r>
                        <a:rPr lang="en-ZA" sz="2400" kern="0" dirty="0">
                          <a:effectLst/>
                        </a:rPr>
                        <a:t>Denying the consequent</a:t>
                      </a:r>
                      <a:endParaRPr lang="en-ZA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79248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5B4053-8881-6EFF-F37C-082CEE33E887}"/>
              </a:ext>
            </a:extLst>
          </p:cNvPr>
          <p:cNvSpPr txBox="1"/>
          <p:nvPr/>
        </p:nvSpPr>
        <p:spPr>
          <a:xfrm>
            <a:off x="9554017" y="6351373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Ngwepe</a:t>
            </a:r>
            <a:r>
              <a:rPr lang="en-US" dirty="0"/>
              <a:t> FM</a:t>
            </a:r>
          </a:p>
        </p:txBody>
      </p:sp>
    </p:spTree>
    <p:extLst>
      <p:ext uri="{BB962C8B-B14F-4D97-AF65-F5344CB8AC3E}">
        <p14:creationId xmlns:p14="http://schemas.microsoft.com/office/powerpoint/2010/main" val="64468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</TotalTime>
  <Words>432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Modus Ponens and Modus Tollens: Explanation and Importance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2025-07-24T11:57:30Z</dcterms:created>
  <dcterms:modified xsi:type="dcterms:W3CDTF">2025-07-24T12:15:53Z</dcterms:modified>
</cp:coreProperties>
</file>