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5" r:id="rId2"/>
    <p:sldId id="830" r:id="rId3"/>
    <p:sldId id="462" r:id="rId4"/>
    <p:sldId id="437" r:id="rId5"/>
    <p:sldId id="463" r:id="rId6"/>
    <p:sldId id="464" r:id="rId7"/>
    <p:sldId id="420" r:id="rId8"/>
    <p:sldId id="259" r:id="rId9"/>
    <p:sldId id="833" r:id="rId10"/>
    <p:sldId id="778" r:id="rId11"/>
    <p:sldId id="831" r:id="rId12"/>
    <p:sldId id="569" r:id="rId13"/>
    <p:sldId id="777" r:id="rId14"/>
    <p:sldId id="558" r:id="rId15"/>
    <p:sldId id="776" r:id="rId16"/>
    <p:sldId id="589" r:id="rId17"/>
    <p:sldId id="448" r:id="rId18"/>
    <p:sldId id="590" r:id="rId19"/>
    <p:sldId id="786" r:id="rId20"/>
    <p:sldId id="852" r:id="rId21"/>
    <p:sldId id="772" r:id="rId22"/>
    <p:sldId id="853" r:id="rId23"/>
    <p:sldId id="824" r:id="rId24"/>
    <p:sldId id="770" r:id="rId25"/>
    <p:sldId id="832" r:id="rId26"/>
    <p:sldId id="843" r:id="rId27"/>
    <p:sldId id="834" r:id="rId28"/>
    <p:sldId id="794" r:id="rId29"/>
    <p:sldId id="844" r:id="rId30"/>
    <p:sldId id="845" r:id="rId31"/>
    <p:sldId id="836" r:id="rId32"/>
    <p:sldId id="760" r:id="rId33"/>
    <p:sldId id="846" r:id="rId34"/>
    <p:sldId id="847" r:id="rId35"/>
    <p:sldId id="848" r:id="rId36"/>
    <p:sldId id="561" r:id="rId37"/>
    <p:sldId id="849" r:id="rId38"/>
    <p:sldId id="850" r:id="rId39"/>
    <p:sldId id="851" r:id="rId40"/>
    <p:sldId id="687" r:id="rId41"/>
    <p:sldId id="567" r:id="rId42"/>
    <p:sldId id="779" r:id="rId43"/>
    <p:sldId id="781" r:id="rId44"/>
    <p:sldId id="780" r:id="rId45"/>
    <p:sldId id="55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6D6F"/>
    <a:srgbClr val="254B56"/>
    <a:srgbClr val="758FA1"/>
    <a:srgbClr val="EEB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87FC59-0124-43BE-B1A9-A75E9C2549DA}" v="54" dt="2023-01-09T19:46:17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Talal Saleh Alshihayb" userId="8b043d94-c3bc-4766-b109-9fc93264eb2d" providerId="ADAL" clId="{281A13C7-F1B7-4AE8-AFF6-E90A7EB2698C}"/>
    <pc:docChg chg="custSel delSld modSld">
      <pc:chgData name="Dr. Talal Saleh Alshihayb" userId="8b043d94-c3bc-4766-b109-9fc93264eb2d" providerId="ADAL" clId="{281A13C7-F1B7-4AE8-AFF6-E90A7EB2698C}" dt="2022-10-27T12:36:40.795" v="42" actId="47"/>
      <pc:docMkLst>
        <pc:docMk/>
      </pc:docMkLst>
      <pc:sldChg chg="del">
        <pc:chgData name="Dr. Talal Saleh Alshihayb" userId="8b043d94-c3bc-4766-b109-9fc93264eb2d" providerId="ADAL" clId="{281A13C7-F1B7-4AE8-AFF6-E90A7EB2698C}" dt="2022-10-27T12:36:40.795" v="42" actId="47"/>
        <pc:sldMkLst>
          <pc:docMk/>
          <pc:sldMk cId="1689878293" sldId="257"/>
        </pc:sldMkLst>
      </pc:sldChg>
      <pc:sldChg chg="modSp mod">
        <pc:chgData name="Dr. Talal Saleh Alshihayb" userId="8b043d94-c3bc-4766-b109-9fc93264eb2d" providerId="ADAL" clId="{281A13C7-F1B7-4AE8-AFF6-E90A7EB2698C}" dt="2022-10-27T12:36:24.731" v="41" actId="20577"/>
        <pc:sldMkLst>
          <pc:docMk/>
          <pc:sldMk cId="1929648928" sldId="455"/>
        </pc:sldMkLst>
        <pc:spChg chg="mod">
          <ac:chgData name="Dr. Talal Saleh Alshihayb" userId="8b043d94-c3bc-4766-b109-9fc93264eb2d" providerId="ADAL" clId="{281A13C7-F1B7-4AE8-AFF6-E90A7EB2698C}" dt="2022-10-27T12:36:24.731" v="41" actId="20577"/>
          <ac:spMkLst>
            <pc:docMk/>
            <pc:sldMk cId="1929648928" sldId="455"/>
            <ac:spMk id="2" creationId="{8D4D7CA5-E776-45DC-8A6F-61F81BE0ACA9}"/>
          </ac:spMkLst>
        </pc:spChg>
        <pc:spChg chg="mod">
          <ac:chgData name="Dr. Talal Saleh Alshihayb" userId="8b043d94-c3bc-4766-b109-9fc93264eb2d" providerId="ADAL" clId="{281A13C7-F1B7-4AE8-AFF6-E90A7EB2698C}" dt="2022-10-27T12:36:17.480" v="8" actId="20577"/>
          <ac:spMkLst>
            <pc:docMk/>
            <pc:sldMk cId="1929648928" sldId="455"/>
            <ac:spMk id="4" creationId="{60E2B75C-4B13-4D3B-82DD-4B19CC839190}"/>
          </ac:spMkLst>
        </pc:spChg>
      </pc:sldChg>
    </pc:docChg>
  </pc:docChgLst>
  <pc:docChgLst>
    <pc:chgData name="Alshihayb, Talal Saleh" userId="7963d262-8874-472d-9935-1faf07e635eb" providerId="ADAL" clId="{9A806DF2-8801-46A9-B35F-13DC894D5560}"/>
    <pc:docChg chg="modSld">
      <pc:chgData name="Alshihayb, Talal Saleh" userId="7963d262-8874-472d-9935-1faf07e635eb" providerId="ADAL" clId="{9A806DF2-8801-46A9-B35F-13DC894D5560}" dt="2022-10-27T12:34:33.072" v="23" actId="20577"/>
      <pc:docMkLst>
        <pc:docMk/>
      </pc:docMkLst>
      <pc:sldChg chg="modSp mod">
        <pc:chgData name="Alshihayb, Talal Saleh" userId="7963d262-8874-472d-9935-1faf07e635eb" providerId="ADAL" clId="{9A806DF2-8801-46A9-B35F-13DC894D5560}" dt="2022-10-27T12:34:33.072" v="23" actId="20577"/>
        <pc:sldMkLst>
          <pc:docMk/>
          <pc:sldMk cId="1929648928" sldId="455"/>
        </pc:sldMkLst>
        <pc:spChg chg="mod">
          <ac:chgData name="Alshihayb, Talal Saleh" userId="7963d262-8874-472d-9935-1faf07e635eb" providerId="ADAL" clId="{9A806DF2-8801-46A9-B35F-13DC894D5560}" dt="2022-10-27T12:34:19.403" v="15" actId="20577"/>
          <ac:spMkLst>
            <pc:docMk/>
            <pc:sldMk cId="1929648928" sldId="455"/>
            <ac:spMk id="2" creationId="{8D4D7CA5-E776-45DC-8A6F-61F81BE0ACA9}"/>
          </ac:spMkLst>
        </pc:spChg>
        <pc:spChg chg="mod">
          <ac:chgData name="Alshihayb, Talal Saleh" userId="7963d262-8874-472d-9935-1faf07e635eb" providerId="ADAL" clId="{9A806DF2-8801-46A9-B35F-13DC894D5560}" dt="2022-10-27T12:34:33.072" v="23" actId="20577"/>
          <ac:spMkLst>
            <pc:docMk/>
            <pc:sldMk cId="1929648928" sldId="455"/>
            <ac:spMk id="3" creationId="{35C1F8C3-0544-41D9-8002-87D4C6DBA6D6}"/>
          </ac:spMkLst>
        </pc:spChg>
      </pc:sldChg>
    </pc:docChg>
  </pc:docChgLst>
  <pc:docChgLst>
    <pc:chgData name="Dr. Talal Saleh Alshihayb" userId="8b043d94-c3bc-4766-b109-9fc93264eb2d" providerId="ADAL" clId="{3987FC59-0124-43BE-B1A9-A75E9C2549DA}"/>
    <pc:docChg chg="undo custSel addSld delSld modSld sldOrd">
      <pc:chgData name="Dr. Talal Saleh Alshihayb" userId="8b043d94-c3bc-4766-b109-9fc93264eb2d" providerId="ADAL" clId="{3987FC59-0124-43BE-B1A9-A75E9C2549DA}" dt="2023-01-09T19:51:13.224" v="2894" actId="20577"/>
      <pc:docMkLst>
        <pc:docMk/>
      </pc:docMkLst>
      <pc:sldChg chg="addSp delSp modSp add mod">
        <pc:chgData name="Dr. Talal Saleh Alshihayb" userId="8b043d94-c3bc-4766-b109-9fc93264eb2d" providerId="ADAL" clId="{3987FC59-0124-43BE-B1A9-A75E9C2549DA}" dt="2023-01-09T14:35:14.528" v="52" actId="478"/>
        <pc:sldMkLst>
          <pc:docMk/>
          <pc:sldMk cId="2972349643" sldId="259"/>
        </pc:sldMkLst>
        <pc:spChg chg="mod">
          <ac:chgData name="Dr. Talal Saleh Alshihayb" userId="8b043d94-c3bc-4766-b109-9fc93264eb2d" providerId="ADAL" clId="{3987FC59-0124-43BE-B1A9-A75E9C2549DA}" dt="2022-10-31T13:01:05.377" v="37" actId="404"/>
          <ac:spMkLst>
            <pc:docMk/>
            <pc:sldMk cId="2972349643" sldId="259"/>
            <ac:spMk id="3" creationId="{C48EBCF3-9263-43D3-96BA-CF39CC27EE58}"/>
          </ac:spMkLst>
        </pc:spChg>
        <pc:spChg chg="add del mod">
          <ac:chgData name="Dr. Talal Saleh Alshihayb" userId="8b043d94-c3bc-4766-b109-9fc93264eb2d" providerId="ADAL" clId="{3987FC59-0124-43BE-B1A9-A75E9C2549DA}" dt="2023-01-09T14:35:14.528" v="52" actId="478"/>
          <ac:spMkLst>
            <pc:docMk/>
            <pc:sldMk cId="2972349643" sldId="259"/>
            <ac:spMk id="4" creationId="{BC39EA12-A2EB-515E-EE37-832C43BBAAA2}"/>
          </ac:spMkLst>
        </pc:spChg>
        <pc:spChg chg="add del mod">
          <ac:chgData name="Dr. Talal Saleh Alshihayb" userId="8b043d94-c3bc-4766-b109-9fc93264eb2d" providerId="ADAL" clId="{3987FC59-0124-43BE-B1A9-A75E9C2549DA}" dt="2023-01-09T14:35:14.528" v="52" actId="478"/>
          <ac:spMkLst>
            <pc:docMk/>
            <pc:sldMk cId="2972349643" sldId="259"/>
            <ac:spMk id="6" creationId="{2DEE77F6-057C-950D-66F6-69FA921E2EA1}"/>
          </ac:spMkLst>
        </pc:spChg>
        <pc:spChg chg="add del mod">
          <ac:chgData name="Dr. Talal Saleh Alshihayb" userId="8b043d94-c3bc-4766-b109-9fc93264eb2d" providerId="ADAL" clId="{3987FC59-0124-43BE-B1A9-A75E9C2549DA}" dt="2023-01-09T14:35:14.528" v="52" actId="478"/>
          <ac:spMkLst>
            <pc:docMk/>
            <pc:sldMk cId="2972349643" sldId="259"/>
            <ac:spMk id="7" creationId="{7B1ECD11-C711-E258-C510-EAFBD5BFB943}"/>
          </ac:spMkLst>
        </pc:spChg>
        <pc:spChg chg="add del mod">
          <ac:chgData name="Dr. Talal Saleh Alshihayb" userId="8b043d94-c3bc-4766-b109-9fc93264eb2d" providerId="ADAL" clId="{3987FC59-0124-43BE-B1A9-A75E9C2549DA}" dt="2023-01-09T14:35:14.528" v="52" actId="478"/>
          <ac:spMkLst>
            <pc:docMk/>
            <pc:sldMk cId="2972349643" sldId="259"/>
            <ac:spMk id="8" creationId="{A945C852-8363-6523-42AD-8F1E241159AF}"/>
          </ac:spMkLst>
        </pc:spChg>
      </pc:sldChg>
      <pc:sldChg chg="add">
        <pc:chgData name="Dr. Talal Saleh Alshihayb" userId="8b043d94-c3bc-4766-b109-9fc93264eb2d" providerId="ADAL" clId="{3987FC59-0124-43BE-B1A9-A75E9C2549DA}" dt="2023-01-09T14:34:20.131" v="46"/>
        <pc:sldMkLst>
          <pc:docMk/>
          <pc:sldMk cId="4052461867" sldId="420"/>
        </pc:sldMkLst>
      </pc:sldChg>
      <pc:sldChg chg="add">
        <pc:chgData name="Dr. Talal Saleh Alshihayb" userId="8b043d94-c3bc-4766-b109-9fc93264eb2d" providerId="ADAL" clId="{3987FC59-0124-43BE-B1A9-A75E9C2549DA}" dt="2023-01-09T14:33:24.906" v="43"/>
        <pc:sldMkLst>
          <pc:docMk/>
          <pc:sldMk cId="706033141" sldId="437"/>
        </pc:sldMkLst>
      </pc:sldChg>
      <pc:sldChg chg="add">
        <pc:chgData name="Dr. Talal Saleh Alshihayb" userId="8b043d94-c3bc-4766-b109-9fc93264eb2d" providerId="ADAL" clId="{3987FC59-0124-43BE-B1A9-A75E9C2549DA}" dt="2023-01-09T14:51:34.626" v="143"/>
        <pc:sldMkLst>
          <pc:docMk/>
          <pc:sldMk cId="3518108408" sldId="448"/>
        </pc:sldMkLst>
      </pc:sldChg>
      <pc:sldChg chg="modSp mod">
        <pc:chgData name="Dr. Talal Saleh Alshihayb" userId="8b043d94-c3bc-4766-b109-9fc93264eb2d" providerId="ADAL" clId="{3987FC59-0124-43BE-B1A9-A75E9C2549DA}" dt="2023-01-09T14:40:50.350" v="109" actId="14100"/>
        <pc:sldMkLst>
          <pc:docMk/>
          <pc:sldMk cId="1929648928" sldId="455"/>
        </pc:sldMkLst>
        <pc:spChg chg="mod">
          <ac:chgData name="Dr. Talal Saleh Alshihayb" userId="8b043d94-c3bc-4766-b109-9fc93264eb2d" providerId="ADAL" clId="{3987FC59-0124-43BE-B1A9-A75E9C2549DA}" dt="2023-01-09T14:40:50.350" v="109" actId="14100"/>
          <ac:spMkLst>
            <pc:docMk/>
            <pc:sldMk cId="1929648928" sldId="455"/>
            <ac:spMk id="2" creationId="{8D4D7CA5-E776-45DC-8A6F-61F81BE0ACA9}"/>
          </ac:spMkLst>
        </pc:spChg>
        <pc:spChg chg="mod">
          <ac:chgData name="Dr. Talal Saleh Alshihayb" userId="8b043d94-c3bc-4766-b109-9fc93264eb2d" providerId="ADAL" clId="{3987FC59-0124-43BE-B1A9-A75E9C2549DA}" dt="2023-01-09T14:23:03.759" v="41" actId="20577"/>
          <ac:spMkLst>
            <pc:docMk/>
            <pc:sldMk cId="1929648928" sldId="455"/>
            <ac:spMk id="3" creationId="{35C1F8C3-0544-41D9-8002-87D4C6DBA6D6}"/>
          </ac:spMkLst>
        </pc:spChg>
      </pc:sldChg>
      <pc:sldChg chg="add modAnim">
        <pc:chgData name="Dr. Talal Saleh Alshihayb" userId="8b043d94-c3bc-4766-b109-9fc93264eb2d" providerId="ADAL" clId="{3987FC59-0124-43BE-B1A9-A75E9C2549DA}" dt="2023-01-09T14:35:22.100" v="53"/>
        <pc:sldMkLst>
          <pc:docMk/>
          <pc:sldMk cId="2551787024" sldId="462"/>
        </pc:sldMkLst>
      </pc:sldChg>
      <pc:sldChg chg="add">
        <pc:chgData name="Dr. Talal Saleh Alshihayb" userId="8b043d94-c3bc-4766-b109-9fc93264eb2d" providerId="ADAL" clId="{3987FC59-0124-43BE-B1A9-A75E9C2549DA}" dt="2023-01-09T14:33:51.926" v="45"/>
        <pc:sldMkLst>
          <pc:docMk/>
          <pc:sldMk cId="1368607225" sldId="463"/>
        </pc:sldMkLst>
      </pc:sldChg>
      <pc:sldChg chg="add">
        <pc:chgData name="Dr. Talal Saleh Alshihayb" userId="8b043d94-c3bc-4766-b109-9fc93264eb2d" providerId="ADAL" clId="{3987FC59-0124-43BE-B1A9-A75E9C2549DA}" dt="2023-01-09T14:33:51.926" v="45"/>
        <pc:sldMkLst>
          <pc:docMk/>
          <pc:sldMk cId="1372566366" sldId="464"/>
        </pc:sldMkLst>
      </pc:sldChg>
      <pc:sldChg chg="add">
        <pc:chgData name="Dr. Talal Saleh Alshihayb" userId="8b043d94-c3bc-4766-b109-9fc93264eb2d" providerId="ADAL" clId="{3987FC59-0124-43BE-B1A9-A75E9C2549DA}" dt="2023-01-09T14:57:33.519" v="157"/>
        <pc:sldMkLst>
          <pc:docMk/>
          <pc:sldMk cId="2441970325" sldId="557"/>
        </pc:sldMkLst>
      </pc:sldChg>
      <pc:sldChg chg="add">
        <pc:chgData name="Dr. Talal Saleh Alshihayb" userId="8b043d94-c3bc-4766-b109-9fc93264eb2d" providerId="ADAL" clId="{3987FC59-0124-43BE-B1A9-A75E9C2549DA}" dt="2023-01-09T14:53:32.959" v="145"/>
        <pc:sldMkLst>
          <pc:docMk/>
          <pc:sldMk cId="1759955172" sldId="558"/>
        </pc:sldMkLst>
      </pc:sldChg>
      <pc:sldChg chg="add">
        <pc:chgData name="Dr. Talal Saleh Alshihayb" userId="8b043d94-c3bc-4766-b109-9fc93264eb2d" providerId="ADAL" clId="{3987FC59-0124-43BE-B1A9-A75E9C2549DA}" dt="2023-01-09T19:24:28.249" v="2097"/>
        <pc:sldMkLst>
          <pc:docMk/>
          <pc:sldMk cId="2158393265" sldId="561"/>
        </pc:sldMkLst>
      </pc:sldChg>
      <pc:sldChg chg="add">
        <pc:chgData name="Dr. Talal Saleh Alshihayb" userId="8b043d94-c3bc-4766-b109-9fc93264eb2d" providerId="ADAL" clId="{3987FC59-0124-43BE-B1A9-A75E9C2549DA}" dt="2023-01-09T14:58:05.528" v="158"/>
        <pc:sldMkLst>
          <pc:docMk/>
          <pc:sldMk cId="4231272324" sldId="567"/>
        </pc:sldMkLst>
      </pc:sldChg>
      <pc:sldChg chg="add">
        <pc:chgData name="Dr. Talal Saleh Alshihayb" userId="8b043d94-c3bc-4766-b109-9fc93264eb2d" providerId="ADAL" clId="{3987FC59-0124-43BE-B1A9-A75E9C2549DA}" dt="2023-01-09T14:46:13.382" v="134"/>
        <pc:sldMkLst>
          <pc:docMk/>
          <pc:sldMk cId="3271509323" sldId="569"/>
        </pc:sldMkLst>
      </pc:sldChg>
      <pc:sldChg chg="add">
        <pc:chgData name="Dr. Talal Saleh Alshihayb" userId="8b043d94-c3bc-4766-b109-9fc93264eb2d" providerId="ADAL" clId="{3987FC59-0124-43BE-B1A9-A75E9C2549DA}" dt="2023-01-09T14:51:34.626" v="143"/>
        <pc:sldMkLst>
          <pc:docMk/>
          <pc:sldMk cId="685769370" sldId="589"/>
        </pc:sldMkLst>
      </pc:sldChg>
      <pc:sldChg chg="modSp add mod">
        <pc:chgData name="Dr. Talal Saleh Alshihayb" userId="8b043d94-c3bc-4766-b109-9fc93264eb2d" providerId="ADAL" clId="{3987FC59-0124-43BE-B1A9-A75E9C2549DA}" dt="2023-01-09T19:32:40.110" v="2170" actId="1076"/>
        <pc:sldMkLst>
          <pc:docMk/>
          <pc:sldMk cId="3607307634" sldId="590"/>
        </pc:sldMkLst>
        <pc:picChg chg="mod">
          <ac:chgData name="Dr. Talal Saleh Alshihayb" userId="8b043d94-c3bc-4766-b109-9fc93264eb2d" providerId="ADAL" clId="{3987FC59-0124-43BE-B1A9-A75E9C2549DA}" dt="2023-01-09T19:32:40.110" v="2170" actId="1076"/>
          <ac:picMkLst>
            <pc:docMk/>
            <pc:sldMk cId="3607307634" sldId="590"/>
            <ac:picMk id="4" creationId="{9DDF47ED-E18A-40B8-B452-D361200B991C}"/>
          </ac:picMkLst>
        </pc:picChg>
      </pc:sldChg>
      <pc:sldChg chg="add">
        <pc:chgData name="Dr. Talal Saleh Alshihayb" userId="8b043d94-c3bc-4766-b109-9fc93264eb2d" providerId="ADAL" clId="{3987FC59-0124-43BE-B1A9-A75E9C2549DA}" dt="2023-01-09T19:46:17.310" v="2623"/>
        <pc:sldMkLst>
          <pc:docMk/>
          <pc:sldMk cId="2926691752" sldId="687"/>
        </pc:sldMkLst>
      </pc:sldChg>
      <pc:sldChg chg="add">
        <pc:chgData name="Dr. Talal Saleh Alshihayb" userId="8b043d94-c3bc-4766-b109-9fc93264eb2d" providerId="ADAL" clId="{3987FC59-0124-43BE-B1A9-A75E9C2549DA}" dt="2023-01-09T19:16:54.093" v="1611"/>
        <pc:sldMkLst>
          <pc:docMk/>
          <pc:sldMk cId="4292457808" sldId="760"/>
        </pc:sldMkLst>
      </pc:sldChg>
      <pc:sldChg chg="add">
        <pc:chgData name="Dr. Talal Saleh Alshihayb" userId="8b043d94-c3bc-4766-b109-9fc93264eb2d" providerId="ADAL" clId="{3987FC59-0124-43BE-B1A9-A75E9C2549DA}" dt="2023-01-09T14:55:50.030" v="146"/>
        <pc:sldMkLst>
          <pc:docMk/>
          <pc:sldMk cId="3617861333" sldId="770"/>
        </pc:sldMkLst>
      </pc:sldChg>
      <pc:sldChg chg="add">
        <pc:chgData name="Dr. Talal Saleh Alshihayb" userId="8b043d94-c3bc-4766-b109-9fc93264eb2d" providerId="ADAL" clId="{3987FC59-0124-43BE-B1A9-A75E9C2549DA}" dt="2023-01-09T19:35:00.667" v="2424"/>
        <pc:sldMkLst>
          <pc:docMk/>
          <pc:sldMk cId="708357968" sldId="772"/>
        </pc:sldMkLst>
      </pc:sldChg>
      <pc:sldChg chg="add">
        <pc:chgData name="Dr. Talal Saleh Alshihayb" userId="8b043d94-c3bc-4766-b109-9fc93264eb2d" providerId="ADAL" clId="{3987FC59-0124-43BE-B1A9-A75E9C2549DA}" dt="2023-01-09T14:51:34.626" v="143"/>
        <pc:sldMkLst>
          <pc:docMk/>
          <pc:sldMk cId="269440514" sldId="776"/>
        </pc:sldMkLst>
      </pc:sldChg>
      <pc:sldChg chg="add">
        <pc:chgData name="Dr. Talal Saleh Alshihayb" userId="8b043d94-c3bc-4766-b109-9fc93264eb2d" providerId="ADAL" clId="{3987FC59-0124-43BE-B1A9-A75E9C2549DA}" dt="2023-01-09T14:49:38.321" v="140"/>
        <pc:sldMkLst>
          <pc:docMk/>
          <pc:sldMk cId="985922046" sldId="777"/>
        </pc:sldMkLst>
      </pc:sldChg>
      <pc:sldChg chg="add ord">
        <pc:chgData name="Dr. Talal Saleh Alshihayb" userId="8b043d94-c3bc-4766-b109-9fc93264eb2d" providerId="ADAL" clId="{3987FC59-0124-43BE-B1A9-A75E9C2549DA}" dt="2023-01-09T14:49:33.974" v="139"/>
        <pc:sldMkLst>
          <pc:docMk/>
          <pc:sldMk cId="1394719818" sldId="778"/>
        </pc:sldMkLst>
      </pc:sldChg>
      <pc:sldChg chg="add">
        <pc:chgData name="Dr. Talal Saleh Alshihayb" userId="8b043d94-c3bc-4766-b109-9fc93264eb2d" providerId="ADAL" clId="{3987FC59-0124-43BE-B1A9-A75E9C2549DA}" dt="2023-01-09T14:58:05.528" v="158"/>
        <pc:sldMkLst>
          <pc:docMk/>
          <pc:sldMk cId="1040683616" sldId="779"/>
        </pc:sldMkLst>
      </pc:sldChg>
      <pc:sldChg chg="add">
        <pc:chgData name="Dr. Talal Saleh Alshihayb" userId="8b043d94-c3bc-4766-b109-9fc93264eb2d" providerId="ADAL" clId="{3987FC59-0124-43BE-B1A9-A75E9C2549DA}" dt="2023-01-09T14:58:05.528" v="158"/>
        <pc:sldMkLst>
          <pc:docMk/>
          <pc:sldMk cId="2197375095" sldId="780"/>
        </pc:sldMkLst>
      </pc:sldChg>
      <pc:sldChg chg="add">
        <pc:chgData name="Dr. Talal Saleh Alshihayb" userId="8b043d94-c3bc-4766-b109-9fc93264eb2d" providerId="ADAL" clId="{3987FC59-0124-43BE-B1A9-A75E9C2549DA}" dt="2023-01-09T14:58:05.528" v="158"/>
        <pc:sldMkLst>
          <pc:docMk/>
          <pc:sldMk cId="761780371" sldId="781"/>
        </pc:sldMkLst>
      </pc:sldChg>
      <pc:sldChg chg="add">
        <pc:chgData name="Dr. Talal Saleh Alshihayb" userId="8b043d94-c3bc-4766-b109-9fc93264eb2d" providerId="ADAL" clId="{3987FC59-0124-43BE-B1A9-A75E9C2549DA}" dt="2023-01-09T19:32:33.221" v="2168"/>
        <pc:sldMkLst>
          <pc:docMk/>
          <pc:sldMk cId="2789072059" sldId="786"/>
        </pc:sldMkLst>
      </pc:sldChg>
      <pc:sldChg chg="add">
        <pc:chgData name="Dr. Talal Saleh Alshihayb" userId="8b043d94-c3bc-4766-b109-9fc93264eb2d" providerId="ADAL" clId="{3987FC59-0124-43BE-B1A9-A75E9C2549DA}" dt="2023-01-09T19:01:05.736" v="1042"/>
        <pc:sldMkLst>
          <pc:docMk/>
          <pc:sldMk cId="3552890456" sldId="794"/>
        </pc:sldMkLst>
      </pc:sldChg>
      <pc:sldChg chg="modSp add mod">
        <pc:chgData name="Dr. Talal Saleh Alshihayb" userId="8b043d94-c3bc-4766-b109-9fc93264eb2d" providerId="ADAL" clId="{3987FC59-0124-43BE-B1A9-A75E9C2549DA}" dt="2023-01-09T19:38:21.881" v="2622" actId="20577"/>
        <pc:sldMkLst>
          <pc:docMk/>
          <pc:sldMk cId="3141442668" sldId="824"/>
        </pc:sldMkLst>
        <pc:spChg chg="mod">
          <ac:chgData name="Dr. Talal Saleh Alshihayb" userId="8b043d94-c3bc-4766-b109-9fc93264eb2d" providerId="ADAL" clId="{3987FC59-0124-43BE-B1A9-A75E9C2549DA}" dt="2023-01-09T19:38:21.881" v="2622" actId="20577"/>
          <ac:spMkLst>
            <pc:docMk/>
            <pc:sldMk cId="3141442668" sldId="824"/>
            <ac:spMk id="121" creationId="{48381806-7B58-8C52-8364-E52914E85AFA}"/>
          </ac:spMkLst>
        </pc:spChg>
      </pc:sldChg>
      <pc:sldChg chg="modSp add mod">
        <pc:chgData name="Dr. Talal Saleh Alshihayb" userId="8b043d94-c3bc-4766-b109-9fc93264eb2d" providerId="ADAL" clId="{3987FC59-0124-43BE-B1A9-A75E9C2549DA}" dt="2023-01-09T14:35:34.971" v="63" actId="20577"/>
        <pc:sldMkLst>
          <pc:docMk/>
          <pc:sldMk cId="1942001609" sldId="830"/>
        </pc:sldMkLst>
        <pc:spChg chg="mod">
          <ac:chgData name="Dr. Talal Saleh Alshihayb" userId="8b043d94-c3bc-4766-b109-9fc93264eb2d" providerId="ADAL" clId="{3987FC59-0124-43BE-B1A9-A75E9C2549DA}" dt="2023-01-09T14:35:34.971" v="63" actId="20577"/>
          <ac:spMkLst>
            <pc:docMk/>
            <pc:sldMk cId="1942001609" sldId="830"/>
            <ac:spMk id="3" creationId="{91F6162E-0282-9E3F-6293-A40D9D41F51D}"/>
          </ac:spMkLst>
        </pc:spChg>
      </pc:sldChg>
      <pc:sldChg chg="addSp modSp new mod">
        <pc:chgData name="Dr. Talal Saleh Alshihayb" userId="8b043d94-c3bc-4766-b109-9fc93264eb2d" providerId="ADAL" clId="{3987FC59-0124-43BE-B1A9-A75E9C2549DA}" dt="2023-01-09T14:40:30.722" v="107" actId="20577"/>
        <pc:sldMkLst>
          <pc:docMk/>
          <pc:sldMk cId="1814389024" sldId="831"/>
        </pc:sldMkLst>
        <pc:spChg chg="mod">
          <ac:chgData name="Dr. Talal Saleh Alshihayb" userId="8b043d94-c3bc-4766-b109-9fc93264eb2d" providerId="ADAL" clId="{3987FC59-0124-43BE-B1A9-A75E9C2549DA}" dt="2023-01-09T14:40:30.722" v="107" actId="20577"/>
          <ac:spMkLst>
            <pc:docMk/>
            <pc:sldMk cId="1814389024" sldId="831"/>
            <ac:spMk id="3" creationId="{16BB7521-6A3F-9393-98FA-8033C2165B65}"/>
          </ac:spMkLst>
        </pc:spChg>
        <pc:picChg chg="add mod">
          <ac:chgData name="Dr. Talal Saleh Alshihayb" userId="8b043d94-c3bc-4766-b109-9fc93264eb2d" providerId="ADAL" clId="{3987FC59-0124-43BE-B1A9-A75E9C2549DA}" dt="2023-01-09T14:38:41.045" v="65"/>
          <ac:picMkLst>
            <pc:docMk/>
            <pc:sldMk cId="1814389024" sldId="831"/>
            <ac:picMk id="4" creationId="{5FA0BA1E-D86B-38E0-94E7-219A0E414416}"/>
          </ac:picMkLst>
        </pc:picChg>
      </pc:sldChg>
      <pc:sldChg chg="addSp modSp new mod">
        <pc:chgData name="Dr. Talal Saleh Alshihayb" userId="8b043d94-c3bc-4766-b109-9fc93264eb2d" providerId="ADAL" clId="{3987FC59-0124-43BE-B1A9-A75E9C2549DA}" dt="2023-01-09T19:47:58.305" v="2650" actId="20577"/>
        <pc:sldMkLst>
          <pc:docMk/>
          <pc:sldMk cId="3295376981" sldId="832"/>
        </pc:sldMkLst>
        <pc:spChg chg="mod">
          <ac:chgData name="Dr. Talal Saleh Alshihayb" userId="8b043d94-c3bc-4766-b109-9fc93264eb2d" providerId="ADAL" clId="{3987FC59-0124-43BE-B1A9-A75E9C2549DA}" dt="2023-01-09T18:52:03.731" v="159"/>
          <ac:spMkLst>
            <pc:docMk/>
            <pc:sldMk cId="3295376981" sldId="832"/>
            <ac:spMk id="2" creationId="{129E0007-6EF0-FA62-480B-E9CC76E24242}"/>
          </ac:spMkLst>
        </pc:spChg>
        <pc:spChg chg="mod">
          <ac:chgData name="Dr. Talal Saleh Alshihayb" userId="8b043d94-c3bc-4766-b109-9fc93264eb2d" providerId="ADAL" clId="{3987FC59-0124-43BE-B1A9-A75E9C2549DA}" dt="2023-01-09T19:47:58.305" v="2650" actId="20577"/>
          <ac:spMkLst>
            <pc:docMk/>
            <pc:sldMk cId="3295376981" sldId="832"/>
            <ac:spMk id="3" creationId="{04816DF0-9517-BB1D-D653-188470D5D1C4}"/>
          </ac:spMkLst>
        </pc:spChg>
        <pc:picChg chg="add mod">
          <ac:chgData name="Dr. Talal Saleh Alshihayb" userId="8b043d94-c3bc-4766-b109-9fc93264eb2d" providerId="ADAL" clId="{3987FC59-0124-43BE-B1A9-A75E9C2549DA}" dt="2023-01-09T14:56:00.113" v="147"/>
          <ac:picMkLst>
            <pc:docMk/>
            <pc:sldMk cId="3295376981" sldId="832"/>
            <ac:picMk id="4" creationId="{83ACB043-3461-0575-0DBE-2C24A818E5F4}"/>
          </ac:picMkLst>
        </pc:picChg>
      </pc:sldChg>
      <pc:sldChg chg="modSp add mod ord">
        <pc:chgData name="Dr. Talal Saleh Alshihayb" userId="8b043d94-c3bc-4766-b109-9fc93264eb2d" providerId="ADAL" clId="{3987FC59-0124-43BE-B1A9-A75E9C2549DA}" dt="2023-01-09T14:49:32.346" v="137"/>
        <pc:sldMkLst>
          <pc:docMk/>
          <pc:sldMk cId="1014119325" sldId="833"/>
        </pc:sldMkLst>
        <pc:spChg chg="mod">
          <ac:chgData name="Dr. Talal Saleh Alshihayb" userId="8b043d94-c3bc-4766-b109-9fc93264eb2d" providerId="ADAL" clId="{3987FC59-0124-43BE-B1A9-A75E9C2549DA}" dt="2023-01-09T14:41:14.521" v="131" actId="207"/>
          <ac:spMkLst>
            <pc:docMk/>
            <pc:sldMk cId="1014119325" sldId="833"/>
            <ac:spMk id="3" creationId="{16BB7521-6A3F-9393-98FA-8033C2165B65}"/>
          </ac:spMkLst>
        </pc:spChg>
      </pc:sldChg>
      <pc:sldChg chg="modSp add mod">
        <pc:chgData name="Dr. Talal Saleh Alshihayb" userId="8b043d94-c3bc-4766-b109-9fc93264eb2d" providerId="ADAL" clId="{3987FC59-0124-43BE-B1A9-A75E9C2549DA}" dt="2023-01-09T19:00:36.851" v="1041" actId="20577"/>
        <pc:sldMkLst>
          <pc:docMk/>
          <pc:sldMk cId="404956402" sldId="834"/>
        </pc:sldMkLst>
        <pc:spChg chg="mod">
          <ac:chgData name="Dr. Talal Saleh Alshihayb" userId="8b043d94-c3bc-4766-b109-9fc93264eb2d" providerId="ADAL" clId="{3987FC59-0124-43BE-B1A9-A75E9C2549DA}" dt="2023-01-09T18:56:18.508" v="806"/>
          <ac:spMkLst>
            <pc:docMk/>
            <pc:sldMk cId="404956402" sldId="834"/>
            <ac:spMk id="2" creationId="{129E0007-6EF0-FA62-480B-E9CC76E24242}"/>
          </ac:spMkLst>
        </pc:spChg>
        <pc:spChg chg="mod">
          <ac:chgData name="Dr. Talal Saleh Alshihayb" userId="8b043d94-c3bc-4766-b109-9fc93264eb2d" providerId="ADAL" clId="{3987FC59-0124-43BE-B1A9-A75E9C2549DA}" dt="2023-01-09T19:00:36.851" v="1041" actId="20577"/>
          <ac:spMkLst>
            <pc:docMk/>
            <pc:sldMk cId="404956402" sldId="834"/>
            <ac:spMk id="3" creationId="{04816DF0-9517-BB1D-D653-188470D5D1C4}"/>
          </ac:spMkLst>
        </pc:spChg>
      </pc:sldChg>
      <pc:sldChg chg="add del">
        <pc:chgData name="Dr. Talal Saleh Alshihayb" userId="8b043d94-c3bc-4766-b109-9fc93264eb2d" providerId="ADAL" clId="{3987FC59-0124-43BE-B1A9-A75E9C2549DA}" dt="2023-01-09T14:51:24.169" v="142"/>
        <pc:sldMkLst>
          <pc:docMk/>
          <pc:sldMk cId="574884284" sldId="834"/>
        </pc:sldMkLst>
      </pc:sldChg>
      <pc:sldChg chg="add del">
        <pc:chgData name="Dr. Talal Saleh Alshihayb" userId="8b043d94-c3bc-4766-b109-9fc93264eb2d" providerId="ADAL" clId="{3987FC59-0124-43BE-B1A9-A75E9C2549DA}" dt="2023-01-09T14:46:03.431" v="133"/>
        <pc:sldMkLst>
          <pc:docMk/>
          <pc:sldMk cId="1654383512" sldId="834"/>
        </pc:sldMkLst>
      </pc:sldChg>
      <pc:sldChg chg="add del">
        <pc:chgData name="Dr. Talal Saleh Alshihayb" userId="8b043d94-c3bc-4766-b109-9fc93264eb2d" providerId="ADAL" clId="{3987FC59-0124-43BE-B1A9-A75E9C2549DA}" dt="2023-01-09T19:01:07.145" v="1043" actId="47"/>
        <pc:sldMkLst>
          <pc:docMk/>
          <pc:sldMk cId="923348028" sldId="835"/>
        </pc:sldMkLst>
      </pc:sldChg>
      <pc:sldChg chg="modSp add mod">
        <pc:chgData name="Dr. Talal Saleh Alshihayb" userId="8b043d94-c3bc-4766-b109-9fc93264eb2d" providerId="ADAL" clId="{3987FC59-0124-43BE-B1A9-A75E9C2549DA}" dt="2023-01-09T19:15:51.927" v="1610" actId="20577"/>
        <pc:sldMkLst>
          <pc:docMk/>
          <pc:sldMk cId="1280564063" sldId="836"/>
        </pc:sldMkLst>
        <pc:spChg chg="mod">
          <ac:chgData name="Dr. Talal Saleh Alshihayb" userId="8b043d94-c3bc-4766-b109-9fc93264eb2d" providerId="ADAL" clId="{3987FC59-0124-43BE-B1A9-A75E9C2549DA}" dt="2023-01-09T19:06:32.628" v="1349"/>
          <ac:spMkLst>
            <pc:docMk/>
            <pc:sldMk cId="1280564063" sldId="836"/>
            <ac:spMk id="2" creationId="{129E0007-6EF0-FA62-480B-E9CC76E24242}"/>
          </ac:spMkLst>
        </pc:spChg>
        <pc:spChg chg="mod">
          <ac:chgData name="Dr. Talal Saleh Alshihayb" userId="8b043d94-c3bc-4766-b109-9fc93264eb2d" providerId="ADAL" clId="{3987FC59-0124-43BE-B1A9-A75E9C2549DA}" dt="2023-01-09T19:15:51.927" v="1610" actId="20577"/>
          <ac:spMkLst>
            <pc:docMk/>
            <pc:sldMk cId="1280564063" sldId="836"/>
            <ac:spMk id="3" creationId="{04816DF0-9517-BB1D-D653-188470D5D1C4}"/>
          </ac:spMkLst>
        </pc:spChg>
      </pc:sldChg>
      <pc:sldChg chg="add del">
        <pc:chgData name="Dr. Talal Saleh Alshihayb" userId="8b043d94-c3bc-4766-b109-9fc93264eb2d" providerId="ADAL" clId="{3987FC59-0124-43BE-B1A9-A75E9C2549DA}" dt="2023-01-09T19:24:30.861" v="2098" actId="47"/>
        <pc:sldMkLst>
          <pc:docMk/>
          <pc:sldMk cId="674885473" sldId="837"/>
        </pc:sldMkLst>
      </pc:sldChg>
      <pc:sldChg chg="add del">
        <pc:chgData name="Dr. Talal Saleh Alshihayb" userId="8b043d94-c3bc-4766-b109-9fc93264eb2d" providerId="ADAL" clId="{3987FC59-0124-43BE-B1A9-A75E9C2549DA}" dt="2023-01-09T19:29:52.582" v="2167" actId="47"/>
        <pc:sldMkLst>
          <pc:docMk/>
          <pc:sldMk cId="3034879864" sldId="838"/>
        </pc:sldMkLst>
      </pc:sldChg>
      <pc:sldChg chg="add del">
        <pc:chgData name="Dr. Talal Saleh Alshihayb" userId="8b043d94-c3bc-4766-b109-9fc93264eb2d" providerId="ADAL" clId="{3987FC59-0124-43BE-B1A9-A75E9C2549DA}" dt="2023-01-09T19:29:52.582" v="2167" actId="47"/>
        <pc:sldMkLst>
          <pc:docMk/>
          <pc:sldMk cId="1507928963" sldId="839"/>
        </pc:sldMkLst>
      </pc:sldChg>
      <pc:sldChg chg="add del">
        <pc:chgData name="Dr. Talal Saleh Alshihayb" userId="8b043d94-c3bc-4766-b109-9fc93264eb2d" providerId="ADAL" clId="{3987FC59-0124-43BE-B1A9-A75E9C2549DA}" dt="2023-01-09T19:29:52.582" v="2167" actId="47"/>
        <pc:sldMkLst>
          <pc:docMk/>
          <pc:sldMk cId="2073562580" sldId="840"/>
        </pc:sldMkLst>
      </pc:sldChg>
      <pc:sldChg chg="add del">
        <pc:chgData name="Dr. Talal Saleh Alshihayb" userId="8b043d94-c3bc-4766-b109-9fc93264eb2d" providerId="ADAL" clId="{3987FC59-0124-43BE-B1A9-A75E9C2549DA}" dt="2023-01-09T19:29:52.582" v="2167" actId="47"/>
        <pc:sldMkLst>
          <pc:docMk/>
          <pc:sldMk cId="425060588" sldId="841"/>
        </pc:sldMkLst>
      </pc:sldChg>
      <pc:sldChg chg="add del">
        <pc:chgData name="Dr. Talal Saleh Alshihayb" userId="8b043d94-c3bc-4766-b109-9fc93264eb2d" providerId="ADAL" clId="{3987FC59-0124-43BE-B1A9-A75E9C2549DA}" dt="2023-01-09T19:29:52.582" v="2167" actId="47"/>
        <pc:sldMkLst>
          <pc:docMk/>
          <pc:sldMk cId="3542047275" sldId="842"/>
        </pc:sldMkLst>
      </pc:sldChg>
      <pc:sldChg chg="modSp add mod">
        <pc:chgData name="Dr. Talal Saleh Alshihayb" userId="8b043d94-c3bc-4766-b109-9fc93264eb2d" providerId="ADAL" clId="{3987FC59-0124-43BE-B1A9-A75E9C2549DA}" dt="2023-01-09T19:48:18.983" v="2704" actId="20577"/>
        <pc:sldMkLst>
          <pc:docMk/>
          <pc:sldMk cId="116543138" sldId="843"/>
        </pc:sldMkLst>
        <pc:spChg chg="mod">
          <ac:chgData name="Dr. Talal Saleh Alshihayb" userId="8b043d94-c3bc-4766-b109-9fc93264eb2d" providerId="ADAL" clId="{3987FC59-0124-43BE-B1A9-A75E9C2549DA}" dt="2023-01-09T19:48:18.983" v="2704" actId="20577"/>
          <ac:spMkLst>
            <pc:docMk/>
            <pc:sldMk cId="116543138" sldId="843"/>
            <ac:spMk id="3" creationId="{04816DF0-9517-BB1D-D653-188470D5D1C4}"/>
          </ac:spMkLst>
        </pc:spChg>
      </pc:sldChg>
      <pc:sldChg chg="modSp add mod">
        <pc:chgData name="Dr. Talal Saleh Alshihayb" userId="8b043d94-c3bc-4766-b109-9fc93264eb2d" providerId="ADAL" clId="{3987FC59-0124-43BE-B1A9-A75E9C2549DA}" dt="2023-01-09T19:49:24.306" v="2797" actId="20577"/>
        <pc:sldMkLst>
          <pc:docMk/>
          <pc:sldMk cId="1035287046" sldId="844"/>
        </pc:sldMkLst>
        <pc:spChg chg="mod">
          <ac:chgData name="Dr. Talal Saleh Alshihayb" userId="8b043d94-c3bc-4766-b109-9fc93264eb2d" providerId="ADAL" clId="{3987FC59-0124-43BE-B1A9-A75E9C2549DA}" dt="2023-01-09T19:06:26.032" v="1347"/>
          <ac:spMkLst>
            <pc:docMk/>
            <pc:sldMk cId="1035287046" sldId="844"/>
            <ac:spMk id="2" creationId="{129E0007-6EF0-FA62-480B-E9CC76E24242}"/>
          </ac:spMkLst>
        </pc:spChg>
        <pc:spChg chg="mod">
          <ac:chgData name="Dr. Talal Saleh Alshihayb" userId="8b043d94-c3bc-4766-b109-9fc93264eb2d" providerId="ADAL" clId="{3987FC59-0124-43BE-B1A9-A75E9C2549DA}" dt="2023-01-09T19:49:24.306" v="2797" actId="20577"/>
          <ac:spMkLst>
            <pc:docMk/>
            <pc:sldMk cId="1035287046" sldId="844"/>
            <ac:spMk id="3" creationId="{04816DF0-9517-BB1D-D653-188470D5D1C4}"/>
          </ac:spMkLst>
        </pc:spChg>
      </pc:sldChg>
      <pc:sldChg chg="modSp add del mod">
        <pc:chgData name="Dr. Talal Saleh Alshihayb" userId="8b043d94-c3bc-4766-b109-9fc93264eb2d" providerId="ADAL" clId="{3987FC59-0124-43BE-B1A9-A75E9C2549DA}" dt="2023-01-09T19:04:17.212" v="1287" actId="47"/>
        <pc:sldMkLst>
          <pc:docMk/>
          <pc:sldMk cId="644606464" sldId="845"/>
        </pc:sldMkLst>
        <pc:spChg chg="mod">
          <ac:chgData name="Dr. Talal Saleh Alshihayb" userId="8b043d94-c3bc-4766-b109-9fc93264eb2d" providerId="ADAL" clId="{3987FC59-0124-43BE-B1A9-A75E9C2549DA}" dt="2023-01-09T19:02:40.651" v="1104" actId="20577"/>
          <ac:spMkLst>
            <pc:docMk/>
            <pc:sldMk cId="644606464" sldId="845"/>
            <ac:spMk id="3" creationId="{04816DF0-9517-BB1D-D653-188470D5D1C4}"/>
          </ac:spMkLst>
        </pc:spChg>
      </pc:sldChg>
      <pc:sldChg chg="modSp add mod">
        <pc:chgData name="Dr. Talal Saleh Alshihayb" userId="8b043d94-c3bc-4766-b109-9fc93264eb2d" providerId="ADAL" clId="{3987FC59-0124-43BE-B1A9-A75E9C2549DA}" dt="2023-01-09T19:49:37.818" v="2821" actId="20577"/>
        <pc:sldMkLst>
          <pc:docMk/>
          <pc:sldMk cId="3230463393" sldId="845"/>
        </pc:sldMkLst>
        <pc:spChg chg="mod">
          <ac:chgData name="Dr. Talal Saleh Alshihayb" userId="8b043d94-c3bc-4766-b109-9fc93264eb2d" providerId="ADAL" clId="{3987FC59-0124-43BE-B1A9-A75E9C2549DA}" dt="2023-01-09T19:06:28.797" v="1348"/>
          <ac:spMkLst>
            <pc:docMk/>
            <pc:sldMk cId="3230463393" sldId="845"/>
            <ac:spMk id="2" creationId="{129E0007-6EF0-FA62-480B-E9CC76E24242}"/>
          </ac:spMkLst>
        </pc:spChg>
        <pc:spChg chg="mod">
          <ac:chgData name="Dr. Talal Saleh Alshihayb" userId="8b043d94-c3bc-4766-b109-9fc93264eb2d" providerId="ADAL" clId="{3987FC59-0124-43BE-B1A9-A75E9C2549DA}" dt="2023-01-09T19:49:37.818" v="2821" actId="20577"/>
          <ac:spMkLst>
            <pc:docMk/>
            <pc:sldMk cId="3230463393" sldId="845"/>
            <ac:spMk id="3" creationId="{04816DF0-9517-BB1D-D653-188470D5D1C4}"/>
          </ac:spMkLst>
        </pc:spChg>
      </pc:sldChg>
      <pc:sldChg chg="modSp add mod">
        <pc:chgData name="Dr. Talal Saleh Alshihayb" userId="8b043d94-c3bc-4766-b109-9fc93264eb2d" providerId="ADAL" clId="{3987FC59-0124-43BE-B1A9-A75E9C2549DA}" dt="2023-01-09T19:49:57.244" v="2845" actId="20577"/>
        <pc:sldMkLst>
          <pc:docMk/>
          <pc:sldMk cId="4151554090" sldId="846"/>
        </pc:sldMkLst>
        <pc:spChg chg="mod">
          <ac:chgData name="Dr. Talal Saleh Alshihayb" userId="8b043d94-c3bc-4766-b109-9fc93264eb2d" providerId="ADAL" clId="{3987FC59-0124-43BE-B1A9-A75E9C2549DA}" dt="2023-01-09T19:17:07.240" v="1613"/>
          <ac:spMkLst>
            <pc:docMk/>
            <pc:sldMk cId="4151554090" sldId="846"/>
            <ac:spMk id="2" creationId="{129E0007-6EF0-FA62-480B-E9CC76E24242}"/>
          </ac:spMkLst>
        </pc:spChg>
        <pc:spChg chg="mod">
          <ac:chgData name="Dr. Talal Saleh Alshihayb" userId="8b043d94-c3bc-4766-b109-9fc93264eb2d" providerId="ADAL" clId="{3987FC59-0124-43BE-B1A9-A75E9C2549DA}" dt="2023-01-09T19:49:57.244" v="2845" actId="20577"/>
          <ac:spMkLst>
            <pc:docMk/>
            <pc:sldMk cId="4151554090" sldId="846"/>
            <ac:spMk id="3" creationId="{04816DF0-9517-BB1D-D653-188470D5D1C4}"/>
          </ac:spMkLst>
        </pc:spChg>
      </pc:sldChg>
      <pc:sldChg chg="modSp add mod">
        <pc:chgData name="Dr. Talal Saleh Alshihayb" userId="8b043d94-c3bc-4766-b109-9fc93264eb2d" providerId="ADAL" clId="{3987FC59-0124-43BE-B1A9-A75E9C2549DA}" dt="2023-01-09T19:50:13.278" v="2869" actId="20577"/>
        <pc:sldMkLst>
          <pc:docMk/>
          <pc:sldMk cId="1163666020" sldId="847"/>
        </pc:sldMkLst>
        <pc:spChg chg="mod">
          <ac:chgData name="Dr. Talal Saleh Alshihayb" userId="8b043d94-c3bc-4766-b109-9fc93264eb2d" providerId="ADAL" clId="{3987FC59-0124-43BE-B1A9-A75E9C2549DA}" dt="2023-01-09T19:17:09.713" v="1614"/>
          <ac:spMkLst>
            <pc:docMk/>
            <pc:sldMk cId="1163666020" sldId="847"/>
            <ac:spMk id="2" creationId="{129E0007-6EF0-FA62-480B-E9CC76E24242}"/>
          </ac:spMkLst>
        </pc:spChg>
        <pc:spChg chg="mod">
          <ac:chgData name="Dr. Talal Saleh Alshihayb" userId="8b043d94-c3bc-4766-b109-9fc93264eb2d" providerId="ADAL" clId="{3987FC59-0124-43BE-B1A9-A75E9C2549DA}" dt="2023-01-09T19:50:13.278" v="2869" actId="20577"/>
          <ac:spMkLst>
            <pc:docMk/>
            <pc:sldMk cId="1163666020" sldId="847"/>
            <ac:spMk id="3" creationId="{04816DF0-9517-BB1D-D653-188470D5D1C4}"/>
          </ac:spMkLst>
        </pc:spChg>
      </pc:sldChg>
      <pc:sldChg chg="modSp add mod">
        <pc:chgData name="Dr. Talal Saleh Alshihayb" userId="8b043d94-c3bc-4766-b109-9fc93264eb2d" providerId="ADAL" clId="{3987FC59-0124-43BE-B1A9-A75E9C2549DA}" dt="2023-01-09T19:24:09.927" v="2096" actId="20577"/>
        <pc:sldMkLst>
          <pc:docMk/>
          <pc:sldMk cId="2628389537" sldId="848"/>
        </pc:sldMkLst>
        <pc:spChg chg="mod">
          <ac:chgData name="Dr. Talal Saleh Alshihayb" userId="8b043d94-c3bc-4766-b109-9fc93264eb2d" providerId="ADAL" clId="{3987FC59-0124-43BE-B1A9-A75E9C2549DA}" dt="2023-01-09T19:17:12.341" v="1615"/>
          <ac:spMkLst>
            <pc:docMk/>
            <pc:sldMk cId="2628389537" sldId="848"/>
            <ac:spMk id="2" creationId="{129E0007-6EF0-FA62-480B-E9CC76E24242}"/>
          </ac:spMkLst>
        </pc:spChg>
        <pc:spChg chg="mod">
          <ac:chgData name="Dr. Talal Saleh Alshihayb" userId="8b043d94-c3bc-4766-b109-9fc93264eb2d" providerId="ADAL" clId="{3987FC59-0124-43BE-B1A9-A75E9C2549DA}" dt="2023-01-09T19:24:09.927" v="2096" actId="20577"/>
          <ac:spMkLst>
            <pc:docMk/>
            <pc:sldMk cId="2628389537" sldId="848"/>
            <ac:spMk id="3" creationId="{04816DF0-9517-BB1D-D653-188470D5D1C4}"/>
          </ac:spMkLst>
        </pc:spChg>
      </pc:sldChg>
      <pc:sldChg chg="modSp add mod">
        <pc:chgData name="Dr. Talal Saleh Alshihayb" userId="8b043d94-c3bc-4766-b109-9fc93264eb2d" providerId="ADAL" clId="{3987FC59-0124-43BE-B1A9-A75E9C2549DA}" dt="2023-01-09T19:51:13.224" v="2894" actId="20577"/>
        <pc:sldMkLst>
          <pc:docMk/>
          <pc:sldMk cId="404255538" sldId="849"/>
        </pc:sldMkLst>
        <pc:spChg chg="mod">
          <ac:chgData name="Dr. Talal Saleh Alshihayb" userId="8b043d94-c3bc-4766-b109-9fc93264eb2d" providerId="ADAL" clId="{3987FC59-0124-43BE-B1A9-A75E9C2549DA}" dt="2023-01-09T19:24:51.658" v="2100"/>
          <ac:spMkLst>
            <pc:docMk/>
            <pc:sldMk cId="404255538" sldId="849"/>
            <ac:spMk id="2" creationId="{129E0007-6EF0-FA62-480B-E9CC76E24242}"/>
          </ac:spMkLst>
        </pc:spChg>
        <pc:spChg chg="mod">
          <ac:chgData name="Dr. Talal Saleh Alshihayb" userId="8b043d94-c3bc-4766-b109-9fc93264eb2d" providerId="ADAL" clId="{3987FC59-0124-43BE-B1A9-A75E9C2549DA}" dt="2023-01-09T19:51:13.224" v="2894" actId="20577"/>
          <ac:spMkLst>
            <pc:docMk/>
            <pc:sldMk cId="404255538" sldId="849"/>
            <ac:spMk id="3" creationId="{04816DF0-9517-BB1D-D653-188470D5D1C4}"/>
          </ac:spMkLst>
        </pc:spChg>
      </pc:sldChg>
      <pc:sldChg chg="modSp add mod">
        <pc:chgData name="Dr. Talal Saleh Alshihayb" userId="8b043d94-c3bc-4766-b109-9fc93264eb2d" providerId="ADAL" clId="{3987FC59-0124-43BE-B1A9-A75E9C2549DA}" dt="2023-01-09T19:28:04.633" v="2155" actId="20577"/>
        <pc:sldMkLst>
          <pc:docMk/>
          <pc:sldMk cId="2433404078" sldId="850"/>
        </pc:sldMkLst>
        <pc:spChg chg="mod">
          <ac:chgData name="Dr. Talal Saleh Alshihayb" userId="8b043d94-c3bc-4766-b109-9fc93264eb2d" providerId="ADAL" clId="{3987FC59-0124-43BE-B1A9-A75E9C2549DA}" dt="2023-01-09T19:24:54.208" v="2101"/>
          <ac:spMkLst>
            <pc:docMk/>
            <pc:sldMk cId="2433404078" sldId="850"/>
            <ac:spMk id="2" creationId="{129E0007-6EF0-FA62-480B-E9CC76E24242}"/>
          </ac:spMkLst>
        </pc:spChg>
        <pc:spChg chg="mod">
          <ac:chgData name="Dr. Talal Saleh Alshihayb" userId="8b043d94-c3bc-4766-b109-9fc93264eb2d" providerId="ADAL" clId="{3987FC59-0124-43BE-B1A9-A75E9C2549DA}" dt="2023-01-09T19:28:04.633" v="2155" actId="20577"/>
          <ac:spMkLst>
            <pc:docMk/>
            <pc:sldMk cId="2433404078" sldId="850"/>
            <ac:spMk id="3" creationId="{04816DF0-9517-BB1D-D653-188470D5D1C4}"/>
          </ac:spMkLst>
        </pc:spChg>
      </pc:sldChg>
      <pc:sldChg chg="modSp add mod">
        <pc:chgData name="Dr. Talal Saleh Alshihayb" userId="8b043d94-c3bc-4766-b109-9fc93264eb2d" providerId="ADAL" clId="{3987FC59-0124-43BE-B1A9-A75E9C2549DA}" dt="2023-01-09T19:29:21.504" v="2166" actId="5793"/>
        <pc:sldMkLst>
          <pc:docMk/>
          <pc:sldMk cId="3411532004" sldId="851"/>
        </pc:sldMkLst>
        <pc:spChg chg="mod">
          <ac:chgData name="Dr. Talal Saleh Alshihayb" userId="8b043d94-c3bc-4766-b109-9fc93264eb2d" providerId="ADAL" clId="{3987FC59-0124-43BE-B1A9-A75E9C2549DA}" dt="2023-01-09T19:24:56.696" v="2102"/>
          <ac:spMkLst>
            <pc:docMk/>
            <pc:sldMk cId="3411532004" sldId="851"/>
            <ac:spMk id="2" creationId="{129E0007-6EF0-FA62-480B-E9CC76E24242}"/>
          </ac:spMkLst>
        </pc:spChg>
        <pc:spChg chg="mod">
          <ac:chgData name="Dr. Talal Saleh Alshihayb" userId="8b043d94-c3bc-4766-b109-9fc93264eb2d" providerId="ADAL" clId="{3987FC59-0124-43BE-B1A9-A75E9C2549DA}" dt="2023-01-09T19:29:21.504" v="2166" actId="5793"/>
          <ac:spMkLst>
            <pc:docMk/>
            <pc:sldMk cId="3411532004" sldId="851"/>
            <ac:spMk id="3" creationId="{04816DF0-9517-BB1D-D653-188470D5D1C4}"/>
          </ac:spMkLst>
        </pc:spChg>
      </pc:sldChg>
      <pc:sldChg chg="addSp modSp new mod">
        <pc:chgData name="Dr. Talal Saleh Alshihayb" userId="8b043d94-c3bc-4766-b109-9fc93264eb2d" providerId="ADAL" clId="{3987FC59-0124-43BE-B1A9-A75E9C2549DA}" dt="2023-01-09T19:37:26.526" v="2602" actId="20577"/>
        <pc:sldMkLst>
          <pc:docMk/>
          <pc:sldMk cId="1644198816" sldId="852"/>
        </pc:sldMkLst>
        <pc:spChg chg="mod">
          <ac:chgData name="Dr. Talal Saleh Alshihayb" userId="8b043d94-c3bc-4766-b109-9fc93264eb2d" providerId="ADAL" clId="{3987FC59-0124-43BE-B1A9-A75E9C2549DA}" dt="2023-01-09T19:32:48.930" v="2172"/>
          <ac:spMkLst>
            <pc:docMk/>
            <pc:sldMk cId="1644198816" sldId="852"/>
            <ac:spMk id="2" creationId="{491BE171-A8BE-975A-FAE4-C0F4664FE253}"/>
          </ac:spMkLst>
        </pc:spChg>
        <pc:spChg chg="mod">
          <ac:chgData name="Dr. Talal Saleh Alshihayb" userId="8b043d94-c3bc-4766-b109-9fc93264eb2d" providerId="ADAL" clId="{3987FC59-0124-43BE-B1A9-A75E9C2549DA}" dt="2023-01-09T19:37:26.526" v="2602" actId="20577"/>
          <ac:spMkLst>
            <pc:docMk/>
            <pc:sldMk cId="1644198816" sldId="852"/>
            <ac:spMk id="3" creationId="{39EA5391-14C6-3406-908E-AB1067B6AE70}"/>
          </ac:spMkLst>
        </pc:spChg>
        <pc:picChg chg="add mod">
          <ac:chgData name="Dr. Talal Saleh Alshihayb" userId="8b043d94-c3bc-4766-b109-9fc93264eb2d" providerId="ADAL" clId="{3987FC59-0124-43BE-B1A9-A75E9C2549DA}" dt="2023-01-09T19:32:42.261" v="2171"/>
          <ac:picMkLst>
            <pc:docMk/>
            <pc:sldMk cId="1644198816" sldId="852"/>
            <ac:picMk id="4" creationId="{5EB674F1-F636-F8CA-F985-F605431C8516}"/>
          </ac:picMkLst>
        </pc:picChg>
      </pc:sldChg>
      <pc:sldChg chg="modSp add mod">
        <pc:chgData name="Dr. Talal Saleh Alshihayb" userId="8b043d94-c3bc-4766-b109-9fc93264eb2d" providerId="ADAL" clId="{3987FC59-0124-43BE-B1A9-A75E9C2549DA}" dt="2023-01-09T19:37:35.332" v="2604"/>
        <pc:sldMkLst>
          <pc:docMk/>
          <pc:sldMk cId="1513069371" sldId="853"/>
        </pc:sldMkLst>
        <pc:spChg chg="mod">
          <ac:chgData name="Dr. Talal Saleh Alshihayb" userId="8b043d94-c3bc-4766-b109-9fc93264eb2d" providerId="ADAL" clId="{3987FC59-0124-43BE-B1A9-A75E9C2549DA}" dt="2023-01-09T19:35:21.173" v="2426"/>
          <ac:spMkLst>
            <pc:docMk/>
            <pc:sldMk cId="1513069371" sldId="853"/>
            <ac:spMk id="2" creationId="{491BE171-A8BE-975A-FAE4-C0F4664FE253}"/>
          </ac:spMkLst>
        </pc:spChg>
        <pc:spChg chg="mod">
          <ac:chgData name="Dr. Talal Saleh Alshihayb" userId="8b043d94-c3bc-4766-b109-9fc93264eb2d" providerId="ADAL" clId="{3987FC59-0124-43BE-B1A9-A75E9C2549DA}" dt="2023-01-09T19:37:35.332" v="2604"/>
          <ac:spMkLst>
            <pc:docMk/>
            <pc:sldMk cId="1513069371" sldId="853"/>
            <ac:spMk id="3" creationId="{39EA5391-14C6-3406-908E-AB1067B6AE70}"/>
          </ac:spMkLst>
        </pc:spChg>
      </pc:sldChg>
    </pc:docChg>
  </pc:docChgLst>
  <pc:docChgLst>
    <pc:chgData name="Alshihayb, Talal Saleh" userId="7963d262-8874-472d-9935-1faf07e635eb" providerId="ADAL" clId="{3987FC59-0124-43BE-B1A9-A75E9C2549DA}"/>
    <pc:docChg chg="modSld">
      <pc:chgData name="Alshihayb, Talal Saleh" userId="7963d262-8874-472d-9935-1faf07e635eb" providerId="ADAL" clId="{3987FC59-0124-43BE-B1A9-A75E9C2549DA}" dt="2022-12-13T12:27:48.018" v="11" actId="20577"/>
      <pc:docMkLst>
        <pc:docMk/>
      </pc:docMkLst>
      <pc:sldChg chg="modSp mod">
        <pc:chgData name="Alshihayb, Talal Saleh" userId="7963d262-8874-472d-9935-1faf07e635eb" providerId="ADAL" clId="{3987FC59-0124-43BE-B1A9-A75E9C2549DA}" dt="2022-12-13T12:27:48.018" v="11" actId="20577"/>
        <pc:sldMkLst>
          <pc:docMk/>
          <pc:sldMk cId="1929648928" sldId="455"/>
        </pc:sldMkLst>
        <pc:spChg chg="mod">
          <ac:chgData name="Alshihayb, Talal Saleh" userId="7963d262-8874-472d-9935-1faf07e635eb" providerId="ADAL" clId="{3987FC59-0124-43BE-B1A9-A75E9C2549DA}" dt="2022-12-13T12:27:48.018" v="11" actId="20577"/>
          <ac:spMkLst>
            <pc:docMk/>
            <pc:sldMk cId="1929648928" sldId="455"/>
            <ac:spMk id="3" creationId="{35C1F8C3-0544-41D9-8002-87D4C6DBA6D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FD38-32FE-4B30-2B9B-D3F5899E2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51BAE-95A7-75F6-B346-E20AF6F2D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CBA72-55C5-F8B0-D9AA-F5F873A8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58E59-48F2-98D2-29EB-0A904206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804DC-ADC0-66F5-D2BD-850C8B1D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95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F836-612A-B4AB-067F-0154169F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B250E-51A8-7369-2AA8-4554BF0A4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495CC-1244-4F19-C91E-2F5F9D4A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539AD-A16F-A34E-19FA-F3528557C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A5538-7C45-75F4-3B12-BD66D804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1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ABC5C7-489D-686E-31BB-6CA750691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12D05-F113-812B-F664-541C2AE4A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734DD-62BD-F63C-5CC0-D85A3216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7827E-7770-84CB-9199-F5F37104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58F1E-DF4A-7826-6B17-C5E97475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3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7AB6-88BA-B622-14C6-A79CF09B0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63A2F-A0CA-6DF4-D1AA-F53403AE0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1272F-D995-254E-273E-6E96F29C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D429B-C8E9-EE3A-EDE7-A0D6AB94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605A8-6998-56A7-284C-48ECBF6B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4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9C7C8-B33E-C029-1EDD-1B9560108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99C29-9D36-07B2-34E0-A6C07D126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9491-2B06-9A71-5B03-FB4C1131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D485D-2AB2-7C97-9246-BCF7BF105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4BA6-3E07-9277-DEBE-112AAFAE0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2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EB60-C924-D5C9-A5A6-59E509C0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266AD-83EC-2187-A80A-223FF3925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84337-FE42-8078-202E-450678348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542A4-205B-622B-D581-5AF5A47C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8DD2B-26AC-47FD-D1E2-196E65041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2735F-77ED-C0CF-84ED-93E1E69A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38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1BF3-071A-D33D-0CA0-D3E4C14EC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68F44-8690-C347-8CE5-B4D798BCA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AE97B-5E4B-71ED-0F49-924A1090D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D04D4-F420-F5A8-F087-CEE7CF116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ACF48-112C-1BF7-2B1B-F981247C1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C0276-E35E-CB71-44EF-2079F733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CDDF6F-1521-E4B9-7DA8-76B6179AD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FB280-81A3-D431-435C-9FDC2F91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3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EA2F-AAB9-3B99-CD10-B86FF45E8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B041A-FCC2-197B-B8B3-A7F258298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92B8B-7842-E975-FB24-6633E4C2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FD277-EC94-7D12-90E6-FD84BEE5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9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27F45-E8A3-8A6C-1EC0-432EEA7C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9F64A2-F50F-CC4C-6CB5-35051AA0D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6A737-EFFF-C3D9-8100-BCC78436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0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1970-316C-81F4-E9CF-4732076F3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6115-1004-0DC1-1978-CDE006B0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C9EF0-AF04-E192-84BC-52028F82A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B1364-6CF1-7C77-0F84-3551464B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DF183-42FC-14B4-253B-5686D80A3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F8B61-6D2A-BCC3-4DD4-E4C7FE79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2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0CEE-8A32-1B22-0D80-5E453B07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20CCA-64A0-D239-FFC3-52706A8DD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DAD90-A4A2-DCFC-24C3-79C033DD1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835CB-724A-06FB-E7F4-5E0CFB5F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8B148-1C7B-A42C-091A-AC7CCC2F0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247E2-51B6-A755-4313-563A2D67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4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1E3D0-2D53-1030-69CB-45E0E5EF5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C79A5-AAFC-D813-35C5-D92847818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46828-D3BA-9445-8FF3-0F2E2C802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8D64-D1A8-489C-9140-8207B0A78A0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824C8-8A82-3A45-40C9-D5034D7C2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60C97-9ADE-D6C7-0B67-B9C33D8C5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1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32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3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1.pn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12" Type="http://schemas.openxmlformats.org/officeDocument/2006/relationships/image" Target="../media/image44.svg"/><Relationship Id="rId17" Type="http://schemas.openxmlformats.org/officeDocument/2006/relationships/image" Target="../media/image49.png"/><Relationship Id="rId2" Type="http://schemas.openxmlformats.org/officeDocument/2006/relationships/image" Target="../media/image34.png"/><Relationship Id="rId16" Type="http://schemas.openxmlformats.org/officeDocument/2006/relationships/image" Target="../media/image4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svg"/><Relationship Id="rId15" Type="http://schemas.openxmlformats.org/officeDocument/2006/relationships/image" Target="../media/image47.png"/><Relationship Id="rId10" Type="http://schemas.openxmlformats.org/officeDocument/2006/relationships/image" Target="../media/image42.sv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32.png"/><Relationship Id="rId7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33.svg"/><Relationship Id="rId9" Type="http://schemas.openxmlformats.org/officeDocument/2006/relationships/image" Target="../media/image52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iskofbias.info/welcome/rob-2-0-tool/rob-2-for-cluster-randomized-trials" TargetMode="External"/><Relationship Id="rId2" Type="http://schemas.openxmlformats.org/officeDocument/2006/relationships/hyperlink" Target="https://www.riskofbias.info/welcome/rob-2-0-tool/current-version-of-rob-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riskofbias.info/welcome/rob-2-0-tool/rob-2-for-crossover-trials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32.png"/><Relationship Id="rId7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33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iskofbias.info/welcome/home" TargetMode="External"/><Relationship Id="rId2" Type="http://schemas.openxmlformats.org/officeDocument/2006/relationships/hyperlink" Target="https://www.riskofbias.info/welcome/robins-e-too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casp-uk.net/images/checklist/documents/CASP-Cohort-Study-Checklist/CASP-Cohort-Study-Checklist-2018_fillable_form.pdf" TargetMode="External"/><Relationship Id="rId4" Type="http://schemas.openxmlformats.org/officeDocument/2006/relationships/hyperlink" Target="https://www.strobe-statement.org/checklists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32.png"/><Relationship Id="rId7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33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iskofbias.info/welcome/home" TargetMode="External"/><Relationship Id="rId2" Type="http://schemas.openxmlformats.org/officeDocument/2006/relationships/hyperlink" Target="https://www.riskofbias.info/welcome/robins-e-too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casp-uk.net/images/checklist/documents/CASP-Case-Control-Study-Checklist/CASP-Case-Control-Study-Checklist-2018-fillable-form.pdf" TargetMode="External"/><Relationship Id="rId4" Type="http://schemas.openxmlformats.org/officeDocument/2006/relationships/hyperlink" Target="https://www.strobe-statement.org/checklists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33.sv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iskofbias.info/welcome/home" TargetMode="External"/><Relationship Id="rId2" Type="http://schemas.openxmlformats.org/officeDocument/2006/relationships/hyperlink" Target="https://www.riskofbias.info/welcome/robins-e-too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strobe-statement.org/checklist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svg"/><Relationship Id="rId4" Type="http://schemas.openxmlformats.org/officeDocument/2006/relationships/image" Target="../media/image5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7CA5-E776-45DC-8A6F-61F81BE0A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641" y="1122363"/>
            <a:ext cx="11117179" cy="2387600"/>
          </a:xfrm>
        </p:spPr>
        <p:txBody>
          <a:bodyPr>
            <a:no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Evaluation of Primary Studies</a:t>
            </a:r>
            <a:endParaRPr lang="en-US" b="1" dirty="0">
              <a:latin typeface="Tw Cen MT" panose="020B06020201040206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1F8C3-0544-41D9-8002-87D4C6DBA6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Talal Alshihayb </a:t>
            </a:r>
          </a:p>
          <a:p>
            <a:r>
              <a:rPr lang="en-US" dirty="0"/>
              <a:t>10 January 2023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0E2B75C-4B13-4D3B-82DD-4B19CC839190}"/>
              </a:ext>
            </a:extLst>
          </p:cNvPr>
          <p:cNvSpPr txBox="1">
            <a:spLocks/>
          </p:cNvSpPr>
          <p:nvPr/>
        </p:nvSpPr>
        <p:spPr>
          <a:xfrm>
            <a:off x="1524000" y="688172"/>
            <a:ext cx="9144000" cy="462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DEPH 312 Principles of Scientific Evidence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20DE8D-E33C-47D7-8C72-0C3093FD020C}"/>
              </a:ext>
            </a:extLst>
          </p:cNvPr>
          <p:cNvSpPr txBox="1"/>
          <p:nvPr/>
        </p:nvSpPr>
        <p:spPr>
          <a:xfrm>
            <a:off x="4848626" y="5417585"/>
            <a:ext cx="263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shihaybt@ksau-hs.edu.sa</a:t>
            </a:r>
          </a:p>
        </p:txBody>
      </p:sp>
      <p:pic>
        <p:nvPicPr>
          <p:cNvPr id="6" name="Picture 5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5F0A3871-F91A-4EEB-961E-68BA2AAFF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48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1A5A88-EE15-4019-B827-3C9F580F2342}"/>
              </a:ext>
            </a:extLst>
          </p:cNvPr>
          <p:cNvSpPr txBox="1"/>
          <p:nvPr/>
        </p:nvSpPr>
        <p:spPr>
          <a:xfrm>
            <a:off x="4627002" y="684805"/>
            <a:ext cx="2688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Study designs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55271-111F-4AE2-9A55-6C6033A09B47}"/>
              </a:ext>
            </a:extLst>
          </p:cNvPr>
          <p:cNvSpPr txBox="1"/>
          <p:nvPr/>
        </p:nvSpPr>
        <p:spPr>
          <a:xfrm>
            <a:off x="1101176" y="2088489"/>
            <a:ext cx="2688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58FA1"/>
                </a:solidFill>
                <a:latin typeface="Tw Cen MT" panose="020B0602020104020603" pitchFamily="34" charset="0"/>
              </a:rPr>
              <a:t>Descriptive task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DC7B5-CA12-4931-9C5A-635B4B738408}"/>
              </a:ext>
            </a:extLst>
          </p:cNvPr>
          <p:cNvSpPr txBox="1"/>
          <p:nvPr/>
        </p:nvSpPr>
        <p:spPr>
          <a:xfrm>
            <a:off x="7618854" y="2033488"/>
            <a:ext cx="2688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54B56"/>
                </a:solidFill>
                <a:latin typeface="Tw Cen MT" panose="020B0602020104020603" pitchFamily="34" charset="0"/>
              </a:rPr>
              <a:t>Causal task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068F2-DE79-499E-AD9E-FD71638E19EE}"/>
              </a:ext>
            </a:extLst>
          </p:cNvPr>
          <p:cNvSpPr txBox="1"/>
          <p:nvPr/>
        </p:nvSpPr>
        <p:spPr>
          <a:xfrm>
            <a:off x="0" y="3709062"/>
            <a:ext cx="1782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58FA1"/>
                </a:solidFill>
                <a:latin typeface="Tw Cen MT" panose="020B0602020104020603" pitchFamily="34" charset="0"/>
              </a:rPr>
              <a:t>Case reports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9F0348-9268-49C3-B0DA-E8ECD28B190C}"/>
              </a:ext>
            </a:extLst>
          </p:cNvPr>
          <p:cNvSpPr txBox="1"/>
          <p:nvPr/>
        </p:nvSpPr>
        <p:spPr>
          <a:xfrm>
            <a:off x="1112634" y="4324546"/>
            <a:ext cx="1782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58FA1"/>
                </a:solidFill>
                <a:latin typeface="Tw Cen MT" panose="020B0602020104020603" pitchFamily="34" charset="0"/>
              </a:rPr>
              <a:t>Case series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6301EA-E51D-4377-84D9-4859DA3A2706}"/>
              </a:ext>
            </a:extLst>
          </p:cNvPr>
          <p:cNvSpPr txBox="1"/>
          <p:nvPr/>
        </p:nvSpPr>
        <p:spPr>
          <a:xfrm>
            <a:off x="1821353" y="4861843"/>
            <a:ext cx="2395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58FA1"/>
                </a:solidFill>
                <a:latin typeface="Tw Cen MT" panose="020B0602020104020603" pitchFamily="34" charset="0"/>
              </a:rPr>
              <a:t>Cross-sectional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F5C8D5-1132-49D4-905F-245F172C673B}"/>
              </a:ext>
            </a:extLst>
          </p:cNvPr>
          <p:cNvSpPr txBox="1"/>
          <p:nvPr/>
        </p:nvSpPr>
        <p:spPr>
          <a:xfrm>
            <a:off x="3975077" y="4950767"/>
            <a:ext cx="2266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54B56"/>
                </a:solidFill>
                <a:latin typeface="Tw Cen MT" panose="020B0602020104020603" pitchFamily="34" charset="0"/>
              </a:rPr>
              <a:t>Cross-sectional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F7A9E8-91F3-481B-9EA5-69975EEEE609}"/>
              </a:ext>
            </a:extLst>
          </p:cNvPr>
          <p:cNvSpPr txBox="1"/>
          <p:nvPr/>
        </p:nvSpPr>
        <p:spPr>
          <a:xfrm>
            <a:off x="6939893" y="5385116"/>
            <a:ext cx="1782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54B56"/>
                </a:solidFill>
                <a:latin typeface="Tw Cen MT" panose="020B0602020104020603" pitchFamily="34" charset="0"/>
              </a:rPr>
              <a:t>Ecological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0C58C0-CFCA-4EDD-B452-644F61A16C17}"/>
              </a:ext>
            </a:extLst>
          </p:cNvPr>
          <p:cNvSpPr txBox="1"/>
          <p:nvPr/>
        </p:nvSpPr>
        <p:spPr>
          <a:xfrm>
            <a:off x="6291583" y="5905272"/>
            <a:ext cx="1782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54B56"/>
                </a:solidFill>
                <a:latin typeface="Tw Cen MT" panose="020B0602020104020603" pitchFamily="34" charset="0"/>
              </a:rPr>
              <a:t>Case-control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E9CEFE-DC03-46B8-8CA2-612DBADE1E2E}"/>
              </a:ext>
            </a:extLst>
          </p:cNvPr>
          <p:cNvSpPr txBox="1"/>
          <p:nvPr/>
        </p:nvSpPr>
        <p:spPr>
          <a:xfrm>
            <a:off x="4695035" y="5984990"/>
            <a:ext cx="2301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54B56"/>
                </a:solidFill>
                <a:latin typeface="Tw Cen MT" panose="020B0602020104020603" pitchFamily="34" charset="0"/>
              </a:rPr>
              <a:t>Cohort</a:t>
            </a:r>
          </a:p>
          <a:p>
            <a:pPr algn="ctr"/>
            <a:r>
              <a:rPr lang="en-US" sz="2400" b="1" dirty="0">
                <a:solidFill>
                  <a:srgbClr val="254B56"/>
                </a:solidFill>
                <a:latin typeface="Tw Cen MT" panose="020B0602020104020603" pitchFamily="34" charset="0"/>
              </a:rPr>
              <a:t>(longitudinal)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3097A2-5708-4F8D-966A-0B205A4A52F0}"/>
              </a:ext>
            </a:extLst>
          </p:cNvPr>
          <p:cNvSpPr txBox="1"/>
          <p:nvPr/>
        </p:nvSpPr>
        <p:spPr>
          <a:xfrm>
            <a:off x="3192092" y="3846181"/>
            <a:ext cx="1975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58FA1"/>
                </a:solidFill>
                <a:latin typeface="Tw Cen MT" panose="020B0602020104020603" pitchFamily="34" charset="0"/>
              </a:rPr>
              <a:t>Cohort</a:t>
            </a:r>
          </a:p>
          <a:p>
            <a:pPr algn="ctr"/>
            <a:r>
              <a:rPr lang="en-US" sz="2400" b="1" dirty="0">
                <a:solidFill>
                  <a:srgbClr val="758FA1"/>
                </a:solidFill>
                <a:latin typeface="Tw Cen MT" panose="020B0602020104020603" pitchFamily="34" charset="0"/>
              </a:rPr>
              <a:t>(longitudinal)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290295-9094-4505-8CD2-825C5DFD7D75}"/>
              </a:ext>
            </a:extLst>
          </p:cNvPr>
          <p:cNvSpPr txBox="1"/>
          <p:nvPr/>
        </p:nvSpPr>
        <p:spPr>
          <a:xfrm>
            <a:off x="5321825" y="3800014"/>
            <a:ext cx="2688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54B56"/>
                </a:solidFill>
                <a:latin typeface="Tw Cen MT" panose="020B0602020104020603" pitchFamily="34" charset="0"/>
              </a:rPr>
              <a:t>Observational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BCD9CC-BD00-4125-97FA-5FB416ADEF49}"/>
              </a:ext>
            </a:extLst>
          </p:cNvPr>
          <p:cNvSpPr txBox="1"/>
          <p:nvPr/>
        </p:nvSpPr>
        <p:spPr>
          <a:xfrm>
            <a:off x="8436285" y="3778420"/>
            <a:ext cx="3741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D76D6F"/>
                </a:solidFill>
                <a:latin typeface="Tw Cen MT" panose="020B0602020104020603" pitchFamily="34" charset="0"/>
              </a:rPr>
              <a:t>Interventional/experimental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22E90D-8867-4BD3-B2C8-12ADFAFBE742}"/>
              </a:ext>
            </a:extLst>
          </p:cNvPr>
          <p:cNvSpPr txBox="1"/>
          <p:nvPr/>
        </p:nvSpPr>
        <p:spPr>
          <a:xfrm>
            <a:off x="9415569" y="5092675"/>
            <a:ext cx="1782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D76D6F"/>
                </a:solidFill>
                <a:latin typeface="Tw Cen MT" panose="020B0602020104020603" pitchFamily="34" charset="0"/>
              </a:rPr>
              <a:t>Randomized clinical trials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065126-5A29-415C-A7A9-B42B7A6562D6}"/>
              </a:ext>
            </a:extLst>
          </p:cNvPr>
          <p:cNvCxnSpPr>
            <a:stCxn id="5" idx="1"/>
            <a:endCxn id="6" idx="0"/>
          </p:cNvCxnSpPr>
          <p:nvPr/>
        </p:nvCxnSpPr>
        <p:spPr>
          <a:xfrm flipH="1">
            <a:off x="2445275" y="915638"/>
            <a:ext cx="2181727" cy="1172851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80DE93-A100-48B0-8FF6-E773EB09748E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7315200" y="915638"/>
            <a:ext cx="1647753" cy="1117850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C5FA443-F096-4D72-BAE7-C9EA18F8A543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891483" y="2550154"/>
            <a:ext cx="1553792" cy="1158908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20B8F06-73D2-44F8-B8D9-91D06FA65F57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2004117" y="2550154"/>
            <a:ext cx="441158" cy="1774392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975EF58-10B2-4FDF-816D-141ECA184A7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445275" y="2550154"/>
            <a:ext cx="573721" cy="2311689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B8EA2F5-D160-4296-821D-5B9B50A0E365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2445275" y="2550154"/>
            <a:ext cx="1734553" cy="1296027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0120477-F149-454D-A10D-F78644FAD0D3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 flipH="1">
            <a:off x="6665924" y="2495153"/>
            <a:ext cx="2297029" cy="1304861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A69676F-EC82-402E-89CD-CADDDB1F6D99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8962953" y="2495153"/>
            <a:ext cx="1344099" cy="1283267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2E11E3-1183-4F64-8E4C-E96622ECC71B}"/>
              </a:ext>
            </a:extLst>
          </p:cNvPr>
          <p:cNvCxnSpPr>
            <a:cxnSpLocks/>
            <a:stCxn id="16" idx="2"/>
            <a:endCxn id="11" idx="0"/>
          </p:cNvCxnSpPr>
          <p:nvPr/>
        </p:nvCxnSpPr>
        <p:spPr>
          <a:xfrm flipH="1">
            <a:off x="5108158" y="4261679"/>
            <a:ext cx="1557766" cy="689088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A7B02A8-BCD1-460B-B1D6-4B63F6ED09F9}"/>
              </a:ext>
            </a:extLst>
          </p:cNvPr>
          <p:cNvCxnSpPr>
            <a:cxnSpLocks/>
            <a:stCxn id="16" idx="2"/>
            <a:endCxn id="12" idx="0"/>
          </p:cNvCxnSpPr>
          <p:nvPr/>
        </p:nvCxnSpPr>
        <p:spPr>
          <a:xfrm>
            <a:off x="6665924" y="4261679"/>
            <a:ext cx="1165452" cy="1123437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8041195-537D-48CF-A84C-F369B69B4EC1}"/>
              </a:ext>
            </a:extLst>
          </p:cNvPr>
          <p:cNvCxnSpPr>
            <a:cxnSpLocks/>
            <a:stCxn id="16" idx="2"/>
            <a:endCxn id="13" idx="0"/>
          </p:cNvCxnSpPr>
          <p:nvPr/>
        </p:nvCxnSpPr>
        <p:spPr>
          <a:xfrm>
            <a:off x="6665924" y="4261679"/>
            <a:ext cx="517142" cy="1643593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1C593ED-F424-480E-AD0D-54EB539926A7}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 flipH="1">
            <a:off x="5845842" y="4261679"/>
            <a:ext cx="820082" cy="1723311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32904BE-261A-4C32-B3EE-FEB57A87B1F9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10307052" y="4240085"/>
            <a:ext cx="0" cy="852590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EE5596D-509A-498F-852E-DFF1DB4FC083}"/>
              </a:ext>
            </a:extLst>
          </p:cNvPr>
          <p:cNvSpPr txBox="1"/>
          <p:nvPr/>
        </p:nvSpPr>
        <p:spPr>
          <a:xfrm>
            <a:off x="7479918" y="4786480"/>
            <a:ext cx="2201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54B56"/>
                </a:solidFill>
                <a:latin typeface="Tw Cen MT" panose="020B0602020104020603" pitchFamily="34" charset="0"/>
              </a:rPr>
              <a:t>Case-crossover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F0032E0-662E-4F54-AAAD-CBC616FE7B32}"/>
              </a:ext>
            </a:extLst>
          </p:cNvPr>
          <p:cNvCxnSpPr>
            <a:cxnSpLocks/>
            <a:stCxn id="16" idx="2"/>
            <a:endCxn id="77" idx="0"/>
          </p:cNvCxnSpPr>
          <p:nvPr/>
        </p:nvCxnSpPr>
        <p:spPr>
          <a:xfrm>
            <a:off x="6665924" y="4261679"/>
            <a:ext cx="1914955" cy="524801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87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0061D157-974E-4978-8E8D-CC3EAC797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19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8D17-9149-0C0A-191C-A59A67EA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B7521-6A3F-9393-98FA-8033C2165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b="1" dirty="0">
              <a:solidFill>
                <a:srgbClr val="254B56"/>
              </a:solidFill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endParaRPr lang="en-US" sz="4800" b="1" dirty="0">
              <a:solidFill>
                <a:srgbClr val="254B56"/>
              </a:solidFill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r>
              <a:rPr lang="en-US" sz="4800" b="1" dirty="0">
                <a:solidFill>
                  <a:srgbClr val="254B56"/>
                </a:solidFill>
                <a:latin typeface="Tw Cen MT" panose="020B0602020104020603" pitchFamily="34" charset="0"/>
              </a:rPr>
              <a:t>What do we mean by evaluation?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5FA0BA1E-D86B-38E0-94E7-219A0E4144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89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564C-1FAF-CC7B-6B54-6FA8C3E22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The goal is to correctly estimate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88E91-3FA2-CA60-763D-8666AA218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b="1" dirty="0">
                <a:solidFill>
                  <a:srgbClr val="D76D6F"/>
                </a:solidFill>
              </a:rPr>
              <a:t>For descriptive task</a:t>
            </a:r>
          </a:p>
          <a:p>
            <a:pPr lvl="1"/>
            <a:r>
              <a:rPr lang="en-US" b="1" dirty="0"/>
              <a:t>Measure of disease occurrence:</a:t>
            </a:r>
          </a:p>
          <a:p>
            <a:pPr lvl="2"/>
            <a:r>
              <a:rPr lang="en-US" b="1" dirty="0"/>
              <a:t>Prevalence</a:t>
            </a:r>
          </a:p>
          <a:p>
            <a:pPr lvl="2"/>
            <a:r>
              <a:rPr lang="en-US" b="1" dirty="0"/>
              <a:t>Incidence</a:t>
            </a:r>
          </a:p>
          <a:p>
            <a:r>
              <a:rPr lang="en-US" sz="2800" b="1" dirty="0">
                <a:solidFill>
                  <a:srgbClr val="D76D6F"/>
                </a:solidFill>
              </a:rPr>
              <a:t>For a predictive task</a:t>
            </a:r>
          </a:p>
          <a:p>
            <a:pPr lvl="1"/>
            <a:r>
              <a:rPr lang="en-US" b="1" dirty="0"/>
              <a:t>Mean squared error </a:t>
            </a:r>
          </a:p>
          <a:p>
            <a:pPr lvl="1"/>
            <a:r>
              <a:rPr lang="en-US" b="1" dirty="0"/>
              <a:t>Root mean squared error</a:t>
            </a:r>
          </a:p>
          <a:p>
            <a:pPr lvl="1"/>
            <a:r>
              <a:rPr lang="en-US" b="1" dirty="0"/>
              <a:t>Sensitivity</a:t>
            </a:r>
          </a:p>
          <a:p>
            <a:pPr lvl="1"/>
            <a:r>
              <a:rPr lang="en-US" b="1" dirty="0"/>
              <a:t>Specificity</a:t>
            </a:r>
          </a:p>
          <a:p>
            <a:pPr lvl="1"/>
            <a:r>
              <a:rPr lang="en-US" b="1" dirty="0"/>
              <a:t>Predictive value (positive or negative)</a:t>
            </a:r>
          </a:p>
          <a:p>
            <a:pPr lvl="1"/>
            <a:r>
              <a:rPr lang="en-US" b="1" dirty="0"/>
              <a:t>Area under the curve (ROC)</a:t>
            </a:r>
          </a:p>
          <a:p>
            <a:r>
              <a:rPr lang="en-US" sz="2800" b="1" dirty="0">
                <a:solidFill>
                  <a:srgbClr val="D76D6F"/>
                </a:solidFill>
              </a:rPr>
              <a:t>For a causal task</a:t>
            </a:r>
          </a:p>
          <a:p>
            <a:pPr lvl="1"/>
            <a:r>
              <a:rPr lang="en-US" b="1" dirty="0"/>
              <a:t>Measures of disease association:</a:t>
            </a:r>
          </a:p>
          <a:p>
            <a:pPr lvl="2"/>
            <a:r>
              <a:rPr lang="en-US" b="1" dirty="0"/>
              <a:t>Difference scale (risk difference, rate difference, time difference, etc.)</a:t>
            </a:r>
          </a:p>
          <a:p>
            <a:pPr lvl="2"/>
            <a:r>
              <a:rPr lang="en-US" b="1" dirty="0"/>
              <a:t>Ratio scale (risk ratio, rate ratio, odds ratio, time ratio, etc.)</a:t>
            </a:r>
          </a:p>
          <a:p>
            <a:pPr lvl="2"/>
            <a:endParaRPr lang="en-US" b="1" dirty="0">
              <a:solidFill>
                <a:srgbClr val="D76D6F"/>
              </a:solidFill>
            </a:endParaRPr>
          </a:p>
          <a:p>
            <a:endParaRPr lang="en-US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225C5EAC-1388-9E41-1177-3DFADC342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09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5B22-6D80-49D3-BBB4-3D82D15A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4BDC6-5182-472B-A6AE-E5989A0B7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8E60D-E021-42F3-BC3A-357648B57E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53" t="18246" r="19034" b="23308"/>
          <a:stretch/>
        </p:blipFill>
        <p:spPr>
          <a:xfrm>
            <a:off x="1443789" y="645422"/>
            <a:ext cx="8321040" cy="55315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4097B3-1AA5-4375-BBCE-68970F1471AF}"/>
              </a:ext>
            </a:extLst>
          </p:cNvPr>
          <p:cNvSpPr txBox="1"/>
          <p:nvPr/>
        </p:nvSpPr>
        <p:spPr>
          <a:xfrm>
            <a:off x="2379961" y="6492875"/>
            <a:ext cx="743207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Westreich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D. Epidemiology by design: a causal approach to the health sciences. Oxford University Press; 2019 Oct 16.</a:t>
            </a:r>
            <a:endParaRPr lang="en-US" sz="900" dirty="0"/>
          </a:p>
        </p:txBody>
      </p:sp>
      <p:pic>
        <p:nvPicPr>
          <p:cNvPr id="7" name="Picture 6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73FEF9E2-E29D-49A9-992E-D7E43C22B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922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6538B-7FBE-433F-9F35-21A056BF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Errors in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5932A-01ED-40F2-AC97-1D9B1EC62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Random (precision)</a:t>
            </a:r>
          </a:p>
          <a:p>
            <a:pPr lvl="1"/>
            <a:r>
              <a:rPr lang="en-US" dirty="0"/>
              <a:t>Affects measures of dispersion (variance/</a:t>
            </a:r>
            <a:r>
              <a:rPr lang="en-US"/>
              <a:t>standard deviation/</a:t>
            </a:r>
            <a:r>
              <a:rPr lang="en-US" dirty="0"/>
              <a:t>range)</a:t>
            </a:r>
          </a:p>
          <a:p>
            <a:pPr lvl="1"/>
            <a:r>
              <a:rPr lang="en-US" dirty="0"/>
              <a:t>May affect point estimates (prevalence/incidence/effect size e.g., risk difference)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Systematic (validity)</a:t>
            </a:r>
          </a:p>
          <a:p>
            <a:pPr lvl="1"/>
            <a:r>
              <a:rPr lang="en-US" dirty="0"/>
              <a:t>Affects point estimates (prevalence/incidence/effect size e.g., risk difference)</a:t>
            </a:r>
          </a:p>
          <a:p>
            <a:pPr lvl="1"/>
            <a:r>
              <a:rPr lang="en-US" dirty="0"/>
              <a:t>What do we mean by this?</a:t>
            </a:r>
          </a:p>
          <a:p>
            <a:pPr lvl="2"/>
            <a:r>
              <a:rPr lang="en-US" dirty="0"/>
              <a:t>Difference between true causal effect and associational effect estimated from data</a:t>
            </a:r>
          </a:p>
          <a:p>
            <a:pPr lvl="2"/>
            <a:r>
              <a:rPr lang="en-US" dirty="0"/>
              <a:t>Structural reasons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DEFC9F-4469-4D2C-9065-9D3C8D98489C}"/>
              </a:ext>
            </a:extLst>
          </p:cNvPr>
          <p:cNvSpPr>
            <a:spLocks noChangeAspect="1"/>
          </p:cNvSpPr>
          <p:nvPr/>
        </p:nvSpPr>
        <p:spPr>
          <a:xfrm>
            <a:off x="525168" y="1858040"/>
            <a:ext cx="365760" cy="396836"/>
          </a:xfrm>
          <a:prstGeom prst="roundRect">
            <a:avLst/>
          </a:prstGeom>
          <a:solidFill>
            <a:srgbClr val="EEB6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F2D526-64CF-4498-9533-526DF93129BE}"/>
              </a:ext>
            </a:extLst>
          </p:cNvPr>
          <p:cNvSpPr txBox="1">
            <a:spLocks noChangeAspect="1"/>
          </p:cNvSpPr>
          <p:nvPr/>
        </p:nvSpPr>
        <p:spPr>
          <a:xfrm>
            <a:off x="536829" y="1825625"/>
            <a:ext cx="18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1</a:t>
            </a:r>
            <a:endParaRPr lang="en-US" sz="2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7085D5-216D-4BE8-8187-4E2E469D6B2F}"/>
              </a:ext>
            </a:extLst>
          </p:cNvPr>
          <p:cNvSpPr>
            <a:spLocks noChangeAspect="1"/>
          </p:cNvSpPr>
          <p:nvPr/>
        </p:nvSpPr>
        <p:spPr>
          <a:xfrm>
            <a:off x="525168" y="4011802"/>
            <a:ext cx="365760" cy="396836"/>
          </a:xfrm>
          <a:prstGeom prst="roundRect">
            <a:avLst/>
          </a:prstGeom>
          <a:solidFill>
            <a:srgbClr val="EEB6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4FB1BE-9D42-4CCC-B248-5BEE04CAB441}"/>
              </a:ext>
            </a:extLst>
          </p:cNvPr>
          <p:cNvSpPr txBox="1">
            <a:spLocks noChangeAspect="1"/>
          </p:cNvSpPr>
          <p:nvPr/>
        </p:nvSpPr>
        <p:spPr>
          <a:xfrm>
            <a:off x="536829" y="3979387"/>
            <a:ext cx="18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  <a:endParaRPr lang="en-US" sz="2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A754559F-A036-AB0E-9833-9A86D8DD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4371" y="6492875"/>
            <a:ext cx="2743200" cy="365125"/>
          </a:xfrm>
        </p:spPr>
        <p:txBody>
          <a:bodyPr/>
          <a:lstStyle/>
          <a:p>
            <a:fld id="{54510960-620D-4CD2-ADEE-E7C3F97FE2AC}" type="slidenum">
              <a:rPr lang="en-US" smtClean="0"/>
              <a:t>14</a:t>
            </a:fld>
            <a:endParaRPr lang="en-US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C2F3EF7D-0A18-497D-8603-814D02AAC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55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6538B-7FBE-433F-9F35-21A056BF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Descriptive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5932A-01ED-40F2-AC97-1D9B1EC62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 bias</a:t>
            </a:r>
          </a:p>
          <a:p>
            <a:r>
              <a:rPr lang="en-US" dirty="0"/>
              <a:t>Measurement bias</a:t>
            </a:r>
          </a:p>
          <a:p>
            <a:pPr lvl="1"/>
            <a:r>
              <a:rPr lang="en-US" dirty="0"/>
              <a:t>Misclassification bias (categorical)</a:t>
            </a:r>
          </a:p>
          <a:p>
            <a:pPr lvl="1"/>
            <a:r>
              <a:rPr lang="en-US" dirty="0"/>
              <a:t>Information bias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9DDF47ED-E18A-40B8-B452-D361200B9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C423F0-98FB-44D2-90F7-C775E90EA0E6}"/>
              </a:ext>
            </a:extLst>
          </p:cNvPr>
          <p:cNvSpPr txBox="1"/>
          <p:nvPr/>
        </p:nvSpPr>
        <p:spPr>
          <a:xfrm>
            <a:off x="3048573" y="6492875"/>
            <a:ext cx="60948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Hernán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MA, Hsu J, Healy B. A second chance to get causal inference right: a classification of data science tasks. Chance. 2019 Jan 2;32(1):42-9.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9440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6538B-7FBE-433F-9F35-21A056BF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Descriptive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5932A-01ED-40F2-AC97-1D9B1EC62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 bias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9DDF47ED-E18A-40B8-B452-D361200B9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pic>
        <p:nvPicPr>
          <p:cNvPr id="6" name="Graphic 5" descr="Smiling face with solid fill with solid fill">
            <a:extLst>
              <a:ext uri="{FF2B5EF4-FFF2-40B4-BE49-F238E27FC236}">
                <a16:creationId xmlns:a16="http://schemas.microsoft.com/office/drawing/2014/main" id="{EDF7BF4B-8775-43D1-B42D-6F67DC30E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6123" y="3445907"/>
            <a:ext cx="640080" cy="640080"/>
          </a:xfrm>
          <a:prstGeom prst="rect">
            <a:avLst/>
          </a:prstGeom>
        </p:spPr>
      </p:pic>
      <p:pic>
        <p:nvPicPr>
          <p:cNvPr id="8" name="Graphic 7" descr="Dizzy face with solid fill with solid fill">
            <a:extLst>
              <a:ext uri="{FF2B5EF4-FFF2-40B4-BE49-F238E27FC236}">
                <a16:creationId xmlns:a16="http://schemas.microsoft.com/office/drawing/2014/main" id="{3DE05F75-9BC5-4624-8835-2B110C42C9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6123" y="2807201"/>
            <a:ext cx="640080" cy="640080"/>
          </a:xfrm>
          <a:prstGeom prst="rect">
            <a:avLst/>
          </a:prstGeom>
        </p:spPr>
      </p:pic>
      <p:pic>
        <p:nvPicPr>
          <p:cNvPr id="21" name="Graphic 20" descr="Smiling face with solid fill with solid fill">
            <a:extLst>
              <a:ext uri="{FF2B5EF4-FFF2-40B4-BE49-F238E27FC236}">
                <a16:creationId xmlns:a16="http://schemas.microsoft.com/office/drawing/2014/main" id="{1FCCD60E-14DC-44BB-936B-39D1341B0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8586" y="4087361"/>
            <a:ext cx="640080" cy="640080"/>
          </a:xfrm>
          <a:prstGeom prst="rect">
            <a:avLst/>
          </a:prstGeom>
        </p:spPr>
      </p:pic>
      <p:pic>
        <p:nvPicPr>
          <p:cNvPr id="22" name="Graphic 21" descr="Smiling face with solid fill with solid fill">
            <a:extLst>
              <a:ext uri="{FF2B5EF4-FFF2-40B4-BE49-F238E27FC236}">
                <a16:creationId xmlns:a16="http://schemas.microsoft.com/office/drawing/2014/main" id="{FEBBB282-13EB-42FD-88FB-705A5B5D4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485" y="4727441"/>
            <a:ext cx="640080" cy="640080"/>
          </a:xfrm>
          <a:prstGeom prst="rect">
            <a:avLst/>
          </a:prstGeom>
        </p:spPr>
      </p:pic>
      <p:pic>
        <p:nvPicPr>
          <p:cNvPr id="23" name="Graphic 22" descr="Dizzy face with solid fill with solid fill">
            <a:extLst>
              <a:ext uri="{FF2B5EF4-FFF2-40B4-BE49-F238E27FC236}">
                <a16:creationId xmlns:a16="http://schemas.microsoft.com/office/drawing/2014/main" id="{B82E72B2-F8D9-4B7B-8D2E-FEEA2A04DB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81076" y="3445907"/>
            <a:ext cx="640080" cy="640080"/>
          </a:xfrm>
          <a:prstGeom prst="rect">
            <a:avLst/>
          </a:prstGeom>
        </p:spPr>
      </p:pic>
      <p:pic>
        <p:nvPicPr>
          <p:cNvPr id="26" name="Graphic 25" descr="Dizzy face with solid fill with solid fill">
            <a:extLst>
              <a:ext uri="{FF2B5EF4-FFF2-40B4-BE49-F238E27FC236}">
                <a16:creationId xmlns:a16="http://schemas.microsoft.com/office/drawing/2014/main" id="{11BF095C-8A8B-4B55-83D6-07E50340F6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81076" y="4084613"/>
            <a:ext cx="640080" cy="640080"/>
          </a:xfrm>
          <a:prstGeom prst="rect">
            <a:avLst/>
          </a:prstGeom>
        </p:spPr>
      </p:pic>
      <p:pic>
        <p:nvPicPr>
          <p:cNvPr id="27" name="Graphic 26" descr="Smiling face with solid fill with solid fill">
            <a:extLst>
              <a:ext uri="{FF2B5EF4-FFF2-40B4-BE49-F238E27FC236}">
                <a16:creationId xmlns:a16="http://schemas.microsoft.com/office/drawing/2014/main" id="{93CF3D73-037C-4D21-B66E-B5C14EC00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1076" y="2807201"/>
            <a:ext cx="640080" cy="640080"/>
          </a:xfrm>
          <a:prstGeom prst="rect">
            <a:avLst/>
          </a:prstGeom>
        </p:spPr>
      </p:pic>
      <p:pic>
        <p:nvPicPr>
          <p:cNvPr id="28" name="Graphic 27" descr="Smiling face with solid fill with solid fill">
            <a:extLst>
              <a:ext uri="{FF2B5EF4-FFF2-40B4-BE49-F238E27FC236}">
                <a16:creationId xmlns:a16="http://schemas.microsoft.com/office/drawing/2014/main" id="{1FA750E5-AB50-41B2-95F8-1F6887E11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6177" y="4721945"/>
            <a:ext cx="640080" cy="640080"/>
          </a:xfrm>
          <a:prstGeom prst="rect">
            <a:avLst/>
          </a:prstGeom>
        </p:spPr>
      </p:pic>
      <p:pic>
        <p:nvPicPr>
          <p:cNvPr id="29" name="Graphic 28" descr="Smiling face with solid fill with solid fill">
            <a:extLst>
              <a:ext uri="{FF2B5EF4-FFF2-40B4-BE49-F238E27FC236}">
                <a16:creationId xmlns:a16="http://schemas.microsoft.com/office/drawing/2014/main" id="{C897C5A8-5D05-4EFB-B556-C2303732F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5368" y="2807201"/>
            <a:ext cx="640080" cy="640080"/>
          </a:xfrm>
          <a:prstGeom prst="rect">
            <a:avLst/>
          </a:prstGeom>
        </p:spPr>
      </p:pic>
      <p:pic>
        <p:nvPicPr>
          <p:cNvPr id="30" name="Graphic 29" descr="Smiling face with solid fill with solid fill">
            <a:extLst>
              <a:ext uri="{FF2B5EF4-FFF2-40B4-BE49-F238E27FC236}">
                <a16:creationId xmlns:a16="http://schemas.microsoft.com/office/drawing/2014/main" id="{BBD72E90-F51A-4BB9-A876-E9C0271F4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36029" y="3440421"/>
            <a:ext cx="640080" cy="640080"/>
          </a:xfrm>
          <a:prstGeom prst="rect">
            <a:avLst/>
          </a:prstGeom>
        </p:spPr>
      </p:pic>
      <p:pic>
        <p:nvPicPr>
          <p:cNvPr id="31" name="Graphic 30" descr="Smiling face with solid fill with solid fill">
            <a:extLst>
              <a:ext uri="{FF2B5EF4-FFF2-40B4-BE49-F238E27FC236}">
                <a16:creationId xmlns:a16="http://schemas.microsoft.com/office/drawing/2014/main" id="{F7315317-7632-4305-9BDA-3ECBE6CD5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0297" y="4092358"/>
            <a:ext cx="640080" cy="640080"/>
          </a:xfrm>
          <a:prstGeom prst="rect">
            <a:avLst/>
          </a:prstGeom>
        </p:spPr>
      </p:pic>
      <p:pic>
        <p:nvPicPr>
          <p:cNvPr id="32" name="Graphic 31" descr="Smiling face with solid fill with solid fill">
            <a:extLst>
              <a:ext uri="{FF2B5EF4-FFF2-40B4-BE49-F238E27FC236}">
                <a16:creationId xmlns:a16="http://schemas.microsoft.com/office/drawing/2014/main" id="{EB4FB633-6C1C-4820-92AD-56071F0A8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38177" y="4732438"/>
            <a:ext cx="640080" cy="640080"/>
          </a:xfrm>
          <a:prstGeom prst="rect">
            <a:avLst/>
          </a:prstGeom>
        </p:spPr>
      </p:pic>
      <p:pic>
        <p:nvPicPr>
          <p:cNvPr id="33" name="Graphic 32" descr="Dizzy face with solid fill with solid fill">
            <a:extLst>
              <a:ext uri="{FF2B5EF4-FFF2-40B4-BE49-F238E27FC236}">
                <a16:creationId xmlns:a16="http://schemas.microsoft.com/office/drawing/2014/main" id="{96E27985-7085-4F6C-A33F-25BCBE5A9E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09660" y="4721945"/>
            <a:ext cx="640080" cy="640080"/>
          </a:xfrm>
          <a:prstGeom prst="rect">
            <a:avLst/>
          </a:prstGeom>
        </p:spPr>
      </p:pic>
      <p:pic>
        <p:nvPicPr>
          <p:cNvPr id="34" name="Graphic 33" descr="Dizzy face with solid fill with solid fill">
            <a:extLst>
              <a:ext uri="{FF2B5EF4-FFF2-40B4-BE49-F238E27FC236}">
                <a16:creationId xmlns:a16="http://schemas.microsoft.com/office/drawing/2014/main" id="{0C957982-652A-4309-ADDF-D117E11A47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09660" y="4087361"/>
            <a:ext cx="640080" cy="640080"/>
          </a:xfrm>
          <a:prstGeom prst="rect">
            <a:avLst/>
          </a:prstGeom>
        </p:spPr>
      </p:pic>
      <p:pic>
        <p:nvPicPr>
          <p:cNvPr id="35" name="Graphic 34" descr="Smiling face with solid fill with solid fill">
            <a:extLst>
              <a:ext uri="{FF2B5EF4-FFF2-40B4-BE49-F238E27FC236}">
                <a16:creationId xmlns:a16="http://schemas.microsoft.com/office/drawing/2014/main" id="{DFE47CFA-048B-482D-87E6-FEA653550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9660" y="3447281"/>
            <a:ext cx="640080" cy="640080"/>
          </a:xfrm>
          <a:prstGeom prst="rect">
            <a:avLst/>
          </a:prstGeom>
        </p:spPr>
      </p:pic>
      <p:pic>
        <p:nvPicPr>
          <p:cNvPr id="36" name="Graphic 35" descr="Dizzy face with solid fill with solid fill">
            <a:extLst>
              <a:ext uri="{FF2B5EF4-FFF2-40B4-BE49-F238E27FC236}">
                <a16:creationId xmlns:a16="http://schemas.microsoft.com/office/drawing/2014/main" id="{DBDED201-FCF3-49FE-A464-863DB496EA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09660" y="2807201"/>
            <a:ext cx="640080" cy="640080"/>
          </a:xfrm>
          <a:prstGeom prst="rect">
            <a:avLst/>
          </a:prstGeom>
        </p:spPr>
      </p:pic>
      <p:pic>
        <p:nvPicPr>
          <p:cNvPr id="37" name="Graphic 36" descr="Smiling face with solid fill with solid fill">
            <a:extLst>
              <a:ext uri="{FF2B5EF4-FFF2-40B4-BE49-F238E27FC236}">
                <a16:creationId xmlns:a16="http://schemas.microsoft.com/office/drawing/2014/main" id="{57580850-4FFD-44A2-B877-24DCAEFFB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0368" y="3439047"/>
            <a:ext cx="640080" cy="640080"/>
          </a:xfrm>
          <a:prstGeom prst="rect">
            <a:avLst/>
          </a:prstGeom>
        </p:spPr>
      </p:pic>
      <p:pic>
        <p:nvPicPr>
          <p:cNvPr id="38" name="Graphic 37" descr="Dizzy face with solid fill with solid fill">
            <a:extLst>
              <a:ext uri="{FF2B5EF4-FFF2-40B4-BE49-F238E27FC236}">
                <a16:creationId xmlns:a16="http://schemas.microsoft.com/office/drawing/2014/main" id="{9B043B47-F07B-4174-A861-808CE4A925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80368" y="2800341"/>
            <a:ext cx="640080" cy="640080"/>
          </a:xfrm>
          <a:prstGeom prst="rect">
            <a:avLst/>
          </a:prstGeom>
        </p:spPr>
      </p:pic>
      <p:pic>
        <p:nvPicPr>
          <p:cNvPr id="39" name="Graphic 38" descr="Smiling face with solid fill with solid fill">
            <a:extLst>
              <a:ext uri="{FF2B5EF4-FFF2-40B4-BE49-F238E27FC236}">
                <a16:creationId xmlns:a16="http://schemas.microsoft.com/office/drawing/2014/main" id="{9F92FC7B-5F27-461F-98ED-9CD0789BC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2831" y="4080501"/>
            <a:ext cx="640080" cy="640080"/>
          </a:xfrm>
          <a:prstGeom prst="rect">
            <a:avLst/>
          </a:prstGeom>
        </p:spPr>
      </p:pic>
      <p:pic>
        <p:nvPicPr>
          <p:cNvPr id="40" name="Graphic 39" descr="Smiling face with solid fill with solid fill">
            <a:extLst>
              <a:ext uri="{FF2B5EF4-FFF2-40B4-BE49-F238E27FC236}">
                <a16:creationId xmlns:a16="http://schemas.microsoft.com/office/drawing/2014/main" id="{C253A255-AEB0-4C1E-B897-DC25EEBA3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7730" y="4720581"/>
            <a:ext cx="640080" cy="640080"/>
          </a:xfrm>
          <a:prstGeom prst="rect">
            <a:avLst/>
          </a:prstGeom>
        </p:spPr>
      </p:pic>
      <p:pic>
        <p:nvPicPr>
          <p:cNvPr id="41" name="Graphic 40" descr="Dizzy face with solid fill with solid fill">
            <a:extLst>
              <a:ext uri="{FF2B5EF4-FFF2-40B4-BE49-F238E27FC236}">
                <a16:creationId xmlns:a16="http://schemas.microsoft.com/office/drawing/2014/main" id="{2041A793-0F96-4A38-9626-6E50FD8BC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35321" y="3439047"/>
            <a:ext cx="640080" cy="640080"/>
          </a:xfrm>
          <a:prstGeom prst="rect">
            <a:avLst/>
          </a:prstGeom>
        </p:spPr>
      </p:pic>
      <p:pic>
        <p:nvPicPr>
          <p:cNvPr id="42" name="Graphic 41" descr="Dizzy face with solid fill with solid fill">
            <a:extLst>
              <a:ext uri="{FF2B5EF4-FFF2-40B4-BE49-F238E27FC236}">
                <a16:creationId xmlns:a16="http://schemas.microsoft.com/office/drawing/2014/main" id="{C437552B-6EF6-45BB-B683-8743BADE01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35321" y="4077753"/>
            <a:ext cx="640080" cy="640080"/>
          </a:xfrm>
          <a:prstGeom prst="rect">
            <a:avLst/>
          </a:prstGeom>
        </p:spPr>
      </p:pic>
      <p:pic>
        <p:nvPicPr>
          <p:cNvPr id="43" name="Graphic 42" descr="Smiling face with solid fill with solid fill">
            <a:extLst>
              <a:ext uri="{FF2B5EF4-FFF2-40B4-BE49-F238E27FC236}">
                <a16:creationId xmlns:a16="http://schemas.microsoft.com/office/drawing/2014/main" id="{CC976DA6-EC31-4C0F-9983-F909F9036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35321" y="2800341"/>
            <a:ext cx="640080" cy="640080"/>
          </a:xfrm>
          <a:prstGeom prst="rect">
            <a:avLst/>
          </a:prstGeom>
        </p:spPr>
      </p:pic>
      <p:pic>
        <p:nvPicPr>
          <p:cNvPr id="44" name="Graphic 43" descr="Smiling face with solid fill with solid fill">
            <a:extLst>
              <a:ext uri="{FF2B5EF4-FFF2-40B4-BE49-F238E27FC236}">
                <a16:creationId xmlns:a16="http://schemas.microsoft.com/office/drawing/2014/main" id="{9299269D-0E0D-4434-9B1A-36DB64781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30422" y="4715085"/>
            <a:ext cx="640080" cy="640080"/>
          </a:xfrm>
          <a:prstGeom prst="rect">
            <a:avLst/>
          </a:prstGeom>
        </p:spPr>
      </p:pic>
      <p:pic>
        <p:nvPicPr>
          <p:cNvPr id="45" name="Graphic 44" descr="Smiling face with solid fill with solid fill">
            <a:extLst>
              <a:ext uri="{FF2B5EF4-FFF2-40B4-BE49-F238E27FC236}">
                <a16:creationId xmlns:a16="http://schemas.microsoft.com/office/drawing/2014/main" id="{D4E02CB1-8E09-4D3C-86DF-B5EB44229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9613" y="2800341"/>
            <a:ext cx="640080" cy="640080"/>
          </a:xfrm>
          <a:prstGeom prst="rect">
            <a:avLst/>
          </a:prstGeom>
        </p:spPr>
      </p:pic>
      <p:pic>
        <p:nvPicPr>
          <p:cNvPr id="46" name="Graphic 45" descr="Smiling face with solid fill with solid fill">
            <a:extLst>
              <a:ext uri="{FF2B5EF4-FFF2-40B4-BE49-F238E27FC236}">
                <a16:creationId xmlns:a16="http://schemas.microsoft.com/office/drawing/2014/main" id="{21B3928E-8C70-41F0-92BE-A6FCB588F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274" y="3433561"/>
            <a:ext cx="640080" cy="640080"/>
          </a:xfrm>
          <a:prstGeom prst="rect">
            <a:avLst/>
          </a:prstGeom>
        </p:spPr>
      </p:pic>
      <p:pic>
        <p:nvPicPr>
          <p:cNvPr id="47" name="Graphic 46" descr="Smiling face with solid fill with solid fill">
            <a:extLst>
              <a:ext uri="{FF2B5EF4-FFF2-40B4-BE49-F238E27FC236}">
                <a16:creationId xmlns:a16="http://schemas.microsoft.com/office/drawing/2014/main" id="{4B1D434C-0C74-4A50-924D-786B40A4E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4542" y="4085498"/>
            <a:ext cx="640080" cy="640080"/>
          </a:xfrm>
          <a:prstGeom prst="rect">
            <a:avLst/>
          </a:prstGeom>
        </p:spPr>
      </p:pic>
      <p:pic>
        <p:nvPicPr>
          <p:cNvPr id="48" name="Graphic 47" descr="Smiling face with solid fill with solid fill">
            <a:extLst>
              <a:ext uri="{FF2B5EF4-FFF2-40B4-BE49-F238E27FC236}">
                <a16:creationId xmlns:a16="http://schemas.microsoft.com/office/drawing/2014/main" id="{70E25D22-8083-4FC9-9D52-62264B37A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2422" y="4725578"/>
            <a:ext cx="640080" cy="640080"/>
          </a:xfrm>
          <a:prstGeom prst="rect">
            <a:avLst/>
          </a:prstGeom>
        </p:spPr>
      </p:pic>
      <p:pic>
        <p:nvPicPr>
          <p:cNvPr id="49" name="Graphic 48" descr="Dizzy face with solid fill with solid fill">
            <a:extLst>
              <a:ext uri="{FF2B5EF4-FFF2-40B4-BE49-F238E27FC236}">
                <a16:creationId xmlns:a16="http://schemas.microsoft.com/office/drawing/2014/main" id="{9233C0F0-EB27-4117-9375-800214BA2F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63905" y="4715085"/>
            <a:ext cx="640080" cy="640080"/>
          </a:xfrm>
          <a:prstGeom prst="rect">
            <a:avLst/>
          </a:prstGeom>
        </p:spPr>
      </p:pic>
      <p:pic>
        <p:nvPicPr>
          <p:cNvPr id="50" name="Graphic 49" descr="Dizzy face with solid fill with solid fill">
            <a:extLst>
              <a:ext uri="{FF2B5EF4-FFF2-40B4-BE49-F238E27FC236}">
                <a16:creationId xmlns:a16="http://schemas.microsoft.com/office/drawing/2014/main" id="{4A06E4DA-37DC-4C95-8860-44D7937DB5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63905" y="4080501"/>
            <a:ext cx="640080" cy="640080"/>
          </a:xfrm>
          <a:prstGeom prst="rect">
            <a:avLst/>
          </a:prstGeom>
        </p:spPr>
      </p:pic>
      <p:pic>
        <p:nvPicPr>
          <p:cNvPr id="51" name="Graphic 50" descr="Smiling face with solid fill with solid fill">
            <a:extLst>
              <a:ext uri="{FF2B5EF4-FFF2-40B4-BE49-F238E27FC236}">
                <a16:creationId xmlns:a16="http://schemas.microsoft.com/office/drawing/2014/main" id="{F9DF474F-DC48-4427-924B-34270211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63905" y="3440421"/>
            <a:ext cx="640080" cy="640080"/>
          </a:xfrm>
          <a:prstGeom prst="rect">
            <a:avLst/>
          </a:prstGeom>
        </p:spPr>
      </p:pic>
      <p:pic>
        <p:nvPicPr>
          <p:cNvPr id="52" name="Graphic 51" descr="Dizzy face with solid fill with solid fill">
            <a:extLst>
              <a:ext uri="{FF2B5EF4-FFF2-40B4-BE49-F238E27FC236}">
                <a16:creationId xmlns:a16="http://schemas.microsoft.com/office/drawing/2014/main" id="{3D76ADAE-D472-4B94-A237-7F380D406A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63905" y="2800341"/>
            <a:ext cx="640080" cy="640080"/>
          </a:xfrm>
          <a:prstGeom prst="rect">
            <a:avLst/>
          </a:prstGeom>
        </p:spPr>
      </p:pic>
      <p:pic>
        <p:nvPicPr>
          <p:cNvPr id="53" name="Graphic 52" descr="Smiling face with solid fill with solid fill">
            <a:extLst>
              <a:ext uri="{FF2B5EF4-FFF2-40B4-BE49-F238E27FC236}">
                <a16:creationId xmlns:a16="http://schemas.microsoft.com/office/drawing/2014/main" id="{BBD063A7-BF19-47B8-9FF0-11FEB69C1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6898" y="5352906"/>
            <a:ext cx="640080" cy="640080"/>
          </a:xfrm>
          <a:prstGeom prst="rect">
            <a:avLst/>
          </a:prstGeom>
        </p:spPr>
      </p:pic>
      <p:pic>
        <p:nvPicPr>
          <p:cNvPr id="54" name="Graphic 53" descr="Smiling face with solid fill with solid fill">
            <a:extLst>
              <a:ext uri="{FF2B5EF4-FFF2-40B4-BE49-F238E27FC236}">
                <a16:creationId xmlns:a16="http://schemas.microsoft.com/office/drawing/2014/main" id="{0F19E5D0-82E9-4D73-B248-BEF49A4F2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9590" y="5347410"/>
            <a:ext cx="640080" cy="640080"/>
          </a:xfrm>
          <a:prstGeom prst="rect">
            <a:avLst/>
          </a:prstGeom>
        </p:spPr>
      </p:pic>
      <p:pic>
        <p:nvPicPr>
          <p:cNvPr id="55" name="Graphic 54" descr="Smiling face with solid fill with solid fill">
            <a:extLst>
              <a:ext uri="{FF2B5EF4-FFF2-40B4-BE49-F238E27FC236}">
                <a16:creationId xmlns:a16="http://schemas.microsoft.com/office/drawing/2014/main" id="{DE43245D-993F-404D-83A4-8AD91D60D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31590" y="5357903"/>
            <a:ext cx="640080" cy="640080"/>
          </a:xfrm>
          <a:prstGeom prst="rect">
            <a:avLst/>
          </a:prstGeom>
        </p:spPr>
      </p:pic>
      <p:pic>
        <p:nvPicPr>
          <p:cNvPr id="56" name="Graphic 55" descr="Smiling face with solid fill with solid fill">
            <a:extLst>
              <a:ext uri="{FF2B5EF4-FFF2-40B4-BE49-F238E27FC236}">
                <a16:creationId xmlns:a16="http://schemas.microsoft.com/office/drawing/2014/main" id="{5DA142FE-0074-47D7-9D92-B79FB989D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247" y="5362524"/>
            <a:ext cx="640080" cy="640080"/>
          </a:xfrm>
          <a:prstGeom prst="rect">
            <a:avLst/>
          </a:prstGeom>
        </p:spPr>
      </p:pic>
      <p:pic>
        <p:nvPicPr>
          <p:cNvPr id="57" name="Graphic 56" descr="Smiling face with solid fill with solid fill">
            <a:extLst>
              <a:ext uri="{FF2B5EF4-FFF2-40B4-BE49-F238E27FC236}">
                <a16:creationId xmlns:a16="http://schemas.microsoft.com/office/drawing/2014/main" id="{21720AEF-6AF3-40ED-8E88-69B01B50E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8939" y="5357028"/>
            <a:ext cx="640080" cy="640080"/>
          </a:xfrm>
          <a:prstGeom prst="rect">
            <a:avLst/>
          </a:prstGeom>
        </p:spPr>
      </p:pic>
      <p:pic>
        <p:nvPicPr>
          <p:cNvPr id="58" name="Graphic 57" descr="Smiling face with solid fill with solid fill">
            <a:extLst>
              <a:ext uri="{FF2B5EF4-FFF2-40B4-BE49-F238E27FC236}">
                <a16:creationId xmlns:a16="http://schemas.microsoft.com/office/drawing/2014/main" id="{8BB6B82D-BBDB-4071-B985-5D1672CD7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0939" y="5367521"/>
            <a:ext cx="640080" cy="640080"/>
          </a:xfrm>
          <a:prstGeom prst="rect">
            <a:avLst/>
          </a:prstGeom>
        </p:spPr>
      </p:pic>
      <p:pic>
        <p:nvPicPr>
          <p:cNvPr id="59" name="Graphic 58" descr="Smiling face with solid fill with solid fill">
            <a:extLst>
              <a:ext uri="{FF2B5EF4-FFF2-40B4-BE49-F238E27FC236}">
                <a16:creationId xmlns:a16="http://schemas.microsoft.com/office/drawing/2014/main" id="{827A7C90-BBD7-4573-9FB3-23483E6DB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01905" y="5365242"/>
            <a:ext cx="640080" cy="640080"/>
          </a:xfrm>
          <a:prstGeom prst="rect">
            <a:avLst/>
          </a:prstGeom>
        </p:spPr>
      </p:pic>
      <p:pic>
        <p:nvPicPr>
          <p:cNvPr id="60" name="Graphic 59" descr="Smiling face with solid fill with solid fill">
            <a:extLst>
              <a:ext uri="{FF2B5EF4-FFF2-40B4-BE49-F238E27FC236}">
                <a16:creationId xmlns:a16="http://schemas.microsoft.com/office/drawing/2014/main" id="{4EA12DEE-5FAF-456B-9258-87E91462F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63905" y="5375735"/>
            <a:ext cx="640080" cy="640080"/>
          </a:xfrm>
          <a:prstGeom prst="rect">
            <a:avLst/>
          </a:prstGeom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632A642C-8DF3-4E2D-95E6-6C23B2113F2E}"/>
              </a:ext>
            </a:extLst>
          </p:cNvPr>
          <p:cNvSpPr/>
          <p:nvPr/>
        </p:nvSpPr>
        <p:spPr>
          <a:xfrm>
            <a:off x="307490" y="4701662"/>
            <a:ext cx="6297673" cy="1405583"/>
          </a:xfrm>
          <a:prstGeom prst="roundRect">
            <a:avLst/>
          </a:prstGeom>
          <a:noFill/>
          <a:ln w="38100">
            <a:solidFill>
              <a:srgbClr val="254B5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FE05D77-B770-4E11-9F9F-2414C7846F64}"/>
              </a:ext>
            </a:extLst>
          </p:cNvPr>
          <p:cNvSpPr txBox="1"/>
          <p:nvPr/>
        </p:nvSpPr>
        <p:spPr>
          <a:xfrm>
            <a:off x="1173565" y="6131774"/>
            <a:ext cx="4175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404040"/>
                </a:solidFill>
                <a:latin typeface="Tw Cen MT" panose="020B0602020104020603" pitchFamily="34" charset="0"/>
              </a:rPr>
              <a:t>Convenience sample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B79434-209B-4FD2-8A79-80DFED655A46}"/>
              </a:ext>
            </a:extLst>
          </p:cNvPr>
          <p:cNvSpPr txBox="1"/>
          <p:nvPr/>
        </p:nvSpPr>
        <p:spPr>
          <a:xfrm>
            <a:off x="6605163" y="2944817"/>
            <a:ext cx="57888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04040"/>
                </a:solidFill>
                <a:latin typeface="Tw Cen MT" panose="020B0602020104020603" pitchFamily="34" charset="0"/>
              </a:rPr>
              <a:t>Prevalence of disease in population</a:t>
            </a:r>
          </a:p>
          <a:p>
            <a:r>
              <a:rPr lang="en-US" sz="2800" b="1" dirty="0">
                <a:solidFill>
                  <a:srgbClr val="404040"/>
                </a:solidFill>
                <a:latin typeface="Tw Cen MT" panose="020B0602020104020603" pitchFamily="34" charset="0"/>
              </a:rPr>
              <a:t>12/40=30%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70CB931-A045-4DC5-AFE3-615CB81C4C1F}"/>
              </a:ext>
            </a:extLst>
          </p:cNvPr>
          <p:cNvSpPr txBox="1"/>
          <p:nvPr/>
        </p:nvSpPr>
        <p:spPr>
          <a:xfrm>
            <a:off x="6652549" y="4927399"/>
            <a:ext cx="5231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04040"/>
                </a:solidFill>
                <a:latin typeface="Tw Cen MT" panose="020B0602020104020603" pitchFamily="34" charset="0"/>
              </a:rPr>
              <a:t>Prevalence of disease in sample</a:t>
            </a:r>
          </a:p>
          <a:p>
            <a:r>
              <a:rPr lang="en-US" sz="2800" b="1" dirty="0">
                <a:solidFill>
                  <a:srgbClr val="404040"/>
                </a:solidFill>
                <a:latin typeface="Tw Cen MT" panose="020B0602020104020603" pitchFamily="34" charset="0"/>
              </a:rPr>
              <a:t>2/16=12.5%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0B3A069-884A-468D-BC13-104EA7CDE691}"/>
              </a:ext>
            </a:extLst>
          </p:cNvPr>
          <p:cNvSpPr txBox="1"/>
          <p:nvPr/>
        </p:nvSpPr>
        <p:spPr>
          <a:xfrm>
            <a:off x="8762515" y="890771"/>
            <a:ext cx="1904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04040"/>
                </a:solidFill>
                <a:latin typeface="Tw Cen MT" panose="020B0602020104020603" pitchFamily="34" charset="0"/>
              </a:rPr>
              <a:t>Outcome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AA7CF34-001A-4121-A952-49217CD5FC54}"/>
              </a:ext>
            </a:extLst>
          </p:cNvPr>
          <p:cNvSpPr txBox="1"/>
          <p:nvPr/>
        </p:nvSpPr>
        <p:spPr>
          <a:xfrm>
            <a:off x="8762515" y="2142079"/>
            <a:ext cx="1904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04040"/>
                </a:solidFill>
                <a:latin typeface="Tw Cen MT" panose="020B0602020104020603" pitchFamily="34" charset="0"/>
              </a:rPr>
              <a:t>Participation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264F076-6E1C-41D4-BB8E-08C58B6C8EBC}"/>
              </a:ext>
            </a:extLst>
          </p:cNvPr>
          <p:cNvCxnSpPr>
            <a:stCxn id="65" idx="2"/>
            <a:endCxn id="66" idx="0"/>
          </p:cNvCxnSpPr>
          <p:nvPr/>
        </p:nvCxnSpPr>
        <p:spPr>
          <a:xfrm>
            <a:off x="9714729" y="1352436"/>
            <a:ext cx="0" cy="789643"/>
          </a:xfrm>
          <a:prstGeom prst="straightConnector1">
            <a:avLst/>
          </a:prstGeom>
          <a:ln w="38100">
            <a:solidFill>
              <a:srgbClr val="EEB66B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76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/>
      <p:bldP spid="63" grpId="0"/>
      <p:bldP spid="64" grpId="0"/>
      <p:bldP spid="65" grpId="0"/>
      <p:bldP spid="6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20DE765-120A-4618-81C5-E5CD3E8C80FE}"/>
              </a:ext>
            </a:extLst>
          </p:cNvPr>
          <p:cNvSpPr txBox="1"/>
          <p:nvPr/>
        </p:nvSpPr>
        <p:spPr>
          <a:xfrm>
            <a:off x="2546111" y="6273225"/>
            <a:ext cx="70997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https://www.citc.gov.sa/ar/reportsandstudies/studies/Documents/PublicIndividualReport2016V5_Ar.pdf</a:t>
            </a:r>
          </a:p>
          <a:p>
            <a:pPr algn="ctr"/>
            <a:r>
              <a:rPr lang="en-US" sz="800" dirty="0"/>
              <a:t>https://www.mcit.gov.sa/ar/open-data </a:t>
            </a:r>
          </a:p>
          <a:p>
            <a:pPr algn="ctr"/>
            <a:r>
              <a:rPr lang="en-US" sz="800" dirty="0"/>
              <a:t>https://data.worldbank.org/indicator/IT.CEL.SETS?locations=SA</a:t>
            </a:r>
          </a:p>
          <a:p>
            <a:pPr algn="ctr"/>
            <a:r>
              <a:rPr lang="en-US" sz="800" dirty="0"/>
              <a:t>https://datareportal.com/reports/digital-2020-saudi-arabia</a:t>
            </a:r>
          </a:p>
        </p:txBody>
      </p:sp>
      <p:pic>
        <p:nvPicPr>
          <p:cNvPr id="8" name="Picture 7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1BFD4417-0C35-44EF-8CFB-21BDA7904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pic>
        <p:nvPicPr>
          <p:cNvPr id="11" name="Graphic 10" descr="Question mark with solid fill">
            <a:extLst>
              <a:ext uri="{FF2B5EF4-FFF2-40B4-BE49-F238E27FC236}">
                <a16:creationId xmlns:a16="http://schemas.microsoft.com/office/drawing/2014/main" id="{3ABE6DBE-6DF1-42C7-942B-24F82F83A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605" y="3508852"/>
            <a:ext cx="1097280" cy="1097280"/>
          </a:xfrm>
          <a:prstGeom prst="rect">
            <a:avLst/>
          </a:prstGeom>
        </p:spPr>
      </p:pic>
      <p:pic>
        <p:nvPicPr>
          <p:cNvPr id="13" name="Graphic 12" descr="Wireless router with solid fill">
            <a:extLst>
              <a:ext uri="{FF2B5EF4-FFF2-40B4-BE49-F238E27FC236}">
                <a16:creationId xmlns:a16="http://schemas.microsoft.com/office/drawing/2014/main" id="{B7015706-F622-4541-8546-FC29D5AB46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2605" y="1609055"/>
            <a:ext cx="1097280" cy="10972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53381A4-8E91-48D4-BCBF-0BAAEEF202BD}"/>
              </a:ext>
            </a:extLst>
          </p:cNvPr>
          <p:cNvSpPr txBox="1"/>
          <p:nvPr/>
        </p:nvSpPr>
        <p:spPr>
          <a:xfrm>
            <a:off x="1151020" y="1432990"/>
            <a:ext cx="1118306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58FA1"/>
                </a:solidFill>
              </a:rPr>
              <a:t>77%</a:t>
            </a:r>
            <a:r>
              <a:rPr lang="en-US" dirty="0">
                <a:solidFill>
                  <a:srgbClr val="758FA1"/>
                </a:solidFill>
              </a:rPr>
              <a:t> </a:t>
            </a:r>
            <a:r>
              <a:rPr lang="en-US" dirty="0"/>
              <a:t>out of total population in 2017 (Ministry of communications and Information Technology)</a:t>
            </a:r>
          </a:p>
          <a:p>
            <a:r>
              <a:rPr lang="en-US" sz="2800" b="1" dirty="0">
                <a:solidFill>
                  <a:srgbClr val="758FA1"/>
                </a:solidFill>
              </a:rPr>
              <a:t>94%</a:t>
            </a:r>
            <a:r>
              <a:rPr lang="en-US" dirty="0">
                <a:solidFill>
                  <a:srgbClr val="758FA1"/>
                </a:solidFill>
              </a:rPr>
              <a:t> </a:t>
            </a:r>
            <a:r>
              <a:rPr lang="en-US" dirty="0"/>
              <a:t>out of study participants aged 12-65 years in 2016 (Communications and Information Technology Commission)</a:t>
            </a:r>
          </a:p>
          <a:p>
            <a:r>
              <a:rPr lang="en-US" sz="2800" b="1" dirty="0">
                <a:solidFill>
                  <a:srgbClr val="758FA1"/>
                </a:solidFill>
              </a:rPr>
              <a:t>96%</a:t>
            </a:r>
            <a:r>
              <a:rPr lang="en-US" dirty="0">
                <a:solidFill>
                  <a:srgbClr val="758FA1"/>
                </a:solidFill>
              </a:rPr>
              <a:t> </a:t>
            </a:r>
            <a:r>
              <a:rPr lang="en-US" dirty="0"/>
              <a:t>in 2019 </a:t>
            </a:r>
          </a:p>
          <a:p>
            <a:r>
              <a:rPr lang="en-US" sz="2800" b="1" dirty="0">
                <a:solidFill>
                  <a:srgbClr val="758FA1"/>
                </a:solidFill>
              </a:rPr>
              <a:t>93%</a:t>
            </a:r>
            <a:r>
              <a:rPr lang="en-US" dirty="0">
                <a:solidFill>
                  <a:srgbClr val="758FA1"/>
                </a:solidFill>
              </a:rPr>
              <a:t> </a:t>
            </a:r>
            <a:r>
              <a:rPr lang="en-US" dirty="0"/>
              <a:t>in another source in 2020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FDC126-C598-4C04-B7F0-2B7454721A2D}"/>
              </a:ext>
            </a:extLst>
          </p:cNvPr>
          <p:cNvSpPr txBox="1"/>
          <p:nvPr/>
        </p:nvSpPr>
        <p:spPr>
          <a:xfrm>
            <a:off x="1295399" y="3638999"/>
            <a:ext cx="1070867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Reasons for not using internet among study participants aged 12-65 years who did not use internet in past 6 months in 2016 (Communications and Information Technology Commission)</a:t>
            </a:r>
          </a:p>
          <a:p>
            <a:pPr lvl="1"/>
            <a:r>
              <a:rPr lang="en-US" dirty="0"/>
              <a:t>Do not know how to use it 51%</a:t>
            </a:r>
          </a:p>
          <a:p>
            <a:pPr lvl="1"/>
            <a:r>
              <a:rPr lang="en-US" dirty="0"/>
              <a:t>Do not know uses of internet  17%</a:t>
            </a:r>
          </a:p>
          <a:p>
            <a:pPr lvl="1"/>
            <a:r>
              <a:rPr lang="en-US" dirty="0"/>
              <a:t>Family does not allow its use 17%</a:t>
            </a:r>
          </a:p>
          <a:p>
            <a:pPr lvl="1"/>
            <a:r>
              <a:rPr lang="en-US" dirty="0"/>
              <a:t>Do not know internet 15%</a:t>
            </a:r>
          </a:p>
          <a:p>
            <a:pPr lvl="1"/>
            <a:r>
              <a:rPr lang="en-US" dirty="0"/>
              <a:t>Do not know how to subscribe 12%</a:t>
            </a:r>
          </a:p>
          <a:p>
            <a:pPr lvl="1"/>
            <a:r>
              <a:rPr lang="en-US" dirty="0"/>
              <a:t>Not available 10%</a:t>
            </a:r>
          </a:p>
          <a:p>
            <a:pPr lvl="1"/>
            <a:r>
              <a:rPr lang="en-US" dirty="0"/>
              <a:t>Cannot afford it 9% </a:t>
            </a:r>
          </a:p>
        </p:txBody>
      </p:sp>
      <p:pic>
        <p:nvPicPr>
          <p:cNvPr id="23" name="Picture 2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EA5FA89-CB32-4114-A2B9-2A5737E7E1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87" y="114437"/>
            <a:ext cx="1786327" cy="11887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5B7F07C-FB82-4BD6-BF03-3BB969B91A6E}"/>
              </a:ext>
            </a:extLst>
          </p:cNvPr>
          <p:cNvSpPr txBox="1"/>
          <p:nvPr/>
        </p:nvSpPr>
        <p:spPr>
          <a:xfrm>
            <a:off x="2878533" y="248957"/>
            <a:ext cx="7782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w Cen MT" panose="020B0602020104020603" pitchFamily="34" charset="0"/>
              </a:rPr>
              <a:t>Internet access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5BB6C6-F5AF-4CA4-B88D-18183EC7D1B0}"/>
              </a:ext>
            </a:extLst>
          </p:cNvPr>
          <p:cNvSpPr txBox="1"/>
          <p:nvPr/>
        </p:nvSpPr>
        <p:spPr>
          <a:xfrm>
            <a:off x="5383272" y="4333488"/>
            <a:ext cx="6503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404040"/>
                </a:solidFill>
                <a:latin typeface="Tw Cen MT" panose="020B0602020104020603" pitchFamily="34" charset="0"/>
              </a:rPr>
              <a:t>If you would like to know the knowledge of the Saudi population and you distribute a questionnaire online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AA9EA-815C-452D-90E9-0B7C1C9A4C47}"/>
              </a:ext>
            </a:extLst>
          </p:cNvPr>
          <p:cNvSpPr txBox="1"/>
          <p:nvPr/>
        </p:nvSpPr>
        <p:spPr>
          <a:xfrm>
            <a:off x="5383272" y="5278905"/>
            <a:ext cx="6503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404040"/>
                </a:solidFill>
                <a:latin typeface="Tw Cen MT" panose="020B0602020104020603" pitchFamily="34" charset="0"/>
              </a:rPr>
              <a:t>What do you think would happen here?</a:t>
            </a:r>
          </a:p>
        </p:txBody>
      </p:sp>
    </p:spTree>
    <p:extLst>
      <p:ext uri="{BB962C8B-B14F-4D97-AF65-F5344CB8AC3E}">
        <p14:creationId xmlns:p14="http://schemas.microsoft.com/office/powerpoint/2010/main" val="351810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6538B-7FBE-433F-9F35-21A056BF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Descriptive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5932A-01ED-40F2-AC97-1D9B1EC62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Measurement bias</a:t>
            </a:r>
          </a:p>
          <a:p>
            <a:pPr lvl="1"/>
            <a:r>
              <a:rPr lang="en-US" dirty="0"/>
              <a:t>Misclassification bias (categorical)</a:t>
            </a:r>
          </a:p>
          <a:p>
            <a:pPr lvl="1"/>
            <a:r>
              <a:rPr lang="en-US" dirty="0"/>
              <a:t>Information bias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9DDF47ED-E18A-40B8-B452-D361200B9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380" y="-52630"/>
            <a:ext cx="670620" cy="685800"/>
          </a:xfrm>
          <a:prstGeom prst="rect">
            <a:avLst/>
          </a:prstGeom>
        </p:spPr>
      </p:pic>
      <p:pic>
        <p:nvPicPr>
          <p:cNvPr id="6" name="Graphic 5" descr="Scale with solid fill">
            <a:extLst>
              <a:ext uri="{FF2B5EF4-FFF2-40B4-BE49-F238E27FC236}">
                <a16:creationId xmlns:a16="http://schemas.microsoft.com/office/drawing/2014/main" id="{7C4BB0F3-982B-4863-BCC2-D59169386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946" y="3018141"/>
            <a:ext cx="2377440" cy="23774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2696F9-57F2-4A70-BF33-8726206B32C6}"/>
              </a:ext>
            </a:extLst>
          </p:cNvPr>
          <p:cNvSpPr txBox="1"/>
          <p:nvPr/>
        </p:nvSpPr>
        <p:spPr>
          <a:xfrm>
            <a:off x="3215640" y="3945251"/>
            <a:ext cx="75887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04040"/>
                </a:solidFill>
                <a:latin typeface="Tw Cen MT" panose="020B0602020104020603" pitchFamily="34" charset="0"/>
              </a:rPr>
              <a:t>Measuring weight when the pin is placed at 5 kilos instead of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993011-9DF8-45A8-B97A-BA15D01598A2}"/>
              </a:ext>
            </a:extLst>
          </p:cNvPr>
          <p:cNvSpPr txBox="1"/>
          <p:nvPr/>
        </p:nvSpPr>
        <p:spPr>
          <a:xfrm>
            <a:off x="3758062" y="5270075"/>
            <a:ext cx="6503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404040"/>
                </a:solidFill>
                <a:latin typeface="Tw Cen MT" panose="020B0602020104020603" pitchFamily="34" charset="0"/>
              </a:rPr>
              <a:t>What do you think would happen here?</a:t>
            </a:r>
          </a:p>
        </p:txBody>
      </p:sp>
    </p:spTree>
    <p:extLst>
      <p:ext uri="{BB962C8B-B14F-4D97-AF65-F5344CB8AC3E}">
        <p14:creationId xmlns:p14="http://schemas.microsoft.com/office/powerpoint/2010/main" val="360730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C6D9-B612-4101-8FF4-09E6E6A2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Descriptive cross-sectional study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235DF7C8-5E34-4AE1-B4C9-D599E8646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pic>
        <p:nvPicPr>
          <p:cNvPr id="3" name="Graphic 2" descr="Woman with solid fill">
            <a:extLst>
              <a:ext uri="{FF2B5EF4-FFF2-40B4-BE49-F238E27FC236}">
                <a16:creationId xmlns:a16="http://schemas.microsoft.com/office/drawing/2014/main" id="{B5C90DAF-AA8B-C438-6995-582333825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4883" y="4023819"/>
            <a:ext cx="731520" cy="731520"/>
          </a:xfrm>
          <a:prstGeom prst="rect">
            <a:avLst/>
          </a:prstGeom>
        </p:spPr>
      </p:pic>
      <p:pic>
        <p:nvPicPr>
          <p:cNvPr id="5" name="Graphic 4" descr="Man with solid fill">
            <a:extLst>
              <a:ext uri="{FF2B5EF4-FFF2-40B4-BE49-F238E27FC236}">
                <a16:creationId xmlns:a16="http://schemas.microsoft.com/office/drawing/2014/main" id="{C7731E93-9525-C0C2-600F-0198EB3904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8229" y="4023819"/>
            <a:ext cx="731520" cy="731520"/>
          </a:xfrm>
          <a:prstGeom prst="rect">
            <a:avLst/>
          </a:prstGeom>
        </p:spPr>
      </p:pic>
      <p:pic>
        <p:nvPicPr>
          <p:cNvPr id="6" name="Graphic 5" descr="Woman with solid fill">
            <a:extLst>
              <a:ext uri="{FF2B5EF4-FFF2-40B4-BE49-F238E27FC236}">
                <a16:creationId xmlns:a16="http://schemas.microsoft.com/office/drawing/2014/main" id="{26029921-0C24-6686-0064-29009FC0B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8143" y="4877852"/>
            <a:ext cx="731520" cy="731520"/>
          </a:xfrm>
          <a:prstGeom prst="rect">
            <a:avLst/>
          </a:prstGeom>
        </p:spPr>
      </p:pic>
      <p:pic>
        <p:nvPicPr>
          <p:cNvPr id="7" name="Graphic 6" descr="Woman with solid fill">
            <a:extLst>
              <a:ext uri="{FF2B5EF4-FFF2-40B4-BE49-F238E27FC236}">
                <a16:creationId xmlns:a16="http://schemas.microsoft.com/office/drawing/2014/main" id="{0C4306F5-23EB-DE9A-6116-E4C8FC4A5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229" y="5754365"/>
            <a:ext cx="731520" cy="731520"/>
          </a:xfrm>
          <a:prstGeom prst="rect">
            <a:avLst/>
          </a:prstGeom>
        </p:spPr>
      </p:pic>
      <p:pic>
        <p:nvPicPr>
          <p:cNvPr id="10" name="Graphic 9" descr="Woman with solid fill">
            <a:extLst>
              <a:ext uri="{FF2B5EF4-FFF2-40B4-BE49-F238E27FC236}">
                <a16:creationId xmlns:a16="http://schemas.microsoft.com/office/drawing/2014/main" id="{85A23A29-7D82-32F3-A0EB-74A71A96C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59747" y="4041578"/>
            <a:ext cx="731520" cy="731520"/>
          </a:xfrm>
          <a:prstGeom prst="rect">
            <a:avLst/>
          </a:prstGeom>
        </p:spPr>
      </p:pic>
      <p:pic>
        <p:nvPicPr>
          <p:cNvPr id="19" name="Graphic 18" descr="Woman with solid fill">
            <a:extLst>
              <a:ext uri="{FF2B5EF4-FFF2-40B4-BE49-F238E27FC236}">
                <a16:creationId xmlns:a16="http://schemas.microsoft.com/office/drawing/2014/main" id="{CE958B1A-9997-D3A7-0FA0-68C23341E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56259" y="4891594"/>
            <a:ext cx="731520" cy="731520"/>
          </a:xfrm>
          <a:prstGeom prst="rect">
            <a:avLst/>
          </a:prstGeom>
        </p:spPr>
      </p:pic>
      <p:pic>
        <p:nvPicPr>
          <p:cNvPr id="20" name="Graphic 19" descr="Woman with solid fill">
            <a:extLst>
              <a:ext uri="{FF2B5EF4-FFF2-40B4-BE49-F238E27FC236}">
                <a16:creationId xmlns:a16="http://schemas.microsoft.com/office/drawing/2014/main" id="{67EBCEF9-E479-1B0B-C1CA-AC4521BFF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50595" y="5741661"/>
            <a:ext cx="731520" cy="731520"/>
          </a:xfrm>
          <a:prstGeom prst="rect">
            <a:avLst/>
          </a:prstGeom>
        </p:spPr>
      </p:pic>
      <p:pic>
        <p:nvPicPr>
          <p:cNvPr id="21" name="Graphic 20" descr="Man with solid fill">
            <a:extLst>
              <a:ext uri="{FF2B5EF4-FFF2-40B4-BE49-F238E27FC236}">
                <a16:creationId xmlns:a16="http://schemas.microsoft.com/office/drawing/2014/main" id="{BA29982F-6F2B-A8F8-94D9-81D69E1046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64883" y="5761355"/>
            <a:ext cx="731520" cy="731520"/>
          </a:xfrm>
          <a:prstGeom prst="rect">
            <a:avLst/>
          </a:prstGeom>
        </p:spPr>
      </p:pic>
      <p:pic>
        <p:nvPicPr>
          <p:cNvPr id="22" name="Graphic 21" descr="Man with solid fill">
            <a:extLst>
              <a:ext uri="{FF2B5EF4-FFF2-40B4-BE49-F238E27FC236}">
                <a16:creationId xmlns:a16="http://schemas.microsoft.com/office/drawing/2014/main" id="{6F676D60-FE03-9399-B8B8-63323FB207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67473" y="4028049"/>
            <a:ext cx="731520" cy="731520"/>
          </a:xfrm>
          <a:prstGeom prst="rect">
            <a:avLst/>
          </a:prstGeom>
        </p:spPr>
      </p:pic>
      <p:pic>
        <p:nvPicPr>
          <p:cNvPr id="23" name="Graphic 22" descr="Man with solid fill">
            <a:extLst>
              <a:ext uri="{FF2B5EF4-FFF2-40B4-BE49-F238E27FC236}">
                <a16:creationId xmlns:a16="http://schemas.microsoft.com/office/drawing/2014/main" id="{64BDDA30-FB76-CBBC-EF7C-8F7710CF78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66044" y="5755139"/>
            <a:ext cx="731520" cy="731520"/>
          </a:xfrm>
          <a:prstGeom prst="rect">
            <a:avLst/>
          </a:prstGeom>
        </p:spPr>
      </p:pic>
      <p:pic>
        <p:nvPicPr>
          <p:cNvPr id="24" name="Graphic 23" descr="Man with solid fill">
            <a:extLst>
              <a:ext uri="{FF2B5EF4-FFF2-40B4-BE49-F238E27FC236}">
                <a16:creationId xmlns:a16="http://schemas.microsoft.com/office/drawing/2014/main" id="{E11D4642-DE83-0D62-8645-CF12B21AE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64883" y="4884842"/>
            <a:ext cx="731520" cy="731520"/>
          </a:xfrm>
          <a:prstGeom prst="rect">
            <a:avLst/>
          </a:prstGeom>
        </p:spPr>
      </p:pic>
      <p:pic>
        <p:nvPicPr>
          <p:cNvPr id="25" name="Graphic 24" descr="Man with solid fill">
            <a:extLst>
              <a:ext uri="{FF2B5EF4-FFF2-40B4-BE49-F238E27FC236}">
                <a16:creationId xmlns:a16="http://schemas.microsoft.com/office/drawing/2014/main" id="{C1581E64-9A75-2D43-C057-C909B32953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66044" y="4933474"/>
            <a:ext cx="731520" cy="731520"/>
          </a:xfrm>
          <a:prstGeom prst="rect">
            <a:avLst/>
          </a:prstGeom>
        </p:spPr>
      </p:pic>
      <p:pic>
        <p:nvPicPr>
          <p:cNvPr id="26" name="Graphic 25" descr="Woman with solid fill">
            <a:extLst>
              <a:ext uri="{FF2B5EF4-FFF2-40B4-BE49-F238E27FC236}">
                <a16:creationId xmlns:a16="http://schemas.microsoft.com/office/drawing/2014/main" id="{A3B982A1-C5C3-ECF1-9B25-A95AA95C7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3970" y="4023819"/>
            <a:ext cx="731520" cy="731520"/>
          </a:xfrm>
          <a:prstGeom prst="rect">
            <a:avLst/>
          </a:prstGeom>
        </p:spPr>
      </p:pic>
      <p:pic>
        <p:nvPicPr>
          <p:cNvPr id="27" name="Graphic 26" descr="Man with solid fill">
            <a:extLst>
              <a:ext uri="{FF2B5EF4-FFF2-40B4-BE49-F238E27FC236}">
                <a16:creationId xmlns:a16="http://schemas.microsoft.com/office/drawing/2014/main" id="{9B72D3B7-FCC2-46EF-A2F2-BF51CD720F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07316" y="4023819"/>
            <a:ext cx="731520" cy="731520"/>
          </a:xfrm>
          <a:prstGeom prst="rect">
            <a:avLst/>
          </a:prstGeom>
        </p:spPr>
      </p:pic>
      <p:pic>
        <p:nvPicPr>
          <p:cNvPr id="28" name="Graphic 27" descr="Woman with solid fill">
            <a:extLst>
              <a:ext uri="{FF2B5EF4-FFF2-40B4-BE49-F238E27FC236}">
                <a16:creationId xmlns:a16="http://schemas.microsoft.com/office/drawing/2014/main" id="{EFB79A74-BC8C-F8E0-C5BE-E2FB5E581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17230" y="4877852"/>
            <a:ext cx="731520" cy="731520"/>
          </a:xfrm>
          <a:prstGeom prst="rect">
            <a:avLst/>
          </a:prstGeom>
        </p:spPr>
      </p:pic>
      <p:pic>
        <p:nvPicPr>
          <p:cNvPr id="29" name="Graphic 28" descr="Woman with solid fill">
            <a:extLst>
              <a:ext uri="{FF2B5EF4-FFF2-40B4-BE49-F238E27FC236}">
                <a16:creationId xmlns:a16="http://schemas.microsoft.com/office/drawing/2014/main" id="{FDA64B11-CE91-D79C-BD2D-5E1B9BBB0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07316" y="5754365"/>
            <a:ext cx="731520" cy="731520"/>
          </a:xfrm>
          <a:prstGeom prst="rect">
            <a:avLst/>
          </a:prstGeom>
        </p:spPr>
      </p:pic>
      <p:pic>
        <p:nvPicPr>
          <p:cNvPr id="30" name="Graphic 29" descr="Woman with solid fill">
            <a:extLst>
              <a:ext uri="{FF2B5EF4-FFF2-40B4-BE49-F238E27FC236}">
                <a16:creationId xmlns:a16="http://schemas.microsoft.com/office/drawing/2014/main" id="{5D58776D-7D5C-63AE-31DA-B03DBDD63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8834" y="4041578"/>
            <a:ext cx="731520" cy="731520"/>
          </a:xfrm>
          <a:prstGeom prst="rect">
            <a:avLst/>
          </a:prstGeom>
        </p:spPr>
      </p:pic>
      <p:pic>
        <p:nvPicPr>
          <p:cNvPr id="31" name="Graphic 30" descr="Woman with solid fill">
            <a:extLst>
              <a:ext uri="{FF2B5EF4-FFF2-40B4-BE49-F238E27FC236}">
                <a16:creationId xmlns:a16="http://schemas.microsoft.com/office/drawing/2014/main" id="{6FFE1BE5-AD44-638C-DE26-BEEF238FD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5346" y="4891594"/>
            <a:ext cx="731520" cy="731520"/>
          </a:xfrm>
          <a:prstGeom prst="rect">
            <a:avLst/>
          </a:prstGeom>
        </p:spPr>
      </p:pic>
      <p:pic>
        <p:nvPicPr>
          <p:cNvPr id="32" name="Graphic 31" descr="Woman with solid fill">
            <a:extLst>
              <a:ext uri="{FF2B5EF4-FFF2-40B4-BE49-F238E27FC236}">
                <a16:creationId xmlns:a16="http://schemas.microsoft.com/office/drawing/2014/main" id="{E3B7AD18-16B2-13DB-FFA8-99EBD8388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69682" y="5741661"/>
            <a:ext cx="731520" cy="731520"/>
          </a:xfrm>
          <a:prstGeom prst="rect">
            <a:avLst/>
          </a:prstGeom>
        </p:spPr>
      </p:pic>
      <p:pic>
        <p:nvPicPr>
          <p:cNvPr id="33" name="Graphic 32" descr="Man with solid fill">
            <a:extLst>
              <a:ext uri="{FF2B5EF4-FFF2-40B4-BE49-F238E27FC236}">
                <a16:creationId xmlns:a16="http://schemas.microsoft.com/office/drawing/2014/main" id="{9D5A464F-60E9-AF94-82C2-CAADBD836A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3970" y="5761355"/>
            <a:ext cx="731520" cy="731520"/>
          </a:xfrm>
          <a:prstGeom prst="rect">
            <a:avLst/>
          </a:prstGeom>
        </p:spPr>
      </p:pic>
      <p:pic>
        <p:nvPicPr>
          <p:cNvPr id="34" name="Graphic 33" descr="Man with solid fill">
            <a:extLst>
              <a:ext uri="{FF2B5EF4-FFF2-40B4-BE49-F238E27FC236}">
                <a16:creationId xmlns:a16="http://schemas.microsoft.com/office/drawing/2014/main" id="{7BFEE7F5-14A7-343B-01C2-56D6C6937B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86560" y="4028049"/>
            <a:ext cx="731520" cy="731520"/>
          </a:xfrm>
          <a:prstGeom prst="rect">
            <a:avLst/>
          </a:prstGeom>
        </p:spPr>
      </p:pic>
      <p:pic>
        <p:nvPicPr>
          <p:cNvPr id="35" name="Graphic 34" descr="Man with solid fill">
            <a:extLst>
              <a:ext uri="{FF2B5EF4-FFF2-40B4-BE49-F238E27FC236}">
                <a16:creationId xmlns:a16="http://schemas.microsoft.com/office/drawing/2014/main" id="{6BC65A39-9D7E-F3E1-1EAE-D99723D08F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85131" y="5755139"/>
            <a:ext cx="731520" cy="731520"/>
          </a:xfrm>
          <a:prstGeom prst="rect">
            <a:avLst/>
          </a:prstGeom>
        </p:spPr>
      </p:pic>
      <p:pic>
        <p:nvPicPr>
          <p:cNvPr id="36" name="Graphic 35" descr="Man with solid fill">
            <a:extLst>
              <a:ext uri="{FF2B5EF4-FFF2-40B4-BE49-F238E27FC236}">
                <a16:creationId xmlns:a16="http://schemas.microsoft.com/office/drawing/2014/main" id="{5874FFE8-439C-67A8-54CA-B8702DAD6E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3970" y="4884842"/>
            <a:ext cx="731520" cy="731520"/>
          </a:xfrm>
          <a:prstGeom prst="rect">
            <a:avLst/>
          </a:prstGeom>
        </p:spPr>
      </p:pic>
      <p:pic>
        <p:nvPicPr>
          <p:cNvPr id="37" name="Graphic 36" descr="Man with solid fill">
            <a:extLst>
              <a:ext uri="{FF2B5EF4-FFF2-40B4-BE49-F238E27FC236}">
                <a16:creationId xmlns:a16="http://schemas.microsoft.com/office/drawing/2014/main" id="{E80DE1A3-D364-EB80-371F-BF578518EF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85131" y="4933474"/>
            <a:ext cx="731520" cy="731520"/>
          </a:xfrm>
          <a:prstGeom prst="rect">
            <a:avLst/>
          </a:prstGeom>
        </p:spPr>
      </p:pic>
      <p:pic>
        <p:nvPicPr>
          <p:cNvPr id="50" name="Graphic 49" descr="Woman with solid fill">
            <a:extLst>
              <a:ext uri="{FF2B5EF4-FFF2-40B4-BE49-F238E27FC236}">
                <a16:creationId xmlns:a16="http://schemas.microsoft.com/office/drawing/2014/main" id="{3E80A287-1DF8-9250-B4CD-FC5C374A92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92914" y="4023819"/>
            <a:ext cx="731520" cy="731520"/>
          </a:xfrm>
          <a:prstGeom prst="rect">
            <a:avLst/>
          </a:prstGeom>
        </p:spPr>
      </p:pic>
      <p:pic>
        <p:nvPicPr>
          <p:cNvPr id="51" name="Graphic 50" descr="Man with solid fill">
            <a:extLst>
              <a:ext uri="{FF2B5EF4-FFF2-40B4-BE49-F238E27FC236}">
                <a16:creationId xmlns:a16="http://schemas.microsoft.com/office/drawing/2014/main" id="{41A2C5D1-703E-E2EE-6772-F70F4A006D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16260" y="4023819"/>
            <a:ext cx="731520" cy="731520"/>
          </a:xfrm>
          <a:prstGeom prst="rect">
            <a:avLst/>
          </a:prstGeom>
        </p:spPr>
      </p:pic>
      <p:pic>
        <p:nvPicPr>
          <p:cNvPr id="52" name="Graphic 51" descr="Woman with solid fill">
            <a:extLst>
              <a:ext uri="{FF2B5EF4-FFF2-40B4-BE49-F238E27FC236}">
                <a16:creationId xmlns:a16="http://schemas.microsoft.com/office/drawing/2014/main" id="{FC65F377-8C00-645F-A42C-568E5E210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26174" y="4877852"/>
            <a:ext cx="731520" cy="731520"/>
          </a:xfrm>
          <a:prstGeom prst="rect">
            <a:avLst/>
          </a:prstGeom>
        </p:spPr>
      </p:pic>
      <p:pic>
        <p:nvPicPr>
          <p:cNvPr id="53" name="Graphic 52" descr="Woman with solid fill">
            <a:extLst>
              <a:ext uri="{FF2B5EF4-FFF2-40B4-BE49-F238E27FC236}">
                <a16:creationId xmlns:a16="http://schemas.microsoft.com/office/drawing/2014/main" id="{C88B1540-417B-C663-1313-8DDECDFB8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6260" y="5754365"/>
            <a:ext cx="731520" cy="731520"/>
          </a:xfrm>
          <a:prstGeom prst="rect">
            <a:avLst/>
          </a:prstGeom>
        </p:spPr>
      </p:pic>
      <p:pic>
        <p:nvPicPr>
          <p:cNvPr id="54" name="Graphic 53" descr="Woman with solid fill">
            <a:extLst>
              <a:ext uri="{FF2B5EF4-FFF2-40B4-BE49-F238E27FC236}">
                <a16:creationId xmlns:a16="http://schemas.microsoft.com/office/drawing/2014/main" id="{F5846CDF-E667-625C-ADDA-6A7588841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87778" y="4041578"/>
            <a:ext cx="731520" cy="731520"/>
          </a:xfrm>
          <a:prstGeom prst="rect">
            <a:avLst/>
          </a:prstGeom>
        </p:spPr>
      </p:pic>
      <p:pic>
        <p:nvPicPr>
          <p:cNvPr id="55" name="Graphic 54" descr="Woman with solid fill">
            <a:extLst>
              <a:ext uri="{FF2B5EF4-FFF2-40B4-BE49-F238E27FC236}">
                <a16:creationId xmlns:a16="http://schemas.microsoft.com/office/drawing/2014/main" id="{F1DB88EC-E7FE-7F45-3AAF-BF1C0B4C5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84290" y="4891594"/>
            <a:ext cx="731520" cy="731520"/>
          </a:xfrm>
          <a:prstGeom prst="rect">
            <a:avLst/>
          </a:prstGeom>
        </p:spPr>
      </p:pic>
      <p:pic>
        <p:nvPicPr>
          <p:cNvPr id="56" name="Graphic 55" descr="Woman with solid fill">
            <a:extLst>
              <a:ext uri="{FF2B5EF4-FFF2-40B4-BE49-F238E27FC236}">
                <a16:creationId xmlns:a16="http://schemas.microsoft.com/office/drawing/2014/main" id="{2BC121B5-3874-283F-AEBB-DEAD54481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8626" y="5741661"/>
            <a:ext cx="731520" cy="731520"/>
          </a:xfrm>
          <a:prstGeom prst="rect">
            <a:avLst/>
          </a:prstGeom>
        </p:spPr>
      </p:pic>
      <p:pic>
        <p:nvPicPr>
          <p:cNvPr id="57" name="Graphic 56" descr="Man with solid fill">
            <a:extLst>
              <a:ext uri="{FF2B5EF4-FFF2-40B4-BE49-F238E27FC236}">
                <a16:creationId xmlns:a16="http://schemas.microsoft.com/office/drawing/2014/main" id="{3C2775C2-D81B-9785-7828-9AEA937919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92914" y="5761355"/>
            <a:ext cx="731520" cy="731520"/>
          </a:xfrm>
          <a:prstGeom prst="rect">
            <a:avLst/>
          </a:prstGeom>
        </p:spPr>
      </p:pic>
      <p:pic>
        <p:nvPicPr>
          <p:cNvPr id="58" name="Graphic 57" descr="Man with solid fill">
            <a:extLst>
              <a:ext uri="{FF2B5EF4-FFF2-40B4-BE49-F238E27FC236}">
                <a16:creationId xmlns:a16="http://schemas.microsoft.com/office/drawing/2014/main" id="{DEB3EC17-B941-1455-9FB1-92E8494405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95504" y="4028049"/>
            <a:ext cx="731520" cy="731520"/>
          </a:xfrm>
          <a:prstGeom prst="rect">
            <a:avLst/>
          </a:prstGeom>
        </p:spPr>
      </p:pic>
      <p:pic>
        <p:nvPicPr>
          <p:cNvPr id="59" name="Graphic 58" descr="Man with solid fill">
            <a:extLst>
              <a:ext uri="{FF2B5EF4-FFF2-40B4-BE49-F238E27FC236}">
                <a16:creationId xmlns:a16="http://schemas.microsoft.com/office/drawing/2014/main" id="{84FA812F-5B86-ECA7-031E-E8B4284356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94075" y="5755139"/>
            <a:ext cx="731520" cy="731520"/>
          </a:xfrm>
          <a:prstGeom prst="rect">
            <a:avLst/>
          </a:prstGeom>
        </p:spPr>
      </p:pic>
      <p:pic>
        <p:nvPicPr>
          <p:cNvPr id="60" name="Graphic 59" descr="Man with solid fill">
            <a:extLst>
              <a:ext uri="{FF2B5EF4-FFF2-40B4-BE49-F238E27FC236}">
                <a16:creationId xmlns:a16="http://schemas.microsoft.com/office/drawing/2014/main" id="{99ADA704-CF40-450E-FCF4-1EAE3632F9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92914" y="4884842"/>
            <a:ext cx="731520" cy="731520"/>
          </a:xfrm>
          <a:prstGeom prst="rect">
            <a:avLst/>
          </a:prstGeom>
        </p:spPr>
      </p:pic>
      <p:pic>
        <p:nvPicPr>
          <p:cNvPr id="61" name="Graphic 60" descr="Man with solid fill">
            <a:extLst>
              <a:ext uri="{FF2B5EF4-FFF2-40B4-BE49-F238E27FC236}">
                <a16:creationId xmlns:a16="http://schemas.microsoft.com/office/drawing/2014/main" id="{978CF65D-32D0-CBA3-6260-CBC2F26A99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94075" y="4933474"/>
            <a:ext cx="731520" cy="731520"/>
          </a:xfrm>
          <a:prstGeom prst="rect">
            <a:avLst/>
          </a:prstGeom>
        </p:spPr>
      </p:pic>
      <p:pic>
        <p:nvPicPr>
          <p:cNvPr id="62" name="Graphic 61" descr="Woman with solid fill">
            <a:extLst>
              <a:ext uri="{FF2B5EF4-FFF2-40B4-BE49-F238E27FC236}">
                <a16:creationId xmlns:a16="http://schemas.microsoft.com/office/drawing/2014/main" id="{819C913C-A534-44B9-278C-37381B9DD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2239" y="4010077"/>
            <a:ext cx="731520" cy="731520"/>
          </a:xfrm>
          <a:prstGeom prst="rect">
            <a:avLst/>
          </a:prstGeom>
        </p:spPr>
      </p:pic>
      <p:pic>
        <p:nvPicPr>
          <p:cNvPr id="63" name="Graphic 62" descr="Man with solid fill">
            <a:extLst>
              <a:ext uri="{FF2B5EF4-FFF2-40B4-BE49-F238E27FC236}">
                <a16:creationId xmlns:a16="http://schemas.microsoft.com/office/drawing/2014/main" id="{1923D49F-1E80-0D81-2E52-6AD298C027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95585" y="4010077"/>
            <a:ext cx="731520" cy="731520"/>
          </a:xfrm>
          <a:prstGeom prst="rect">
            <a:avLst/>
          </a:prstGeom>
        </p:spPr>
      </p:pic>
      <p:pic>
        <p:nvPicPr>
          <p:cNvPr id="64" name="Graphic 63" descr="Woman with solid fill">
            <a:extLst>
              <a:ext uri="{FF2B5EF4-FFF2-40B4-BE49-F238E27FC236}">
                <a16:creationId xmlns:a16="http://schemas.microsoft.com/office/drawing/2014/main" id="{46424933-112C-92D8-862A-0DD8949B3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05499" y="4864110"/>
            <a:ext cx="731520" cy="731520"/>
          </a:xfrm>
          <a:prstGeom prst="rect">
            <a:avLst/>
          </a:prstGeom>
        </p:spPr>
      </p:pic>
      <p:pic>
        <p:nvPicPr>
          <p:cNvPr id="65" name="Graphic 64" descr="Woman with solid fill">
            <a:extLst>
              <a:ext uri="{FF2B5EF4-FFF2-40B4-BE49-F238E27FC236}">
                <a16:creationId xmlns:a16="http://schemas.microsoft.com/office/drawing/2014/main" id="{A2E57A75-520C-723A-4D8C-7831C50C6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95585" y="5740623"/>
            <a:ext cx="731520" cy="731520"/>
          </a:xfrm>
          <a:prstGeom prst="rect">
            <a:avLst/>
          </a:prstGeom>
        </p:spPr>
      </p:pic>
      <p:pic>
        <p:nvPicPr>
          <p:cNvPr id="66" name="Graphic 65" descr="Woman with solid fill">
            <a:extLst>
              <a:ext uri="{FF2B5EF4-FFF2-40B4-BE49-F238E27FC236}">
                <a16:creationId xmlns:a16="http://schemas.microsoft.com/office/drawing/2014/main" id="{E651FC26-A73C-E037-1B5C-68E9B27E4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7103" y="4027836"/>
            <a:ext cx="731520" cy="731520"/>
          </a:xfrm>
          <a:prstGeom prst="rect">
            <a:avLst/>
          </a:prstGeom>
        </p:spPr>
      </p:pic>
      <p:pic>
        <p:nvPicPr>
          <p:cNvPr id="67" name="Graphic 66" descr="Woman with solid fill">
            <a:extLst>
              <a:ext uri="{FF2B5EF4-FFF2-40B4-BE49-F238E27FC236}">
                <a16:creationId xmlns:a16="http://schemas.microsoft.com/office/drawing/2014/main" id="{51F27EE7-F71D-B371-2F20-37A21D996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3615" y="4877852"/>
            <a:ext cx="731520" cy="731520"/>
          </a:xfrm>
          <a:prstGeom prst="rect">
            <a:avLst/>
          </a:prstGeom>
        </p:spPr>
      </p:pic>
      <p:pic>
        <p:nvPicPr>
          <p:cNvPr id="68" name="Graphic 67" descr="Woman with solid fill">
            <a:extLst>
              <a:ext uri="{FF2B5EF4-FFF2-40B4-BE49-F238E27FC236}">
                <a16:creationId xmlns:a16="http://schemas.microsoft.com/office/drawing/2014/main" id="{33446258-998F-94F5-46A7-25B6D8132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57951" y="5727919"/>
            <a:ext cx="731520" cy="731520"/>
          </a:xfrm>
          <a:prstGeom prst="rect">
            <a:avLst/>
          </a:prstGeom>
        </p:spPr>
      </p:pic>
      <p:pic>
        <p:nvPicPr>
          <p:cNvPr id="69" name="Graphic 68" descr="Man with solid fill">
            <a:extLst>
              <a:ext uri="{FF2B5EF4-FFF2-40B4-BE49-F238E27FC236}">
                <a16:creationId xmlns:a16="http://schemas.microsoft.com/office/drawing/2014/main" id="{5E162F45-F671-5854-EF90-EB92AAD8FD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72239" y="5747613"/>
            <a:ext cx="731520" cy="731520"/>
          </a:xfrm>
          <a:prstGeom prst="rect">
            <a:avLst/>
          </a:prstGeom>
        </p:spPr>
      </p:pic>
      <p:pic>
        <p:nvPicPr>
          <p:cNvPr id="70" name="Graphic 69" descr="Man with solid fill">
            <a:extLst>
              <a:ext uri="{FF2B5EF4-FFF2-40B4-BE49-F238E27FC236}">
                <a16:creationId xmlns:a16="http://schemas.microsoft.com/office/drawing/2014/main" id="{47A8AB58-FDA4-F02F-9869-21D543E6CE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74829" y="4014307"/>
            <a:ext cx="731520" cy="731520"/>
          </a:xfrm>
          <a:prstGeom prst="rect">
            <a:avLst/>
          </a:prstGeom>
        </p:spPr>
      </p:pic>
      <p:pic>
        <p:nvPicPr>
          <p:cNvPr id="71" name="Graphic 70" descr="Man with solid fill">
            <a:extLst>
              <a:ext uri="{FF2B5EF4-FFF2-40B4-BE49-F238E27FC236}">
                <a16:creationId xmlns:a16="http://schemas.microsoft.com/office/drawing/2014/main" id="{61229211-5651-0C00-6B00-B7880B082E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73400" y="5741397"/>
            <a:ext cx="731520" cy="731520"/>
          </a:xfrm>
          <a:prstGeom prst="rect">
            <a:avLst/>
          </a:prstGeom>
        </p:spPr>
      </p:pic>
      <p:pic>
        <p:nvPicPr>
          <p:cNvPr id="72" name="Graphic 71" descr="Man with solid fill">
            <a:extLst>
              <a:ext uri="{FF2B5EF4-FFF2-40B4-BE49-F238E27FC236}">
                <a16:creationId xmlns:a16="http://schemas.microsoft.com/office/drawing/2014/main" id="{0E09C826-D3E6-8272-8158-F0EE0BB359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72239" y="4871100"/>
            <a:ext cx="731520" cy="731520"/>
          </a:xfrm>
          <a:prstGeom prst="rect">
            <a:avLst/>
          </a:prstGeom>
        </p:spPr>
      </p:pic>
      <p:pic>
        <p:nvPicPr>
          <p:cNvPr id="73" name="Graphic 72" descr="Man with solid fill">
            <a:extLst>
              <a:ext uri="{FF2B5EF4-FFF2-40B4-BE49-F238E27FC236}">
                <a16:creationId xmlns:a16="http://schemas.microsoft.com/office/drawing/2014/main" id="{FB96BB77-AA35-05A7-1D0E-B661CF23B6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73400" y="4919732"/>
            <a:ext cx="731520" cy="73152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98C7B380-DC40-CD7A-067C-8B667F4F2A5D}"/>
              </a:ext>
            </a:extLst>
          </p:cNvPr>
          <p:cNvSpPr txBox="1"/>
          <p:nvPr/>
        </p:nvSpPr>
        <p:spPr>
          <a:xfrm>
            <a:off x="948776" y="1354412"/>
            <a:ext cx="1055197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I want to know the prevalence of lung cancer among the Saudi population in the year 2022</a:t>
            </a:r>
            <a:endParaRPr lang="en-US" b="1" dirty="0">
              <a:latin typeface="Tw Cen MT" panose="020B0602020104020603" pitchFamily="34" charset="0"/>
            </a:endParaRPr>
          </a:p>
          <a:p>
            <a:endParaRPr lang="en-US" b="1" dirty="0">
              <a:latin typeface="Tw Cen MT" panose="020B06020201040206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w Cen MT" panose="020B0602020104020603" pitchFamily="34" charset="0"/>
              </a:rPr>
              <a:t>I need a list of all Saudis (census)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w Cen MT" panose="020B0602020104020603" pitchFamily="34" charset="0"/>
              </a:rPr>
              <a:t>Invite all Saudis to the study (not feasible; so take a </a:t>
            </a:r>
            <a:r>
              <a:rPr lang="en-US" b="1" u="sng" dirty="0">
                <a:latin typeface="Tw Cen MT" panose="020B0602020104020603" pitchFamily="34" charset="0"/>
              </a:rPr>
              <a:t>random</a:t>
            </a:r>
            <a:r>
              <a:rPr lang="en-US" dirty="0">
                <a:latin typeface="Tw Cen MT" panose="020B0602020104020603" pitchFamily="34" charset="0"/>
              </a:rPr>
              <a:t> sample from the list)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w Cen MT" panose="020B0602020104020603" pitchFamily="34" charset="0"/>
              </a:rPr>
              <a:t>Measure the disease/outcome (lung cancer in this case)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w Cen MT" panose="020B0602020104020603" pitchFamily="34" charset="0"/>
              </a:rPr>
              <a:t>Calculate prevalence (or prevalence odds in case the total population is not known)</a:t>
            </a:r>
          </a:p>
        </p:txBody>
      </p:sp>
      <p:pic>
        <p:nvPicPr>
          <p:cNvPr id="75" name="Graphic 74" descr="Lungs with virus with solid fill">
            <a:extLst>
              <a:ext uri="{FF2B5EF4-FFF2-40B4-BE49-F238E27FC236}">
                <a16:creationId xmlns:a16="http://schemas.microsoft.com/office/drawing/2014/main" id="{464CBFB6-C8F3-5CAD-8A35-C8ECF85A2F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70882" y="2514600"/>
            <a:ext cx="914400" cy="91440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4D3F2DDC-EB65-16E6-66DC-62C432D59EB0}"/>
              </a:ext>
            </a:extLst>
          </p:cNvPr>
          <p:cNvSpPr txBox="1"/>
          <p:nvPr/>
        </p:nvSpPr>
        <p:spPr>
          <a:xfrm>
            <a:off x="10212406" y="2690277"/>
            <a:ext cx="2158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Dependent variable</a:t>
            </a:r>
          </a:p>
          <a:p>
            <a:r>
              <a:rPr lang="en-US" dirty="0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2789072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81A3B-A187-8731-5FA1-245B46E01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w Cen MT" panose="020B0602020104020603" pitchFamily="34" charset="0"/>
              </a:rPr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6162E-0282-9E3F-6293-A40D9D41F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 rtl="0"/>
            <a:r>
              <a:rPr lang="en-US" dirty="0">
                <a:solidFill>
                  <a:schemeClr val="dk1"/>
                </a:solidFill>
              </a:rPr>
              <a:t>S</a:t>
            </a:r>
            <a:r>
              <a:rPr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tudy tasks</a:t>
            </a:r>
          </a:p>
          <a:p>
            <a:pPr lvl="0" rtl="0"/>
            <a:r>
              <a:rPr lang="en-US" dirty="0">
                <a:solidFill>
                  <a:schemeClr val="dk1"/>
                </a:solidFill>
              </a:rPr>
              <a:t>M</a:t>
            </a:r>
            <a:r>
              <a:rPr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easures of disease occurrence</a:t>
            </a:r>
          </a:p>
          <a:p>
            <a:pPr lvl="0" rtl="0"/>
            <a:r>
              <a:rPr lang="en-US" dirty="0">
                <a:solidFill>
                  <a:schemeClr val="dk1"/>
                </a:solidFill>
              </a:rPr>
              <a:t>Measures of association</a:t>
            </a:r>
          </a:p>
          <a:p>
            <a:pPr lvl="0" rtl="0"/>
            <a:r>
              <a:rPr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Study designs</a:t>
            </a:r>
          </a:p>
          <a:p>
            <a:pPr lvl="0" rtl="0"/>
            <a:r>
              <a:rPr lang="en-US" dirty="0">
                <a:solidFill>
                  <a:schemeClr val="dk1"/>
                </a:solidFill>
              </a:rPr>
              <a:t>Validity and precision</a:t>
            </a:r>
          </a:p>
          <a:p>
            <a:pPr lvl="0" rtl="0"/>
            <a:r>
              <a:rPr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Random and systematic errors in research</a:t>
            </a:r>
          </a:p>
          <a:p>
            <a:pPr lvl="0" rtl="0"/>
            <a:r>
              <a:rPr lang="en-US" dirty="0">
                <a:solidFill>
                  <a:schemeClr val="dk1"/>
                </a:solidFill>
              </a:rPr>
              <a:t>Causality and causal effects</a:t>
            </a:r>
          </a:p>
          <a:p>
            <a:pPr lvl="0" rtl="0"/>
            <a:r>
              <a:rPr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Variables and </a:t>
            </a:r>
            <a:r>
              <a:rPr lang="en-US" dirty="0">
                <a:solidFill>
                  <a:schemeClr val="dk1"/>
                </a:solidFill>
              </a:rPr>
              <a:t>their description</a:t>
            </a:r>
          </a:p>
          <a:p>
            <a:pPr lvl="0" rtl="0"/>
            <a:r>
              <a:rPr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Measures of central tendency and dispersion</a:t>
            </a:r>
          </a:p>
          <a:p>
            <a:pPr lvl="0" rtl="0"/>
            <a:r>
              <a:rPr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Types of distributions and the theoretical distribution</a:t>
            </a:r>
          </a:p>
          <a:p>
            <a:pPr lvl="0" rtl="0"/>
            <a:r>
              <a:rPr lang="en-US" dirty="0">
                <a:solidFill>
                  <a:schemeClr val="dk1"/>
                </a:solidFill>
              </a:rPr>
              <a:t>Inferential statistics (p-values and confidence intervals)</a:t>
            </a:r>
          </a:p>
          <a:p>
            <a:pPr lvl="0" rtl="0"/>
            <a:r>
              <a:rPr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Sampling</a:t>
            </a:r>
          </a:p>
          <a:p>
            <a:pPr lvl="0" rtl="0"/>
            <a:endParaRPr lang="en-US" sz="280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1D1FB871-1C27-ED97-5E8E-E23EA7C39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01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E171-A8BE-975A-FAE4-C0F4664F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Descriptive cross-sectional study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A5391-14C6-3406-908E-AB1067B6A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Was the sample taken randomly (selection bias)? How was it accounted for?</a:t>
            </a:r>
          </a:p>
          <a:p>
            <a:r>
              <a:rPr lang="en-US" dirty="0"/>
              <a:t>Was there non-response? How was it accounted for?</a:t>
            </a:r>
          </a:p>
          <a:p>
            <a:r>
              <a:rPr lang="en-US" dirty="0"/>
              <a:t>Were the outcome and/or covariates accurately measured (measurement bias)? How were they accounted for?</a:t>
            </a:r>
          </a:p>
          <a:p>
            <a:r>
              <a:rPr lang="en-US" dirty="0"/>
              <a:t>Was there sample size calculation? Was the sample size achieved?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5EB674F1-F636-F8CA-F985-F605431C8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380" y="-52630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98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235DF7C8-5E34-4AE1-B4C9-D599E8646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114E99-0FC5-4362-9A6A-2519F907497D}"/>
              </a:ext>
            </a:extLst>
          </p:cNvPr>
          <p:cNvCxnSpPr>
            <a:cxnSpLocks/>
          </p:cNvCxnSpPr>
          <p:nvPr/>
        </p:nvCxnSpPr>
        <p:spPr>
          <a:xfrm>
            <a:off x="893774" y="6170737"/>
            <a:ext cx="6029540" cy="0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9640AFB-C217-4C90-9492-3B054BC598EF}"/>
              </a:ext>
            </a:extLst>
          </p:cNvPr>
          <p:cNvSpPr txBox="1"/>
          <p:nvPr/>
        </p:nvSpPr>
        <p:spPr>
          <a:xfrm>
            <a:off x="5665154" y="6319990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54B56"/>
                </a:solidFill>
                <a:latin typeface="Tw Cen MT" panose="020B0602020104020603" pitchFamily="34" charset="0"/>
              </a:rPr>
              <a:t>1 year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EF0F02-58A5-4B69-80B8-A929DF7DC2BC}"/>
              </a:ext>
            </a:extLst>
          </p:cNvPr>
          <p:cNvSpPr txBox="1"/>
          <p:nvPr/>
        </p:nvSpPr>
        <p:spPr>
          <a:xfrm>
            <a:off x="592411" y="6240453"/>
            <a:ext cx="117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54B56"/>
                </a:solidFill>
                <a:latin typeface="Tw Cen MT" panose="020B0602020104020603" pitchFamily="34" charset="0"/>
              </a:rPr>
              <a:t>Time 0</a:t>
            </a:r>
          </a:p>
          <a:p>
            <a:pPr algn="ctr"/>
            <a:r>
              <a:rPr lang="en-US" b="1" dirty="0">
                <a:solidFill>
                  <a:srgbClr val="254B56"/>
                </a:solidFill>
                <a:latin typeface="Tw Cen MT" panose="020B0602020104020603" pitchFamily="34" charset="0"/>
              </a:rPr>
              <a:t>Baseline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B49F18-3A6C-45DC-BAAC-0F87ADA1E506}"/>
              </a:ext>
            </a:extLst>
          </p:cNvPr>
          <p:cNvGrpSpPr>
            <a:grpSpLocks noChangeAspect="1"/>
          </p:cNvGrpSpPr>
          <p:nvPr/>
        </p:nvGrpSpPr>
        <p:grpSpPr>
          <a:xfrm>
            <a:off x="592411" y="3492868"/>
            <a:ext cx="914400" cy="873489"/>
            <a:chOff x="489282" y="1307905"/>
            <a:chExt cx="1387644" cy="1325560"/>
          </a:xfrm>
        </p:grpSpPr>
        <p:pic>
          <p:nvPicPr>
            <p:cNvPr id="18" name="Graphic 17" descr="Lungs with virus with solid fill">
              <a:extLst>
                <a:ext uri="{FF2B5EF4-FFF2-40B4-BE49-F238E27FC236}">
                  <a16:creationId xmlns:a16="http://schemas.microsoft.com/office/drawing/2014/main" id="{487A9BD3-0023-4BBB-9C9F-A363C55EC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1245" y="1436148"/>
              <a:ext cx="914400" cy="914400"/>
            </a:xfrm>
            <a:prstGeom prst="rect">
              <a:avLst/>
            </a:prstGeom>
          </p:spPr>
        </p:pic>
        <p:sp>
          <p:nvSpPr>
            <p:cNvPr id="6" name="&quot;Not Allowed&quot; Symbol 5">
              <a:extLst>
                <a:ext uri="{FF2B5EF4-FFF2-40B4-BE49-F238E27FC236}">
                  <a16:creationId xmlns:a16="http://schemas.microsoft.com/office/drawing/2014/main" id="{9643F6E8-355A-4D49-8B18-3F8B0E480547}"/>
                </a:ext>
              </a:extLst>
            </p:cNvPr>
            <p:cNvSpPr/>
            <p:nvPr/>
          </p:nvSpPr>
          <p:spPr>
            <a:xfrm>
              <a:off x="489282" y="1307905"/>
              <a:ext cx="1387644" cy="1325560"/>
            </a:xfrm>
            <a:prstGeom prst="noSmoking">
              <a:avLst/>
            </a:prstGeom>
            <a:noFill/>
            <a:ln>
              <a:solidFill>
                <a:srgbClr val="EEB6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AB0BD5E-328E-4C91-A3CD-305FBF9FB6C1}"/>
              </a:ext>
            </a:extLst>
          </p:cNvPr>
          <p:cNvSpPr txBox="1"/>
          <p:nvPr/>
        </p:nvSpPr>
        <p:spPr>
          <a:xfrm>
            <a:off x="1506811" y="3751423"/>
            <a:ext cx="7941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54B56"/>
                </a:solidFill>
                <a:latin typeface="Tw Cen MT" panose="020B0602020104020603" pitchFamily="34" charset="0"/>
              </a:rPr>
              <a:t>Only those without lung cancer at baseline (at risk for developing lung cancer)</a:t>
            </a:r>
          </a:p>
        </p:txBody>
      </p:sp>
      <p:pic>
        <p:nvPicPr>
          <p:cNvPr id="22" name="Graphic 21" descr="Lungs with virus with solid fill">
            <a:extLst>
              <a:ext uri="{FF2B5EF4-FFF2-40B4-BE49-F238E27FC236}">
                <a16:creationId xmlns:a16="http://schemas.microsoft.com/office/drawing/2014/main" id="{F44C679D-70A6-48EE-8B77-81C2351B8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7222" y="5108316"/>
            <a:ext cx="731520" cy="73152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8D54AB2-2B14-42D1-AE14-EF811553CC0C}"/>
              </a:ext>
            </a:extLst>
          </p:cNvPr>
          <p:cNvCxnSpPr>
            <a:cxnSpLocks/>
          </p:cNvCxnSpPr>
          <p:nvPr/>
        </p:nvCxnSpPr>
        <p:spPr>
          <a:xfrm>
            <a:off x="1612688" y="5490785"/>
            <a:ext cx="4210596" cy="0"/>
          </a:xfrm>
          <a:prstGeom prst="straightConnector1">
            <a:avLst/>
          </a:prstGeom>
          <a:ln w="38100">
            <a:solidFill>
              <a:srgbClr val="758FA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Man with solid fill">
            <a:extLst>
              <a:ext uri="{FF2B5EF4-FFF2-40B4-BE49-F238E27FC236}">
                <a16:creationId xmlns:a16="http://schemas.microsoft.com/office/drawing/2014/main" id="{A47F2071-27A3-4597-1DEA-8F27A6EA0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4479" y="5108316"/>
            <a:ext cx="365760" cy="36576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58EDD67-E56E-CB29-ADA5-D12C67AE2A57}"/>
              </a:ext>
            </a:extLst>
          </p:cNvPr>
          <p:cNvSpPr txBox="1">
            <a:spLocks/>
          </p:cNvSpPr>
          <p:nvPr/>
        </p:nvSpPr>
        <p:spPr>
          <a:xfrm>
            <a:off x="592411" y="-1354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w Cen MT" panose="020B0602020104020603" pitchFamily="34" charset="0"/>
              </a:rPr>
              <a:t>Descriptive cohort study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6C915F-5062-274E-6DD1-F3C2C96C170E}"/>
              </a:ext>
            </a:extLst>
          </p:cNvPr>
          <p:cNvSpPr txBox="1"/>
          <p:nvPr/>
        </p:nvSpPr>
        <p:spPr>
          <a:xfrm>
            <a:off x="602295" y="764365"/>
            <a:ext cx="1117490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I want to know the incidence of lung cancer among </a:t>
            </a:r>
            <a:r>
              <a:rPr lang="en-US" sz="2400" b="1" u="sng" dirty="0">
                <a:latin typeface="Tw Cen MT" panose="020B0602020104020603" pitchFamily="34" charset="0"/>
              </a:rPr>
              <a:t>the </a:t>
            </a:r>
            <a:r>
              <a:rPr lang="en-US" sz="2400" b="1" dirty="0">
                <a:latin typeface="Tw Cen MT" panose="020B0602020104020603" pitchFamily="34" charset="0"/>
              </a:rPr>
              <a:t>Saudi population after following them for 1 year in 2022</a:t>
            </a:r>
            <a:endParaRPr lang="en-US" b="1" dirty="0">
              <a:latin typeface="Tw Cen MT" panose="020B06020201040206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w Cen MT" panose="020B0602020104020603" pitchFamily="34" charset="0"/>
              </a:rPr>
              <a:t>I need a list of all Saudis (census)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w Cen MT" panose="020B0602020104020603" pitchFamily="34" charset="0"/>
              </a:rPr>
              <a:t>Invite all Saudis to the study (not feasible; so take a </a:t>
            </a:r>
            <a:r>
              <a:rPr lang="en-US" b="1" u="sng" dirty="0">
                <a:latin typeface="Tw Cen MT" panose="020B0602020104020603" pitchFamily="34" charset="0"/>
              </a:rPr>
              <a:t>random</a:t>
            </a:r>
            <a:r>
              <a:rPr lang="en-US" dirty="0">
                <a:latin typeface="Tw Cen MT" panose="020B0602020104020603" pitchFamily="34" charset="0"/>
              </a:rPr>
              <a:t> sample from the list)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w Cen MT" panose="020B0602020104020603" pitchFamily="34" charset="0"/>
              </a:rPr>
              <a:t>Measure the disease/outcome (lung cancer in this case) </a:t>
            </a:r>
            <a:r>
              <a:rPr lang="en-US" u="sng" dirty="0">
                <a:latin typeface="Tw Cen MT" panose="020B0602020104020603" pitchFamily="34" charset="0"/>
              </a:rPr>
              <a:t>at baseline</a:t>
            </a:r>
            <a:r>
              <a:rPr lang="en-US" dirty="0">
                <a:latin typeface="Tw Cen MT" panose="020B0602020104020603" pitchFamily="34" charset="0"/>
              </a:rPr>
              <a:t> (time 0)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w Cen MT" panose="020B0602020104020603" pitchFamily="34" charset="0"/>
              </a:rPr>
              <a:t>Exclude those who already have disease/outcome (lung cancer) at baseline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w Cen MT" panose="020B0602020104020603" pitchFamily="34" charset="0"/>
              </a:rPr>
              <a:t>Follow people at risk for developing disease (lung cancer) for 1 year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w Cen MT" panose="020B0602020104020603" pitchFamily="34" charset="0"/>
              </a:rPr>
              <a:t>Calculate incidence proportion/risk (or incidence rate or incidence odds) of developing lung cancer after 1 year</a:t>
            </a:r>
          </a:p>
        </p:txBody>
      </p:sp>
      <p:pic>
        <p:nvPicPr>
          <p:cNvPr id="12" name="Graphic 11" descr="Lungs with virus with solid fill">
            <a:extLst>
              <a:ext uri="{FF2B5EF4-FFF2-40B4-BE49-F238E27FC236}">
                <a16:creationId xmlns:a16="http://schemas.microsoft.com/office/drawing/2014/main" id="{F7E25883-0118-68A9-D7FA-CA418C74D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4982" y="4287893"/>
            <a:ext cx="640080" cy="6400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BFC6D94-54C6-F4E5-4E99-9AEE368E72AB}"/>
              </a:ext>
            </a:extLst>
          </p:cNvPr>
          <p:cNvSpPr txBox="1"/>
          <p:nvPr/>
        </p:nvSpPr>
        <p:spPr>
          <a:xfrm>
            <a:off x="9875062" y="4262908"/>
            <a:ext cx="2158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Dependent variable</a:t>
            </a:r>
          </a:p>
          <a:p>
            <a:r>
              <a:rPr lang="en-US" dirty="0"/>
              <a:t>Or Outcome</a:t>
            </a:r>
          </a:p>
        </p:txBody>
      </p:sp>
      <p:pic>
        <p:nvPicPr>
          <p:cNvPr id="40" name="Graphic 39" descr="Woman with solid fill">
            <a:extLst>
              <a:ext uri="{FF2B5EF4-FFF2-40B4-BE49-F238E27FC236}">
                <a16:creationId xmlns:a16="http://schemas.microsoft.com/office/drawing/2014/main" id="{BFD6C92A-04AB-2FBA-744E-D59C046F8A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1297" y="5108316"/>
            <a:ext cx="365760" cy="365760"/>
          </a:xfrm>
          <a:prstGeom prst="rect">
            <a:avLst/>
          </a:prstGeom>
        </p:spPr>
      </p:pic>
      <p:pic>
        <p:nvPicPr>
          <p:cNvPr id="41" name="Graphic 40" descr="Man with solid fill">
            <a:extLst>
              <a:ext uri="{FF2B5EF4-FFF2-40B4-BE49-F238E27FC236}">
                <a16:creationId xmlns:a16="http://schemas.microsoft.com/office/drawing/2014/main" id="{BD98681A-B3B8-8601-5F2F-B270F659A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4479" y="4693708"/>
            <a:ext cx="365760" cy="365760"/>
          </a:xfrm>
          <a:prstGeom prst="rect">
            <a:avLst/>
          </a:prstGeom>
        </p:spPr>
      </p:pic>
      <p:pic>
        <p:nvPicPr>
          <p:cNvPr id="42" name="Graphic 41" descr="Woman with solid fill">
            <a:extLst>
              <a:ext uri="{FF2B5EF4-FFF2-40B4-BE49-F238E27FC236}">
                <a16:creationId xmlns:a16="http://schemas.microsoft.com/office/drawing/2014/main" id="{0C9CA51F-18CF-528E-78D8-0536E88E56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1297" y="4693708"/>
            <a:ext cx="365760" cy="365760"/>
          </a:xfrm>
          <a:prstGeom prst="rect">
            <a:avLst/>
          </a:prstGeom>
        </p:spPr>
      </p:pic>
      <p:pic>
        <p:nvPicPr>
          <p:cNvPr id="43" name="Graphic 42" descr="Man with solid fill">
            <a:extLst>
              <a:ext uri="{FF2B5EF4-FFF2-40B4-BE49-F238E27FC236}">
                <a16:creationId xmlns:a16="http://schemas.microsoft.com/office/drawing/2014/main" id="{0FD6D763-2BAF-8738-1B4A-50DBDA6C83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497" y="5556539"/>
            <a:ext cx="365760" cy="365760"/>
          </a:xfrm>
          <a:prstGeom prst="rect">
            <a:avLst/>
          </a:prstGeom>
        </p:spPr>
      </p:pic>
      <p:pic>
        <p:nvPicPr>
          <p:cNvPr id="44" name="Graphic 43" descr="Woman with solid fill">
            <a:extLst>
              <a:ext uri="{FF2B5EF4-FFF2-40B4-BE49-F238E27FC236}">
                <a16:creationId xmlns:a16="http://schemas.microsoft.com/office/drawing/2014/main" id="{2B212569-BAC7-467D-7E8F-F078B8AFE6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8315" y="5556539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57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E171-A8BE-975A-FAE4-C0F4664F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Descriptive cohort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A5391-14C6-3406-908E-AB1067B6A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Was the sample taken randomly (selection bias)? How was it accounted for?</a:t>
            </a:r>
          </a:p>
          <a:p>
            <a:r>
              <a:rPr lang="en-US" dirty="0"/>
              <a:t>Was there non-response at or after baseline? How was it accounted for?</a:t>
            </a:r>
          </a:p>
          <a:p>
            <a:r>
              <a:rPr lang="en-US" dirty="0"/>
              <a:t>Were the outcome and/or covariates accurately measured (measurement bias)? How were they accounted for?</a:t>
            </a:r>
          </a:p>
          <a:p>
            <a:r>
              <a:rPr lang="en-US" dirty="0"/>
              <a:t>Was there sample size calculation? Was the sample size achieved?</a:t>
            </a:r>
          </a:p>
          <a:p>
            <a:endParaRPr lang="en-US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5EB674F1-F636-F8CA-F985-F605431C8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380" y="-52630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69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4714E69-9206-B7AF-38CB-001F8A13C928}"/>
              </a:ext>
            </a:extLst>
          </p:cNvPr>
          <p:cNvGrpSpPr>
            <a:grpSpLocks noChangeAspect="1"/>
          </p:cNvGrpSpPr>
          <p:nvPr/>
        </p:nvGrpSpPr>
        <p:grpSpPr>
          <a:xfrm>
            <a:off x="914592" y="3459134"/>
            <a:ext cx="640080" cy="640080"/>
            <a:chOff x="8682926" y="4383898"/>
            <a:chExt cx="1828800" cy="1828800"/>
          </a:xfrm>
        </p:grpSpPr>
        <p:pic>
          <p:nvPicPr>
            <p:cNvPr id="5" name="Graphic 4" descr="Lips outline">
              <a:extLst>
                <a:ext uri="{FF2B5EF4-FFF2-40B4-BE49-F238E27FC236}">
                  <a16:creationId xmlns:a16="http://schemas.microsoft.com/office/drawing/2014/main" id="{1D3F5260-D4A5-503A-01FB-7B5EE8EA4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82926" y="4383898"/>
              <a:ext cx="1828800" cy="1828800"/>
            </a:xfrm>
            <a:prstGeom prst="rect">
              <a:avLst/>
            </a:prstGeom>
          </p:spPr>
        </p:pic>
        <p:pic>
          <p:nvPicPr>
            <p:cNvPr id="6" name="Graphic 5" descr="Anger Symbol with solid fill">
              <a:extLst>
                <a:ext uri="{FF2B5EF4-FFF2-40B4-BE49-F238E27FC236}">
                  <a16:creationId xmlns:a16="http://schemas.microsoft.com/office/drawing/2014/main" id="{954A2D9B-8021-99C2-5DB9-D694D1A7A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40126" y="5199327"/>
              <a:ext cx="457200" cy="457200"/>
            </a:xfrm>
            <a:prstGeom prst="rect">
              <a:avLst/>
            </a:prstGeom>
          </p:spPr>
        </p:pic>
        <p:pic>
          <p:nvPicPr>
            <p:cNvPr id="7" name="Graphic 6" descr="Bubbles with solid fill">
              <a:extLst>
                <a:ext uri="{FF2B5EF4-FFF2-40B4-BE49-F238E27FC236}">
                  <a16:creationId xmlns:a16="http://schemas.microsoft.com/office/drawing/2014/main" id="{D5CF095D-4D19-D3D9-CB93-148137D9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97326" y="5262667"/>
              <a:ext cx="365760" cy="365760"/>
            </a:xfrm>
            <a:prstGeom prst="rect">
              <a:avLst/>
            </a:prstGeom>
          </p:spPr>
        </p:pic>
      </p:grp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9F96E5CD-1EB7-AA9A-55B4-A8B7547E37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3" y="3553500"/>
            <a:ext cx="457200" cy="438933"/>
          </a:xfrm>
          <a:prstGeom prst="rect">
            <a:avLst/>
          </a:prstGeom>
        </p:spPr>
      </p:pic>
      <p:pic>
        <p:nvPicPr>
          <p:cNvPr id="10" name="Graphic 9" descr="Dice with solid fill">
            <a:extLst>
              <a:ext uri="{FF2B5EF4-FFF2-40B4-BE49-F238E27FC236}">
                <a16:creationId xmlns:a16="http://schemas.microsoft.com/office/drawing/2014/main" id="{7E670097-C71D-7D30-B318-AD500C587B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4871" y="3077641"/>
            <a:ext cx="548640" cy="54864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2BEA47-3FE6-2D36-85F3-91207ADD2A17}"/>
              </a:ext>
            </a:extLst>
          </p:cNvPr>
          <p:cNvSpPr/>
          <p:nvPr/>
        </p:nvSpPr>
        <p:spPr>
          <a:xfrm>
            <a:off x="160211" y="2735567"/>
            <a:ext cx="247424" cy="268447"/>
          </a:xfrm>
          <a:prstGeom prst="roundRect">
            <a:avLst/>
          </a:prstGeom>
          <a:solidFill>
            <a:srgbClr val="EEB6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F6A11F-DA56-94F0-F194-1D0177768FB3}"/>
              </a:ext>
            </a:extLst>
          </p:cNvPr>
          <p:cNvSpPr txBox="1"/>
          <p:nvPr/>
        </p:nvSpPr>
        <p:spPr>
          <a:xfrm>
            <a:off x="133315" y="2651912"/>
            <a:ext cx="175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1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5D0A1C-909B-8615-7F91-84291DFF9FA6}"/>
              </a:ext>
            </a:extLst>
          </p:cNvPr>
          <p:cNvGrpSpPr>
            <a:grpSpLocks noChangeAspect="1"/>
          </p:cNvGrpSpPr>
          <p:nvPr/>
        </p:nvGrpSpPr>
        <p:grpSpPr>
          <a:xfrm>
            <a:off x="1964893" y="3010969"/>
            <a:ext cx="2011680" cy="1200980"/>
            <a:chOff x="3160468" y="1331500"/>
            <a:chExt cx="5981168" cy="3570778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F8CA288-94BF-AF19-3E0A-72E47E8EF6C3}"/>
                </a:ext>
              </a:extLst>
            </p:cNvPr>
            <p:cNvCxnSpPr>
              <a:cxnSpLocks/>
              <a:stCxn id="16" idx="1"/>
              <a:endCxn id="20" idx="0"/>
            </p:cNvCxnSpPr>
            <p:nvPr/>
          </p:nvCxnSpPr>
          <p:spPr>
            <a:xfrm flipH="1">
              <a:off x="3891988" y="2154461"/>
              <a:ext cx="1305423" cy="1131125"/>
            </a:xfrm>
            <a:prstGeom prst="straightConnector1">
              <a:avLst/>
            </a:prstGeom>
            <a:ln w="38100">
              <a:solidFill>
                <a:srgbClr val="EEB66B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9CA4E66-3915-15E9-43D6-E9755270FDF8}"/>
                </a:ext>
              </a:extLst>
            </p:cNvPr>
            <p:cNvCxnSpPr>
              <a:cxnSpLocks/>
              <a:stCxn id="16" idx="3"/>
              <a:endCxn id="21" idx="0"/>
            </p:cNvCxnSpPr>
            <p:nvPr/>
          </p:nvCxnSpPr>
          <p:spPr>
            <a:xfrm>
              <a:off x="6843330" y="2154461"/>
              <a:ext cx="1383906" cy="919017"/>
            </a:xfrm>
            <a:prstGeom prst="straightConnector1">
              <a:avLst/>
            </a:prstGeom>
            <a:ln w="38100">
              <a:solidFill>
                <a:srgbClr val="EEB66B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Graphic 15" descr="Smoking with solid fill">
              <a:extLst>
                <a:ext uri="{FF2B5EF4-FFF2-40B4-BE49-F238E27FC236}">
                  <a16:creationId xmlns:a16="http://schemas.microsoft.com/office/drawing/2014/main" id="{17B35963-8C90-1398-ACD4-D1F1F33E7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197412" y="1331500"/>
              <a:ext cx="1645920" cy="1645920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FB95D5C-2F19-C435-214A-7648B112B565}"/>
                </a:ext>
              </a:extLst>
            </p:cNvPr>
            <p:cNvGrpSpPr/>
            <p:nvPr/>
          </p:nvGrpSpPr>
          <p:grpSpPr>
            <a:xfrm>
              <a:off x="7312836" y="3073478"/>
              <a:ext cx="1828800" cy="1828800"/>
              <a:chOff x="8682926" y="4383898"/>
              <a:chExt cx="1828800" cy="1828800"/>
            </a:xfrm>
          </p:grpSpPr>
          <p:pic>
            <p:nvPicPr>
              <p:cNvPr id="21" name="Graphic 20" descr="Lips outline">
                <a:extLst>
                  <a:ext uri="{FF2B5EF4-FFF2-40B4-BE49-F238E27FC236}">
                    <a16:creationId xmlns:a16="http://schemas.microsoft.com/office/drawing/2014/main" id="{C12108A7-B415-1631-4E8B-5AF61F80E0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682926" y="4383898"/>
                <a:ext cx="1828800" cy="1828800"/>
              </a:xfrm>
              <a:prstGeom prst="rect">
                <a:avLst/>
              </a:prstGeom>
            </p:spPr>
          </p:pic>
          <p:pic>
            <p:nvPicPr>
              <p:cNvPr id="22" name="Graphic 21" descr="Anger Symbol with solid fill">
                <a:extLst>
                  <a:ext uri="{FF2B5EF4-FFF2-40B4-BE49-F238E27FC236}">
                    <a16:creationId xmlns:a16="http://schemas.microsoft.com/office/drawing/2014/main" id="{FA148C09-C5B8-B74A-84EF-F70AB1516A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40126" y="5199327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23" name="Graphic 22" descr="Bubbles with solid fill">
                <a:extLst>
                  <a:ext uri="{FF2B5EF4-FFF2-40B4-BE49-F238E27FC236}">
                    <a16:creationId xmlns:a16="http://schemas.microsoft.com/office/drawing/2014/main" id="{FDBC3AA0-2DD8-5F7C-0343-5F29205AAF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597326" y="5262667"/>
                <a:ext cx="365760" cy="365760"/>
              </a:xfrm>
              <a:prstGeom prst="rect">
                <a:avLst/>
              </a:prstGeom>
            </p:spPr>
          </p:pic>
        </p:grp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537645D8-6034-9011-59FF-60D435EAE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0468" y="3285586"/>
              <a:ext cx="1463040" cy="1404584"/>
            </a:xfrm>
            <a:prstGeom prst="rect">
              <a:avLst/>
            </a:prstGeom>
          </p:spPr>
        </p:pic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22BF0DF-E423-A0AA-FE69-562439270A10}"/>
              </a:ext>
            </a:extLst>
          </p:cNvPr>
          <p:cNvSpPr/>
          <p:nvPr/>
        </p:nvSpPr>
        <p:spPr>
          <a:xfrm>
            <a:off x="1907508" y="2735567"/>
            <a:ext cx="247424" cy="268447"/>
          </a:xfrm>
          <a:prstGeom prst="roundRect">
            <a:avLst/>
          </a:prstGeom>
          <a:solidFill>
            <a:srgbClr val="EEB6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643BA3-C84D-E9C9-B4FF-8C7B8384ABF9}"/>
              </a:ext>
            </a:extLst>
          </p:cNvPr>
          <p:cNvSpPr txBox="1"/>
          <p:nvPr/>
        </p:nvSpPr>
        <p:spPr>
          <a:xfrm>
            <a:off x="1880612" y="2651912"/>
            <a:ext cx="175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B905776-E9C9-882C-5217-EE7F2D03BC24}"/>
              </a:ext>
            </a:extLst>
          </p:cNvPr>
          <p:cNvGrpSpPr>
            <a:grpSpLocks noChangeAspect="1"/>
          </p:cNvGrpSpPr>
          <p:nvPr/>
        </p:nvGrpSpPr>
        <p:grpSpPr>
          <a:xfrm>
            <a:off x="4189519" y="2988727"/>
            <a:ext cx="1920240" cy="1169669"/>
            <a:chOff x="6988685" y="1301370"/>
            <a:chExt cx="4529674" cy="275913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7DBEBCD-DA52-1704-D6A7-3A2BF8C8D99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88685" y="1301370"/>
              <a:ext cx="4529674" cy="1989464"/>
              <a:chOff x="3642463" y="1328585"/>
              <a:chExt cx="4529675" cy="1989464"/>
            </a:xfrm>
          </p:grpSpPr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0871F973-EBC8-C74E-5C67-CC76B7124481}"/>
                  </a:ext>
                </a:extLst>
              </p:cNvPr>
              <p:cNvCxnSpPr>
                <a:cxnSpLocks/>
                <a:stCxn id="50" idx="2"/>
              </p:cNvCxnSpPr>
              <p:nvPr/>
            </p:nvCxnSpPr>
            <p:spPr>
              <a:xfrm>
                <a:off x="4191103" y="2530999"/>
                <a:ext cx="1006309" cy="787050"/>
              </a:xfrm>
              <a:prstGeom prst="straightConnector1">
                <a:avLst/>
              </a:prstGeom>
              <a:ln w="38100">
                <a:solidFill>
                  <a:srgbClr val="EEB66B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0254409A-8C09-FEA4-491E-47FEACABFA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94693" y="2393487"/>
                <a:ext cx="1191646" cy="924562"/>
              </a:xfrm>
              <a:prstGeom prst="straightConnector1">
                <a:avLst/>
              </a:prstGeom>
              <a:ln w="38100">
                <a:solidFill>
                  <a:srgbClr val="EEB66B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79B0E393-246B-F43A-BBB9-89E4D4FE246C}"/>
                  </a:ext>
                </a:extLst>
              </p:cNvPr>
              <p:cNvGrpSpPr/>
              <p:nvPr/>
            </p:nvGrpSpPr>
            <p:grpSpPr>
              <a:xfrm>
                <a:off x="6800538" y="1328585"/>
                <a:ext cx="1371600" cy="1375003"/>
                <a:chOff x="8170628" y="2639005"/>
                <a:chExt cx="1371600" cy="1375003"/>
              </a:xfrm>
            </p:grpSpPr>
            <p:pic>
              <p:nvPicPr>
                <p:cNvPr id="51" name="Graphic 50" descr="Lips outline">
                  <a:extLst>
                    <a:ext uri="{FF2B5EF4-FFF2-40B4-BE49-F238E27FC236}">
                      <a16:creationId xmlns:a16="http://schemas.microsoft.com/office/drawing/2014/main" id="{D63D08FD-B0FC-533E-750C-D53677EA17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70628" y="2639005"/>
                  <a:ext cx="1371600" cy="1375003"/>
                </a:xfrm>
                <a:prstGeom prst="rect">
                  <a:avLst/>
                </a:prstGeom>
              </p:spPr>
            </p:pic>
            <p:pic>
              <p:nvPicPr>
                <p:cNvPr id="52" name="Graphic 51" descr="Anger Symbol with solid fill">
                  <a:extLst>
                    <a:ext uri="{FF2B5EF4-FFF2-40B4-BE49-F238E27FC236}">
                      <a16:creationId xmlns:a16="http://schemas.microsoft.com/office/drawing/2014/main" id="{A684B875-DF9D-8A97-1A95-39F7A5D3B0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36388" y="3282488"/>
                  <a:ext cx="274320" cy="274320"/>
                </a:xfrm>
                <a:prstGeom prst="rect">
                  <a:avLst/>
                </a:prstGeom>
              </p:spPr>
            </p:pic>
            <p:pic>
              <p:nvPicPr>
                <p:cNvPr id="53" name="Graphic 52" descr="Bubbles with solid fill">
                  <a:extLst>
                    <a:ext uri="{FF2B5EF4-FFF2-40B4-BE49-F238E27FC236}">
                      <a16:creationId xmlns:a16="http://schemas.microsoft.com/office/drawing/2014/main" id="{F1B4F427-5BBB-DF51-8E2F-03B4F92A30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50473" y="3328208"/>
                  <a:ext cx="182880" cy="182880"/>
                </a:xfrm>
                <a:prstGeom prst="rect">
                  <a:avLst/>
                </a:prstGeom>
              </p:spPr>
            </p:pic>
          </p:grpSp>
          <p:pic>
            <p:nvPicPr>
              <p:cNvPr id="50" name="Picture 49" descr="Icon&#10;&#10;Description automatically generated">
                <a:extLst>
                  <a:ext uri="{FF2B5EF4-FFF2-40B4-BE49-F238E27FC236}">
                    <a16:creationId xmlns:a16="http://schemas.microsoft.com/office/drawing/2014/main" id="{315AFC2A-6E3C-6BBB-D032-1E1994B25A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42463" y="1477561"/>
                <a:ext cx="1097280" cy="1053438"/>
              </a:xfrm>
              <a:prstGeom prst="rect">
                <a:avLst/>
              </a:prstGeom>
            </p:spPr>
          </p:pic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1457810-8268-087B-F7A9-527E075656F4}"/>
                </a:ext>
              </a:extLst>
            </p:cNvPr>
            <p:cNvGrpSpPr/>
            <p:nvPr/>
          </p:nvGrpSpPr>
          <p:grpSpPr>
            <a:xfrm>
              <a:off x="8543634" y="2434440"/>
              <a:ext cx="1097280" cy="1626068"/>
              <a:chOff x="8543634" y="2434440"/>
              <a:chExt cx="1097280" cy="1626068"/>
            </a:xfrm>
          </p:grpSpPr>
          <p:pic>
            <p:nvPicPr>
              <p:cNvPr id="55" name="Graphic 54" descr="Contract with solid fill">
                <a:extLst>
                  <a:ext uri="{FF2B5EF4-FFF2-40B4-BE49-F238E27FC236}">
                    <a16:creationId xmlns:a16="http://schemas.microsoft.com/office/drawing/2014/main" id="{8DADB651-40C3-E0FC-008C-925EAE372C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543634" y="2963228"/>
                <a:ext cx="1097280" cy="1097280"/>
              </a:xfrm>
              <a:prstGeom prst="rect">
                <a:avLst/>
              </a:prstGeom>
            </p:spPr>
          </p:pic>
          <p:pic>
            <p:nvPicPr>
              <p:cNvPr id="56" name="Graphic 55" descr="Comment Dislike with solid fill">
                <a:extLst>
                  <a:ext uri="{FF2B5EF4-FFF2-40B4-BE49-F238E27FC236}">
                    <a16:creationId xmlns:a16="http://schemas.microsoft.com/office/drawing/2014/main" id="{81E320FB-E9E3-7A05-CF48-FB18EF6B7E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8744835" y="2434440"/>
                <a:ext cx="731520" cy="731520"/>
              </a:xfrm>
              <a:prstGeom prst="rect">
                <a:avLst/>
              </a:prstGeom>
            </p:spPr>
          </p:pic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EE4CEBA-2CE5-1F95-141F-9C640091B4B3}"/>
                  </a:ext>
                </a:extLst>
              </p:cNvPr>
              <p:cNvSpPr/>
              <p:nvPr/>
            </p:nvSpPr>
            <p:spPr>
              <a:xfrm>
                <a:off x="8591810" y="2503784"/>
                <a:ext cx="958133" cy="150288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60D6144B-F6AE-7E11-3A3F-242D6A769572}"/>
              </a:ext>
            </a:extLst>
          </p:cNvPr>
          <p:cNvSpPr/>
          <p:nvPr/>
        </p:nvSpPr>
        <p:spPr>
          <a:xfrm>
            <a:off x="3896544" y="2687559"/>
            <a:ext cx="247424" cy="268447"/>
          </a:xfrm>
          <a:prstGeom prst="roundRect">
            <a:avLst/>
          </a:prstGeom>
          <a:solidFill>
            <a:srgbClr val="EEB6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90639-6205-494A-24C8-E7112E6F0E3F}"/>
              </a:ext>
            </a:extLst>
          </p:cNvPr>
          <p:cNvSpPr txBox="1"/>
          <p:nvPr/>
        </p:nvSpPr>
        <p:spPr>
          <a:xfrm>
            <a:off x="3862668" y="2603904"/>
            <a:ext cx="175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3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100169-3F41-F7EE-4541-1EFE9BC6C968}"/>
              </a:ext>
            </a:extLst>
          </p:cNvPr>
          <p:cNvGrpSpPr>
            <a:grpSpLocks noChangeAspect="1"/>
          </p:cNvGrpSpPr>
          <p:nvPr/>
        </p:nvGrpSpPr>
        <p:grpSpPr>
          <a:xfrm>
            <a:off x="6660340" y="3034505"/>
            <a:ext cx="1371600" cy="1358319"/>
            <a:chOff x="7875693" y="2369807"/>
            <a:chExt cx="1851824" cy="183389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45099E2-AA4E-D1EE-7162-118F52CAA91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995997" y="2369807"/>
              <a:ext cx="731520" cy="731520"/>
              <a:chOff x="8682926" y="4383898"/>
              <a:chExt cx="1828800" cy="1828800"/>
            </a:xfrm>
          </p:grpSpPr>
          <p:pic>
            <p:nvPicPr>
              <p:cNvPr id="65" name="Graphic 64" descr="Lips outline">
                <a:extLst>
                  <a:ext uri="{FF2B5EF4-FFF2-40B4-BE49-F238E27FC236}">
                    <a16:creationId xmlns:a16="http://schemas.microsoft.com/office/drawing/2014/main" id="{604AC22B-B0E8-9C8D-6B43-DB20C7975D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682926" y="4383898"/>
                <a:ext cx="1828800" cy="1828800"/>
              </a:xfrm>
              <a:prstGeom prst="rect">
                <a:avLst/>
              </a:prstGeom>
            </p:spPr>
          </p:pic>
          <p:pic>
            <p:nvPicPr>
              <p:cNvPr id="66" name="Graphic 65" descr="Anger Symbol with solid fill">
                <a:extLst>
                  <a:ext uri="{FF2B5EF4-FFF2-40B4-BE49-F238E27FC236}">
                    <a16:creationId xmlns:a16="http://schemas.microsoft.com/office/drawing/2014/main" id="{AA9E23F9-E5C3-41BB-68C6-6904D3DCDA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40126" y="5199327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67" name="Graphic 66" descr="Bubbles with solid fill">
                <a:extLst>
                  <a:ext uri="{FF2B5EF4-FFF2-40B4-BE49-F238E27FC236}">
                    <a16:creationId xmlns:a16="http://schemas.microsoft.com/office/drawing/2014/main" id="{835831BC-E2A3-3E4E-FFA6-4525583C71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597326" y="5262667"/>
                <a:ext cx="365760" cy="365760"/>
              </a:xfrm>
              <a:prstGeom prst="rect">
                <a:avLst/>
              </a:prstGeom>
            </p:spPr>
          </p:pic>
        </p:grpSp>
        <p:pic>
          <p:nvPicPr>
            <p:cNvPr id="68" name="Picture 67" descr="Icon&#10;&#10;Description automatically generated">
              <a:extLst>
                <a:ext uri="{FF2B5EF4-FFF2-40B4-BE49-F238E27FC236}">
                  <a16:creationId xmlns:a16="http://schemas.microsoft.com/office/drawing/2014/main" id="{5DD7F72B-A9EB-651A-CCA5-1D04DCFBA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5693" y="2400768"/>
              <a:ext cx="731520" cy="702292"/>
            </a:xfrm>
            <a:prstGeom prst="rect">
              <a:avLst/>
            </a:prstGeom>
          </p:spPr>
        </p:pic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F72C4A1-54CF-2734-85DB-A39BA0E8493E}"/>
                </a:ext>
              </a:extLst>
            </p:cNvPr>
            <p:cNvCxnSpPr>
              <a:cxnSpLocks/>
              <a:stCxn id="68" idx="2"/>
              <a:endCxn id="74" idx="0"/>
            </p:cNvCxnSpPr>
            <p:nvPr/>
          </p:nvCxnSpPr>
          <p:spPr>
            <a:xfrm>
              <a:off x="8241453" y="3103060"/>
              <a:ext cx="0" cy="373998"/>
            </a:xfrm>
            <a:prstGeom prst="straightConnector1">
              <a:avLst/>
            </a:prstGeom>
            <a:ln w="38100">
              <a:solidFill>
                <a:srgbClr val="EEB66B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4" name="Picture 73" descr="Icon&#10;&#10;Description automatically generated">
              <a:extLst>
                <a:ext uri="{FF2B5EF4-FFF2-40B4-BE49-F238E27FC236}">
                  <a16:creationId xmlns:a16="http://schemas.microsoft.com/office/drawing/2014/main" id="{2A4FAF7D-472C-148B-535D-E179D7CC8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5693" y="3477058"/>
              <a:ext cx="731520" cy="726644"/>
            </a:xfrm>
            <a:prstGeom prst="rect">
              <a:avLst/>
            </a:prstGeom>
          </p:spPr>
        </p:pic>
      </p:grp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FF74C16B-C6D4-0E97-F04C-375E348568FB}"/>
              </a:ext>
            </a:extLst>
          </p:cNvPr>
          <p:cNvSpPr/>
          <p:nvPr/>
        </p:nvSpPr>
        <p:spPr>
          <a:xfrm>
            <a:off x="6382254" y="2723848"/>
            <a:ext cx="247424" cy="268447"/>
          </a:xfrm>
          <a:prstGeom prst="roundRect">
            <a:avLst/>
          </a:prstGeom>
          <a:solidFill>
            <a:srgbClr val="EEB6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201133B-75F0-D35C-C710-877185F40535}"/>
              </a:ext>
            </a:extLst>
          </p:cNvPr>
          <p:cNvSpPr txBox="1"/>
          <p:nvPr/>
        </p:nvSpPr>
        <p:spPr>
          <a:xfrm>
            <a:off x="6348378" y="2647173"/>
            <a:ext cx="175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4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EB15D977-ACDA-8A54-6EB7-8D4382BE0BB5}"/>
              </a:ext>
            </a:extLst>
          </p:cNvPr>
          <p:cNvSpPr/>
          <p:nvPr/>
        </p:nvSpPr>
        <p:spPr>
          <a:xfrm>
            <a:off x="8418665" y="2720280"/>
            <a:ext cx="247424" cy="268447"/>
          </a:xfrm>
          <a:prstGeom prst="roundRect">
            <a:avLst/>
          </a:prstGeom>
          <a:solidFill>
            <a:srgbClr val="EEB6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AFF6C89-CEA9-E9A3-86AC-9F0419D33314}"/>
              </a:ext>
            </a:extLst>
          </p:cNvPr>
          <p:cNvSpPr txBox="1"/>
          <p:nvPr/>
        </p:nvSpPr>
        <p:spPr>
          <a:xfrm>
            <a:off x="8384789" y="2650585"/>
            <a:ext cx="175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5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8606C07-28A7-D3C2-42E5-CA174C1B92ED}"/>
              </a:ext>
            </a:extLst>
          </p:cNvPr>
          <p:cNvGrpSpPr/>
          <p:nvPr/>
        </p:nvGrpSpPr>
        <p:grpSpPr>
          <a:xfrm>
            <a:off x="8665219" y="3186600"/>
            <a:ext cx="1470841" cy="541818"/>
            <a:chOff x="8637655" y="2874180"/>
            <a:chExt cx="1470841" cy="541818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2E1B639-01D7-2AEC-6BB5-306F5BA67787}"/>
                </a:ext>
              </a:extLst>
            </p:cNvPr>
            <p:cNvGrpSpPr/>
            <p:nvPr/>
          </p:nvGrpSpPr>
          <p:grpSpPr>
            <a:xfrm>
              <a:off x="8637655" y="2874180"/>
              <a:ext cx="541818" cy="541818"/>
              <a:chOff x="9101246" y="4096079"/>
              <a:chExt cx="541818" cy="541818"/>
            </a:xfrm>
          </p:grpSpPr>
          <p:pic>
            <p:nvPicPr>
              <p:cNvPr id="91" name="Graphic 90" descr="Lips outline">
                <a:extLst>
                  <a:ext uri="{FF2B5EF4-FFF2-40B4-BE49-F238E27FC236}">
                    <a16:creationId xmlns:a16="http://schemas.microsoft.com/office/drawing/2014/main" id="{61E16278-88AD-F8D1-8FA1-FCF6C5C00F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01246" y="4096079"/>
                <a:ext cx="541818" cy="541818"/>
              </a:xfrm>
              <a:prstGeom prst="rect">
                <a:avLst/>
              </a:prstGeom>
            </p:spPr>
          </p:pic>
          <p:pic>
            <p:nvPicPr>
              <p:cNvPr id="92" name="Graphic 91" descr="Anger Symbol with solid fill">
                <a:extLst>
                  <a:ext uri="{FF2B5EF4-FFF2-40B4-BE49-F238E27FC236}">
                    <a16:creationId xmlns:a16="http://schemas.microsoft.com/office/drawing/2014/main" id="{EADCAD02-7D9C-1D11-5F4A-6FAF9BDA23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236701" y="4337667"/>
                <a:ext cx="135455" cy="135455"/>
              </a:xfrm>
              <a:prstGeom prst="rect">
                <a:avLst/>
              </a:prstGeom>
            </p:spPr>
          </p:pic>
          <p:pic>
            <p:nvPicPr>
              <p:cNvPr id="93" name="Graphic 92" descr="Bubbles with solid fill">
                <a:extLst>
                  <a:ext uri="{FF2B5EF4-FFF2-40B4-BE49-F238E27FC236}">
                    <a16:creationId xmlns:a16="http://schemas.microsoft.com/office/drawing/2014/main" id="{EE0245A5-6CAD-7EEB-AA9A-4B7951C2D7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372155" y="4356433"/>
                <a:ext cx="108364" cy="108364"/>
              </a:xfrm>
              <a:prstGeom prst="rect">
                <a:avLst/>
              </a:prstGeom>
            </p:spPr>
          </p:pic>
        </p:grpSp>
        <p:pic>
          <p:nvPicPr>
            <p:cNvPr id="88" name="Picture 87" descr="Icon&#10;&#10;Description automatically generated">
              <a:extLst>
                <a:ext uri="{FF2B5EF4-FFF2-40B4-BE49-F238E27FC236}">
                  <a16:creationId xmlns:a16="http://schemas.microsoft.com/office/drawing/2014/main" id="{C2A6DC19-4D38-3FA0-3BBF-B874E7875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6677" y="2874180"/>
              <a:ext cx="541819" cy="520169"/>
            </a:xfrm>
            <a:prstGeom prst="rect">
              <a:avLst/>
            </a:prstGeom>
          </p:spPr>
        </p:pic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DDDA05F9-609D-9153-AE14-6B546C90262C}"/>
                </a:ext>
              </a:extLst>
            </p:cNvPr>
            <p:cNvCxnSpPr>
              <a:cxnSpLocks/>
              <a:stCxn id="91" idx="3"/>
              <a:endCxn id="88" idx="1"/>
            </p:cNvCxnSpPr>
            <p:nvPr/>
          </p:nvCxnSpPr>
          <p:spPr>
            <a:xfrm flipV="1">
              <a:off x="9179473" y="3134265"/>
              <a:ext cx="387204" cy="10824"/>
            </a:xfrm>
            <a:prstGeom prst="straightConnector1">
              <a:avLst/>
            </a:prstGeom>
            <a:ln w="38100">
              <a:solidFill>
                <a:srgbClr val="EEB66B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57357A7-526C-022F-4629-2A492EC0B1C5}"/>
              </a:ext>
            </a:extLst>
          </p:cNvPr>
          <p:cNvGrpSpPr/>
          <p:nvPr/>
        </p:nvGrpSpPr>
        <p:grpSpPr>
          <a:xfrm>
            <a:off x="10631152" y="3172904"/>
            <a:ext cx="1389985" cy="541818"/>
            <a:chOff x="10582754" y="2844859"/>
            <a:chExt cx="1389985" cy="541818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1C51557-A45E-F674-E166-E55E34FA3968}"/>
                </a:ext>
              </a:extLst>
            </p:cNvPr>
            <p:cNvGrpSpPr/>
            <p:nvPr/>
          </p:nvGrpSpPr>
          <p:grpSpPr>
            <a:xfrm>
              <a:off x="11430921" y="2844859"/>
              <a:ext cx="541818" cy="541818"/>
              <a:chOff x="9101246" y="4096079"/>
              <a:chExt cx="541818" cy="541818"/>
            </a:xfrm>
          </p:grpSpPr>
          <p:pic>
            <p:nvPicPr>
              <p:cNvPr id="101" name="Graphic 100" descr="Lips outline">
                <a:extLst>
                  <a:ext uri="{FF2B5EF4-FFF2-40B4-BE49-F238E27FC236}">
                    <a16:creationId xmlns:a16="http://schemas.microsoft.com/office/drawing/2014/main" id="{4D1740D8-0B67-B389-958F-3B492B0110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01246" y="4096079"/>
                <a:ext cx="541818" cy="541818"/>
              </a:xfrm>
              <a:prstGeom prst="rect">
                <a:avLst/>
              </a:prstGeom>
            </p:spPr>
          </p:pic>
          <p:pic>
            <p:nvPicPr>
              <p:cNvPr id="102" name="Graphic 101" descr="Anger Symbol with solid fill">
                <a:extLst>
                  <a:ext uri="{FF2B5EF4-FFF2-40B4-BE49-F238E27FC236}">
                    <a16:creationId xmlns:a16="http://schemas.microsoft.com/office/drawing/2014/main" id="{2BF8FE62-2132-F6CC-4B12-1564F38C92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236701" y="4337667"/>
                <a:ext cx="135455" cy="135455"/>
              </a:xfrm>
              <a:prstGeom prst="rect">
                <a:avLst/>
              </a:prstGeom>
            </p:spPr>
          </p:pic>
          <p:pic>
            <p:nvPicPr>
              <p:cNvPr id="103" name="Graphic 102" descr="Bubbles with solid fill">
                <a:extLst>
                  <a:ext uri="{FF2B5EF4-FFF2-40B4-BE49-F238E27FC236}">
                    <a16:creationId xmlns:a16="http://schemas.microsoft.com/office/drawing/2014/main" id="{EF790BFA-8341-3519-ED21-F5DAAC704D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372155" y="4356433"/>
                <a:ext cx="108364" cy="108364"/>
              </a:xfrm>
              <a:prstGeom prst="rect">
                <a:avLst/>
              </a:prstGeom>
            </p:spPr>
          </p:pic>
        </p:grpSp>
        <p:pic>
          <p:nvPicPr>
            <p:cNvPr id="104" name="Picture 103" descr="Icon&#10;&#10;Description automatically generated">
              <a:extLst>
                <a:ext uri="{FF2B5EF4-FFF2-40B4-BE49-F238E27FC236}">
                  <a16:creationId xmlns:a16="http://schemas.microsoft.com/office/drawing/2014/main" id="{EB0B2BE0-E2E5-229F-495C-D509AD408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2754" y="2855683"/>
              <a:ext cx="541819" cy="520169"/>
            </a:xfrm>
            <a:prstGeom prst="rect">
              <a:avLst/>
            </a:prstGeom>
          </p:spPr>
        </p:pic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FD060A3-7237-4493-9AE3-87EA16296F24}"/>
                </a:ext>
              </a:extLst>
            </p:cNvPr>
            <p:cNvCxnSpPr>
              <a:cxnSpLocks/>
              <a:stCxn id="104" idx="3"/>
              <a:endCxn id="101" idx="1"/>
            </p:cNvCxnSpPr>
            <p:nvPr/>
          </p:nvCxnSpPr>
          <p:spPr>
            <a:xfrm>
              <a:off x="11124573" y="3115768"/>
              <a:ext cx="306348" cy="0"/>
            </a:xfrm>
            <a:prstGeom prst="straightConnector1">
              <a:avLst/>
            </a:prstGeom>
            <a:ln w="38100">
              <a:solidFill>
                <a:srgbClr val="EEB66B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CC47474C-5DDA-2355-7209-54D8CDB77F49}"/>
              </a:ext>
            </a:extLst>
          </p:cNvPr>
          <p:cNvSpPr/>
          <p:nvPr/>
        </p:nvSpPr>
        <p:spPr>
          <a:xfrm>
            <a:off x="10383728" y="2789975"/>
            <a:ext cx="247424" cy="268447"/>
          </a:xfrm>
          <a:prstGeom prst="roundRect">
            <a:avLst/>
          </a:prstGeom>
          <a:solidFill>
            <a:srgbClr val="EEB6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AB07356-DF68-833A-F224-7CFD76F367E6}"/>
              </a:ext>
            </a:extLst>
          </p:cNvPr>
          <p:cNvSpPr txBox="1"/>
          <p:nvPr/>
        </p:nvSpPr>
        <p:spPr>
          <a:xfrm>
            <a:off x="10349852" y="2720280"/>
            <a:ext cx="175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6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495D361-3D4B-C03C-64B5-774172344A69}"/>
              </a:ext>
            </a:extLst>
          </p:cNvPr>
          <p:cNvSpPr txBox="1"/>
          <p:nvPr/>
        </p:nvSpPr>
        <p:spPr>
          <a:xfrm>
            <a:off x="14707" y="4435350"/>
            <a:ext cx="1538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404040"/>
                </a:solidFill>
              </a:rPr>
              <a:t>Random error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2E2922D-38D7-A78A-5F27-483085834BCB}"/>
              </a:ext>
            </a:extLst>
          </p:cNvPr>
          <p:cNvSpPr txBox="1"/>
          <p:nvPr/>
        </p:nvSpPr>
        <p:spPr>
          <a:xfrm>
            <a:off x="1508491" y="4460505"/>
            <a:ext cx="270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404040"/>
                </a:solidFill>
              </a:rPr>
              <a:t>Sharing a common cause</a:t>
            </a:r>
          </a:p>
          <a:p>
            <a:pPr algn="ctr"/>
            <a:r>
              <a:rPr lang="en-US" sz="1400" b="1" dirty="0">
                <a:solidFill>
                  <a:srgbClr val="404040"/>
                </a:solidFill>
              </a:rPr>
              <a:t>(confounding bias)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24464AA-8F47-1CB5-3A4F-61036671CA28}"/>
              </a:ext>
            </a:extLst>
          </p:cNvPr>
          <p:cNvSpPr txBox="1"/>
          <p:nvPr/>
        </p:nvSpPr>
        <p:spPr>
          <a:xfrm>
            <a:off x="3688777" y="4466006"/>
            <a:ext cx="2981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404040"/>
                </a:solidFill>
              </a:rPr>
              <a:t>Conditioning on a common effect </a:t>
            </a:r>
          </a:p>
          <a:p>
            <a:pPr algn="ctr"/>
            <a:r>
              <a:rPr lang="en-US" sz="1400" b="1" dirty="0">
                <a:solidFill>
                  <a:srgbClr val="404040"/>
                </a:solidFill>
              </a:rPr>
              <a:t>(selection bias)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C34EF0A-CACA-9476-BB1F-F9B5209F962B}"/>
              </a:ext>
            </a:extLst>
          </p:cNvPr>
          <p:cNvSpPr txBox="1"/>
          <p:nvPr/>
        </p:nvSpPr>
        <p:spPr>
          <a:xfrm>
            <a:off x="6485395" y="4475176"/>
            <a:ext cx="2098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404040"/>
                </a:solidFill>
              </a:rPr>
              <a:t>Measurement error </a:t>
            </a:r>
          </a:p>
          <a:p>
            <a:pPr algn="ctr"/>
            <a:r>
              <a:rPr lang="en-US" sz="1400" b="1" dirty="0">
                <a:solidFill>
                  <a:srgbClr val="404040"/>
                </a:solidFill>
              </a:rPr>
              <a:t>(measurement bias)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A586F2B-4109-FFB9-9A81-74BB87507AB6}"/>
              </a:ext>
            </a:extLst>
          </p:cNvPr>
          <p:cNvSpPr txBox="1"/>
          <p:nvPr/>
        </p:nvSpPr>
        <p:spPr>
          <a:xfrm>
            <a:off x="8384789" y="4469675"/>
            <a:ext cx="1987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404040"/>
                </a:solidFill>
              </a:rPr>
              <a:t>Reverse causation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D537147-FF4D-03B9-22F5-DF3C19C25DB9}"/>
              </a:ext>
            </a:extLst>
          </p:cNvPr>
          <p:cNvSpPr txBox="1"/>
          <p:nvPr/>
        </p:nvSpPr>
        <p:spPr>
          <a:xfrm>
            <a:off x="10592029" y="4460505"/>
            <a:ext cx="146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404040"/>
                </a:solidFill>
              </a:rPr>
              <a:t>Causal</a:t>
            </a:r>
          </a:p>
        </p:txBody>
      </p:sp>
      <p:sp>
        <p:nvSpPr>
          <p:cNvPr id="119" name="Right Brace 118">
            <a:extLst>
              <a:ext uri="{FF2B5EF4-FFF2-40B4-BE49-F238E27FC236}">
                <a16:creationId xmlns:a16="http://schemas.microsoft.com/office/drawing/2014/main" id="{C8FF4F0E-D3C9-641E-7B37-0F82488782DC}"/>
              </a:ext>
            </a:extLst>
          </p:cNvPr>
          <p:cNvSpPr/>
          <p:nvPr/>
        </p:nvSpPr>
        <p:spPr>
          <a:xfrm rot="16200000">
            <a:off x="4649910" y="-880413"/>
            <a:ext cx="568168" cy="6171742"/>
          </a:xfrm>
          <a:prstGeom prst="rightBrace">
            <a:avLst>
              <a:gd name="adj1" fmla="val 70292"/>
              <a:gd name="adj2" fmla="val 49196"/>
            </a:avLst>
          </a:prstGeom>
          <a:ln w="57150">
            <a:solidFill>
              <a:srgbClr val="D76D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8177446-5CCB-9584-C9D6-4F8CC95BAADE}"/>
              </a:ext>
            </a:extLst>
          </p:cNvPr>
          <p:cNvSpPr txBox="1"/>
          <p:nvPr/>
        </p:nvSpPr>
        <p:spPr>
          <a:xfrm>
            <a:off x="3844137" y="1540673"/>
            <a:ext cx="2092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404040"/>
                </a:solidFill>
                <a:latin typeface="Tw Cen MT" panose="020B0602020104020603" pitchFamily="34" charset="0"/>
              </a:rPr>
              <a:t>Systematic errors</a:t>
            </a:r>
          </a:p>
        </p:txBody>
      </p:sp>
      <p:sp>
        <p:nvSpPr>
          <p:cNvPr id="121" name="Title 1">
            <a:extLst>
              <a:ext uri="{FF2B5EF4-FFF2-40B4-BE49-F238E27FC236}">
                <a16:creationId xmlns:a16="http://schemas.microsoft.com/office/drawing/2014/main" id="{48381806-7B58-8C52-8364-E52914E85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Potential explanations of an association in Causal studies</a:t>
            </a:r>
          </a:p>
        </p:txBody>
      </p:sp>
      <p:sp>
        <p:nvSpPr>
          <p:cNvPr id="122" name="Slide Number Placeholder 121">
            <a:extLst>
              <a:ext uri="{FF2B5EF4-FFF2-40B4-BE49-F238E27FC236}">
                <a16:creationId xmlns:a16="http://schemas.microsoft.com/office/drawing/2014/main" id="{18B8B6F1-4950-E971-1939-C4149BEDF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3792" y="6471611"/>
            <a:ext cx="2743200" cy="365125"/>
          </a:xfrm>
        </p:spPr>
        <p:txBody>
          <a:bodyPr/>
          <a:lstStyle/>
          <a:p>
            <a:fld id="{54510960-620D-4CD2-ADEE-E7C3F97FE2AC}" type="slidenum">
              <a:rPr lang="en-US" smtClean="0"/>
              <a:t>23</a:t>
            </a:fld>
            <a:endParaRPr lang="en-US" dirty="0"/>
          </a:p>
        </p:txBody>
      </p:sp>
      <p:pic>
        <p:nvPicPr>
          <p:cNvPr id="2" name="Picture 1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917BCAC0-DC7A-485E-7448-D2E95084FCA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42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C6D9-B612-4101-8FF4-09E6E6A2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Randomized clinical trials (RCTs)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235DF7C8-5E34-4AE1-B4C9-D599E8646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pic>
        <p:nvPicPr>
          <p:cNvPr id="14" name="Graphic 13" descr="Lungs with virus with solid fill">
            <a:extLst>
              <a:ext uri="{FF2B5EF4-FFF2-40B4-BE49-F238E27FC236}">
                <a16:creationId xmlns:a16="http://schemas.microsoft.com/office/drawing/2014/main" id="{3F0B5C9A-677B-4D95-AE01-A26C44E3F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96869" y="1758649"/>
            <a:ext cx="914400" cy="914400"/>
          </a:xfrm>
          <a:prstGeom prst="rect">
            <a:avLst/>
          </a:prstGeom>
        </p:spPr>
      </p:pic>
      <p:pic>
        <p:nvPicPr>
          <p:cNvPr id="15" name="Graphic 14" descr="Smoking with solid fill">
            <a:extLst>
              <a:ext uri="{FF2B5EF4-FFF2-40B4-BE49-F238E27FC236}">
                <a16:creationId xmlns:a16="http://schemas.microsoft.com/office/drawing/2014/main" id="{9223699E-5B0B-43E8-AD19-04AF17206C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96869" y="776594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80CBD4B-E6BF-4C80-BE83-B2FD0B2A6BDB}"/>
              </a:ext>
            </a:extLst>
          </p:cNvPr>
          <p:cNvSpPr txBox="1"/>
          <p:nvPr/>
        </p:nvSpPr>
        <p:spPr>
          <a:xfrm>
            <a:off x="9911269" y="1011482"/>
            <a:ext cx="2219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Independent variable</a:t>
            </a:r>
          </a:p>
          <a:p>
            <a:r>
              <a:rPr lang="en-US" dirty="0"/>
              <a:t>Exposure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6E8020-8770-44EB-8EBD-8E187BD10EBD}"/>
              </a:ext>
            </a:extLst>
          </p:cNvPr>
          <p:cNvSpPr txBox="1"/>
          <p:nvPr/>
        </p:nvSpPr>
        <p:spPr>
          <a:xfrm>
            <a:off x="9838393" y="1934326"/>
            <a:ext cx="2158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Dependent variable</a:t>
            </a:r>
          </a:p>
          <a:p>
            <a:r>
              <a:rPr lang="en-US" dirty="0"/>
              <a:t>Outcome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B49F18-3A6C-45DC-BAAC-0F87ADA1E506}"/>
              </a:ext>
            </a:extLst>
          </p:cNvPr>
          <p:cNvGrpSpPr/>
          <p:nvPr/>
        </p:nvGrpSpPr>
        <p:grpSpPr>
          <a:xfrm>
            <a:off x="489282" y="1459158"/>
            <a:ext cx="1387644" cy="1325560"/>
            <a:chOff x="489282" y="1307905"/>
            <a:chExt cx="1387644" cy="1325560"/>
          </a:xfrm>
        </p:grpSpPr>
        <p:pic>
          <p:nvPicPr>
            <p:cNvPr id="18" name="Graphic 17" descr="Lungs with virus with solid fill">
              <a:extLst>
                <a:ext uri="{FF2B5EF4-FFF2-40B4-BE49-F238E27FC236}">
                  <a16:creationId xmlns:a16="http://schemas.microsoft.com/office/drawing/2014/main" id="{487A9BD3-0023-4BBB-9C9F-A363C55EC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1245" y="1436148"/>
              <a:ext cx="914400" cy="914400"/>
            </a:xfrm>
            <a:prstGeom prst="rect">
              <a:avLst/>
            </a:prstGeom>
          </p:spPr>
        </p:pic>
        <p:sp>
          <p:nvSpPr>
            <p:cNvPr id="6" name="&quot;Not Allowed&quot; Symbol 5">
              <a:extLst>
                <a:ext uri="{FF2B5EF4-FFF2-40B4-BE49-F238E27FC236}">
                  <a16:creationId xmlns:a16="http://schemas.microsoft.com/office/drawing/2014/main" id="{9643F6E8-355A-4D49-8B18-3F8B0E480547}"/>
                </a:ext>
              </a:extLst>
            </p:cNvPr>
            <p:cNvSpPr/>
            <p:nvPr/>
          </p:nvSpPr>
          <p:spPr>
            <a:xfrm>
              <a:off x="489282" y="1307905"/>
              <a:ext cx="1387644" cy="1325560"/>
            </a:xfrm>
            <a:prstGeom prst="noSmoking">
              <a:avLst/>
            </a:prstGeom>
            <a:noFill/>
            <a:ln>
              <a:solidFill>
                <a:srgbClr val="EEB6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AB0BD5E-328E-4C91-A3CD-305FBF9FB6C1}"/>
              </a:ext>
            </a:extLst>
          </p:cNvPr>
          <p:cNvSpPr txBox="1"/>
          <p:nvPr/>
        </p:nvSpPr>
        <p:spPr>
          <a:xfrm>
            <a:off x="1876926" y="1933749"/>
            <a:ext cx="692107" cy="376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54B56"/>
                </a:solidFill>
                <a:latin typeface="Tw Cen MT" panose="020B0602020104020603" pitchFamily="34" charset="0"/>
              </a:rPr>
              <a:t>Only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66640A6-729B-4A8D-95A2-44C7A5C67DB2}"/>
              </a:ext>
            </a:extLst>
          </p:cNvPr>
          <p:cNvGrpSpPr/>
          <p:nvPr/>
        </p:nvGrpSpPr>
        <p:grpSpPr>
          <a:xfrm>
            <a:off x="234045" y="3355883"/>
            <a:ext cx="11687528" cy="3334702"/>
            <a:chOff x="234045" y="3355883"/>
            <a:chExt cx="11687528" cy="333470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0114E99-0FC5-4362-9A6A-2519F907497D}"/>
                </a:ext>
              </a:extLst>
            </p:cNvPr>
            <p:cNvCxnSpPr/>
            <p:nvPr/>
          </p:nvCxnSpPr>
          <p:spPr>
            <a:xfrm>
              <a:off x="1794421" y="5974538"/>
              <a:ext cx="10127152" cy="0"/>
            </a:xfrm>
            <a:prstGeom prst="straightConnector1">
              <a:avLst/>
            </a:prstGeom>
            <a:ln w="38100">
              <a:solidFill>
                <a:srgbClr val="EEB66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640AFB-C217-4C90-9492-3B054BC598EF}"/>
                </a:ext>
              </a:extLst>
            </p:cNvPr>
            <p:cNvSpPr txBox="1"/>
            <p:nvPr/>
          </p:nvSpPr>
          <p:spPr>
            <a:xfrm>
              <a:off x="6270168" y="6228920"/>
              <a:ext cx="1175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254B56"/>
                  </a:solidFill>
                  <a:latin typeface="Tw Cen MT" panose="020B0602020104020603" pitchFamily="34" charset="0"/>
                </a:rPr>
                <a:t>Time</a:t>
              </a:r>
            </a:p>
          </p:txBody>
        </p:sp>
        <p:pic>
          <p:nvPicPr>
            <p:cNvPr id="19" name="Graphic 18" descr="Smoking with solid fill">
              <a:extLst>
                <a:ext uri="{FF2B5EF4-FFF2-40B4-BE49-F238E27FC236}">
                  <a16:creationId xmlns:a16="http://schemas.microsoft.com/office/drawing/2014/main" id="{33805E0D-6320-4552-8975-D9D93E748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25649" y="3370513"/>
              <a:ext cx="914400" cy="9144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DEF0F02-58A5-4B69-80B8-A929DF7DC2BC}"/>
                </a:ext>
              </a:extLst>
            </p:cNvPr>
            <p:cNvSpPr txBox="1"/>
            <p:nvPr/>
          </p:nvSpPr>
          <p:spPr>
            <a:xfrm>
              <a:off x="1493058" y="6044254"/>
              <a:ext cx="1175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254B56"/>
                  </a:solidFill>
                  <a:latin typeface="Tw Cen MT" panose="020B0602020104020603" pitchFamily="34" charset="0"/>
                </a:rPr>
                <a:t>Time 0</a:t>
              </a:r>
            </a:p>
            <a:p>
              <a:pPr algn="ctr"/>
              <a:r>
                <a:rPr lang="en-US" b="1" dirty="0">
                  <a:solidFill>
                    <a:srgbClr val="254B56"/>
                  </a:solidFill>
                  <a:latin typeface="Tw Cen MT" panose="020B0602020104020603" pitchFamily="34" charset="0"/>
                </a:rPr>
                <a:t>Baseline</a:t>
              </a:r>
            </a:p>
          </p:txBody>
        </p:sp>
        <p:pic>
          <p:nvPicPr>
            <p:cNvPr id="5" name="Graphic 4" descr="No smoking with solid fill">
              <a:extLst>
                <a:ext uri="{FF2B5EF4-FFF2-40B4-BE49-F238E27FC236}">
                  <a16:creationId xmlns:a16="http://schemas.microsoft.com/office/drawing/2014/main" id="{F3C1D619-5FBF-426D-9092-F67D2F955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57443" y="4574561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Lungs with virus with solid fill">
              <a:extLst>
                <a:ext uri="{FF2B5EF4-FFF2-40B4-BE49-F238E27FC236}">
                  <a16:creationId xmlns:a16="http://schemas.microsoft.com/office/drawing/2014/main" id="{F44C679D-70A6-48EE-8B77-81C2351B8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41937" y="3355883"/>
              <a:ext cx="914400" cy="914400"/>
            </a:xfrm>
            <a:prstGeom prst="rect">
              <a:avLst/>
            </a:prstGeom>
          </p:spPr>
        </p:pic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8D54AB2-2B14-42D1-AE14-EF811553CC0C}"/>
                </a:ext>
              </a:extLst>
            </p:cNvPr>
            <p:cNvCxnSpPr>
              <a:cxnSpLocks/>
              <a:stCxn id="19" idx="3"/>
              <a:endCxn id="22" idx="1"/>
            </p:cNvCxnSpPr>
            <p:nvPr/>
          </p:nvCxnSpPr>
          <p:spPr>
            <a:xfrm flipV="1">
              <a:off x="2740049" y="3813083"/>
              <a:ext cx="4201888" cy="14630"/>
            </a:xfrm>
            <a:prstGeom prst="straightConnector1">
              <a:avLst/>
            </a:prstGeom>
            <a:ln w="38100">
              <a:solidFill>
                <a:srgbClr val="758FA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A7049CA-1CF9-44A0-877A-20D9AD404102}"/>
                </a:ext>
              </a:extLst>
            </p:cNvPr>
            <p:cNvCxnSpPr>
              <a:cxnSpLocks/>
              <a:stCxn id="5" idx="3"/>
              <a:endCxn id="26" idx="1"/>
            </p:cNvCxnSpPr>
            <p:nvPr/>
          </p:nvCxnSpPr>
          <p:spPr>
            <a:xfrm>
              <a:off x="2771843" y="5031761"/>
              <a:ext cx="4165219" cy="0"/>
            </a:xfrm>
            <a:prstGeom prst="straightConnector1">
              <a:avLst/>
            </a:prstGeom>
            <a:ln w="38100">
              <a:solidFill>
                <a:srgbClr val="758FA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Graphic 25" descr="Lungs with virus with solid fill">
              <a:extLst>
                <a:ext uri="{FF2B5EF4-FFF2-40B4-BE49-F238E27FC236}">
                  <a16:creationId xmlns:a16="http://schemas.microsoft.com/office/drawing/2014/main" id="{49C13796-F34C-405E-B520-9B80EE49D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37062" y="4574561"/>
              <a:ext cx="914400" cy="914400"/>
            </a:xfrm>
            <a:prstGeom prst="rect">
              <a:avLst/>
            </a:prstGeom>
          </p:spPr>
        </p:pic>
        <p:pic>
          <p:nvPicPr>
            <p:cNvPr id="11" name="Picture 10" descr="Letter&#10;&#10;Description automatically generated with low confidence">
              <a:extLst>
                <a:ext uri="{FF2B5EF4-FFF2-40B4-BE49-F238E27FC236}">
                  <a16:creationId xmlns:a16="http://schemas.microsoft.com/office/drawing/2014/main" id="{B193214E-9D8F-4E66-9E14-0F8456E53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045" y="4073283"/>
              <a:ext cx="914400" cy="761005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46F94CE-7302-4312-BCE0-978E2F713B60}"/>
                </a:ext>
              </a:extLst>
            </p:cNvPr>
            <p:cNvCxnSpPr>
              <a:stCxn id="11" idx="3"/>
              <a:endCxn id="19" idx="1"/>
            </p:cNvCxnSpPr>
            <p:nvPr/>
          </p:nvCxnSpPr>
          <p:spPr>
            <a:xfrm flipV="1">
              <a:off x="1148445" y="3827713"/>
              <a:ext cx="677204" cy="626073"/>
            </a:xfrm>
            <a:prstGeom prst="straightConnector1">
              <a:avLst/>
            </a:prstGeom>
            <a:ln w="38100">
              <a:solidFill>
                <a:srgbClr val="EEB66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EBD775E-DC4D-4EE3-8EA5-8445E6E06DA4}"/>
                </a:ext>
              </a:extLst>
            </p:cNvPr>
            <p:cNvCxnSpPr>
              <a:cxnSpLocks/>
              <a:stCxn id="11" idx="3"/>
              <a:endCxn id="5" idx="1"/>
            </p:cNvCxnSpPr>
            <p:nvPr/>
          </p:nvCxnSpPr>
          <p:spPr>
            <a:xfrm>
              <a:off x="1148445" y="4453786"/>
              <a:ext cx="708998" cy="577975"/>
            </a:xfrm>
            <a:prstGeom prst="straightConnector1">
              <a:avLst/>
            </a:prstGeom>
            <a:ln w="38100">
              <a:solidFill>
                <a:srgbClr val="EEB66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7861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0007-6EF0-FA62-480B-E9CC76E2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Randomized clinical trials (RCTs)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6DF0-9517-BB1D-D653-188470D5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did the randomization occur?</a:t>
            </a:r>
          </a:p>
          <a:p>
            <a:r>
              <a:rPr lang="en-US" dirty="0"/>
              <a:t>Was there a concealment of the randomization?</a:t>
            </a:r>
          </a:p>
          <a:p>
            <a:r>
              <a:rPr lang="en-US" dirty="0"/>
              <a:t>Was the assignment blinded?</a:t>
            </a:r>
          </a:p>
          <a:p>
            <a:r>
              <a:rPr lang="en-US" dirty="0"/>
              <a:t>How was the baseline balance of the covariates between the intervention groups? (might indicate fraud or problems with randomization)</a:t>
            </a:r>
          </a:p>
          <a:p>
            <a:r>
              <a:rPr lang="en-US" dirty="0"/>
              <a:t>Was there confounding after baseline? How was it accounted for?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3ACB043-3461-0575-0DBE-2C24A818E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76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0007-6EF0-FA62-480B-E9CC76E2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Randomized clinical trials (RCTs)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6DF0-9517-BB1D-D653-188470D5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Was there differential loss to follow-up between the intervention groups (selection bias)? How was it accounted for?</a:t>
            </a:r>
          </a:p>
          <a:p>
            <a:r>
              <a:rPr lang="en-US" dirty="0"/>
              <a:t>Was there missing data? And how was it dealt with?</a:t>
            </a:r>
          </a:p>
          <a:p>
            <a:r>
              <a:rPr lang="en-US" dirty="0"/>
              <a:t>Was there measurement bias of the exposure, outcome, or covariates? How was it accounted for?</a:t>
            </a:r>
          </a:p>
          <a:p>
            <a:r>
              <a:rPr lang="en-US" dirty="0"/>
              <a:t>Was compliance measured to calculate the per-protocol effect?</a:t>
            </a:r>
          </a:p>
          <a:p>
            <a:r>
              <a:rPr lang="en-US" dirty="0"/>
              <a:t>Was there proper sample size calculation based on identifying a minimal effect of interest? Was the sample size achieved?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3ACB043-3461-0575-0DBE-2C24A818E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3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0007-6EF0-FA62-480B-E9CC76E2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Randomized clinical trials (RCTs)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6DF0-9517-BB1D-D653-188470D5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RoB</a:t>
            </a:r>
            <a:r>
              <a:rPr lang="en-US" dirty="0"/>
              <a:t> 2 (Risk of Bias 2): </a:t>
            </a:r>
            <a:r>
              <a:rPr lang="en-US" dirty="0">
                <a:hlinkClick r:id="rId2"/>
              </a:rPr>
              <a:t>https://www.riskofbias.info/welcome/rob-2-0-tool/current-version-of-rob-2</a:t>
            </a:r>
            <a:r>
              <a:rPr lang="en-US" dirty="0"/>
              <a:t> </a:t>
            </a:r>
          </a:p>
          <a:p>
            <a:r>
              <a:rPr lang="en-US" dirty="0" err="1"/>
              <a:t>RoB</a:t>
            </a:r>
            <a:r>
              <a:rPr lang="en-US" dirty="0"/>
              <a:t> 2 for cluster-randomized trials: </a:t>
            </a:r>
            <a:r>
              <a:rPr lang="en-US" dirty="0">
                <a:hlinkClick r:id="rId3"/>
              </a:rPr>
              <a:t>https://www.riskofbias.info/welcome/rob-2-0-tool/rob-2-for-cluster-randomized-trials</a:t>
            </a:r>
            <a:r>
              <a:rPr lang="en-US" dirty="0"/>
              <a:t> </a:t>
            </a:r>
          </a:p>
          <a:p>
            <a:r>
              <a:rPr lang="en-US" dirty="0"/>
              <a:t>Rob 2 for crossover trials: </a:t>
            </a:r>
            <a:r>
              <a:rPr lang="en-US" dirty="0">
                <a:hlinkClick r:id="rId4"/>
              </a:rPr>
              <a:t>https://www.riskofbias.info/welcome/rob-2-0-tool/rob-2-for-crossover-trials</a:t>
            </a:r>
            <a:r>
              <a:rPr lang="en-US" dirty="0"/>
              <a:t> </a:t>
            </a:r>
          </a:p>
          <a:p>
            <a:r>
              <a:rPr lang="en-US" dirty="0"/>
              <a:t>CASP (Critical Appraisal Skills </a:t>
            </a:r>
            <a:r>
              <a:rPr lang="en-US" dirty="0" err="1"/>
              <a:t>Programme</a:t>
            </a:r>
            <a:r>
              <a:rPr lang="en-US" dirty="0"/>
              <a:t>) for </a:t>
            </a:r>
            <a:r>
              <a:rPr lang="en-US" dirty="0" err="1"/>
              <a:t>Randomised</a:t>
            </a:r>
            <a:r>
              <a:rPr lang="en-US" dirty="0"/>
              <a:t> Controlled Trial Checklist: https://casp-uk.net/images/checklist/documents/CASP-Randomised-Controlled-Trial-Checklist/CASP-RCT-Checklist-PDF-Fillable-Form.pdf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3ACB043-3461-0575-0DBE-2C24A818E5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6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C6D9-B612-4101-8FF4-09E6E6A2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Causal cohort study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235DF7C8-5E34-4AE1-B4C9-D599E8646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114E99-0FC5-4362-9A6A-2519F907497D}"/>
              </a:ext>
            </a:extLst>
          </p:cNvPr>
          <p:cNvCxnSpPr/>
          <p:nvPr/>
        </p:nvCxnSpPr>
        <p:spPr>
          <a:xfrm>
            <a:off x="893774" y="5974538"/>
            <a:ext cx="10127152" cy="0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9640AFB-C217-4C90-9492-3B054BC598EF}"/>
              </a:ext>
            </a:extLst>
          </p:cNvPr>
          <p:cNvSpPr txBox="1"/>
          <p:nvPr/>
        </p:nvSpPr>
        <p:spPr>
          <a:xfrm>
            <a:off x="5369521" y="6228920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54B56"/>
                </a:solidFill>
                <a:latin typeface="Tw Cen MT" panose="020B0602020104020603" pitchFamily="34" charset="0"/>
              </a:rPr>
              <a:t>Time</a:t>
            </a:r>
          </a:p>
        </p:txBody>
      </p:sp>
      <p:pic>
        <p:nvPicPr>
          <p:cNvPr id="14" name="Graphic 13" descr="Lungs with virus with solid fill">
            <a:extLst>
              <a:ext uri="{FF2B5EF4-FFF2-40B4-BE49-F238E27FC236}">
                <a16:creationId xmlns:a16="http://schemas.microsoft.com/office/drawing/2014/main" id="{3F0B5C9A-677B-4D95-AE01-A26C44E3F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96869" y="1758649"/>
            <a:ext cx="914400" cy="914400"/>
          </a:xfrm>
          <a:prstGeom prst="rect">
            <a:avLst/>
          </a:prstGeom>
        </p:spPr>
      </p:pic>
      <p:pic>
        <p:nvPicPr>
          <p:cNvPr id="15" name="Graphic 14" descr="Smoking with solid fill">
            <a:extLst>
              <a:ext uri="{FF2B5EF4-FFF2-40B4-BE49-F238E27FC236}">
                <a16:creationId xmlns:a16="http://schemas.microsoft.com/office/drawing/2014/main" id="{9223699E-5B0B-43E8-AD19-04AF17206C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96869" y="776594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80CBD4B-E6BF-4C80-BE83-B2FD0B2A6BDB}"/>
              </a:ext>
            </a:extLst>
          </p:cNvPr>
          <p:cNvSpPr txBox="1"/>
          <p:nvPr/>
        </p:nvSpPr>
        <p:spPr>
          <a:xfrm>
            <a:off x="9911269" y="1011482"/>
            <a:ext cx="2219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Independent variable</a:t>
            </a:r>
          </a:p>
          <a:p>
            <a:r>
              <a:rPr lang="en-US" dirty="0"/>
              <a:t>Exposure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6E8020-8770-44EB-8EBD-8E187BD10EBD}"/>
              </a:ext>
            </a:extLst>
          </p:cNvPr>
          <p:cNvSpPr txBox="1"/>
          <p:nvPr/>
        </p:nvSpPr>
        <p:spPr>
          <a:xfrm>
            <a:off x="9838393" y="1934326"/>
            <a:ext cx="2158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Dependent variable</a:t>
            </a:r>
          </a:p>
          <a:p>
            <a:r>
              <a:rPr lang="en-US" dirty="0"/>
              <a:t>Outcome</a:t>
            </a:r>
          </a:p>
        </p:txBody>
      </p:sp>
      <p:pic>
        <p:nvPicPr>
          <p:cNvPr id="19" name="Graphic 18" descr="Smoking with solid fill">
            <a:extLst>
              <a:ext uri="{FF2B5EF4-FFF2-40B4-BE49-F238E27FC236}">
                <a16:creationId xmlns:a16="http://schemas.microsoft.com/office/drawing/2014/main" id="{33805E0D-6320-4552-8975-D9D93E748E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1245" y="3370513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DEF0F02-58A5-4B69-80B8-A929DF7DC2BC}"/>
              </a:ext>
            </a:extLst>
          </p:cNvPr>
          <p:cNvSpPr txBox="1"/>
          <p:nvPr/>
        </p:nvSpPr>
        <p:spPr>
          <a:xfrm>
            <a:off x="592411" y="6044254"/>
            <a:ext cx="117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54B56"/>
                </a:solidFill>
                <a:latin typeface="Tw Cen MT" panose="020B0602020104020603" pitchFamily="34" charset="0"/>
              </a:rPr>
              <a:t>Time 0</a:t>
            </a:r>
          </a:p>
          <a:p>
            <a:pPr algn="ctr"/>
            <a:r>
              <a:rPr lang="en-US" b="1" dirty="0">
                <a:solidFill>
                  <a:srgbClr val="254B56"/>
                </a:solidFill>
                <a:latin typeface="Tw Cen MT" panose="020B0602020104020603" pitchFamily="34" charset="0"/>
              </a:rPr>
              <a:t>Baseline</a:t>
            </a:r>
          </a:p>
        </p:txBody>
      </p:sp>
      <p:pic>
        <p:nvPicPr>
          <p:cNvPr id="5" name="Graphic 4" descr="No smoking with solid fill">
            <a:extLst>
              <a:ext uri="{FF2B5EF4-FFF2-40B4-BE49-F238E27FC236}">
                <a16:creationId xmlns:a16="http://schemas.microsoft.com/office/drawing/2014/main" id="{F3C1D619-5FBF-426D-9092-F67D2F9555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3039" y="4574561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1B49F18-3A6C-45DC-BAAC-0F87ADA1E506}"/>
              </a:ext>
            </a:extLst>
          </p:cNvPr>
          <p:cNvGrpSpPr/>
          <p:nvPr/>
        </p:nvGrpSpPr>
        <p:grpSpPr>
          <a:xfrm>
            <a:off x="489282" y="1459158"/>
            <a:ext cx="1387644" cy="1325560"/>
            <a:chOff x="489282" y="1307905"/>
            <a:chExt cx="1387644" cy="1325560"/>
          </a:xfrm>
        </p:grpSpPr>
        <p:pic>
          <p:nvPicPr>
            <p:cNvPr id="18" name="Graphic 17" descr="Lungs with virus with solid fill">
              <a:extLst>
                <a:ext uri="{FF2B5EF4-FFF2-40B4-BE49-F238E27FC236}">
                  <a16:creationId xmlns:a16="http://schemas.microsoft.com/office/drawing/2014/main" id="{487A9BD3-0023-4BBB-9C9F-A363C55EC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1245" y="1436148"/>
              <a:ext cx="914400" cy="914400"/>
            </a:xfrm>
            <a:prstGeom prst="rect">
              <a:avLst/>
            </a:prstGeom>
          </p:spPr>
        </p:pic>
        <p:sp>
          <p:nvSpPr>
            <p:cNvPr id="6" name="&quot;Not Allowed&quot; Symbol 5">
              <a:extLst>
                <a:ext uri="{FF2B5EF4-FFF2-40B4-BE49-F238E27FC236}">
                  <a16:creationId xmlns:a16="http://schemas.microsoft.com/office/drawing/2014/main" id="{9643F6E8-355A-4D49-8B18-3F8B0E480547}"/>
                </a:ext>
              </a:extLst>
            </p:cNvPr>
            <p:cNvSpPr/>
            <p:nvPr/>
          </p:nvSpPr>
          <p:spPr>
            <a:xfrm>
              <a:off x="489282" y="1307905"/>
              <a:ext cx="1387644" cy="1325560"/>
            </a:xfrm>
            <a:prstGeom prst="noSmoking">
              <a:avLst/>
            </a:prstGeom>
            <a:noFill/>
            <a:ln>
              <a:solidFill>
                <a:srgbClr val="EEB6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AB0BD5E-328E-4C91-A3CD-305FBF9FB6C1}"/>
              </a:ext>
            </a:extLst>
          </p:cNvPr>
          <p:cNvSpPr txBox="1"/>
          <p:nvPr/>
        </p:nvSpPr>
        <p:spPr>
          <a:xfrm>
            <a:off x="1876926" y="1933749"/>
            <a:ext cx="692107" cy="376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54B56"/>
                </a:solidFill>
                <a:latin typeface="Tw Cen MT" panose="020B0602020104020603" pitchFamily="34" charset="0"/>
              </a:rPr>
              <a:t>Only</a:t>
            </a:r>
          </a:p>
        </p:txBody>
      </p:sp>
      <p:pic>
        <p:nvPicPr>
          <p:cNvPr id="22" name="Graphic 21" descr="Lungs with virus with solid fill">
            <a:extLst>
              <a:ext uri="{FF2B5EF4-FFF2-40B4-BE49-F238E27FC236}">
                <a16:creationId xmlns:a16="http://schemas.microsoft.com/office/drawing/2014/main" id="{F44C679D-70A6-48EE-8B77-81C2351B8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07533" y="3355883"/>
            <a:ext cx="914400" cy="9144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8D54AB2-2B14-42D1-AE14-EF811553CC0C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 flipV="1">
            <a:off x="1605645" y="3813083"/>
            <a:ext cx="4201888" cy="14630"/>
          </a:xfrm>
          <a:prstGeom prst="straightConnector1">
            <a:avLst/>
          </a:prstGeom>
          <a:ln w="38100">
            <a:solidFill>
              <a:srgbClr val="758FA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7049CA-1CF9-44A0-877A-20D9AD404102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>
            <a:off x="1637439" y="5031761"/>
            <a:ext cx="4165219" cy="0"/>
          </a:xfrm>
          <a:prstGeom prst="straightConnector1">
            <a:avLst/>
          </a:prstGeom>
          <a:ln w="38100">
            <a:solidFill>
              <a:srgbClr val="758FA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Lungs with virus with solid fill">
            <a:extLst>
              <a:ext uri="{FF2B5EF4-FFF2-40B4-BE49-F238E27FC236}">
                <a16:creationId xmlns:a16="http://schemas.microsoft.com/office/drawing/2014/main" id="{49C13796-F34C-405E-B520-9B80EE49D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02658" y="457456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90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0007-6EF0-FA62-480B-E9CC76E2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Causal cohort study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6DF0-9517-BB1D-D653-188470D5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was the baseline balance of the covariates between the exposure groups?</a:t>
            </a:r>
          </a:p>
          <a:p>
            <a:r>
              <a:rPr lang="en-US" dirty="0"/>
              <a:t>Was there confounding at or after baseline? Was it appropriately accounted for?</a:t>
            </a:r>
          </a:p>
          <a:p>
            <a:r>
              <a:rPr lang="en-US" dirty="0"/>
              <a:t>Was there differential baseline participation or loss to follow-up between the exposure groups (selection bias)? How were they handled?</a:t>
            </a:r>
          </a:p>
          <a:p>
            <a:r>
              <a:rPr lang="en-US" dirty="0"/>
              <a:t>Was there missing data? And how was it dealt with?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3ACB043-3461-0575-0DBE-2C24A818E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87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9E62C-0136-42EC-BD7E-02B02D0C2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42" y="47421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b="1" dirty="0">
                <a:latin typeface="Tw Cen MT" panose="020B0602020104020603" pitchFamily="34" charset="0"/>
              </a:rPr>
              <a:t>Sampling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CE890592-547F-4A7B-82E0-F64B92354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4CE2F0-15A1-4A95-8F30-9BDF7EC3410B}"/>
              </a:ext>
            </a:extLst>
          </p:cNvPr>
          <p:cNvSpPr txBox="1"/>
          <p:nvPr/>
        </p:nvSpPr>
        <p:spPr>
          <a:xfrm>
            <a:off x="468042" y="1401582"/>
            <a:ext cx="21729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w Cen MT" panose="020B0602020104020603" pitchFamily="34" charset="0"/>
              </a:rPr>
              <a:t>What is it?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BB00A93-C706-462E-9A19-B43ABA2873A0}"/>
              </a:ext>
            </a:extLst>
          </p:cNvPr>
          <p:cNvGrpSpPr>
            <a:grpSpLocks noChangeAspect="1"/>
          </p:cNvGrpSpPr>
          <p:nvPr/>
        </p:nvGrpSpPr>
        <p:grpSpPr>
          <a:xfrm>
            <a:off x="5891053" y="589150"/>
            <a:ext cx="4689859" cy="6126480"/>
            <a:chOff x="5524081" y="1950438"/>
            <a:chExt cx="3675533" cy="4801442"/>
          </a:xfrm>
        </p:grpSpPr>
        <p:pic>
          <p:nvPicPr>
            <p:cNvPr id="7" name="Graphic 6" descr="Woman with solid fill">
              <a:extLst>
                <a:ext uri="{FF2B5EF4-FFF2-40B4-BE49-F238E27FC236}">
                  <a16:creationId xmlns:a16="http://schemas.microsoft.com/office/drawing/2014/main" id="{E92D7A5E-03EB-4E92-BAA6-CD7B14A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74803" y="3755483"/>
              <a:ext cx="535313" cy="535312"/>
            </a:xfrm>
            <a:prstGeom prst="rect">
              <a:avLst/>
            </a:prstGeom>
          </p:spPr>
        </p:pic>
        <p:pic>
          <p:nvPicPr>
            <p:cNvPr id="8" name="Graphic 7" descr="Man with solid fill">
              <a:extLst>
                <a:ext uri="{FF2B5EF4-FFF2-40B4-BE49-F238E27FC236}">
                  <a16:creationId xmlns:a16="http://schemas.microsoft.com/office/drawing/2014/main" id="{CA94E797-D8BB-4D10-971F-9D0B5B80F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24081" y="3730146"/>
              <a:ext cx="535313" cy="535312"/>
            </a:xfrm>
            <a:prstGeom prst="rect">
              <a:avLst/>
            </a:prstGeom>
          </p:spPr>
        </p:pic>
        <p:pic>
          <p:nvPicPr>
            <p:cNvPr id="17" name="Graphic 16" descr="Woman with solid fill">
              <a:extLst>
                <a:ext uri="{FF2B5EF4-FFF2-40B4-BE49-F238E27FC236}">
                  <a16:creationId xmlns:a16="http://schemas.microsoft.com/office/drawing/2014/main" id="{BA9BA8F3-90F4-456B-A579-230F93AA4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74803" y="4361590"/>
              <a:ext cx="535313" cy="535312"/>
            </a:xfrm>
            <a:prstGeom prst="rect">
              <a:avLst/>
            </a:prstGeom>
          </p:spPr>
        </p:pic>
        <p:pic>
          <p:nvPicPr>
            <p:cNvPr id="18" name="Graphic 17" descr="Man with solid fill">
              <a:extLst>
                <a:ext uri="{FF2B5EF4-FFF2-40B4-BE49-F238E27FC236}">
                  <a16:creationId xmlns:a16="http://schemas.microsoft.com/office/drawing/2014/main" id="{58AAE973-CA7E-485B-A138-755A8B9A8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24081" y="4336253"/>
              <a:ext cx="535313" cy="535312"/>
            </a:xfrm>
            <a:prstGeom prst="rect">
              <a:avLst/>
            </a:prstGeom>
          </p:spPr>
        </p:pic>
        <p:pic>
          <p:nvPicPr>
            <p:cNvPr id="27" name="Graphic 26" descr="Woman with solid fill">
              <a:extLst>
                <a:ext uri="{FF2B5EF4-FFF2-40B4-BE49-F238E27FC236}">
                  <a16:creationId xmlns:a16="http://schemas.microsoft.com/office/drawing/2014/main" id="{9299F8CB-2061-4464-9F42-0842B17DE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74803" y="4956371"/>
              <a:ext cx="535313" cy="535312"/>
            </a:xfrm>
            <a:prstGeom prst="rect">
              <a:avLst/>
            </a:prstGeom>
          </p:spPr>
        </p:pic>
        <p:pic>
          <p:nvPicPr>
            <p:cNvPr id="28" name="Graphic 27" descr="Man with solid fill">
              <a:extLst>
                <a:ext uri="{FF2B5EF4-FFF2-40B4-BE49-F238E27FC236}">
                  <a16:creationId xmlns:a16="http://schemas.microsoft.com/office/drawing/2014/main" id="{4F38A64D-48A7-4BEA-8266-61BEB0131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24081" y="4931034"/>
              <a:ext cx="535313" cy="535312"/>
            </a:xfrm>
            <a:prstGeom prst="rect">
              <a:avLst/>
            </a:prstGeom>
          </p:spPr>
        </p:pic>
        <p:pic>
          <p:nvPicPr>
            <p:cNvPr id="37" name="Graphic 36" descr="Woman with solid fill">
              <a:extLst>
                <a:ext uri="{FF2B5EF4-FFF2-40B4-BE49-F238E27FC236}">
                  <a16:creationId xmlns:a16="http://schemas.microsoft.com/office/drawing/2014/main" id="{860DF089-030A-469D-819D-94764C451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74803" y="3204896"/>
              <a:ext cx="535313" cy="535312"/>
            </a:xfrm>
            <a:prstGeom prst="rect">
              <a:avLst/>
            </a:prstGeom>
          </p:spPr>
        </p:pic>
        <p:pic>
          <p:nvPicPr>
            <p:cNvPr id="38" name="Graphic 37" descr="Man with solid fill">
              <a:extLst>
                <a:ext uri="{FF2B5EF4-FFF2-40B4-BE49-F238E27FC236}">
                  <a16:creationId xmlns:a16="http://schemas.microsoft.com/office/drawing/2014/main" id="{12B93AD2-8D13-444E-AA45-58CF56490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24081" y="3179559"/>
              <a:ext cx="535313" cy="535312"/>
            </a:xfrm>
            <a:prstGeom prst="rect">
              <a:avLst/>
            </a:prstGeom>
          </p:spPr>
        </p:pic>
        <p:pic>
          <p:nvPicPr>
            <p:cNvPr id="47" name="Graphic 46" descr="Woman with solid fill">
              <a:extLst>
                <a:ext uri="{FF2B5EF4-FFF2-40B4-BE49-F238E27FC236}">
                  <a16:creationId xmlns:a16="http://schemas.microsoft.com/office/drawing/2014/main" id="{5169F7EA-06E5-43BA-A032-433461849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74803" y="5575225"/>
              <a:ext cx="535313" cy="535312"/>
            </a:xfrm>
            <a:prstGeom prst="rect">
              <a:avLst/>
            </a:prstGeom>
          </p:spPr>
        </p:pic>
        <p:pic>
          <p:nvPicPr>
            <p:cNvPr id="48" name="Graphic 47" descr="Man with solid fill">
              <a:extLst>
                <a:ext uri="{FF2B5EF4-FFF2-40B4-BE49-F238E27FC236}">
                  <a16:creationId xmlns:a16="http://schemas.microsoft.com/office/drawing/2014/main" id="{DE5C7320-D586-4342-94D4-452B1D1C6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24081" y="5549888"/>
              <a:ext cx="535313" cy="535312"/>
            </a:xfrm>
            <a:prstGeom prst="rect">
              <a:avLst/>
            </a:prstGeom>
          </p:spPr>
        </p:pic>
        <p:pic>
          <p:nvPicPr>
            <p:cNvPr id="57" name="Graphic 56" descr="Woman with solid fill">
              <a:extLst>
                <a:ext uri="{FF2B5EF4-FFF2-40B4-BE49-F238E27FC236}">
                  <a16:creationId xmlns:a16="http://schemas.microsoft.com/office/drawing/2014/main" id="{463FFAE6-939E-49AD-AF5D-5DAD91217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74803" y="6170006"/>
              <a:ext cx="535313" cy="535312"/>
            </a:xfrm>
            <a:prstGeom prst="rect">
              <a:avLst/>
            </a:prstGeom>
          </p:spPr>
        </p:pic>
        <p:pic>
          <p:nvPicPr>
            <p:cNvPr id="58" name="Graphic 57" descr="Man with solid fill">
              <a:extLst>
                <a:ext uri="{FF2B5EF4-FFF2-40B4-BE49-F238E27FC236}">
                  <a16:creationId xmlns:a16="http://schemas.microsoft.com/office/drawing/2014/main" id="{68999866-FF69-4ECC-A26F-F90844EE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24081" y="6144669"/>
              <a:ext cx="535313" cy="535312"/>
            </a:xfrm>
            <a:prstGeom prst="rect">
              <a:avLst/>
            </a:prstGeom>
          </p:spPr>
        </p:pic>
        <p:pic>
          <p:nvPicPr>
            <p:cNvPr id="67" name="Graphic 66" descr="Woman with solid fill">
              <a:extLst>
                <a:ext uri="{FF2B5EF4-FFF2-40B4-BE49-F238E27FC236}">
                  <a16:creationId xmlns:a16="http://schemas.microsoft.com/office/drawing/2014/main" id="{75DDDDEE-E512-4474-ABD1-EA0959978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74803" y="1975775"/>
              <a:ext cx="535313" cy="535312"/>
            </a:xfrm>
            <a:prstGeom prst="rect">
              <a:avLst/>
            </a:prstGeom>
          </p:spPr>
        </p:pic>
        <p:pic>
          <p:nvPicPr>
            <p:cNvPr id="68" name="Graphic 67" descr="Man with solid fill">
              <a:extLst>
                <a:ext uri="{FF2B5EF4-FFF2-40B4-BE49-F238E27FC236}">
                  <a16:creationId xmlns:a16="http://schemas.microsoft.com/office/drawing/2014/main" id="{05F4B082-2F55-401F-88EF-0DA09FB04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24081" y="1950438"/>
              <a:ext cx="535313" cy="535312"/>
            </a:xfrm>
            <a:prstGeom prst="rect">
              <a:avLst/>
            </a:prstGeom>
          </p:spPr>
        </p:pic>
        <p:pic>
          <p:nvPicPr>
            <p:cNvPr id="77" name="Graphic 76" descr="Woman with solid fill">
              <a:extLst>
                <a:ext uri="{FF2B5EF4-FFF2-40B4-BE49-F238E27FC236}">
                  <a16:creationId xmlns:a16="http://schemas.microsoft.com/office/drawing/2014/main" id="{FB71573C-777C-425F-A63B-B9A071C30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74803" y="2570556"/>
              <a:ext cx="535313" cy="535312"/>
            </a:xfrm>
            <a:prstGeom prst="rect">
              <a:avLst/>
            </a:prstGeom>
          </p:spPr>
        </p:pic>
        <p:pic>
          <p:nvPicPr>
            <p:cNvPr id="78" name="Graphic 77" descr="Man with solid fill">
              <a:extLst>
                <a:ext uri="{FF2B5EF4-FFF2-40B4-BE49-F238E27FC236}">
                  <a16:creationId xmlns:a16="http://schemas.microsoft.com/office/drawing/2014/main" id="{4A616EFE-6FE9-411D-ACC2-CEC69257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24081" y="2545219"/>
              <a:ext cx="535313" cy="535312"/>
            </a:xfrm>
            <a:prstGeom prst="rect">
              <a:avLst/>
            </a:prstGeom>
          </p:spPr>
        </p:pic>
        <p:pic>
          <p:nvPicPr>
            <p:cNvPr id="96" name="Graphic 95" descr="Woman with solid fill">
              <a:extLst>
                <a:ext uri="{FF2B5EF4-FFF2-40B4-BE49-F238E27FC236}">
                  <a16:creationId xmlns:a16="http://schemas.microsoft.com/office/drawing/2014/main" id="{4913275B-6BD3-4260-A290-3DC1CA07F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83510" y="3767408"/>
              <a:ext cx="535313" cy="535312"/>
            </a:xfrm>
            <a:prstGeom prst="rect">
              <a:avLst/>
            </a:prstGeom>
          </p:spPr>
        </p:pic>
        <p:pic>
          <p:nvPicPr>
            <p:cNvPr id="97" name="Graphic 96" descr="Man with solid fill">
              <a:extLst>
                <a:ext uri="{FF2B5EF4-FFF2-40B4-BE49-F238E27FC236}">
                  <a16:creationId xmlns:a16="http://schemas.microsoft.com/office/drawing/2014/main" id="{F7A02F42-330F-456B-B9D5-DCC32BBC5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32788" y="3742071"/>
              <a:ext cx="535313" cy="535312"/>
            </a:xfrm>
            <a:prstGeom prst="rect">
              <a:avLst/>
            </a:prstGeom>
          </p:spPr>
        </p:pic>
        <p:pic>
          <p:nvPicPr>
            <p:cNvPr id="98" name="Graphic 97" descr="Woman with solid fill">
              <a:extLst>
                <a:ext uri="{FF2B5EF4-FFF2-40B4-BE49-F238E27FC236}">
                  <a16:creationId xmlns:a16="http://schemas.microsoft.com/office/drawing/2014/main" id="{2F295155-7B57-46BD-BF40-9B1254589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83510" y="4373515"/>
              <a:ext cx="535313" cy="535312"/>
            </a:xfrm>
            <a:prstGeom prst="rect">
              <a:avLst/>
            </a:prstGeom>
          </p:spPr>
        </p:pic>
        <p:pic>
          <p:nvPicPr>
            <p:cNvPr id="99" name="Graphic 98" descr="Man with solid fill">
              <a:extLst>
                <a:ext uri="{FF2B5EF4-FFF2-40B4-BE49-F238E27FC236}">
                  <a16:creationId xmlns:a16="http://schemas.microsoft.com/office/drawing/2014/main" id="{4AF0F7CF-D32C-4818-BD23-9F9B63EA9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32788" y="4348178"/>
              <a:ext cx="535313" cy="535312"/>
            </a:xfrm>
            <a:prstGeom prst="rect">
              <a:avLst/>
            </a:prstGeom>
          </p:spPr>
        </p:pic>
        <p:pic>
          <p:nvPicPr>
            <p:cNvPr id="100" name="Graphic 99" descr="Woman with solid fill">
              <a:extLst>
                <a:ext uri="{FF2B5EF4-FFF2-40B4-BE49-F238E27FC236}">
                  <a16:creationId xmlns:a16="http://schemas.microsoft.com/office/drawing/2014/main" id="{C783F651-8413-40EA-8969-A256260B6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83510" y="4968296"/>
              <a:ext cx="535313" cy="535312"/>
            </a:xfrm>
            <a:prstGeom prst="rect">
              <a:avLst/>
            </a:prstGeom>
          </p:spPr>
        </p:pic>
        <p:pic>
          <p:nvPicPr>
            <p:cNvPr id="101" name="Graphic 100" descr="Man with solid fill">
              <a:extLst>
                <a:ext uri="{FF2B5EF4-FFF2-40B4-BE49-F238E27FC236}">
                  <a16:creationId xmlns:a16="http://schemas.microsoft.com/office/drawing/2014/main" id="{D1BD716A-36B5-4D33-BEB1-0EFC26878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32788" y="4942959"/>
              <a:ext cx="535313" cy="535312"/>
            </a:xfrm>
            <a:prstGeom prst="rect">
              <a:avLst/>
            </a:prstGeom>
          </p:spPr>
        </p:pic>
        <p:pic>
          <p:nvPicPr>
            <p:cNvPr id="102" name="Graphic 101" descr="Woman with solid fill">
              <a:extLst>
                <a:ext uri="{FF2B5EF4-FFF2-40B4-BE49-F238E27FC236}">
                  <a16:creationId xmlns:a16="http://schemas.microsoft.com/office/drawing/2014/main" id="{082E7932-76A8-4C50-9180-C6B6AA430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883510" y="3216821"/>
              <a:ext cx="535313" cy="535312"/>
            </a:xfrm>
            <a:prstGeom prst="rect">
              <a:avLst/>
            </a:prstGeom>
          </p:spPr>
        </p:pic>
        <p:pic>
          <p:nvPicPr>
            <p:cNvPr id="103" name="Graphic 102" descr="Man with solid fill">
              <a:extLst>
                <a:ext uri="{FF2B5EF4-FFF2-40B4-BE49-F238E27FC236}">
                  <a16:creationId xmlns:a16="http://schemas.microsoft.com/office/drawing/2014/main" id="{3EB772CE-BB2B-4909-BC89-517D0FDD7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32788" y="3191484"/>
              <a:ext cx="535313" cy="535312"/>
            </a:xfrm>
            <a:prstGeom prst="rect">
              <a:avLst/>
            </a:prstGeom>
          </p:spPr>
        </p:pic>
        <p:pic>
          <p:nvPicPr>
            <p:cNvPr id="104" name="Graphic 103" descr="Woman with solid fill">
              <a:extLst>
                <a:ext uri="{FF2B5EF4-FFF2-40B4-BE49-F238E27FC236}">
                  <a16:creationId xmlns:a16="http://schemas.microsoft.com/office/drawing/2014/main" id="{57A01E9A-94CD-4349-842C-F49A77FA6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83510" y="5587150"/>
              <a:ext cx="535313" cy="535312"/>
            </a:xfrm>
            <a:prstGeom prst="rect">
              <a:avLst/>
            </a:prstGeom>
          </p:spPr>
        </p:pic>
        <p:pic>
          <p:nvPicPr>
            <p:cNvPr id="105" name="Graphic 104" descr="Man with solid fill">
              <a:extLst>
                <a:ext uri="{FF2B5EF4-FFF2-40B4-BE49-F238E27FC236}">
                  <a16:creationId xmlns:a16="http://schemas.microsoft.com/office/drawing/2014/main" id="{325031D8-1743-4BFC-9A56-25A213582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32788" y="5561813"/>
              <a:ext cx="535313" cy="535312"/>
            </a:xfrm>
            <a:prstGeom prst="rect">
              <a:avLst/>
            </a:prstGeom>
          </p:spPr>
        </p:pic>
        <p:pic>
          <p:nvPicPr>
            <p:cNvPr id="106" name="Graphic 105" descr="Woman with solid fill">
              <a:extLst>
                <a:ext uri="{FF2B5EF4-FFF2-40B4-BE49-F238E27FC236}">
                  <a16:creationId xmlns:a16="http://schemas.microsoft.com/office/drawing/2014/main" id="{58DCCF20-DF8B-4401-B472-D67678A4E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83510" y="6181931"/>
              <a:ext cx="535313" cy="535312"/>
            </a:xfrm>
            <a:prstGeom prst="rect">
              <a:avLst/>
            </a:prstGeom>
          </p:spPr>
        </p:pic>
        <p:pic>
          <p:nvPicPr>
            <p:cNvPr id="107" name="Graphic 106" descr="Man with solid fill">
              <a:extLst>
                <a:ext uri="{FF2B5EF4-FFF2-40B4-BE49-F238E27FC236}">
                  <a16:creationId xmlns:a16="http://schemas.microsoft.com/office/drawing/2014/main" id="{FB29F1AA-4487-4F16-BC8D-B394A0EEB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32788" y="6156594"/>
              <a:ext cx="535313" cy="535312"/>
            </a:xfrm>
            <a:prstGeom prst="rect">
              <a:avLst/>
            </a:prstGeom>
          </p:spPr>
        </p:pic>
        <p:pic>
          <p:nvPicPr>
            <p:cNvPr id="108" name="Graphic 107" descr="Woman with solid fill">
              <a:extLst>
                <a:ext uri="{FF2B5EF4-FFF2-40B4-BE49-F238E27FC236}">
                  <a16:creationId xmlns:a16="http://schemas.microsoft.com/office/drawing/2014/main" id="{1CE2E6E5-AC95-4B37-BE96-0A9F1764C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883510" y="1987700"/>
              <a:ext cx="535313" cy="535312"/>
            </a:xfrm>
            <a:prstGeom prst="rect">
              <a:avLst/>
            </a:prstGeom>
          </p:spPr>
        </p:pic>
        <p:pic>
          <p:nvPicPr>
            <p:cNvPr id="109" name="Graphic 108" descr="Man with solid fill">
              <a:extLst>
                <a:ext uri="{FF2B5EF4-FFF2-40B4-BE49-F238E27FC236}">
                  <a16:creationId xmlns:a16="http://schemas.microsoft.com/office/drawing/2014/main" id="{8DFDB569-1E24-4E01-A537-301F8A02A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32788" y="1962363"/>
              <a:ext cx="535313" cy="535312"/>
            </a:xfrm>
            <a:prstGeom prst="rect">
              <a:avLst/>
            </a:prstGeom>
          </p:spPr>
        </p:pic>
        <p:pic>
          <p:nvPicPr>
            <p:cNvPr id="110" name="Graphic 109" descr="Woman with solid fill">
              <a:extLst>
                <a:ext uri="{FF2B5EF4-FFF2-40B4-BE49-F238E27FC236}">
                  <a16:creationId xmlns:a16="http://schemas.microsoft.com/office/drawing/2014/main" id="{26A942D8-E93F-4D57-AB07-8FB39CCE5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83510" y="2582481"/>
              <a:ext cx="535313" cy="535312"/>
            </a:xfrm>
            <a:prstGeom prst="rect">
              <a:avLst/>
            </a:prstGeom>
          </p:spPr>
        </p:pic>
        <p:pic>
          <p:nvPicPr>
            <p:cNvPr id="111" name="Graphic 110" descr="Man with solid fill">
              <a:extLst>
                <a:ext uri="{FF2B5EF4-FFF2-40B4-BE49-F238E27FC236}">
                  <a16:creationId xmlns:a16="http://schemas.microsoft.com/office/drawing/2014/main" id="{5C04C186-79E8-4BC5-879D-DC786FB68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32788" y="2557144"/>
              <a:ext cx="535313" cy="535312"/>
            </a:xfrm>
            <a:prstGeom prst="rect">
              <a:avLst/>
            </a:prstGeom>
          </p:spPr>
        </p:pic>
        <p:pic>
          <p:nvPicPr>
            <p:cNvPr id="112" name="Graphic 111" descr="Woman with solid fill">
              <a:extLst>
                <a:ext uri="{FF2B5EF4-FFF2-40B4-BE49-F238E27FC236}">
                  <a16:creationId xmlns:a16="http://schemas.microsoft.com/office/drawing/2014/main" id="{C97A4C82-DEF1-40E1-AD21-C72866A25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55594" y="3790120"/>
              <a:ext cx="535313" cy="535312"/>
            </a:xfrm>
            <a:prstGeom prst="rect">
              <a:avLst/>
            </a:prstGeom>
          </p:spPr>
        </p:pic>
        <p:pic>
          <p:nvPicPr>
            <p:cNvPr id="113" name="Graphic 112" descr="Man with solid fill">
              <a:extLst>
                <a:ext uri="{FF2B5EF4-FFF2-40B4-BE49-F238E27FC236}">
                  <a16:creationId xmlns:a16="http://schemas.microsoft.com/office/drawing/2014/main" id="{E87AA0B1-832D-4518-B08B-429E7CC63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04872" y="3764783"/>
              <a:ext cx="535313" cy="535312"/>
            </a:xfrm>
            <a:prstGeom prst="rect">
              <a:avLst/>
            </a:prstGeom>
          </p:spPr>
        </p:pic>
        <p:pic>
          <p:nvPicPr>
            <p:cNvPr id="114" name="Graphic 113" descr="Woman with solid fill">
              <a:extLst>
                <a:ext uri="{FF2B5EF4-FFF2-40B4-BE49-F238E27FC236}">
                  <a16:creationId xmlns:a16="http://schemas.microsoft.com/office/drawing/2014/main" id="{958AEC63-63DF-4635-8D51-7A25A5AD6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755594" y="4396227"/>
              <a:ext cx="535313" cy="535312"/>
            </a:xfrm>
            <a:prstGeom prst="rect">
              <a:avLst/>
            </a:prstGeom>
          </p:spPr>
        </p:pic>
        <p:pic>
          <p:nvPicPr>
            <p:cNvPr id="115" name="Graphic 114" descr="Man with solid fill">
              <a:extLst>
                <a:ext uri="{FF2B5EF4-FFF2-40B4-BE49-F238E27FC236}">
                  <a16:creationId xmlns:a16="http://schemas.microsoft.com/office/drawing/2014/main" id="{08212120-CE7B-4280-8CDB-8D264B07E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04872" y="4370890"/>
              <a:ext cx="535313" cy="535312"/>
            </a:xfrm>
            <a:prstGeom prst="rect">
              <a:avLst/>
            </a:prstGeom>
          </p:spPr>
        </p:pic>
        <p:pic>
          <p:nvPicPr>
            <p:cNvPr id="116" name="Graphic 115" descr="Woman with solid fill">
              <a:extLst>
                <a:ext uri="{FF2B5EF4-FFF2-40B4-BE49-F238E27FC236}">
                  <a16:creationId xmlns:a16="http://schemas.microsoft.com/office/drawing/2014/main" id="{0FE61BF1-983C-4BEB-85A3-7751DEAA2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55594" y="4991008"/>
              <a:ext cx="535313" cy="535312"/>
            </a:xfrm>
            <a:prstGeom prst="rect">
              <a:avLst/>
            </a:prstGeom>
          </p:spPr>
        </p:pic>
        <p:pic>
          <p:nvPicPr>
            <p:cNvPr id="117" name="Graphic 116" descr="Man with solid fill">
              <a:extLst>
                <a:ext uri="{FF2B5EF4-FFF2-40B4-BE49-F238E27FC236}">
                  <a16:creationId xmlns:a16="http://schemas.microsoft.com/office/drawing/2014/main" id="{25D9C327-8110-4A08-B2A4-153C93534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04872" y="4965671"/>
              <a:ext cx="535313" cy="535312"/>
            </a:xfrm>
            <a:prstGeom prst="rect">
              <a:avLst/>
            </a:prstGeom>
          </p:spPr>
        </p:pic>
        <p:pic>
          <p:nvPicPr>
            <p:cNvPr id="118" name="Graphic 117" descr="Woman with solid fill">
              <a:extLst>
                <a:ext uri="{FF2B5EF4-FFF2-40B4-BE49-F238E27FC236}">
                  <a16:creationId xmlns:a16="http://schemas.microsoft.com/office/drawing/2014/main" id="{921B3957-7808-47B7-B3C4-7AA0D86F1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55594" y="3239533"/>
              <a:ext cx="535313" cy="535312"/>
            </a:xfrm>
            <a:prstGeom prst="rect">
              <a:avLst/>
            </a:prstGeom>
          </p:spPr>
        </p:pic>
        <p:pic>
          <p:nvPicPr>
            <p:cNvPr id="119" name="Graphic 118" descr="Man with solid fill">
              <a:extLst>
                <a:ext uri="{FF2B5EF4-FFF2-40B4-BE49-F238E27FC236}">
                  <a16:creationId xmlns:a16="http://schemas.microsoft.com/office/drawing/2014/main" id="{13D7758C-519D-4A51-833E-EDDA1D541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04872" y="3214196"/>
              <a:ext cx="535313" cy="535312"/>
            </a:xfrm>
            <a:prstGeom prst="rect">
              <a:avLst/>
            </a:prstGeom>
          </p:spPr>
        </p:pic>
        <p:pic>
          <p:nvPicPr>
            <p:cNvPr id="120" name="Graphic 119" descr="Woman with solid fill">
              <a:extLst>
                <a:ext uri="{FF2B5EF4-FFF2-40B4-BE49-F238E27FC236}">
                  <a16:creationId xmlns:a16="http://schemas.microsoft.com/office/drawing/2014/main" id="{96B9A059-6F39-4106-85D1-2E6C72ECC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55594" y="5609862"/>
              <a:ext cx="535313" cy="535312"/>
            </a:xfrm>
            <a:prstGeom prst="rect">
              <a:avLst/>
            </a:prstGeom>
          </p:spPr>
        </p:pic>
        <p:pic>
          <p:nvPicPr>
            <p:cNvPr id="121" name="Graphic 120" descr="Man with solid fill">
              <a:extLst>
                <a:ext uri="{FF2B5EF4-FFF2-40B4-BE49-F238E27FC236}">
                  <a16:creationId xmlns:a16="http://schemas.microsoft.com/office/drawing/2014/main" id="{0379BB87-A3DD-4A3F-A2FF-9804C9641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04872" y="5584525"/>
              <a:ext cx="535313" cy="535312"/>
            </a:xfrm>
            <a:prstGeom prst="rect">
              <a:avLst/>
            </a:prstGeom>
          </p:spPr>
        </p:pic>
        <p:pic>
          <p:nvPicPr>
            <p:cNvPr id="122" name="Graphic 121" descr="Woman with solid fill">
              <a:extLst>
                <a:ext uri="{FF2B5EF4-FFF2-40B4-BE49-F238E27FC236}">
                  <a16:creationId xmlns:a16="http://schemas.microsoft.com/office/drawing/2014/main" id="{46B93107-467C-4A06-85BD-D1C597D4F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55594" y="6204643"/>
              <a:ext cx="535313" cy="535312"/>
            </a:xfrm>
            <a:prstGeom prst="rect">
              <a:avLst/>
            </a:prstGeom>
          </p:spPr>
        </p:pic>
        <p:pic>
          <p:nvPicPr>
            <p:cNvPr id="123" name="Graphic 122" descr="Man with solid fill">
              <a:extLst>
                <a:ext uri="{FF2B5EF4-FFF2-40B4-BE49-F238E27FC236}">
                  <a16:creationId xmlns:a16="http://schemas.microsoft.com/office/drawing/2014/main" id="{5A2C834E-9419-45B9-993D-B09A86151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04872" y="6179306"/>
              <a:ext cx="535313" cy="535312"/>
            </a:xfrm>
            <a:prstGeom prst="rect">
              <a:avLst/>
            </a:prstGeom>
          </p:spPr>
        </p:pic>
        <p:pic>
          <p:nvPicPr>
            <p:cNvPr id="124" name="Graphic 123" descr="Woman with solid fill">
              <a:extLst>
                <a:ext uri="{FF2B5EF4-FFF2-40B4-BE49-F238E27FC236}">
                  <a16:creationId xmlns:a16="http://schemas.microsoft.com/office/drawing/2014/main" id="{472A13B8-7785-4463-9A88-82EC8AE6E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55594" y="2010412"/>
              <a:ext cx="535313" cy="535312"/>
            </a:xfrm>
            <a:prstGeom prst="rect">
              <a:avLst/>
            </a:prstGeom>
          </p:spPr>
        </p:pic>
        <p:pic>
          <p:nvPicPr>
            <p:cNvPr id="125" name="Graphic 124" descr="Man with solid fill">
              <a:extLst>
                <a:ext uri="{FF2B5EF4-FFF2-40B4-BE49-F238E27FC236}">
                  <a16:creationId xmlns:a16="http://schemas.microsoft.com/office/drawing/2014/main" id="{69535B20-910B-4866-AFF7-B9AC6C22D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04872" y="1985075"/>
              <a:ext cx="535313" cy="535312"/>
            </a:xfrm>
            <a:prstGeom prst="rect">
              <a:avLst/>
            </a:prstGeom>
          </p:spPr>
        </p:pic>
        <p:pic>
          <p:nvPicPr>
            <p:cNvPr id="126" name="Graphic 125" descr="Woman with solid fill">
              <a:extLst>
                <a:ext uri="{FF2B5EF4-FFF2-40B4-BE49-F238E27FC236}">
                  <a16:creationId xmlns:a16="http://schemas.microsoft.com/office/drawing/2014/main" id="{FB9F7FE4-BA46-4CE6-96E6-D498CB88C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55594" y="2605193"/>
              <a:ext cx="535313" cy="535312"/>
            </a:xfrm>
            <a:prstGeom prst="rect">
              <a:avLst/>
            </a:prstGeom>
          </p:spPr>
        </p:pic>
        <p:pic>
          <p:nvPicPr>
            <p:cNvPr id="127" name="Graphic 126" descr="Man with solid fill">
              <a:extLst>
                <a:ext uri="{FF2B5EF4-FFF2-40B4-BE49-F238E27FC236}">
                  <a16:creationId xmlns:a16="http://schemas.microsoft.com/office/drawing/2014/main" id="{AB28E57F-BE34-4F0A-BDAB-1DE019250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304872" y="2579856"/>
              <a:ext cx="535313" cy="535312"/>
            </a:xfrm>
            <a:prstGeom prst="rect">
              <a:avLst/>
            </a:prstGeom>
          </p:spPr>
        </p:pic>
        <p:pic>
          <p:nvPicPr>
            <p:cNvPr id="128" name="Graphic 127" descr="Woman with solid fill">
              <a:extLst>
                <a:ext uri="{FF2B5EF4-FFF2-40B4-BE49-F238E27FC236}">
                  <a16:creationId xmlns:a16="http://schemas.microsoft.com/office/drawing/2014/main" id="{E86F210D-2F0D-4A84-B9E4-A6F2DE69A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64301" y="3802045"/>
              <a:ext cx="535313" cy="535312"/>
            </a:xfrm>
            <a:prstGeom prst="rect">
              <a:avLst/>
            </a:prstGeom>
          </p:spPr>
        </p:pic>
        <p:pic>
          <p:nvPicPr>
            <p:cNvPr id="129" name="Graphic 128" descr="Man with solid fill">
              <a:extLst>
                <a:ext uri="{FF2B5EF4-FFF2-40B4-BE49-F238E27FC236}">
                  <a16:creationId xmlns:a16="http://schemas.microsoft.com/office/drawing/2014/main" id="{BF8A907D-2A04-47C1-9C6E-666061715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13579" y="3776708"/>
              <a:ext cx="535313" cy="535312"/>
            </a:xfrm>
            <a:prstGeom prst="rect">
              <a:avLst/>
            </a:prstGeom>
          </p:spPr>
        </p:pic>
        <p:pic>
          <p:nvPicPr>
            <p:cNvPr id="130" name="Graphic 129" descr="Woman with solid fill">
              <a:extLst>
                <a:ext uri="{FF2B5EF4-FFF2-40B4-BE49-F238E27FC236}">
                  <a16:creationId xmlns:a16="http://schemas.microsoft.com/office/drawing/2014/main" id="{2316434D-87D4-49DE-B93C-C566E1486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64301" y="4408152"/>
              <a:ext cx="535313" cy="535312"/>
            </a:xfrm>
            <a:prstGeom prst="rect">
              <a:avLst/>
            </a:prstGeom>
          </p:spPr>
        </p:pic>
        <p:pic>
          <p:nvPicPr>
            <p:cNvPr id="131" name="Graphic 130" descr="Man with solid fill">
              <a:extLst>
                <a:ext uri="{FF2B5EF4-FFF2-40B4-BE49-F238E27FC236}">
                  <a16:creationId xmlns:a16="http://schemas.microsoft.com/office/drawing/2014/main" id="{40BCD050-DD4C-409A-AFD1-E37D8C7EF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13579" y="4382815"/>
              <a:ext cx="535313" cy="535312"/>
            </a:xfrm>
            <a:prstGeom prst="rect">
              <a:avLst/>
            </a:prstGeom>
          </p:spPr>
        </p:pic>
        <p:pic>
          <p:nvPicPr>
            <p:cNvPr id="132" name="Graphic 131" descr="Woman with solid fill">
              <a:extLst>
                <a:ext uri="{FF2B5EF4-FFF2-40B4-BE49-F238E27FC236}">
                  <a16:creationId xmlns:a16="http://schemas.microsoft.com/office/drawing/2014/main" id="{F9F9E3C2-B897-4290-864D-652A51E73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64301" y="5002933"/>
              <a:ext cx="535313" cy="535312"/>
            </a:xfrm>
            <a:prstGeom prst="rect">
              <a:avLst/>
            </a:prstGeom>
          </p:spPr>
        </p:pic>
        <p:pic>
          <p:nvPicPr>
            <p:cNvPr id="133" name="Graphic 132" descr="Man with solid fill">
              <a:extLst>
                <a:ext uri="{FF2B5EF4-FFF2-40B4-BE49-F238E27FC236}">
                  <a16:creationId xmlns:a16="http://schemas.microsoft.com/office/drawing/2014/main" id="{39295D22-CAAD-4E52-B5F5-165E45092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13579" y="4977596"/>
              <a:ext cx="535313" cy="535312"/>
            </a:xfrm>
            <a:prstGeom prst="rect">
              <a:avLst/>
            </a:prstGeom>
          </p:spPr>
        </p:pic>
        <p:pic>
          <p:nvPicPr>
            <p:cNvPr id="134" name="Graphic 133" descr="Woman with solid fill">
              <a:extLst>
                <a:ext uri="{FF2B5EF4-FFF2-40B4-BE49-F238E27FC236}">
                  <a16:creationId xmlns:a16="http://schemas.microsoft.com/office/drawing/2014/main" id="{B32970A3-DD43-420F-8B88-C1FD1D6C8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64301" y="3251458"/>
              <a:ext cx="535313" cy="535312"/>
            </a:xfrm>
            <a:prstGeom prst="rect">
              <a:avLst/>
            </a:prstGeom>
          </p:spPr>
        </p:pic>
        <p:pic>
          <p:nvPicPr>
            <p:cNvPr id="135" name="Graphic 134" descr="Man with solid fill">
              <a:extLst>
                <a:ext uri="{FF2B5EF4-FFF2-40B4-BE49-F238E27FC236}">
                  <a16:creationId xmlns:a16="http://schemas.microsoft.com/office/drawing/2014/main" id="{271D177D-575F-40DD-8AB3-DECB4FE23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13579" y="3226121"/>
              <a:ext cx="535313" cy="535312"/>
            </a:xfrm>
            <a:prstGeom prst="rect">
              <a:avLst/>
            </a:prstGeom>
          </p:spPr>
        </p:pic>
        <p:pic>
          <p:nvPicPr>
            <p:cNvPr id="136" name="Graphic 135" descr="Woman with solid fill">
              <a:extLst>
                <a:ext uri="{FF2B5EF4-FFF2-40B4-BE49-F238E27FC236}">
                  <a16:creationId xmlns:a16="http://schemas.microsoft.com/office/drawing/2014/main" id="{D9C10D5F-2CD5-47FE-B506-5D4405F4A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64301" y="5621787"/>
              <a:ext cx="535313" cy="535312"/>
            </a:xfrm>
            <a:prstGeom prst="rect">
              <a:avLst/>
            </a:prstGeom>
          </p:spPr>
        </p:pic>
        <p:pic>
          <p:nvPicPr>
            <p:cNvPr id="137" name="Graphic 136" descr="Man with solid fill">
              <a:extLst>
                <a:ext uri="{FF2B5EF4-FFF2-40B4-BE49-F238E27FC236}">
                  <a16:creationId xmlns:a16="http://schemas.microsoft.com/office/drawing/2014/main" id="{D21D83CD-07FF-4593-B783-BB9DB4C52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13579" y="5596450"/>
              <a:ext cx="535313" cy="535312"/>
            </a:xfrm>
            <a:prstGeom prst="rect">
              <a:avLst/>
            </a:prstGeom>
          </p:spPr>
        </p:pic>
        <p:pic>
          <p:nvPicPr>
            <p:cNvPr id="138" name="Graphic 137" descr="Woman with solid fill">
              <a:extLst>
                <a:ext uri="{FF2B5EF4-FFF2-40B4-BE49-F238E27FC236}">
                  <a16:creationId xmlns:a16="http://schemas.microsoft.com/office/drawing/2014/main" id="{DEF404B4-3A8A-4415-9027-AF4FE5EE7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64301" y="6216568"/>
              <a:ext cx="535313" cy="535312"/>
            </a:xfrm>
            <a:prstGeom prst="rect">
              <a:avLst/>
            </a:prstGeom>
          </p:spPr>
        </p:pic>
        <p:pic>
          <p:nvPicPr>
            <p:cNvPr id="139" name="Graphic 138" descr="Man with solid fill">
              <a:extLst>
                <a:ext uri="{FF2B5EF4-FFF2-40B4-BE49-F238E27FC236}">
                  <a16:creationId xmlns:a16="http://schemas.microsoft.com/office/drawing/2014/main" id="{37B7E5A7-43F6-4FCC-9748-92BB302B4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13579" y="6191231"/>
              <a:ext cx="535313" cy="535312"/>
            </a:xfrm>
            <a:prstGeom prst="rect">
              <a:avLst/>
            </a:prstGeom>
          </p:spPr>
        </p:pic>
        <p:pic>
          <p:nvPicPr>
            <p:cNvPr id="140" name="Graphic 139" descr="Woman with solid fill">
              <a:extLst>
                <a:ext uri="{FF2B5EF4-FFF2-40B4-BE49-F238E27FC236}">
                  <a16:creationId xmlns:a16="http://schemas.microsoft.com/office/drawing/2014/main" id="{0EDD0D2E-E72C-4E21-8862-2765E08C5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664301" y="2022337"/>
              <a:ext cx="535313" cy="535312"/>
            </a:xfrm>
            <a:prstGeom prst="rect">
              <a:avLst/>
            </a:prstGeom>
          </p:spPr>
        </p:pic>
        <p:pic>
          <p:nvPicPr>
            <p:cNvPr id="141" name="Graphic 140" descr="Man with solid fill">
              <a:extLst>
                <a:ext uri="{FF2B5EF4-FFF2-40B4-BE49-F238E27FC236}">
                  <a16:creationId xmlns:a16="http://schemas.microsoft.com/office/drawing/2014/main" id="{88072108-877F-471F-8856-78A2A36CC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13579" y="1997000"/>
              <a:ext cx="535313" cy="535312"/>
            </a:xfrm>
            <a:prstGeom prst="rect">
              <a:avLst/>
            </a:prstGeom>
          </p:spPr>
        </p:pic>
        <p:pic>
          <p:nvPicPr>
            <p:cNvPr id="142" name="Graphic 141" descr="Woman with solid fill">
              <a:extLst>
                <a:ext uri="{FF2B5EF4-FFF2-40B4-BE49-F238E27FC236}">
                  <a16:creationId xmlns:a16="http://schemas.microsoft.com/office/drawing/2014/main" id="{2E61896B-4587-435F-A388-D51CE7056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664301" y="2617118"/>
              <a:ext cx="535313" cy="535312"/>
            </a:xfrm>
            <a:prstGeom prst="rect">
              <a:avLst/>
            </a:prstGeom>
          </p:spPr>
        </p:pic>
        <p:pic>
          <p:nvPicPr>
            <p:cNvPr id="143" name="Graphic 142" descr="Man with solid fill">
              <a:extLst>
                <a:ext uri="{FF2B5EF4-FFF2-40B4-BE49-F238E27FC236}">
                  <a16:creationId xmlns:a16="http://schemas.microsoft.com/office/drawing/2014/main" id="{5B196BF9-1B81-4CDA-B422-353E30110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13579" y="2591781"/>
              <a:ext cx="535313" cy="535312"/>
            </a:xfrm>
            <a:prstGeom prst="rect">
              <a:avLst/>
            </a:prstGeom>
          </p:spPr>
        </p:pic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583C993B-494F-47D1-B200-E67954C1209F}"/>
              </a:ext>
            </a:extLst>
          </p:cNvPr>
          <p:cNvSpPr txBox="1"/>
          <p:nvPr/>
        </p:nvSpPr>
        <p:spPr>
          <a:xfrm>
            <a:off x="479240" y="1987598"/>
            <a:ext cx="15833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w Cen MT" panose="020B0602020104020603" pitchFamily="34" charset="0"/>
              </a:rPr>
              <a:t>Why?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021B77-3FDB-4945-ADA3-7523F5232075}"/>
              </a:ext>
            </a:extLst>
          </p:cNvPr>
          <p:cNvSpPr txBox="1"/>
          <p:nvPr/>
        </p:nvSpPr>
        <p:spPr>
          <a:xfrm>
            <a:off x="479240" y="2543147"/>
            <a:ext cx="384960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To reduce costs</a:t>
            </a:r>
          </a:p>
          <a:p>
            <a:r>
              <a:rPr lang="en-US" sz="2800" dirty="0"/>
              <a:t>To make study feasible</a:t>
            </a:r>
          </a:p>
          <a:p>
            <a:r>
              <a:rPr lang="en-US" sz="2800" dirty="0"/>
              <a:t>To save time</a:t>
            </a:r>
          </a:p>
        </p:txBody>
      </p:sp>
    </p:spTree>
    <p:extLst>
      <p:ext uri="{BB962C8B-B14F-4D97-AF65-F5344CB8AC3E}">
        <p14:creationId xmlns:p14="http://schemas.microsoft.com/office/powerpoint/2010/main" val="2551787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0007-6EF0-FA62-480B-E9CC76E2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Causal cohort study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6DF0-9517-BB1D-D653-188470D5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Was there measurement bias of the exposure, outcome, or covariates? How were they handled?</a:t>
            </a:r>
          </a:p>
          <a:p>
            <a:pPr lvl="1"/>
            <a:r>
              <a:rPr lang="en-US" dirty="0"/>
              <a:t>Was there differential measurement of the exposure with respect to outcome (ascertainment bias)?</a:t>
            </a:r>
          </a:p>
          <a:p>
            <a:r>
              <a:rPr lang="en-US" dirty="0"/>
              <a:t>Was there proper sample size calculation based on identifying a minimal effect of interest? Was the sample size achieved?</a:t>
            </a:r>
          </a:p>
          <a:p>
            <a:r>
              <a:rPr lang="en-US" dirty="0"/>
              <a:t>If a retrospective cohort, did the exposure occur before the outcome?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3ACB043-3461-0575-0DBE-2C24A818E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63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0007-6EF0-FA62-480B-E9CC76E2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Causal cohort study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6DF0-9517-BB1D-D653-188470D5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ROBINS-E (Risk Of Bias in Non-randomized Studies of Exposures): </a:t>
            </a:r>
            <a:r>
              <a:rPr lang="en-US" dirty="0">
                <a:hlinkClick r:id="rId2"/>
              </a:rPr>
              <a:t>https://www.riskofbias.info/welcome/robins-e-tool</a:t>
            </a:r>
            <a:r>
              <a:rPr lang="en-US" dirty="0"/>
              <a:t> </a:t>
            </a:r>
          </a:p>
          <a:p>
            <a:r>
              <a:rPr lang="en-US" dirty="0"/>
              <a:t>ROBINS-I (Risk Of Bias in Non-randomized Studies of Interventions): </a:t>
            </a:r>
            <a:r>
              <a:rPr lang="en-US" dirty="0">
                <a:hlinkClick r:id="rId3"/>
              </a:rPr>
              <a:t>https://www.riskofbias.info/welcome/home</a:t>
            </a:r>
            <a:r>
              <a:rPr lang="en-US" dirty="0"/>
              <a:t> </a:t>
            </a:r>
          </a:p>
          <a:p>
            <a:r>
              <a:rPr lang="en-US" dirty="0"/>
              <a:t>STROBE (</a:t>
            </a:r>
            <a:r>
              <a:rPr lang="en-US" dirty="0" err="1"/>
              <a:t>STrengthening</a:t>
            </a:r>
            <a:r>
              <a:rPr lang="en-US" dirty="0"/>
              <a:t> the Reporting of </a:t>
            </a:r>
            <a:r>
              <a:rPr lang="en-US" dirty="0" err="1"/>
              <a:t>OBservational</a:t>
            </a:r>
            <a:r>
              <a:rPr lang="en-US" dirty="0"/>
              <a:t> studies in Epidemiology): </a:t>
            </a:r>
            <a:r>
              <a:rPr lang="en-US" dirty="0">
                <a:hlinkClick r:id="rId4"/>
              </a:rPr>
              <a:t>https://www.strobe-statement.org/checklists/</a:t>
            </a:r>
            <a:r>
              <a:rPr lang="en-US" dirty="0"/>
              <a:t> </a:t>
            </a:r>
          </a:p>
          <a:p>
            <a:r>
              <a:rPr lang="en-US" dirty="0"/>
              <a:t>CASP: </a:t>
            </a:r>
            <a:r>
              <a:rPr lang="en-US" dirty="0">
                <a:hlinkClick r:id="rId5"/>
              </a:rPr>
              <a:t>https://casp-uk.net/images/checklist/documents/CASP-Cohort-Study-Checklist/CASP-Cohort-Study-Checklist-2018_fillable_form.pdf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3ACB043-3461-0575-0DBE-2C24A818E5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64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C6D9-B612-4101-8FF4-09E6E6A2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Case-control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235DF7C8-5E34-4AE1-B4C9-D599E8646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pic>
        <p:nvPicPr>
          <p:cNvPr id="14" name="Graphic 13" descr="Lungs with virus with solid fill">
            <a:extLst>
              <a:ext uri="{FF2B5EF4-FFF2-40B4-BE49-F238E27FC236}">
                <a16:creationId xmlns:a16="http://schemas.microsoft.com/office/drawing/2014/main" id="{3F0B5C9A-677B-4D95-AE01-A26C44E3F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96869" y="1758649"/>
            <a:ext cx="914400" cy="914400"/>
          </a:xfrm>
          <a:prstGeom prst="rect">
            <a:avLst/>
          </a:prstGeom>
        </p:spPr>
      </p:pic>
      <p:pic>
        <p:nvPicPr>
          <p:cNvPr id="15" name="Graphic 14" descr="Smoking with solid fill">
            <a:extLst>
              <a:ext uri="{FF2B5EF4-FFF2-40B4-BE49-F238E27FC236}">
                <a16:creationId xmlns:a16="http://schemas.microsoft.com/office/drawing/2014/main" id="{9223699E-5B0B-43E8-AD19-04AF17206C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96869" y="776594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80CBD4B-E6BF-4C80-BE83-B2FD0B2A6BDB}"/>
              </a:ext>
            </a:extLst>
          </p:cNvPr>
          <p:cNvSpPr txBox="1"/>
          <p:nvPr/>
        </p:nvSpPr>
        <p:spPr>
          <a:xfrm>
            <a:off x="9911269" y="1011482"/>
            <a:ext cx="2219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Independent variable</a:t>
            </a:r>
          </a:p>
          <a:p>
            <a:r>
              <a:rPr lang="en-US" dirty="0"/>
              <a:t>Exposure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6E8020-8770-44EB-8EBD-8E187BD10EBD}"/>
              </a:ext>
            </a:extLst>
          </p:cNvPr>
          <p:cNvSpPr txBox="1"/>
          <p:nvPr/>
        </p:nvSpPr>
        <p:spPr>
          <a:xfrm>
            <a:off x="9838393" y="1934326"/>
            <a:ext cx="2158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Dependent variable</a:t>
            </a:r>
          </a:p>
          <a:p>
            <a:r>
              <a:rPr lang="en-US" dirty="0"/>
              <a:t>Outcome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27064A-59C0-4AE8-AE86-0A76E0F954FE}"/>
              </a:ext>
            </a:extLst>
          </p:cNvPr>
          <p:cNvGrpSpPr/>
          <p:nvPr/>
        </p:nvGrpSpPr>
        <p:grpSpPr>
          <a:xfrm>
            <a:off x="592411" y="3355883"/>
            <a:ext cx="10428515" cy="3334702"/>
            <a:chOff x="592411" y="3355883"/>
            <a:chExt cx="10428515" cy="333470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0114E99-0FC5-4362-9A6A-2519F907497D}"/>
                </a:ext>
              </a:extLst>
            </p:cNvPr>
            <p:cNvCxnSpPr/>
            <p:nvPr/>
          </p:nvCxnSpPr>
          <p:spPr>
            <a:xfrm>
              <a:off x="893774" y="5974538"/>
              <a:ext cx="10127152" cy="0"/>
            </a:xfrm>
            <a:prstGeom prst="straightConnector1">
              <a:avLst/>
            </a:prstGeom>
            <a:ln w="38100">
              <a:solidFill>
                <a:srgbClr val="EEB66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640AFB-C217-4C90-9492-3B054BC598EF}"/>
                </a:ext>
              </a:extLst>
            </p:cNvPr>
            <p:cNvSpPr txBox="1"/>
            <p:nvPr/>
          </p:nvSpPr>
          <p:spPr>
            <a:xfrm>
              <a:off x="5369521" y="6228920"/>
              <a:ext cx="1175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254B56"/>
                  </a:solidFill>
                  <a:latin typeface="Tw Cen MT" panose="020B0602020104020603" pitchFamily="34" charset="0"/>
                </a:rPr>
                <a:t>Time</a:t>
              </a:r>
            </a:p>
          </p:txBody>
        </p:sp>
        <p:pic>
          <p:nvPicPr>
            <p:cNvPr id="19" name="Graphic 18" descr="Smoking with solid fill">
              <a:extLst>
                <a:ext uri="{FF2B5EF4-FFF2-40B4-BE49-F238E27FC236}">
                  <a16:creationId xmlns:a16="http://schemas.microsoft.com/office/drawing/2014/main" id="{33805E0D-6320-4552-8975-D9D93E748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14160" y="3545557"/>
              <a:ext cx="914400" cy="9144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DEF0F02-58A5-4B69-80B8-A929DF7DC2BC}"/>
                </a:ext>
              </a:extLst>
            </p:cNvPr>
            <p:cNvSpPr txBox="1"/>
            <p:nvPr/>
          </p:nvSpPr>
          <p:spPr>
            <a:xfrm>
              <a:off x="592411" y="6044254"/>
              <a:ext cx="1175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254B56"/>
                  </a:solidFill>
                  <a:latin typeface="Tw Cen MT" panose="020B0602020104020603" pitchFamily="34" charset="0"/>
                </a:rPr>
                <a:t>Time 0</a:t>
              </a:r>
            </a:p>
            <a:p>
              <a:pPr algn="ctr"/>
              <a:r>
                <a:rPr lang="en-US" b="1" dirty="0">
                  <a:solidFill>
                    <a:srgbClr val="254B56"/>
                  </a:solidFill>
                  <a:latin typeface="Tw Cen MT" panose="020B0602020104020603" pitchFamily="34" charset="0"/>
                </a:rPr>
                <a:t>Baseline</a:t>
              </a:r>
            </a:p>
          </p:txBody>
        </p:sp>
        <p:pic>
          <p:nvPicPr>
            <p:cNvPr id="5" name="Graphic 4" descr="No smoking with solid fill">
              <a:extLst>
                <a:ext uri="{FF2B5EF4-FFF2-40B4-BE49-F238E27FC236}">
                  <a16:creationId xmlns:a16="http://schemas.microsoft.com/office/drawing/2014/main" id="{F3C1D619-5FBF-426D-9092-F67D2F955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23039" y="4257138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Lungs with virus with solid fill">
              <a:extLst>
                <a:ext uri="{FF2B5EF4-FFF2-40B4-BE49-F238E27FC236}">
                  <a16:creationId xmlns:a16="http://schemas.microsoft.com/office/drawing/2014/main" id="{F44C679D-70A6-48EE-8B77-81C2351B8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07533" y="3355883"/>
              <a:ext cx="914400" cy="914400"/>
            </a:xfrm>
            <a:prstGeom prst="rect">
              <a:avLst/>
            </a:prstGeom>
          </p:spPr>
        </p:pic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8D54AB2-2B14-42D1-AE14-EF811553CC0C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1768068" y="3813083"/>
              <a:ext cx="4039465" cy="0"/>
            </a:xfrm>
            <a:prstGeom prst="straightConnector1">
              <a:avLst/>
            </a:prstGeom>
            <a:ln w="38100">
              <a:solidFill>
                <a:srgbClr val="758FA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80EC322-3BDE-4EDD-9B87-6E9FEAEDF5DD}"/>
                </a:ext>
              </a:extLst>
            </p:cNvPr>
            <p:cNvGrpSpPr/>
            <p:nvPr/>
          </p:nvGrpSpPr>
          <p:grpSpPr>
            <a:xfrm>
              <a:off x="5851356" y="4368981"/>
              <a:ext cx="1387644" cy="1325560"/>
              <a:chOff x="489282" y="1307905"/>
              <a:chExt cx="1387644" cy="1325560"/>
            </a:xfrm>
          </p:grpSpPr>
          <p:pic>
            <p:nvPicPr>
              <p:cNvPr id="23" name="Graphic 22" descr="Lungs with virus with solid fill">
                <a:extLst>
                  <a:ext uri="{FF2B5EF4-FFF2-40B4-BE49-F238E27FC236}">
                    <a16:creationId xmlns:a16="http://schemas.microsoft.com/office/drawing/2014/main" id="{656054E1-041A-4F36-96C2-A5891EDC68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91245" y="143614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7" name="&quot;Not Allowed&quot; Symbol 26">
                <a:extLst>
                  <a:ext uri="{FF2B5EF4-FFF2-40B4-BE49-F238E27FC236}">
                    <a16:creationId xmlns:a16="http://schemas.microsoft.com/office/drawing/2014/main" id="{EBD19001-146C-47B9-B997-3627C6B4981B}"/>
                  </a:ext>
                </a:extLst>
              </p:cNvPr>
              <p:cNvSpPr/>
              <p:nvPr/>
            </p:nvSpPr>
            <p:spPr>
              <a:xfrm>
                <a:off x="489282" y="1307905"/>
                <a:ext cx="1387644" cy="1325560"/>
              </a:xfrm>
              <a:prstGeom prst="noSmoking">
                <a:avLst/>
              </a:prstGeom>
              <a:noFill/>
              <a:ln>
                <a:solidFill>
                  <a:srgbClr val="EEB6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F4627DB-F2A4-45CD-A161-1C133AB3BC76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 flipH="1">
              <a:off x="1768068" y="5031761"/>
              <a:ext cx="4083288" cy="0"/>
            </a:xfrm>
            <a:prstGeom prst="straightConnector1">
              <a:avLst/>
            </a:prstGeom>
            <a:ln w="38100">
              <a:solidFill>
                <a:srgbClr val="758FA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2457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0007-6EF0-FA62-480B-E9CC76E2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Case-control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6DF0-9517-BB1D-D653-188470D5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was the balance of the covariates between the outcome groups? </a:t>
            </a:r>
          </a:p>
          <a:p>
            <a:r>
              <a:rPr lang="en-US" dirty="0"/>
              <a:t>Was there confounding at or after baseline? Was it appropriately accounted for?</a:t>
            </a:r>
          </a:p>
          <a:p>
            <a:r>
              <a:rPr lang="en-US" dirty="0"/>
              <a:t>Was there differential baseline participation or loss to follow-up between the exposure groups (selection bias)? How were they handled?</a:t>
            </a:r>
          </a:p>
          <a:p>
            <a:r>
              <a:rPr lang="en-US" dirty="0"/>
              <a:t>Were the controls selected from the same environment that would give rise to cases (selection bias)?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3ACB043-3461-0575-0DBE-2C24A818E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540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0007-6EF0-FA62-480B-E9CC76E2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Case-control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6DF0-9517-BB1D-D653-188470D5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Was there missing data? And how was it dealt with?</a:t>
            </a:r>
          </a:p>
          <a:p>
            <a:r>
              <a:rPr lang="en-US" dirty="0"/>
              <a:t>Was there measurement bias of the exposure, outcome, or covariates? How were they handled?</a:t>
            </a:r>
          </a:p>
          <a:p>
            <a:pPr lvl="1"/>
            <a:r>
              <a:rPr lang="en-US" dirty="0"/>
              <a:t>Was there differential measurement of the exposure with respect to outcome (recall bias)?</a:t>
            </a:r>
          </a:p>
          <a:p>
            <a:r>
              <a:rPr lang="en-US" dirty="0"/>
              <a:t>Was there proper sample size calculation based on identifying a minimal effect of interest? Was the sample size achieved?</a:t>
            </a:r>
          </a:p>
          <a:p>
            <a:r>
              <a:rPr lang="en-US" dirty="0"/>
              <a:t>Did the exposure occur before the outcome?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3ACB043-3461-0575-0DBE-2C24A818E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660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0007-6EF0-FA62-480B-E9CC76E2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Case-control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6DF0-9517-BB1D-D653-188470D5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ROBINS-E (Risk Of Bias in Non-randomized Studies of Exposures): </a:t>
            </a:r>
            <a:r>
              <a:rPr lang="en-US" dirty="0">
                <a:hlinkClick r:id="rId2"/>
              </a:rPr>
              <a:t>https://www.riskofbias.info/welcome/robins-e-tool</a:t>
            </a:r>
            <a:r>
              <a:rPr lang="en-US" dirty="0"/>
              <a:t> </a:t>
            </a:r>
          </a:p>
          <a:p>
            <a:r>
              <a:rPr lang="en-US" dirty="0"/>
              <a:t>ROBINS-I (Risk Of Bias in Non-randomized Studies of Interventions): </a:t>
            </a:r>
            <a:r>
              <a:rPr lang="en-US" dirty="0">
                <a:hlinkClick r:id="rId3"/>
              </a:rPr>
              <a:t>https://www.riskofbias.info/welcome/home</a:t>
            </a:r>
            <a:r>
              <a:rPr lang="en-US" dirty="0"/>
              <a:t> </a:t>
            </a:r>
          </a:p>
          <a:p>
            <a:r>
              <a:rPr lang="en-US" dirty="0"/>
              <a:t>STROBE (</a:t>
            </a:r>
            <a:r>
              <a:rPr lang="en-US" dirty="0" err="1"/>
              <a:t>STrengthening</a:t>
            </a:r>
            <a:r>
              <a:rPr lang="en-US" dirty="0"/>
              <a:t> the Reporting of </a:t>
            </a:r>
            <a:r>
              <a:rPr lang="en-US" dirty="0" err="1"/>
              <a:t>OBservational</a:t>
            </a:r>
            <a:r>
              <a:rPr lang="en-US" dirty="0"/>
              <a:t> studies in Epidemiology): </a:t>
            </a:r>
            <a:r>
              <a:rPr lang="en-US" dirty="0">
                <a:hlinkClick r:id="rId4"/>
              </a:rPr>
              <a:t>https://www.strobe-statement.org/checklists/</a:t>
            </a:r>
            <a:r>
              <a:rPr lang="en-US" dirty="0"/>
              <a:t> </a:t>
            </a:r>
          </a:p>
          <a:p>
            <a:r>
              <a:rPr lang="en-US" dirty="0"/>
              <a:t>CASP: </a:t>
            </a:r>
            <a:r>
              <a:rPr lang="en-US" dirty="0">
                <a:hlinkClick r:id="rId5"/>
              </a:rPr>
              <a:t>https://casp-uk.net/images/checklist/documents/CASP-Case-Control-Study-Checklist/CASP-Case-Control-Study-Checklist-2018-fillable-form.pdf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3ACB043-3461-0575-0DBE-2C24A818E5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895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C6D9-B612-4101-8FF4-09E6E6A2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Causal cross-sectional study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235DF7C8-5E34-4AE1-B4C9-D599E8646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E8B8783-B261-40D6-BC53-B68950D48D8E}"/>
              </a:ext>
            </a:extLst>
          </p:cNvPr>
          <p:cNvGrpSpPr/>
          <p:nvPr/>
        </p:nvGrpSpPr>
        <p:grpSpPr>
          <a:xfrm>
            <a:off x="893774" y="1703884"/>
            <a:ext cx="10127152" cy="4894368"/>
            <a:chOff x="893774" y="1703884"/>
            <a:chExt cx="10127152" cy="4894368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0114E99-0FC5-4362-9A6A-2519F907497D}"/>
                </a:ext>
              </a:extLst>
            </p:cNvPr>
            <p:cNvCxnSpPr/>
            <p:nvPr/>
          </p:nvCxnSpPr>
          <p:spPr>
            <a:xfrm>
              <a:off x="893774" y="5974538"/>
              <a:ext cx="10127152" cy="0"/>
            </a:xfrm>
            <a:prstGeom prst="straightConnector1">
              <a:avLst/>
            </a:prstGeom>
            <a:ln w="38100">
              <a:solidFill>
                <a:srgbClr val="EEB66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640AFB-C217-4C90-9492-3B054BC598EF}"/>
                </a:ext>
              </a:extLst>
            </p:cNvPr>
            <p:cNvSpPr txBox="1"/>
            <p:nvPr/>
          </p:nvSpPr>
          <p:spPr>
            <a:xfrm>
              <a:off x="5369521" y="6228920"/>
              <a:ext cx="1175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254B56"/>
                  </a:solidFill>
                  <a:latin typeface="Tw Cen MT" panose="020B0602020104020603" pitchFamily="34" charset="0"/>
                </a:rPr>
                <a:t>Time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8DFB12D-6081-441B-9DC4-1818AD6BE8DC}"/>
                </a:ext>
              </a:extLst>
            </p:cNvPr>
            <p:cNvCxnSpPr/>
            <p:nvPr/>
          </p:nvCxnSpPr>
          <p:spPr>
            <a:xfrm>
              <a:off x="5957349" y="1815050"/>
              <a:ext cx="0" cy="4159488"/>
            </a:xfrm>
            <a:prstGeom prst="line">
              <a:avLst/>
            </a:prstGeom>
            <a:ln w="38100">
              <a:solidFill>
                <a:srgbClr val="758FA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Graphic 11" descr="Lungs with virus with solid fill">
              <a:extLst>
                <a:ext uri="{FF2B5EF4-FFF2-40B4-BE49-F238E27FC236}">
                  <a16:creationId xmlns:a16="http://schemas.microsoft.com/office/drawing/2014/main" id="{10D03C92-3347-4F6E-9428-20D6A9E22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34389" y="3839211"/>
              <a:ext cx="1645920" cy="1645920"/>
            </a:xfrm>
            <a:prstGeom prst="rect">
              <a:avLst/>
            </a:prstGeom>
          </p:spPr>
        </p:pic>
        <p:pic>
          <p:nvPicPr>
            <p:cNvPr id="13" name="Graphic 12" descr="Smoking with solid fill">
              <a:extLst>
                <a:ext uri="{FF2B5EF4-FFF2-40B4-BE49-F238E27FC236}">
                  <a16:creationId xmlns:a16="http://schemas.microsoft.com/office/drawing/2014/main" id="{79AA5632-9798-45B0-8BED-EEE2C6AFF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134389" y="1703884"/>
              <a:ext cx="1645920" cy="1645920"/>
            </a:xfrm>
            <a:prstGeom prst="rect">
              <a:avLst/>
            </a:prstGeom>
          </p:spPr>
        </p:pic>
      </p:grpSp>
      <p:pic>
        <p:nvPicPr>
          <p:cNvPr id="14" name="Graphic 13" descr="Lungs with virus with solid fill">
            <a:extLst>
              <a:ext uri="{FF2B5EF4-FFF2-40B4-BE49-F238E27FC236}">
                <a16:creationId xmlns:a16="http://schemas.microsoft.com/office/drawing/2014/main" id="{3F0B5C9A-677B-4D95-AE01-A26C44E3F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504" y="2514600"/>
            <a:ext cx="914400" cy="914400"/>
          </a:xfrm>
          <a:prstGeom prst="rect">
            <a:avLst/>
          </a:prstGeom>
        </p:spPr>
      </p:pic>
      <p:pic>
        <p:nvPicPr>
          <p:cNvPr id="15" name="Graphic 14" descr="Smoking with solid fill">
            <a:extLst>
              <a:ext uri="{FF2B5EF4-FFF2-40B4-BE49-F238E27FC236}">
                <a16:creationId xmlns:a16="http://schemas.microsoft.com/office/drawing/2014/main" id="{9223699E-5B0B-43E8-AD19-04AF17206C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7504" y="1532545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80CBD4B-E6BF-4C80-BE83-B2FD0B2A6BDB}"/>
              </a:ext>
            </a:extLst>
          </p:cNvPr>
          <p:cNvSpPr txBox="1"/>
          <p:nvPr/>
        </p:nvSpPr>
        <p:spPr>
          <a:xfrm>
            <a:off x="1051904" y="1767433"/>
            <a:ext cx="2219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Independent variable</a:t>
            </a:r>
          </a:p>
          <a:p>
            <a:r>
              <a:rPr lang="en-US" dirty="0"/>
              <a:t>Exposure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6E8020-8770-44EB-8EBD-8E187BD10EBD}"/>
              </a:ext>
            </a:extLst>
          </p:cNvPr>
          <p:cNvSpPr txBox="1"/>
          <p:nvPr/>
        </p:nvSpPr>
        <p:spPr>
          <a:xfrm>
            <a:off x="979028" y="2690277"/>
            <a:ext cx="2158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Dependent variable</a:t>
            </a:r>
          </a:p>
          <a:p>
            <a:r>
              <a:rPr lang="en-US" dirty="0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21583932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0007-6EF0-FA62-480B-E9CC76E2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Causal cross-sectional study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6DF0-9517-BB1D-D653-188470D5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was the balance of the covariates between the exposure groups? </a:t>
            </a:r>
          </a:p>
          <a:p>
            <a:r>
              <a:rPr lang="en-US" dirty="0"/>
              <a:t>Was there confounding </a:t>
            </a:r>
            <a:r>
              <a:rPr lang="en-US"/>
              <a:t>at baseline</a:t>
            </a:r>
            <a:r>
              <a:rPr lang="en-US" dirty="0"/>
              <a:t>? Was it appropriately accounted for?</a:t>
            </a:r>
          </a:p>
          <a:p>
            <a:r>
              <a:rPr lang="en-US" dirty="0"/>
              <a:t>Was there differential baseline participation between the exposure groups (selection bias)? How was it handled?</a:t>
            </a:r>
          </a:p>
          <a:p>
            <a:r>
              <a:rPr lang="en-US" dirty="0"/>
              <a:t>Was there missing data? And how was it dealt with?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3ACB043-3461-0575-0DBE-2C24A818E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55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0007-6EF0-FA62-480B-E9CC76E2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Causal cross-sectional study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6DF0-9517-BB1D-D653-188470D5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Was there measurement bias of the exposure, outcome, or covariates?</a:t>
            </a:r>
          </a:p>
          <a:p>
            <a:r>
              <a:rPr lang="en-US" dirty="0"/>
              <a:t>Was there proper sample size calculation based on identifying a minimal effect of interest? Was the sample size achieved?</a:t>
            </a:r>
          </a:p>
          <a:p>
            <a:r>
              <a:rPr lang="en-US" dirty="0"/>
              <a:t>Did the exposure occur before the outcome?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3ACB043-3461-0575-0DBE-2C24A818E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040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0007-6EF0-FA62-480B-E9CC76E2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Causal cross-sectional study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6DF0-9517-BB1D-D653-188470D5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ROBINS-E (Risk Of Bias in Non-randomized Studies of Exposures): </a:t>
            </a:r>
            <a:r>
              <a:rPr lang="en-US" dirty="0">
                <a:hlinkClick r:id="rId2"/>
              </a:rPr>
              <a:t>https://www.riskofbias.info/welcome/robins-e-tool</a:t>
            </a:r>
            <a:r>
              <a:rPr lang="en-US" dirty="0"/>
              <a:t> </a:t>
            </a:r>
          </a:p>
          <a:p>
            <a:r>
              <a:rPr lang="en-US" dirty="0"/>
              <a:t>ROBINS-I (Risk Of Bias in Non-randomized Studies of Interventions): </a:t>
            </a:r>
            <a:r>
              <a:rPr lang="en-US" dirty="0">
                <a:hlinkClick r:id="rId3"/>
              </a:rPr>
              <a:t>https://www.riskofbias.info/welcome/home</a:t>
            </a:r>
            <a:r>
              <a:rPr lang="en-US" dirty="0"/>
              <a:t> </a:t>
            </a:r>
          </a:p>
          <a:p>
            <a:r>
              <a:rPr lang="en-US" dirty="0"/>
              <a:t>STROBE (</a:t>
            </a:r>
            <a:r>
              <a:rPr lang="en-US" dirty="0" err="1"/>
              <a:t>STrengthening</a:t>
            </a:r>
            <a:r>
              <a:rPr lang="en-US" dirty="0"/>
              <a:t> the Reporting of </a:t>
            </a:r>
            <a:r>
              <a:rPr lang="en-US" dirty="0" err="1"/>
              <a:t>OBservational</a:t>
            </a:r>
            <a:r>
              <a:rPr lang="en-US" dirty="0"/>
              <a:t> studies in Epidemiology): </a:t>
            </a:r>
            <a:r>
              <a:rPr lang="en-US" dirty="0">
                <a:hlinkClick r:id="rId4"/>
              </a:rPr>
              <a:t>https://www.strobe-statement.org/checklists/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3ACB043-3461-0575-0DBE-2C24A818E5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3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0464465A-DB54-4516-9DB5-5BEA9A96F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20" y="1287035"/>
            <a:ext cx="10250759" cy="4572000"/>
          </a:xfrm>
          <a:prstGeom prst="rect">
            <a:avLst/>
          </a:prstGeom>
        </p:spPr>
      </p:pic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07F77CF3-6BC3-41F2-91CE-5BE4B1241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0E1D62-0519-4147-BA07-1CB6DCD2FF84}"/>
              </a:ext>
            </a:extLst>
          </p:cNvPr>
          <p:cNvSpPr txBox="1"/>
          <p:nvPr/>
        </p:nvSpPr>
        <p:spPr>
          <a:xfrm>
            <a:off x="3048572" y="6642556"/>
            <a:ext cx="60948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Lohr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SL. Sampling: design and analysis. Nelson Education; 2009 Dec 9.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060331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90F5-BB5D-49B8-9DA6-24839EF6D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Systematic errors in RCTs vs observational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5D2B5-4BFA-4202-BAC7-05D8C6CD5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Randomization protects against baseline confounding</a:t>
            </a:r>
          </a:p>
          <a:p>
            <a:r>
              <a:rPr lang="en-US" dirty="0"/>
              <a:t>Randomization </a:t>
            </a:r>
            <a:r>
              <a:rPr lang="en-US" b="1" dirty="0">
                <a:solidFill>
                  <a:srgbClr val="D76D6F"/>
                </a:solidFill>
              </a:rPr>
              <a:t>does not protect</a:t>
            </a:r>
            <a:r>
              <a:rPr lang="en-US" dirty="0"/>
              <a:t> against </a:t>
            </a:r>
          </a:p>
          <a:p>
            <a:pPr lvl="1"/>
            <a:r>
              <a:rPr lang="en-US" dirty="0"/>
              <a:t>Selection bias if selection occurs after randomization</a:t>
            </a:r>
          </a:p>
          <a:p>
            <a:pPr lvl="1"/>
            <a:r>
              <a:rPr lang="en-US" dirty="0"/>
              <a:t>Measurement bias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9145B-03FA-A215-2BE5-B8964980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4371" y="6492875"/>
            <a:ext cx="2743200" cy="365125"/>
          </a:xfrm>
        </p:spPr>
        <p:txBody>
          <a:bodyPr/>
          <a:lstStyle/>
          <a:p>
            <a:fld id="{54510960-620D-4CD2-ADEE-E7C3F97FE2AC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D6046922-A74A-856E-649B-79336EA09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917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C6D9-B612-4101-8FF4-09E6E6A2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ECC2-9F6D-449D-B192-98E5C40D8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235DF7C8-5E34-4AE1-B4C9-D599E8646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pic>
        <p:nvPicPr>
          <p:cNvPr id="1026" name="Picture 2" descr="Types of studies - Nursing - LibGuides at Triton College">
            <a:extLst>
              <a:ext uri="{FF2B5EF4-FFF2-40B4-BE49-F238E27FC236}">
                <a16:creationId xmlns:a16="http://schemas.microsoft.com/office/drawing/2014/main" id="{FC6D39B7-675C-42D3-B799-DBC5FC156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842" y="1223802"/>
            <a:ext cx="6766560" cy="452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A34B24-F41B-4D78-9A3B-7070A50A14D4}"/>
              </a:ext>
            </a:extLst>
          </p:cNvPr>
          <p:cNvSpPr txBox="1"/>
          <p:nvPr/>
        </p:nvSpPr>
        <p:spPr>
          <a:xfrm>
            <a:off x="1413997" y="6388717"/>
            <a:ext cx="9364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/>
              <a:t>https://www.google.com/url?sa=i&amp;url=https%3A%2F%2Flibrary.triton.edu%2Fc.php%3Fg%3D433673%26p%3D3720267&amp;psig=AOvVaw2Gn9hmhr8Okj3uU0tuJti3&amp;ust=1632053370437000&amp;source=images&amp;cd=vfe&amp;ved=0CAsQjRxqFwoTCKD1luG-iPMCFQAAAAAdAAAAABAJ</a:t>
            </a:r>
          </a:p>
        </p:txBody>
      </p:sp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13C1E155-B92D-42E7-B2EA-3DDB80C76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15640" y="792056"/>
            <a:ext cx="5760720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7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D252-16C1-4EBA-8948-CCFBFAF24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B6180-7899-420B-9A70-C8AE0EFB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CC6A13-2242-4764-AB06-E9DE829B4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96" t="12431" r="35007" b="37344"/>
          <a:stretch/>
        </p:blipFill>
        <p:spPr>
          <a:xfrm>
            <a:off x="2438400" y="228068"/>
            <a:ext cx="7315200" cy="6264807"/>
          </a:xfrm>
          <a:prstGeom prst="rect">
            <a:avLst/>
          </a:prstGeom>
        </p:spPr>
      </p:pic>
      <p:pic>
        <p:nvPicPr>
          <p:cNvPr id="6" name="Picture 5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9C18CDE1-B02D-42A5-A745-F887EE20D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6836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2391-E3F0-4785-85E3-63E8EC8B1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E920A-143D-4E58-AF1D-503A55D5C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validity</a:t>
            </a:r>
          </a:p>
          <a:p>
            <a:pPr lvl="1"/>
            <a:r>
              <a:rPr lang="en-US" dirty="0"/>
              <a:t>Systematic error (bias)</a:t>
            </a:r>
          </a:p>
          <a:p>
            <a:r>
              <a:rPr lang="en-US" dirty="0"/>
              <a:t>External validity</a:t>
            </a:r>
          </a:p>
          <a:p>
            <a:pPr lvl="1"/>
            <a:r>
              <a:rPr lang="en-US" dirty="0"/>
              <a:t>Generalizability (do results apply to target population?)</a:t>
            </a:r>
          </a:p>
          <a:p>
            <a:pPr lvl="1"/>
            <a:r>
              <a:rPr lang="en-US" dirty="0"/>
              <a:t>Transportability (do results apply to another population?)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4FA47DF2-BD0D-4FFF-9288-C1E38D9DE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803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F711-3A31-46BF-A482-4BA63C90A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ABB72-8762-4DF1-9AB8-BC6108814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85B55-8C9C-448F-9055-C13F0AF39C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29" t="18947" r="7404" b="31529"/>
          <a:stretch/>
        </p:blipFill>
        <p:spPr>
          <a:xfrm>
            <a:off x="1112520" y="957270"/>
            <a:ext cx="9966960" cy="4943460"/>
          </a:xfrm>
          <a:prstGeom prst="rect">
            <a:avLst/>
          </a:prstGeom>
        </p:spPr>
      </p:pic>
      <p:pic>
        <p:nvPicPr>
          <p:cNvPr id="6" name="Picture 5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38F8C066-65EB-45EC-81EF-F174FDAF5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750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8C794-2B6A-4A81-B110-DFB1D04F1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endParaRPr lang="en-US" sz="4000" b="1" dirty="0"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r>
              <a:rPr lang="en-US" sz="4000" b="1" dirty="0">
                <a:latin typeface="Tw Cen MT" panose="020B0602020104020603" pitchFamily="34" charset="0"/>
              </a:rPr>
              <a:t>Any Questions?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FCF73-C1F9-4071-887D-C837D6AD28AE}"/>
              </a:ext>
            </a:extLst>
          </p:cNvPr>
          <p:cNvSpPr txBox="1"/>
          <p:nvPr/>
        </p:nvSpPr>
        <p:spPr>
          <a:xfrm>
            <a:off x="4572320" y="4252864"/>
            <a:ext cx="3047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shihaybt@ksau-hs.edu.sa</a:t>
            </a:r>
          </a:p>
        </p:txBody>
      </p:sp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7FFDC982-5836-484B-BB51-A88BDEB33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70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2192D-7F5F-4600-912C-238F931D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Sampling types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A9EF1048-432E-47BB-B4A0-8DA2C3B3A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CE09054-343C-4A91-9AF8-A01EFF8E353A}"/>
              </a:ext>
            </a:extLst>
          </p:cNvPr>
          <p:cNvGrpSpPr>
            <a:grpSpLocks noChangeAspect="1"/>
          </p:cNvGrpSpPr>
          <p:nvPr/>
        </p:nvGrpSpPr>
        <p:grpSpPr>
          <a:xfrm>
            <a:off x="7571301" y="1655983"/>
            <a:ext cx="2435156" cy="2377440"/>
            <a:chOff x="9309005" y="1106905"/>
            <a:chExt cx="991173" cy="967683"/>
          </a:xfrm>
        </p:grpSpPr>
        <p:sp>
          <p:nvSpPr>
            <p:cNvPr id="10" name="&quot;Not Allowed&quot; Symbol 9">
              <a:extLst>
                <a:ext uri="{FF2B5EF4-FFF2-40B4-BE49-F238E27FC236}">
                  <a16:creationId xmlns:a16="http://schemas.microsoft.com/office/drawing/2014/main" id="{4A10ECFD-42E3-44E3-8141-E39EC2D859BA}"/>
                </a:ext>
              </a:extLst>
            </p:cNvPr>
            <p:cNvSpPr/>
            <p:nvPr/>
          </p:nvSpPr>
          <p:spPr>
            <a:xfrm>
              <a:off x="9309005" y="1106905"/>
              <a:ext cx="991173" cy="967683"/>
            </a:xfrm>
            <a:prstGeom prst="noSmoking">
              <a:avLst/>
            </a:prstGeom>
            <a:noFill/>
            <a:ln w="38100">
              <a:solidFill>
                <a:srgbClr val="EEB6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" name="Graphic 6" descr="Dice outline">
              <a:extLst>
                <a:ext uri="{FF2B5EF4-FFF2-40B4-BE49-F238E27FC236}">
                  <a16:creationId xmlns:a16="http://schemas.microsoft.com/office/drawing/2014/main" id="{81D4DDD1-7D88-4C4E-A46D-B386C72D6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85778" y="1160188"/>
              <a:ext cx="914400" cy="914400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A15C991-A151-469A-8DD4-B4000D34513A}"/>
              </a:ext>
            </a:extLst>
          </p:cNvPr>
          <p:cNvSpPr txBox="1"/>
          <p:nvPr/>
        </p:nvSpPr>
        <p:spPr>
          <a:xfrm>
            <a:off x="125094" y="4137415"/>
            <a:ext cx="630320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Probability sample</a:t>
            </a:r>
          </a:p>
          <a:p>
            <a:r>
              <a:rPr lang="en-US" dirty="0"/>
              <a:t>Probability of each element/unit getting selected is known (random)</a:t>
            </a:r>
          </a:p>
          <a:p>
            <a:endParaRPr lang="en-US" dirty="0"/>
          </a:p>
          <a:p>
            <a:r>
              <a:rPr lang="en-US" dirty="0"/>
              <a:t>Can yield a representative sample</a:t>
            </a:r>
          </a:p>
          <a:p>
            <a:endParaRPr lang="en-US" dirty="0"/>
          </a:p>
          <a:p>
            <a:r>
              <a:rPr lang="en-US" dirty="0"/>
              <a:t>E.g., assume KSAUH-HS dental students are a total of 200 and current D3 male students are 57 then probability of a male D3 student getting selected is 57/200=0.285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F9BA70-F636-452B-85A9-3997A45B3631}"/>
              </a:ext>
            </a:extLst>
          </p:cNvPr>
          <p:cNvSpPr txBox="1"/>
          <p:nvPr/>
        </p:nvSpPr>
        <p:spPr>
          <a:xfrm>
            <a:off x="6764041" y="4137415"/>
            <a:ext cx="540733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Non-probability sample</a:t>
            </a:r>
          </a:p>
          <a:p>
            <a:r>
              <a:rPr lang="en-US" dirty="0"/>
              <a:t>Probability of being selected is not known (based on human judgement)</a:t>
            </a:r>
          </a:p>
          <a:p>
            <a:endParaRPr lang="en-US" dirty="0"/>
          </a:p>
          <a:p>
            <a:r>
              <a:rPr lang="en-US" dirty="0"/>
              <a:t>Cannot yield a representative sample</a:t>
            </a:r>
          </a:p>
          <a:p>
            <a:endParaRPr lang="en-US" dirty="0"/>
          </a:p>
          <a:p>
            <a:r>
              <a:rPr lang="en-US" dirty="0"/>
              <a:t>E.g., number of D3 male students and/or total students is(are) not known. Ask faculty to try their best to select D3 students</a:t>
            </a:r>
          </a:p>
        </p:txBody>
      </p:sp>
      <p:pic>
        <p:nvPicPr>
          <p:cNvPr id="3" name="Graphic 2" descr="Dice with solid fill">
            <a:extLst>
              <a:ext uri="{FF2B5EF4-FFF2-40B4-BE49-F238E27FC236}">
                <a16:creationId xmlns:a16="http://schemas.microsoft.com/office/drawing/2014/main" id="{3040CD31-9FA7-6737-19DD-EBDB0A9791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9256" y="1933915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0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2192D-7F5F-4600-912C-238F931D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Sampling types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A9EF1048-432E-47BB-B4A0-8DA2C3B3A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DCDA6F-1096-4593-9147-CA8A4F93F095}"/>
              </a:ext>
            </a:extLst>
          </p:cNvPr>
          <p:cNvSpPr txBox="1"/>
          <p:nvPr/>
        </p:nvSpPr>
        <p:spPr>
          <a:xfrm>
            <a:off x="1065081" y="4219915"/>
            <a:ext cx="609485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Probability 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random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Stratified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Systematic random sample (technically a form of cluster sample)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Multistage (complex design)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1EB7D4-A04C-4437-AD1E-F151098AA77C}"/>
              </a:ext>
            </a:extLst>
          </p:cNvPr>
          <p:cNvSpPr txBox="1"/>
          <p:nvPr/>
        </p:nvSpPr>
        <p:spPr>
          <a:xfrm>
            <a:off x="7571301" y="4219915"/>
            <a:ext cx="60948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Non-probability 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Purposive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Quota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Snowball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B66395-48B2-445C-B246-2392183CF62B}"/>
              </a:ext>
            </a:extLst>
          </p:cNvPr>
          <p:cNvSpPr txBox="1"/>
          <p:nvPr/>
        </p:nvSpPr>
        <p:spPr>
          <a:xfrm>
            <a:off x="3155711" y="6596909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  <p:pic>
        <p:nvPicPr>
          <p:cNvPr id="3" name="Graphic 2" descr="Dice with solid fill">
            <a:extLst>
              <a:ext uri="{FF2B5EF4-FFF2-40B4-BE49-F238E27FC236}">
                <a16:creationId xmlns:a16="http://schemas.microsoft.com/office/drawing/2014/main" id="{B7A4D54D-728E-856C-7077-88B4D7508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49256" y="1933915"/>
            <a:ext cx="2286000" cy="2286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E2B1C9-0513-CC96-D637-A225A857728E}"/>
              </a:ext>
            </a:extLst>
          </p:cNvPr>
          <p:cNvGrpSpPr>
            <a:grpSpLocks noChangeAspect="1"/>
          </p:cNvGrpSpPr>
          <p:nvPr/>
        </p:nvGrpSpPr>
        <p:grpSpPr>
          <a:xfrm>
            <a:off x="7571301" y="1655983"/>
            <a:ext cx="2435156" cy="2377440"/>
            <a:chOff x="9309005" y="1106905"/>
            <a:chExt cx="991173" cy="967683"/>
          </a:xfrm>
        </p:grpSpPr>
        <p:sp>
          <p:nvSpPr>
            <p:cNvPr id="15" name="&quot;Not Allowed&quot; Symbol 14">
              <a:extLst>
                <a:ext uri="{FF2B5EF4-FFF2-40B4-BE49-F238E27FC236}">
                  <a16:creationId xmlns:a16="http://schemas.microsoft.com/office/drawing/2014/main" id="{85690AA0-9CB1-8041-93F0-8CEA2BDEBA0A}"/>
                </a:ext>
              </a:extLst>
            </p:cNvPr>
            <p:cNvSpPr/>
            <p:nvPr/>
          </p:nvSpPr>
          <p:spPr>
            <a:xfrm>
              <a:off x="9309005" y="1106905"/>
              <a:ext cx="991173" cy="967683"/>
            </a:xfrm>
            <a:prstGeom prst="noSmoking">
              <a:avLst/>
            </a:prstGeom>
            <a:noFill/>
            <a:ln w="38100">
              <a:solidFill>
                <a:srgbClr val="EEB6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6" name="Graphic 15" descr="Dice outline">
              <a:extLst>
                <a:ext uri="{FF2B5EF4-FFF2-40B4-BE49-F238E27FC236}">
                  <a16:creationId xmlns:a16="http://schemas.microsoft.com/office/drawing/2014/main" id="{3E129D8B-8689-C531-0643-569DF078D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85778" y="116018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2566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2192D-7F5F-4600-912C-238F931D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Sampling depends on study task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A9EF1048-432E-47BB-B4A0-8DA2C3B3A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pic>
        <p:nvPicPr>
          <p:cNvPr id="6" name="Graphic 5" descr="Left Brain with solid fill">
            <a:extLst>
              <a:ext uri="{FF2B5EF4-FFF2-40B4-BE49-F238E27FC236}">
                <a16:creationId xmlns:a16="http://schemas.microsoft.com/office/drawing/2014/main" id="{3A674EB4-FAF8-481A-8A4A-CFB83DB72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5321" y="1864383"/>
            <a:ext cx="3108960" cy="3108960"/>
          </a:xfrm>
          <a:prstGeom prst="rect">
            <a:avLst/>
          </a:prstGeom>
        </p:spPr>
      </p:pic>
      <p:pic>
        <p:nvPicPr>
          <p:cNvPr id="10" name="Graphic 9" descr="Bar chart with solid fill">
            <a:extLst>
              <a:ext uri="{FF2B5EF4-FFF2-40B4-BE49-F238E27FC236}">
                <a16:creationId xmlns:a16="http://schemas.microsoft.com/office/drawing/2014/main" id="{A3290262-CA50-4AA1-9830-BE4EBF25B9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8565" y="1864383"/>
            <a:ext cx="3108960" cy="31089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4A6615-B9BF-4AD8-85A6-8A23D9B927BD}"/>
              </a:ext>
            </a:extLst>
          </p:cNvPr>
          <p:cNvSpPr txBox="1"/>
          <p:nvPr/>
        </p:nvSpPr>
        <p:spPr>
          <a:xfrm>
            <a:off x="1069881" y="4604011"/>
            <a:ext cx="35863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Descriptive</a:t>
            </a:r>
          </a:p>
          <a:p>
            <a:pPr algn="ctr"/>
            <a:r>
              <a:rPr lang="en-US" dirty="0"/>
              <a:t>Representativeness is important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01E8CA-6D2F-4CE4-B8B7-D9C0B660A559}"/>
              </a:ext>
            </a:extLst>
          </p:cNvPr>
          <p:cNvSpPr txBox="1"/>
          <p:nvPr/>
        </p:nvSpPr>
        <p:spPr>
          <a:xfrm>
            <a:off x="4894892" y="4604011"/>
            <a:ext cx="73498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Causal</a:t>
            </a:r>
          </a:p>
          <a:p>
            <a:pPr algn="ctr"/>
            <a:r>
              <a:rPr lang="en-US" dirty="0"/>
              <a:t>Debates about representativeness</a:t>
            </a:r>
          </a:p>
          <a:p>
            <a:pPr algn="ctr"/>
            <a:r>
              <a:rPr lang="en-US" dirty="0"/>
              <a:t>Not required for internal validity</a:t>
            </a:r>
          </a:p>
          <a:p>
            <a:pPr algn="ctr"/>
            <a:r>
              <a:rPr lang="en-US" dirty="0"/>
              <a:t>Some say required for external validity (which is tailored to your target population)</a:t>
            </a:r>
          </a:p>
          <a:p>
            <a:pPr algn="ctr"/>
            <a:r>
              <a:rPr lang="en-US" dirty="0"/>
              <a:t>A new concept called target validity combines both internal and external and need representativeness of effect measure modifiers</a:t>
            </a:r>
          </a:p>
        </p:txBody>
      </p:sp>
    </p:spTree>
    <p:extLst>
      <p:ext uri="{BB962C8B-B14F-4D97-AF65-F5344CB8AC3E}">
        <p14:creationId xmlns:p14="http://schemas.microsoft.com/office/powerpoint/2010/main" val="405246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CEEA-FC88-4473-938D-7D94A53A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effectLst/>
                <a:latin typeface="Tw Cen MT" panose="020B0602020104020603" pitchFamily="34" charset="0"/>
                <a:ea typeface="Times New Roman" panose="02020603050405020304" pitchFamily="18" charset="0"/>
              </a:rPr>
              <a:t>LECTURE </a:t>
            </a:r>
            <a:r>
              <a:rPr lang="en-US" sz="4000" b="1" dirty="0">
                <a:effectLst/>
                <a:latin typeface="Tw Cen MT" panose="020B0602020104020603" pitchFamily="34" charset="0"/>
                <a:ea typeface="Times New Roman" panose="02020603050405020304" pitchFamily="18" charset="0"/>
              </a:rPr>
              <a:t> LEARNING OUTCOMES OF EACH OF THE DIDACTIC SESSIONS</a:t>
            </a:r>
            <a:endParaRPr lang="en-US" sz="4000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EBCF3-9263-43D3-96BA-CF39CC27E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REFERENCE</a:t>
            </a:r>
            <a:r>
              <a:rPr lang="en-US" sz="24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: Handout.</a:t>
            </a:r>
            <a:endParaRPr lang="en-US" sz="2000" dirty="0">
              <a:effectLst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LECTURE LEARNING OUTCOMES: </a:t>
            </a:r>
            <a:endParaRPr lang="en-US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520065" algn="l"/>
                <a:tab pos="520700" algn="l"/>
              </a:tabLst>
            </a:pPr>
            <a:r>
              <a:rPr lang="en-US" sz="2400" dirty="0"/>
              <a:t>Assess cross-sectional studies.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520065" algn="l"/>
                <a:tab pos="520700" algn="l"/>
              </a:tabLst>
            </a:pPr>
            <a:r>
              <a:rPr lang="en-US" sz="2400" dirty="0"/>
              <a:t>Assess case-control studies.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520065" algn="l"/>
                <a:tab pos="520700" algn="l"/>
              </a:tabLst>
            </a:pPr>
            <a:r>
              <a:rPr lang="en-US" sz="2400" dirty="0"/>
              <a:t>Assess cohort studies.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520065" algn="l"/>
                <a:tab pos="520700" algn="l"/>
              </a:tabLst>
            </a:pPr>
            <a:r>
              <a:rPr lang="en-US" sz="2400" dirty="0"/>
              <a:t>Assess randomized clinical trials.</a:t>
            </a:r>
          </a:p>
        </p:txBody>
      </p:sp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622D4A6D-5D31-499C-AB08-49222A282B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49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8D17-9149-0C0A-191C-A59A67EA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B7521-6A3F-9393-98FA-8033C2165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b="1" dirty="0">
              <a:solidFill>
                <a:srgbClr val="D76D6F"/>
              </a:solidFill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endParaRPr lang="en-US" sz="4800" b="1" dirty="0">
              <a:solidFill>
                <a:srgbClr val="D76D6F"/>
              </a:solidFill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r>
              <a:rPr lang="en-US" sz="4800" b="1" dirty="0">
                <a:solidFill>
                  <a:srgbClr val="D76D6F"/>
                </a:solidFill>
                <a:latin typeface="Tw Cen MT" panose="020B0602020104020603" pitchFamily="34" charset="0"/>
              </a:rPr>
              <a:t>What are primary studies?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5FA0BA1E-D86B-38E0-94E7-219A0E4144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19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2319</Words>
  <Application>Microsoft Office PowerPoint</Application>
  <PresentationFormat>Widescreen</PresentationFormat>
  <Paragraphs>333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Symbol</vt:lpstr>
      <vt:lpstr>Tw Cen MT</vt:lpstr>
      <vt:lpstr>Office Theme</vt:lpstr>
      <vt:lpstr>Evaluation of Primary Studies</vt:lpstr>
      <vt:lpstr>Recap</vt:lpstr>
      <vt:lpstr>PowerPoint Presentation</vt:lpstr>
      <vt:lpstr>PowerPoint Presentation</vt:lpstr>
      <vt:lpstr>Sampling types</vt:lpstr>
      <vt:lpstr>Sampling types</vt:lpstr>
      <vt:lpstr>Sampling depends on study task</vt:lpstr>
      <vt:lpstr>LECTURE  LEARNING OUTCOMES OF EACH OF THE DIDACTIC SESSIONS</vt:lpstr>
      <vt:lpstr>PowerPoint Presentation</vt:lpstr>
      <vt:lpstr>PowerPoint Presentation</vt:lpstr>
      <vt:lpstr>PowerPoint Presentation</vt:lpstr>
      <vt:lpstr>The goal is to correctly estimate</vt:lpstr>
      <vt:lpstr>PowerPoint Presentation</vt:lpstr>
      <vt:lpstr>Errors in research</vt:lpstr>
      <vt:lpstr>Descriptive studies</vt:lpstr>
      <vt:lpstr>Descriptive studies</vt:lpstr>
      <vt:lpstr>PowerPoint Presentation</vt:lpstr>
      <vt:lpstr>Descriptive studies</vt:lpstr>
      <vt:lpstr>Descriptive cross-sectional study</vt:lpstr>
      <vt:lpstr>Descriptive cross-sectional study</vt:lpstr>
      <vt:lpstr>PowerPoint Presentation</vt:lpstr>
      <vt:lpstr>Descriptive cohort study</vt:lpstr>
      <vt:lpstr>Potential explanations of an association in Causal studies</vt:lpstr>
      <vt:lpstr>Randomized clinical trials (RCTs)</vt:lpstr>
      <vt:lpstr>Randomized clinical trials (RCTs)</vt:lpstr>
      <vt:lpstr>Randomized clinical trials (RCTs)</vt:lpstr>
      <vt:lpstr>Randomized clinical trials (RCTs)</vt:lpstr>
      <vt:lpstr>Causal cohort study</vt:lpstr>
      <vt:lpstr>Causal cohort study</vt:lpstr>
      <vt:lpstr>Causal cohort study</vt:lpstr>
      <vt:lpstr>Causal cohort study</vt:lpstr>
      <vt:lpstr>Case-control</vt:lpstr>
      <vt:lpstr>Case-control</vt:lpstr>
      <vt:lpstr>Case-control</vt:lpstr>
      <vt:lpstr>Case-control</vt:lpstr>
      <vt:lpstr>Causal cross-sectional study</vt:lpstr>
      <vt:lpstr>Causal cross-sectional study</vt:lpstr>
      <vt:lpstr>Causal cross-sectional study</vt:lpstr>
      <vt:lpstr>Causal cross-sectional study</vt:lpstr>
      <vt:lpstr>Systematic errors in RCTs vs observational studies</vt:lpstr>
      <vt:lpstr>PowerPoint Presentation</vt:lpstr>
      <vt:lpstr>PowerPoint Presentation</vt:lpstr>
      <vt:lpstr>Validity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and Research</dc:title>
  <dc:creator>Talal ALShihayb</dc:creator>
  <cp:lastModifiedBy>Dr. Talal Saleh Alshihayb</cp:lastModifiedBy>
  <cp:revision>1</cp:revision>
  <dcterms:created xsi:type="dcterms:W3CDTF">2022-10-27T12:32:27Z</dcterms:created>
  <dcterms:modified xsi:type="dcterms:W3CDTF">2023-01-09T19:51:17Z</dcterms:modified>
</cp:coreProperties>
</file>