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7EAC"/>
    <a:srgbClr val="FFD1D2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2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2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26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456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58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2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101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78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46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95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25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729B-B3F8-4903-A8E7-FAC22ACD6C29}" type="datetimeFigureOut">
              <a:rPr lang="en-SG" smtClean="0"/>
              <a:t>18/5/20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4948-1E0D-4F7E-8B11-1B433508B14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989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8B3399-22A0-40C4-9EB4-7DE555656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" y="4958862"/>
            <a:ext cx="5143500" cy="2391656"/>
          </a:xfrm>
        </p:spPr>
        <p:txBody>
          <a:bodyPr/>
          <a:lstStyle/>
          <a:p>
            <a:r>
              <a:rPr lang="en-SG" dirty="0">
                <a:solidFill>
                  <a:srgbClr val="FF6699"/>
                </a:solidFill>
                <a:latin typeface="Century Gothic" panose="020B0502020202020204" pitchFamily="34" charset="0"/>
              </a:rPr>
              <a:t>Tan Shi Hui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0E61E-8F53-484A-AFEF-F8AD3FF4DC8B}"/>
              </a:ext>
            </a:extLst>
          </p:cNvPr>
          <p:cNvSpPr txBox="1"/>
          <p:nvPr/>
        </p:nvSpPr>
        <p:spPr>
          <a:xfrm>
            <a:off x="324852" y="3687393"/>
            <a:ext cx="6208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>
                    <a:lumMod val="85000"/>
                  </a:schemeClr>
                </a:solidFill>
                <a:effectLst>
                  <a:outerShdw blurRad="50800" dist="50800" dir="5400000" sx="110000" sy="110000" algn="ctr" rotWithShape="0">
                    <a:srgbClr val="FF6699">
                      <a:alpha val="47000"/>
                    </a:srgbClr>
                  </a:outerShdw>
                </a:effectLst>
                <a:latin typeface="Ink Free" panose="03080402000500000000" pitchFamily="66" charset="0"/>
              </a:rPr>
              <a:t>Viz-</a:t>
            </a:r>
            <a:r>
              <a:rPr lang="en-SG" sz="6000" b="1" dirty="0" err="1">
                <a:solidFill>
                  <a:schemeClr val="bg1">
                    <a:lumMod val="85000"/>
                  </a:schemeClr>
                </a:solidFill>
                <a:effectLst>
                  <a:outerShdw blurRad="50800" dist="50800" dir="5400000" sx="110000" sy="110000" algn="ctr" rotWithShape="0">
                    <a:srgbClr val="FF6699">
                      <a:alpha val="47000"/>
                    </a:srgbClr>
                  </a:outerShdw>
                </a:effectLst>
                <a:latin typeface="Ink Free" panose="03080402000500000000" pitchFamily="66" charset="0"/>
              </a:rPr>
              <a:t>ing</a:t>
            </a:r>
            <a:r>
              <a:rPr lang="en-SG" sz="6000" b="1" dirty="0">
                <a:solidFill>
                  <a:schemeClr val="bg1">
                    <a:lumMod val="85000"/>
                  </a:schemeClr>
                </a:solidFill>
                <a:effectLst>
                  <a:outerShdw blurRad="50800" dist="50800" dir="5400000" sx="110000" sy="110000" algn="ctr" rotWithShape="0">
                    <a:srgbClr val="FF6699">
                      <a:alpha val="47000"/>
                    </a:srgbClr>
                  </a:outerShdw>
                </a:effectLst>
                <a:latin typeface="Ink Free" panose="03080402000500000000" pitchFamily="66" charset="0"/>
              </a:rPr>
              <a:t> your Data!</a:t>
            </a:r>
          </a:p>
        </p:txBody>
      </p:sp>
    </p:spTree>
    <p:extLst>
      <p:ext uri="{BB962C8B-B14F-4D97-AF65-F5344CB8AC3E}">
        <p14:creationId xmlns:p14="http://schemas.microsoft.com/office/powerpoint/2010/main" val="271697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BA4D6F-FF4F-4539-97D9-D0068E86C83C}"/>
              </a:ext>
            </a:extLst>
          </p:cNvPr>
          <p:cNvSpPr/>
          <p:nvPr/>
        </p:nvSpPr>
        <p:spPr>
          <a:xfrm>
            <a:off x="240628" y="1716112"/>
            <a:ext cx="6316583" cy="4051242"/>
          </a:xfrm>
          <a:custGeom>
            <a:avLst/>
            <a:gdLst>
              <a:gd name="connsiteX0" fmla="*/ 0 w 6316583"/>
              <a:gd name="connsiteY0" fmla="*/ 0 h 4051242"/>
              <a:gd name="connsiteX1" fmla="*/ 6316583 w 6316583"/>
              <a:gd name="connsiteY1" fmla="*/ 0 h 4051242"/>
              <a:gd name="connsiteX2" fmla="*/ 6316583 w 6316583"/>
              <a:gd name="connsiteY2" fmla="*/ 4051242 h 4051242"/>
              <a:gd name="connsiteX3" fmla="*/ 0 w 6316583"/>
              <a:gd name="connsiteY3" fmla="*/ 4051242 h 4051242"/>
              <a:gd name="connsiteX4" fmla="*/ 0 w 6316583"/>
              <a:gd name="connsiteY4" fmla="*/ 0 h 405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583" h="4051242" fill="none" extrusionOk="0">
                <a:moveTo>
                  <a:pt x="0" y="0"/>
                </a:moveTo>
                <a:cubicBezTo>
                  <a:pt x="2936010" y="-49533"/>
                  <a:pt x="4107577" y="-14809"/>
                  <a:pt x="6316583" y="0"/>
                </a:cubicBezTo>
                <a:cubicBezTo>
                  <a:pt x="6404222" y="1766347"/>
                  <a:pt x="6243904" y="2103063"/>
                  <a:pt x="6316583" y="4051242"/>
                </a:cubicBezTo>
                <a:cubicBezTo>
                  <a:pt x="3666294" y="4003011"/>
                  <a:pt x="2380477" y="4135697"/>
                  <a:pt x="0" y="4051242"/>
                </a:cubicBezTo>
                <a:cubicBezTo>
                  <a:pt x="-38581" y="3540787"/>
                  <a:pt x="63341" y="646920"/>
                  <a:pt x="0" y="0"/>
                </a:cubicBezTo>
                <a:close/>
              </a:path>
              <a:path w="6316583" h="4051242" stroke="0" extrusionOk="0">
                <a:moveTo>
                  <a:pt x="0" y="0"/>
                </a:moveTo>
                <a:cubicBezTo>
                  <a:pt x="1416148" y="118645"/>
                  <a:pt x="3946471" y="116012"/>
                  <a:pt x="6316583" y="0"/>
                </a:cubicBezTo>
                <a:cubicBezTo>
                  <a:pt x="6183701" y="1559750"/>
                  <a:pt x="6401534" y="2406009"/>
                  <a:pt x="6316583" y="4051242"/>
                </a:cubicBezTo>
                <a:cubicBezTo>
                  <a:pt x="3845001" y="4185842"/>
                  <a:pt x="1467601" y="3894046"/>
                  <a:pt x="0" y="4051242"/>
                </a:cubicBezTo>
                <a:cubicBezTo>
                  <a:pt x="-20187" y="2103670"/>
                  <a:pt x="-152480" y="1440814"/>
                  <a:pt x="0" y="0"/>
                </a:cubicBezTo>
                <a:close/>
              </a:path>
            </a:pathLst>
          </a:custGeom>
          <a:solidFill>
            <a:srgbClr val="262626"/>
          </a:solidFill>
          <a:ln w="25400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4D57B-C9E7-46AB-9EF7-CA0E27A17E5C}"/>
              </a:ext>
            </a:extLst>
          </p:cNvPr>
          <p:cNvSpPr txBox="1"/>
          <p:nvPr/>
        </p:nvSpPr>
        <p:spPr>
          <a:xfrm>
            <a:off x="348916" y="110171"/>
            <a:ext cx="6208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104000" sy="104000" algn="ctr" rotWithShape="0">
                    <a:srgbClr val="FF6699">
                      <a:alpha val="47000"/>
                    </a:srgbClr>
                  </a:outerShdw>
                </a:effectLst>
                <a:latin typeface="Ink Free" panose="03080402000500000000" pitchFamily="66" charset="0"/>
              </a:rPr>
              <a:t>Viz-</a:t>
            </a:r>
            <a:r>
              <a:rPr lang="en-SG" sz="6000" b="1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104000" sy="104000" algn="ctr" rotWithShape="0">
                    <a:srgbClr val="FF6699">
                      <a:alpha val="47000"/>
                    </a:srgbClr>
                  </a:outerShdw>
                </a:effectLst>
                <a:latin typeface="Ink Free" panose="03080402000500000000" pitchFamily="66" charset="0"/>
              </a:rPr>
              <a:t>ing</a:t>
            </a:r>
            <a:r>
              <a:rPr lang="en-SG" sz="60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104000" sy="104000" algn="ctr" rotWithShape="0">
                    <a:srgbClr val="FF6699">
                      <a:alpha val="47000"/>
                    </a:srgbClr>
                  </a:outerShdw>
                </a:effectLst>
                <a:latin typeface="Ink Free" panose="03080402000500000000" pitchFamily="66" charset="0"/>
              </a:rPr>
              <a:t> your Data!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A574A-B394-4503-BD00-57B4EA76DB11}"/>
              </a:ext>
            </a:extLst>
          </p:cNvPr>
          <p:cNvSpPr txBox="1"/>
          <p:nvPr/>
        </p:nvSpPr>
        <p:spPr>
          <a:xfrm>
            <a:off x="5431797" y="968384"/>
            <a:ext cx="172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bg1">
                    <a:lumMod val="95000"/>
                  </a:schemeClr>
                </a:solidFill>
                <a:latin typeface="Ink Free" panose="03080402000500000000" pitchFamily="66" charset="0"/>
                <a:cs typeface="Helvetica" panose="020B0604020202020204" pitchFamily="34" charset="0"/>
              </a:rPr>
              <a:t>Viz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59E36-1E11-4164-B7D3-DC2B3CCA21D1}"/>
              </a:ext>
            </a:extLst>
          </p:cNvPr>
          <p:cNvSpPr txBox="1"/>
          <p:nvPr/>
        </p:nvSpPr>
        <p:spPr>
          <a:xfrm>
            <a:off x="806113" y="1211157"/>
            <a:ext cx="51856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5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>
                    <a:schemeClr val="accent6">
                      <a:lumMod val="20000"/>
                      <a:lumOff val="80000"/>
                    </a:schemeClr>
                  </a:glow>
                </a:effectLst>
                <a:latin typeface="Century Gothic" panose="020B0502020202020204" pitchFamily="34" charset="0"/>
                <a:cs typeface="Helvetica" panose="020B0604020202020204" pitchFamily="34" charset="0"/>
              </a:rPr>
              <a:t>Density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42140A-C878-4FD7-94CF-254C7EC15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48516"/>
              </p:ext>
            </p:extLst>
          </p:nvPr>
        </p:nvGraphicFramePr>
        <p:xfrm>
          <a:off x="438227" y="6059756"/>
          <a:ext cx="6316582" cy="3525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7404">
                  <a:extLst>
                    <a:ext uri="{9D8B030D-6E8A-4147-A177-3AD203B41FA5}">
                      <a16:colId xmlns:a16="http://schemas.microsoft.com/office/drawing/2014/main" val="218263430"/>
                    </a:ext>
                  </a:extLst>
                </a:gridCol>
                <a:gridCol w="4199178">
                  <a:extLst>
                    <a:ext uri="{9D8B030D-6E8A-4147-A177-3AD203B41FA5}">
                      <a16:colId xmlns:a16="http://schemas.microsoft.com/office/drawing/2014/main" val="4147070799"/>
                    </a:ext>
                  </a:extLst>
                </a:gridCol>
              </a:tblGrid>
              <a:tr h="600233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About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A density plot shows the distribution of a numeric variable.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416051"/>
                  </a:ext>
                </a:extLst>
              </a:tr>
              <a:tr h="350136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Type of Data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lphaLcParenR"/>
                      </a:pPr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Numerical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Numerical &amp; Categorical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1745150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Number of Variables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lphaLcParenR"/>
                      </a:pPr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192214"/>
                  </a:ext>
                </a:extLst>
              </a:tr>
              <a:tr h="350136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Useful for Displaying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7716131"/>
                  </a:ext>
                </a:extLst>
              </a:tr>
              <a:tr h="350136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R Package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ggplot2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098976"/>
                  </a:ext>
                </a:extLst>
              </a:tr>
              <a:tr h="350136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R Function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5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geom_density</a:t>
                      </a:r>
                      <a:endParaRPr lang="en-SG" sz="15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382921"/>
                  </a:ext>
                </a:extLst>
              </a:tr>
              <a:tr h="350136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R sample code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5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ggplot</a:t>
                      </a:r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SG" sz="15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</a:t>
                      </a:r>
                      <a:r>
                        <a:rPr lang="en-SG" sz="15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</a:t>
                      </a:r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</a:t>
                      </a:r>
                    </a:p>
                    <a:p>
                      <a:pPr lvl="1" algn="l"/>
                      <a:r>
                        <a:rPr lang="en-SG" sz="15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geom_density</a:t>
                      </a:r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SG" sz="15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aes</a:t>
                      </a:r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SG" sz="15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span, </a:t>
                      </a:r>
                      <a:b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SG" sz="15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 = </a:t>
                      </a:r>
                      <a:r>
                        <a:rPr lang="en-SG" sz="15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982209"/>
                  </a:ext>
                </a:extLst>
              </a:tr>
            </a:tbl>
          </a:graphicData>
        </a:graphic>
      </p:graphicFrame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5659299E-3CD7-7F4E-BB7E-857705E5E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76" y="1834412"/>
            <a:ext cx="5885447" cy="38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7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BA4D6F-FF4F-4539-97D9-D0068E86C83C}"/>
              </a:ext>
            </a:extLst>
          </p:cNvPr>
          <p:cNvSpPr/>
          <p:nvPr/>
        </p:nvSpPr>
        <p:spPr>
          <a:xfrm>
            <a:off x="240628" y="1716112"/>
            <a:ext cx="6316583" cy="4051242"/>
          </a:xfrm>
          <a:custGeom>
            <a:avLst/>
            <a:gdLst>
              <a:gd name="connsiteX0" fmla="*/ 0 w 6316583"/>
              <a:gd name="connsiteY0" fmla="*/ 0 h 4051242"/>
              <a:gd name="connsiteX1" fmla="*/ 6316583 w 6316583"/>
              <a:gd name="connsiteY1" fmla="*/ 0 h 4051242"/>
              <a:gd name="connsiteX2" fmla="*/ 6316583 w 6316583"/>
              <a:gd name="connsiteY2" fmla="*/ 4051242 h 4051242"/>
              <a:gd name="connsiteX3" fmla="*/ 0 w 6316583"/>
              <a:gd name="connsiteY3" fmla="*/ 4051242 h 4051242"/>
              <a:gd name="connsiteX4" fmla="*/ 0 w 6316583"/>
              <a:gd name="connsiteY4" fmla="*/ 0 h 405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583" h="4051242" fill="none" extrusionOk="0">
                <a:moveTo>
                  <a:pt x="0" y="0"/>
                </a:moveTo>
                <a:cubicBezTo>
                  <a:pt x="2936010" y="-49533"/>
                  <a:pt x="4107577" y="-14809"/>
                  <a:pt x="6316583" y="0"/>
                </a:cubicBezTo>
                <a:cubicBezTo>
                  <a:pt x="6404222" y="1766347"/>
                  <a:pt x="6243904" y="2103063"/>
                  <a:pt x="6316583" y="4051242"/>
                </a:cubicBezTo>
                <a:cubicBezTo>
                  <a:pt x="3666294" y="4003011"/>
                  <a:pt x="2380477" y="4135697"/>
                  <a:pt x="0" y="4051242"/>
                </a:cubicBezTo>
                <a:cubicBezTo>
                  <a:pt x="-38581" y="3540787"/>
                  <a:pt x="63341" y="646920"/>
                  <a:pt x="0" y="0"/>
                </a:cubicBezTo>
                <a:close/>
              </a:path>
              <a:path w="6316583" h="4051242" stroke="0" extrusionOk="0">
                <a:moveTo>
                  <a:pt x="0" y="0"/>
                </a:moveTo>
                <a:cubicBezTo>
                  <a:pt x="1416148" y="118645"/>
                  <a:pt x="3946471" y="116012"/>
                  <a:pt x="6316583" y="0"/>
                </a:cubicBezTo>
                <a:cubicBezTo>
                  <a:pt x="6183701" y="1559750"/>
                  <a:pt x="6401534" y="2406009"/>
                  <a:pt x="6316583" y="4051242"/>
                </a:cubicBezTo>
                <a:cubicBezTo>
                  <a:pt x="3845001" y="4185842"/>
                  <a:pt x="1467601" y="3894046"/>
                  <a:pt x="0" y="4051242"/>
                </a:cubicBezTo>
                <a:cubicBezTo>
                  <a:pt x="-20187" y="2103670"/>
                  <a:pt x="-152480" y="144081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4D57B-C9E7-46AB-9EF7-CA0E27A17E5C}"/>
              </a:ext>
            </a:extLst>
          </p:cNvPr>
          <p:cNvSpPr txBox="1"/>
          <p:nvPr/>
        </p:nvSpPr>
        <p:spPr>
          <a:xfrm>
            <a:off x="348916" y="110171"/>
            <a:ext cx="6208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>
                    <a:lumMod val="50000"/>
                  </a:schemeClr>
                </a:solidFill>
                <a:effectLst>
                  <a:outerShdw blurRad="50800" dist="50800" dir="5400000" sx="104000" sy="104000" algn="ctr" rotWithShape="0">
                    <a:srgbClr val="FF6699">
                      <a:alpha val="47000"/>
                    </a:srgbClr>
                  </a:outerShdw>
                </a:effectLst>
                <a:latin typeface="Ink Free" panose="03080402000500000000" pitchFamily="66" charset="0"/>
              </a:rPr>
              <a:t>Viz-</a:t>
            </a:r>
            <a:r>
              <a:rPr lang="en-SG" sz="6000" b="1" dirty="0" err="1">
                <a:solidFill>
                  <a:schemeClr val="bg1">
                    <a:lumMod val="50000"/>
                  </a:schemeClr>
                </a:solidFill>
                <a:effectLst>
                  <a:outerShdw blurRad="50800" dist="50800" dir="5400000" sx="104000" sy="104000" algn="ctr" rotWithShape="0">
                    <a:srgbClr val="FF6699">
                      <a:alpha val="47000"/>
                    </a:srgbClr>
                  </a:outerShdw>
                </a:effectLst>
                <a:latin typeface="Ink Free" panose="03080402000500000000" pitchFamily="66" charset="0"/>
              </a:rPr>
              <a:t>ing</a:t>
            </a:r>
            <a:r>
              <a:rPr lang="en-SG" sz="6000" b="1" dirty="0">
                <a:solidFill>
                  <a:schemeClr val="bg1">
                    <a:lumMod val="50000"/>
                  </a:schemeClr>
                </a:solidFill>
                <a:effectLst>
                  <a:outerShdw blurRad="50800" dist="50800" dir="5400000" sx="104000" sy="104000" algn="ctr" rotWithShape="0">
                    <a:srgbClr val="FF6699">
                      <a:alpha val="47000"/>
                    </a:srgbClr>
                  </a:outerShdw>
                </a:effectLst>
                <a:latin typeface="Ink Free" panose="03080402000500000000" pitchFamily="66" charset="0"/>
              </a:rPr>
              <a:t> your Data!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A574A-B394-4503-BD00-57B4EA76DB11}"/>
              </a:ext>
            </a:extLst>
          </p:cNvPr>
          <p:cNvSpPr txBox="1"/>
          <p:nvPr/>
        </p:nvSpPr>
        <p:spPr>
          <a:xfrm>
            <a:off x="5431797" y="968384"/>
            <a:ext cx="172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  <a:cs typeface="Helvetica" panose="020B0604020202020204" pitchFamily="34" charset="0"/>
              </a:rPr>
              <a:t>Viz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559E36-1E11-4164-B7D3-DC2B3CCA21D1}"/>
              </a:ext>
            </a:extLst>
          </p:cNvPr>
          <p:cNvSpPr txBox="1"/>
          <p:nvPr/>
        </p:nvSpPr>
        <p:spPr>
          <a:xfrm>
            <a:off x="806113" y="1211157"/>
            <a:ext cx="51856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5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>
                    <a:schemeClr val="accent6">
                      <a:lumMod val="20000"/>
                      <a:lumOff val="80000"/>
                    </a:schemeClr>
                  </a:glow>
                </a:effectLst>
                <a:latin typeface="Century Gothic" panose="020B0502020202020204" pitchFamily="34" charset="0"/>
                <a:cs typeface="Helvetica" panose="020B0604020202020204" pitchFamily="34" charset="0"/>
              </a:rPr>
              <a:t>Density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42140A-C878-4FD7-94CF-254C7EC15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57067"/>
              </p:ext>
            </p:extLst>
          </p:nvPr>
        </p:nvGraphicFramePr>
        <p:xfrm>
          <a:off x="438227" y="6059756"/>
          <a:ext cx="6316582" cy="3525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7404">
                  <a:extLst>
                    <a:ext uri="{9D8B030D-6E8A-4147-A177-3AD203B41FA5}">
                      <a16:colId xmlns:a16="http://schemas.microsoft.com/office/drawing/2014/main" val="218263430"/>
                    </a:ext>
                  </a:extLst>
                </a:gridCol>
                <a:gridCol w="4199178">
                  <a:extLst>
                    <a:ext uri="{9D8B030D-6E8A-4147-A177-3AD203B41FA5}">
                      <a16:colId xmlns:a16="http://schemas.microsoft.com/office/drawing/2014/main" val="4147070799"/>
                    </a:ext>
                  </a:extLst>
                </a:gridCol>
              </a:tblGrid>
              <a:tr h="600233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About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A density plot shows the distribution of a numeric variable.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8416051"/>
                  </a:ext>
                </a:extLst>
              </a:tr>
              <a:tr h="350136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Type of Data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lphaLcParenR"/>
                      </a:pPr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Numerical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Numerical &amp; Categorical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1745150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Number of Variables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lphaLcParenR"/>
                      </a:pPr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  <a:p>
                      <a:pPr marL="342900" indent="-342900" algn="l">
                        <a:buAutoNum type="alphaLcParenR"/>
                      </a:pPr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192214"/>
                  </a:ext>
                </a:extLst>
              </a:tr>
              <a:tr h="350136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Useful for Displaying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7716131"/>
                  </a:ext>
                </a:extLst>
              </a:tr>
              <a:tr h="350136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R Package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500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ggplot2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4098976"/>
                  </a:ext>
                </a:extLst>
              </a:tr>
              <a:tr h="350136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R Function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500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geom_density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6382921"/>
                  </a:ext>
                </a:extLst>
              </a:tr>
              <a:tr h="350136">
                <a:tc>
                  <a:txBody>
                    <a:bodyPr/>
                    <a:lstStyle/>
                    <a:p>
                      <a:r>
                        <a:rPr lang="en-SG" sz="1500" b="1" dirty="0">
                          <a:solidFill>
                            <a:srgbClr val="FF7EAC"/>
                          </a:solidFill>
                          <a:latin typeface="Century Gothic" panose="020B0502020202020204" pitchFamily="34" charset="0"/>
                          <a:cs typeface="Helvetica" panose="020B0604020202020204" pitchFamily="34" charset="0"/>
                        </a:rPr>
                        <a:t>R sample code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500" dirty="0" err="1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ggplot</a:t>
                      </a:r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SG" sz="150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</a:t>
                      </a:r>
                      <a:r>
                        <a:rPr lang="en-SG" sz="15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</a:t>
                      </a:r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</a:t>
                      </a:r>
                    </a:p>
                    <a:p>
                      <a:pPr lvl="1" algn="l"/>
                      <a:r>
                        <a:rPr lang="en-SG" sz="1500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geom_density</a:t>
                      </a:r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SG" sz="1500" dirty="0" err="1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aes</a:t>
                      </a:r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SG" sz="150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span, </a:t>
                      </a:r>
                      <a:b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SG" sz="150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 = </a:t>
                      </a:r>
                      <a:r>
                        <a:rPr lang="en-SG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1982209"/>
                  </a:ext>
                </a:extLst>
              </a:tr>
            </a:tbl>
          </a:graphicData>
        </a:graphic>
      </p:graphicFrame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5659299E-3CD7-7F4E-BB7E-857705E5E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76" y="1834412"/>
            <a:ext cx="5885447" cy="38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9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">
      <a:dk1>
        <a:srgbClr val="000000"/>
      </a:dk1>
      <a:lt1>
        <a:srgbClr val="FFFFFF"/>
      </a:lt1>
      <a:dk2>
        <a:srgbClr val="41242D"/>
      </a:dk2>
      <a:lt2>
        <a:srgbClr val="E4E2E8"/>
      </a:lt2>
      <a:accent1>
        <a:srgbClr val="68B43E"/>
      </a:accent1>
      <a:accent2>
        <a:srgbClr val="CAB848"/>
      </a:accent2>
      <a:accent3>
        <a:srgbClr val="E4A45C"/>
      </a:accent3>
      <a:accent4>
        <a:srgbClr val="E94F56"/>
      </a:accent4>
      <a:accent5>
        <a:srgbClr val="3F94EA"/>
      </a:accent5>
      <a:accent6>
        <a:srgbClr val="E650BD"/>
      </a:accent6>
      <a:hlink>
        <a:srgbClr val="9772C7"/>
      </a:hlink>
      <a:folHlink>
        <a:srgbClr val="7F7F7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143</Words>
  <Application>Microsoft Macintosh PowerPoint</Application>
  <PresentationFormat>A4 Paper (210x297 mm)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Courier New</vt:lpstr>
      <vt:lpstr>Ink Free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Viz-ing Data</dc:title>
  <dc:creator>Shi Hui TAN (NEA)</dc:creator>
  <cp:lastModifiedBy>Tan Shi Hui</cp:lastModifiedBy>
  <cp:revision>11</cp:revision>
  <dcterms:created xsi:type="dcterms:W3CDTF">2020-05-18T03:59:43Z</dcterms:created>
  <dcterms:modified xsi:type="dcterms:W3CDTF">2020-05-18T08:38:02Z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NEA-TSH06@soe.sgnet.gov.sg</vt:lpwstr>
  </property>
  <property fmtid="{D5CDD505-2E9C-101B-9397-08002B2CF9AE}" pid="5" name="MSIP_Label_3f9331f7-95a2-472a-92bc-d73219eb516b_SetDate">
    <vt:lpwstr>2020-05-18T04:23:39.3348802Z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00be4dc7-cf35-4ed1-9288-c0b90c6358c8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NEA-TSH06@soe.sgnet.gov.sg</vt:lpwstr>
  </property>
  <property fmtid="{D5CDD505-2E9C-101B-9397-08002B2CF9AE}" pid="13" name="MSIP_Label_4f288355-fb4c-44cd-b9ca-40cfc2aee5f8_SetDate">
    <vt:lpwstr>2020-05-18T04:23:39.3348802Z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00be4dc7-cf35-4ed1-9288-c0b90c6358c8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