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6" r:id="rId3"/>
    <p:sldId id="260" r:id="rId4"/>
    <p:sldId id="265" r:id="rId5"/>
    <p:sldId id="258" r:id="rId6"/>
    <p:sldId id="269" r:id="rId7"/>
    <p:sldId id="275" r:id="rId8"/>
    <p:sldId id="277" r:id="rId9"/>
    <p:sldId id="279" r:id="rId10"/>
    <p:sldId id="278" r:id="rId11"/>
    <p:sldId id="280" r:id="rId12"/>
    <p:sldId id="282" r:id="rId13"/>
    <p:sldId id="281" r:id="rId14"/>
    <p:sldId id="284" r:id="rId15"/>
    <p:sldId id="285" r:id="rId16"/>
    <p:sldId id="286" r:id="rId17"/>
    <p:sldId id="291" r:id="rId18"/>
    <p:sldId id="292" r:id="rId19"/>
    <p:sldId id="289" r:id="rId20"/>
    <p:sldId id="287" r:id="rId21"/>
    <p:sldId id="28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62BFB45-391B-4487-95C9-92AC211F5046}">
          <p14:sldIdLst>
            <p14:sldId id="256"/>
            <p14:sldId id="276"/>
            <p14:sldId id="260"/>
            <p14:sldId id="265"/>
            <p14:sldId id="258"/>
            <p14:sldId id="269"/>
            <p14:sldId id="275"/>
            <p14:sldId id="277"/>
            <p14:sldId id="279"/>
            <p14:sldId id="278"/>
            <p14:sldId id="280"/>
            <p14:sldId id="282"/>
            <p14:sldId id="281"/>
            <p14:sldId id="284"/>
            <p14:sldId id="285"/>
            <p14:sldId id="286"/>
            <p14:sldId id="291"/>
            <p14:sldId id="292"/>
            <p14:sldId id="289"/>
            <p14:sldId id="287"/>
            <p14:sldId id="288"/>
          </p14:sldIdLst>
        </p14:section>
        <p14:section name="无标题节" id="{4ACE17DD-743B-474A-A7F5-6B731720BC0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9" d="100"/>
          <a:sy n="119" d="100"/>
        </p:scale>
        <p:origin x="165"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esktop\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six feature_test1</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val>
            <c:numRef>
              <c:f>Sheet3!$A$1:$A$20</c:f>
              <c:numCache>
                <c:formatCode>General</c:formatCode>
                <c:ptCount val="20"/>
                <c:pt idx="0">
                  <c:v>0.97637850000000004</c:v>
                </c:pt>
                <c:pt idx="1">
                  <c:v>0.98524259999999997</c:v>
                </c:pt>
                <c:pt idx="2">
                  <c:v>0.99473780000000001</c:v>
                </c:pt>
                <c:pt idx="3">
                  <c:v>0.99217619999999995</c:v>
                </c:pt>
                <c:pt idx="4">
                  <c:v>1.245198</c:v>
                </c:pt>
                <c:pt idx="5">
                  <c:v>1.055574</c:v>
                </c:pt>
                <c:pt idx="6">
                  <c:v>0.99935070000000004</c:v>
                </c:pt>
                <c:pt idx="7">
                  <c:v>0.99885520000000005</c:v>
                </c:pt>
                <c:pt idx="8">
                  <c:v>1.1024620000000001</c:v>
                </c:pt>
                <c:pt idx="9">
                  <c:v>1.061515</c:v>
                </c:pt>
                <c:pt idx="10">
                  <c:v>1.0302119999999999</c:v>
                </c:pt>
                <c:pt idx="11">
                  <c:v>1.0063610000000001</c:v>
                </c:pt>
                <c:pt idx="12">
                  <c:v>0.8966826</c:v>
                </c:pt>
                <c:pt idx="13">
                  <c:v>0.95370189999999999</c:v>
                </c:pt>
                <c:pt idx="14">
                  <c:v>0.92232999999999998</c:v>
                </c:pt>
                <c:pt idx="15">
                  <c:v>0.93567219999999995</c:v>
                </c:pt>
                <c:pt idx="16">
                  <c:v>1.0062869999999999</c:v>
                </c:pt>
                <c:pt idx="17">
                  <c:v>0.99481050000000004</c:v>
                </c:pt>
                <c:pt idx="18">
                  <c:v>1.0263960000000001</c:v>
                </c:pt>
                <c:pt idx="19">
                  <c:v>1.0434380000000001</c:v>
                </c:pt>
              </c:numCache>
            </c:numRef>
          </c:val>
          <c:smooth val="0"/>
          <c:extLst>
            <c:ext xmlns:c16="http://schemas.microsoft.com/office/drawing/2014/chart" uri="{C3380CC4-5D6E-409C-BE32-E72D297353CC}">
              <c16:uniqueId val="{00000000-3FA8-4D7C-A55A-FAEEE4332A14}"/>
            </c:ext>
          </c:extLst>
        </c:ser>
        <c:ser>
          <c:idx val="1"/>
          <c:order val="1"/>
          <c:spPr>
            <a:ln w="28575" cap="rnd">
              <a:solidFill>
                <a:schemeClr val="accent2"/>
              </a:solidFill>
              <a:round/>
            </a:ln>
            <a:effectLst/>
          </c:spPr>
          <c:marker>
            <c:symbol val="none"/>
          </c:marker>
          <c:val>
            <c:numRef>
              <c:f>Sheet3!$E$1:$E$20</c:f>
              <c:numCache>
                <c:formatCode>General</c:formatCode>
                <c:ptCount val="20"/>
                <c:pt idx="0">
                  <c:v>0.93399920000000003</c:v>
                </c:pt>
                <c:pt idx="1">
                  <c:v>0.94003829999999999</c:v>
                </c:pt>
                <c:pt idx="2">
                  <c:v>0.97859620000000003</c:v>
                </c:pt>
                <c:pt idx="3">
                  <c:v>0.97795609999999999</c:v>
                </c:pt>
                <c:pt idx="4">
                  <c:v>1.650061</c:v>
                </c:pt>
                <c:pt idx="5">
                  <c:v>1.4618690000000001</c:v>
                </c:pt>
                <c:pt idx="6">
                  <c:v>1.151572</c:v>
                </c:pt>
                <c:pt idx="7">
                  <c:v>0.93825510000000001</c:v>
                </c:pt>
                <c:pt idx="8">
                  <c:v>0.96096809999999999</c:v>
                </c:pt>
                <c:pt idx="9">
                  <c:v>0.99343919999999997</c:v>
                </c:pt>
                <c:pt idx="10">
                  <c:v>0.95120249999999995</c:v>
                </c:pt>
                <c:pt idx="11">
                  <c:v>0.92330000000000001</c:v>
                </c:pt>
                <c:pt idx="12">
                  <c:v>1.734065</c:v>
                </c:pt>
                <c:pt idx="13">
                  <c:v>0.98725289999999999</c:v>
                </c:pt>
                <c:pt idx="14">
                  <c:v>1.2360500000000001</c:v>
                </c:pt>
                <c:pt idx="15">
                  <c:v>1.3458669999999999</c:v>
                </c:pt>
                <c:pt idx="16">
                  <c:v>1.103882</c:v>
                </c:pt>
                <c:pt idx="17">
                  <c:v>1.0951040000000001</c:v>
                </c:pt>
                <c:pt idx="18">
                  <c:v>1.0970169999999999</c:v>
                </c:pt>
                <c:pt idx="19">
                  <c:v>1.0525119999999999</c:v>
                </c:pt>
              </c:numCache>
            </c:numRef>
          </c:val>
          <c:smooth val="0"/>
          <c:extLst>
            <c:ext xmlns:c16="http://schemas.microsoft.com/office/drawing/2014/chart" uri="{C3380CC4-5D6E-409C-BE32-E72D297353CC}">
              <c16:uniqueId val="{00000001-3FA8-4D7C-A55A-FAEEE4332A14}"/>
            </c:ext>
          </c:extLst>
        </c:ser>
        <c:dLbls>
          <c:showLegendKey val="0"/>
          <c:showVal val="0"/>
          <c:showCatName val="0"/>
          <c:showSerName val="0"/>
          <c:showPercent val="0"/>
          <c:showBubbleSize val="0"/>
        </c:dLbls>
        <c:smooth val="0"/>
        <c:axId val="644098223"/>
        <c:axId val="644096975"/>
      </c:lineChart>
      <c:catAx>
        <c:axId val="64409822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44096975"/>
        <c:crosses val="autoZero"/>
        <c:auto val="1"/>
        <c:lblAlgn val="ctr"/>
        <c:lblOffset val="100"/>
        <c:noMultiLvlLbl val="0"/>
      </c:catAx>
      <c:valAx>
        <c:axId val="6440969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44098223"/>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six</a:t>
            </a:r>
            <a:r>
              <a:rPr lang="en-US" altLang="zh-CN" baseline="0"/>
              <a:t> feature_test2</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val>
            <c:numRef>
              <c:f>Sheet3!$A$1:$A$20</c:f>
              <c:numCache>
                <c:formatCode>General</c:formatCode>
                <c:ptCount val="20"/>
                <c:pt idx="0">
                  <c:v>0.97637850000000004</c:v>
                </c:pt>
                <c:pt idx="1">
                  <c:v>0.98524259999999997</c:v>
                </c:pt>
                <c:pt idx="2">
                  <c:v>0.99473780000000001</c:v>
                </c:pt>
                <c:pt idx="3">
                  <c:v>0.99217619999999995</c:v>
                </c:pt>
                <c:pt idx="4">
                  <c:v>1.245198</c:v>
                </c:pt>
                <c:pt idx="5">
                  <c:v>1.055574</c:v>
                </c:pt>
                <c:pt idx="6">
                  <c:v>0.99935070000000004</c:v>
                </c:pt>
                <c:pt idx="7">
                  <c:v>0.99885520000000005</c:v>
                </c:pt>
                <c:pt idx="8">
                  <c:v>1.1024620000000001</c:v>
                </c:pt>
                <c:pt idx="9">
                  <c:v>1.061515</c:v>
                </c:pt>
                <c:pt idx="10">
                  <c:v>1.0302119999999999</c:v>
                </c:pt>
                <c:pt idx="11">
                  <c:v>1.0063610000000001</c:v>
                </c:pt>
                <c:pt idx="12">
                  <c:v>0.8966826</c:v>
                </c:pt>
                <c:pt idx="13">
                  <c:v>0.95370189999999999</c:v>
                </c:pt>
                <c:pt idx="14">
                  <c:v>0.92232999999999998</c:v>
                </c:pt>
                <c:pt idx="15">
                  <c:v>0.93567219999999995</c:v>
                </c:pt>
                <c:pt idx="16">
                  <c:v>1.0062869999999999</c:v>
                </c:pt>
                <c:pt idx="17">
                  <c:v>0.99481050000000004</c:v>
                </c:pt>
                <c:pt idx="18">
                  <c:v>1.0263960000000001</c:v>
                </c:pt>
                <c:pt idx="19">
                  <c:v>1.0434380000000001</c:v>
                </c:pt>
              </c:numCache>
            </c:numRef>
          </c:val>
          <c:smooth val="0"/>
          <c:extLst>
            <c:ext xmlns:c16="http://schemas.microsoft.com/office/drawing/2014/chart" uri="{C3380CC4-5D6E-409C-BE32-E72D297353CC}">
              <c16:uniqueId val="{00000000-1BF5-4D82-9694-30C2F0D6CE22}"/>
            </c:ext>
          </c:extLst>
        </c:ser>
        <c:ser>
          <c:idx val="1"/>
          <c:order val="1"/>
          <c:spPr>
            <a:ln w="28575" cap="rnd">
              <a:solidFill>
                <a:schemeClr val="accent2"/>
              </a:solidFill>
              <a:round/>
            </a:ln>
            <a:effectLst/>
          </c:spPr>
          <c:marker>
            <c:symbol val="none"/>
          </c:marker>
          <c:val>
            <c:numRef>
              <c:f>Sheet3!$F$1:$F$20</c:f>
              <c:numCache>
                <c:formatCode>General</c:formatCode>
                <c:ptCount val="20"/>
                <c:pt idx="0">
                  <c:v>0.93602989999999997</c:v>
                </c:pt>
                <c:pt idx="1">
                  <c:v>0.95281629999999995</c:v>
                </c:pt>
                <c:pt idx="2">
                  <c:v>0.98638369999999997</c:v>
                </c:pt>
                <c:pt idx="3">
                  <c:v>0.98505620000000005</c:v>
                </c:pt>
                <c:pt idx="4">
                  <c:v>1.6242719999999999</c:v>
                </c:pt>
                <c:pt idx="5">
                  <c:v>1.275037</c:v>
                </c:pt>
                <c:pt idx="6">
                  <c:v>1.06549</c:v>
                </c:pt>
                <c:pt idx="7">
                  <c:v>0.97897599999999996</c:v>
                </c:pt>
                <c:pt idx="8">
                  <c:v>0.96231140000000004</c:v>
                </c:pt>
                <c:pt idx="9">
                  <c:v>0.9832166</c:v>
                </c:pt>
                <c:pt idx="10">
                  <c:v>0.95484190000000002</c:v>
                </c:pt>
                <c:pt idx="11">
                  <c:v>0.95603970000000005</c:v>
                </c:pt>
                <c:pt idx="12">
                  <c:v>1.6407529999999999</c:v>
                </c:pt>
                <c:pt idx="13">
                  <c:v>1.1218440000000001</c:v>
                </c:pt>
                <c:pt idx="14">
                  <c:v>0.97530779999999995</c:v>
                </c:pt>
                <c:pt idx="15">
                  <c:v>1.2881940000000001</c:v>
                </c:pt>
                <c:pt idx="16">
                  <c:v>1.020418</c:v>
                </c:pt>
                <c:pt idx="17">
                  <c:v>1.009884</c:v>
                </c:pt>
                <c:pt idx="18">
                  <c:v>1.1006819999999999</c:v>
                </c:pt>
                <c:pt idx="19">
                  <c:v>1.0441739999999999</c:v>
                </c:pt>
              </c:numCache>
            </c:numRef>
          </c:val>
          <c:smooth val="0"/>
          <c:extLst>
            <c:ext xmlns:c16="http://schemas.microsoft.com/office/drawing/2014/chart" uri="{C3380CC4-5D6E-409C-BE32-E72D297353CC}">
              <c16:uniqueId val="{00000001-1BF5-4D82-9694-30C2F0D6CE22}"/>
            </c:ext>
          </c:extLst>
        </c:ser>
        <c:dLbls>
          <c:showLegendKey val="0"/>
          <c:showVal val="0"/>
          <c:showCatName val="0"/>
          <c:showSerName val="0"/>
          <c:showPercent val="0"/>
          <c:showBubbleSize val="0"/>
        </c:dLbls>
        <c:smooth val="0"/>
        <c:axId val="318856559"/>
        <c:axId val="318854479"/>
      </c:lineChart>
      <c:catAx>
        <c:axId val="31885655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18854479"/>
        <c:crosses val="autoZero"/>
        <c:auto val="1"/>
        <c:lblAlgn val="ctr"/>
        <c:lblOffset val="100"/>
        <c:noMultiLvlLbl val="0"/>
      </c:catAx>
      <c:valAx>
        <c:axId val="3188544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18856559"/>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95BBFB-B74B-4613-8429-95DC0FFCAC21}" type="datetimeFigureOut">
              <a:rPr lang="zh-CN" altLang="en-US" smtClean="0"/>
              <a:t>2018/11/23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DD178E-8169-4AD7-AB9B-5819B4D69734}" type="slidenum">
              <a:rPr lang="zh-CN" altLang="en-US" smtClean="0"/>
              <a:t>‹#›</a:t>
            </a:fld>
            <a:endParaRPr lang="zh-CN" altLang="en-US"/>
          </a:p>
        </p:txBody>
      </p:sp>
    </p:spTree>
    <p:extLst>
      <p:ext uri="{BB962C8B-B14F-4D97-AF65-F5344CB8AC3E}">
        <p14:creationId xmlns:p14="http://schemas.microsoft.com/office/powerpoint/2010/main" val="385698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AD5351F-2E8D-4DEE-B6EC-8929D2BDC10D}" type="datetimeFigureOut">
              <a:rPr lang="zh-CN" altLang="en-US" smtClean="0"/>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60DB8F-C229-41F0-AF79-AE8B24043458}" type="slidenum">
              <a:rPr lang="zh-CN" altLang="en-US" smtClean="0"/>
              <a:t>‹#›</a:t>
            </a:fld>
            <a:endParaRPr lang="zh-CN" altLang="en-US"/>
          </a:p>
        </p:txBody>
      </p:sp>
    </p:spTree>
    <p:extLst>
      <p:ext uri="{BB962C8B-B14F-4D97-AF65-F5344CB8AC3E}">
        <p14:creationId xmlns:p14="http://schemas.microsoft.com/office/powerpoint/2010/main" val="1958460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AD5351F-2E8D-4DEE-B6EC-8929D2BDC10D}" type="datetimeFigureOut">
              <a:rPr lang="zh-CN" altLang="en-US" smtClean="0"/>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60DB8F-C229-41F0-AF79-AE8B24043458}" type="slidenum">
              <a:rPr lang="zh-CN" altLang="en-US" smtClean="0"/>
              <a:t>‹#›</a:t>
            </a:fld>
            <a:endParaRPr lang="zh-CN" altLang="en-US"/>
          </a:p>
        </p:txBody>
      </p:sp>
    </p:spTree>
    <p:extLst>
      <p:ext uri="{BB962C8B-B14F-4D97-AF65-F5344CB8AC3E}">
        <p14:creationId xmlns:p14="http://schemas.microsoft.com/office/powerpoint/2010/main" val="2181029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AD5351F-2E8D-4DEE-B6EC-8929D2BDC10D}" type="datetimeFigureOut">
              <a:rPr lang="zh-CN" altLang="en-US" smtClean="0"/>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60DB8F-C229-41F0-AF79-AE8B24043458}" type="slidenum">
              <a:rPr lang="zh-CN" altLang="en-US" smtClean="0"/>
              <a:t>‹#›</a:t>
            </a:fld>
            <a:endParaRPr lang="zh-CN" altLang="en-US"/>
          </a:p>
        </p:txBody>
      </p:sp>
    </p:spTree>
    <p:extLst>
      <p:ext uri="{BB962C8B-B14F-4D97-AF65-F5344CB8AC3E}">
        <p14:creationId xmlns:p14="http://schemas.microsoft.com/office/powerpoint/2010/main" val="310106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AD5351F-2E8D-4DEE-B6EC-8929D2BDC10D}" type="datetimeFigureOut">
              <a:rPr lang="zh-CN" altLang="en-US" smtClean="0"/>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60DB8F-C229-41F0-AF79-AE8B24043458}" type="slidenum">
              <a:rPr lang="zh-CN" altLang="en-US" smtClean="0"/>
              <a:t>‹#›</a:t>
            </a:fld>
            <a:endParaRPr lang="zh-CN" altLang="en-US"/>
          </a:p>
        </p:txBody>
      </p:sp>
    </p:spTree>
    <p:extLst>
      <p:ext uri="{BB962C8B-B14F-4D97-AF65-F5344CB8AC3E}">
        <p14:creationId xmlns:p14="http://schemas.microsoft.com/office/powerpoint/2010/main" val="4154343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AD5351F-2E8D-4DEE-B6EC-8929D2BDC10D}" type="datetimeFigureOut">
              <a:rPr lang="zh-CN" altLang="en-US" smtClean="0"/>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60DB8F-C229-41F0-AF79-AE8B24043458}" type="slidenum">
              <a:rPr lang="zh-CN" altLang="en-US" smtClean="0"/>
              <a:t>‹#›</a:t>
            </a:fld>
            <a:endParaRPr lang="zh-CN" altLang="en-US"/>
          </a:p>
        </p:txBody>
      </p:sp>
    </p:spTree>
    <p:extLst>
      <p:ext uri="{BB962C8B-B14F-4D97-AF65-F5344CB8AC3E}">
        <p14:creationId xmlns:p14="http://schemas.microsoft.com/office/powerpoint/2010/main" val="1682832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AD5351F-2E8D-4DEE-B6EC-8929D2BDC10D}" type="datetimeFigureOut">
              <a:rPr lang="zh-CN" altLang="en-US" smtClean="0"/>
              <a:t>2018/11/23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60DB8F-C229-41F0-AF79-AE8B24043458}" type="slidenum">
              <a:rPr lang="zh-CN" altLang="en-US" smtClean="0"/>
              <a:t>‹#›</a:t>
            </a:fld>
            <a:endParaRPr lang="zh-CN" altLang="en-US"/>
          </a:p>
        </p:txBody>
      </p:sp>
    </p:spTree>
    <p:extLst>
      <p:ext uri="{BB962C8B-B14F-4D97-AF65-F5344CB8AC3E}">
        <p14:creationId xmlns:p14="http://schemas.microsoft.com/office/powerpoint/2010/main" val="375296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AD5351F-2E8D-4DEE-B6EC-8929D2BDC10D}" type="datetimeFigureOut">
              <a:rPr lang="zh-CN" altLang="en-US" smtClean="0"/>
              <a:t>2018/11/23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960DB8F-C229-41F0-AF79-AE8B24043458}" type="slidenum">
              <a:rPr lang="zh-CN" altLang="en-US" smtClean="0"/>
              <a:t>‹#›</a:t>
            </a:fld>
            <a:endParaRPr lang="zh-CN" altLang="en-US"/>
          </a:p>
        </p:txBody>
      </p:sp>
    </p:spTree>
    <p:extLst>
      <p:ext uri="{BB962C8B-B14F-4D97-AF65-F5344CB8AC3E}">
        <p14:creationId xmlns:p14="http://schemas.microsoft.com/office/powerpoint/2010/main" val="3740311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AD5351F-2E8D-4DEE-B6EC-8929D2BDC10D}" type="datetimeFigureOut">
              <a:rPr lang="zh-CN" altLang="en-US" smtClean="0"/>
              <a:t>2018/11/23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960DB8F-C229-41F0-AF79-AE8B24043458}" type="slidenum">
              <a:rPr lang="zh-CN" altLang="en-US" smtClean="0"/>
              <a:t>‹#›</a:t>
            </a:fld>
            <a:endParaRPr lang="zh-CN" altLang="en-US"/>
          </a:p>
        </p:txBody>
      </p:sp>
    </p:spTree>
    <p:extLst>
      <p:ext uri="{BB962C8B-B14F-4D97-AF65-F5344CB8AC3E}">
        <p14:creationId xmlns:p14="http://schemas.microsoft.com/office/powerpoint/2010/main" val="3331549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AD5351F-2E8D-4DEE-B6EC-8929D2BDC10D}" type="datetimeFigureOut">
              <a:rPr lang="zh-CN" altLang="en-US" smtClean="0"/>
              <a:t>2018/11/23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960DB8F-C229-41F0-AF79-AE8B24043458}" type="slidenum">
              <a:rPr lang="zh-CN" altLang="en-US" smtClean="0"/>
              <a:t>‹#›</a:t>
            </a:fld>
            <a:endParaRPr lang="zh-CN" altLang="en-US"/>
          </a:p>
        </p:txBody>
      </p:sp>
    </p:spTree>
    <p:extLst>
      <p:ext uri="{BB962C8B-B14F-4D97-AF65-F5344CB8AC3E}">
        <p14:creationId xmlns:p14="http://schemas.microsoft.com/office/powerpoint/2010/main" val="2875837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AD5351F-2E8D-4DEE-B6EC-8929D2BDC10D}" type="datetimeFigureOut">
              <a:rPr lang="zh-CN" altLang="en-US" smtClean="0"/>
              <a:t>2018/11/23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60DB8F-C229-41F0-AF79-AE8B24043458}" type="slidenum">
              <a:rPr lang="zh-CN" altLang="en-US" smtClean="0"/>
              <a:t>‹#›</a:t>
            </a:fld>
            <a:endParaRPr lang="zh-CN" altLang="en-US"/>
          </a:p>
        </p:txBody>
      </p:sp>
    </p:spTree>
    <p:extLst>
      <p:ext uri="{BB962C8B-B14F-4D97-AF65-F5344CB8AC3E}">
        <p14:creationId xmlns:p14="http://schemas.microsoft.com/office/powerpoint/2010/main" val="664602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AD5351F-2E8D-4DEE-B6EC-8929D2BDC10D}" type="datetimeFigureOut">
              <a:rPr lang="zh-CN" altLang="en-US" smtClean="0"/>
              <a:t>2018/11/23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60DB8F-C229-41F0-AF79-AE8B24043458}" type="slidenum">
              <a:rPr lang="zh-CN" altLang="en-US" smtClean="0"/>
              <a:t>‹#›</a:t>
            </a:fld>
            <a:endParaRPr lang="zh-CN" altLang="en-US"/>
          </a:p>
        </p:txBody>
      </p:sp>
    </p:spTree>
    <p:extLst>
      <p:ext uri="{BB962C8B-B14F-4D97-AF65-F5344CB8AC3E}">
        <p14:creationId xmlns:p14="http://schemas.microsoft.com/office/powerpoint/2010/main" val="191287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5351F-2E8D-4DEE-B6EC-8929D2BDC10D}" type="datetimeFigureOut">
              <a:rPr lang="zh-CN" altLang="en-US" smtClean="0"/>
              <a:t>2018/11/23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60DB8F-C229-41F0-AF79-AE8B24043458}" type="slidenum">
              <a:rPr lang="zh-CN" altLang="en-US" smtClean="0"/>
              <a:t>‹#›</a:t>
            </a:fld>
            <a:endParaRPr lang="zh-CN" altLang="en-US"/>
          </a:p>
        </p:txBody>
      </p:sp>
    </p:spTree>
    <p:extLst>
      <p:ext uri="{BB962C8B-B14F-4D97-AF65-F5344CB8AC3E}">
        <p14:creationId xmlns:p14="http://schemas.microsoft.com/office/powerpoint/2010/main" val="155795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99878" y="3886768"/>
            <a:ext cx="1439333" cy="338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第一段时间</a:t>
            </a:r>
            <a:endParaRPr lang="zh-CN" altLang="en-US" dirty="0"/>
          </a:p>
        </p:txBody>
      </p:sp>
      <p:cxnSp>
        <p:nvCxnSpPr>
          <p:cNvPr id="7" name="直接箭头连接符 6"/>
          <p:cNvCxnSpPr>
            <a:stCxn id="4" idx="3"/>
          </p:cNvCxnSpPr>
          <p:nvPr/>
        </p:nvCxnSpPr>
        <p:spPr>
          <a:xfrm flipV="1">
            <a:off x="7539211" y="4056101"/>
            <a:ext cx="3979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7987945" y="3886768"/>
            <a:ext cx="1439333" cy="338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第二段时间</a:t>
            </a:r>
            <a:endParaRPr lang="zh-CN" altLang="en-US" dirty="0"/>
          </a:p>
        </p:txBody>
      </p:sp>
      <p:cxnSp>
        <p:nvCxnSpPr>
          <p:cNvPr id="10" name="直接箭头连接符 9"/>
          <p:cNvCxnSpPr/>
          <p:nvPr/>
        </p:nvCxnSpPr>
        <p:spPr>
          <a:xfrm flipV="1">
            <a:off x="9478079" y="4056100"/>
            <a:ext cx="3979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926813" y="3886768"/>
            <a:ext cx="1439333" cy="338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第三段时间</a:t>
            </a:r>
            <a:endParaRPr lang="zh-CN" altLang="en-US" dirty="0"/>
          </a:p>
        </p:txBody>
      </p:sp>
      <p:sp>
        <p:nvSpPr>
          <p:cNvPr id="12" name="文本框 11"/>
          <p:cNvSpPr txBox="1"/>
          <p:nvPr/>
        </p:nvSpPr>
        <p:spPr>
          <a:xfrm>
            <a:off x="3334450" y="584943"/>
            <a:ext cx="6045200" cy="461665"/>
          </a:xfrm>
          <a:prstGeom prst="rect">
            <a:avLst/>
          </a:prstGeom>
          <a:noFill/>
        </p:spPr>
        <p:txBody>
          <a:bodyPr wrap="square" rtlCol="0">
            <a:spAutoFit/>
          </a:bodyPr>
          <a:lstStyle/>
          <a:p>
            <a:pPr algn="ctr"/>
            <a:r>
              <a:rPr lang="zh-CN" altLang="en-US" sz="2400" b="1" dirty="0" smtClean="0"/>
              <a:t>基于强化学习的实时参数优化方案</a:t>
            </a:r>
            <a:endParaRPr lang="zh-CN" altLang="en-US" sz="2400" b="1" dirty="0"/>
          </a:p>
        </p:txBody>
      </p:sp>
      <p:cxnSp>
        <p:nvCxnSpPr>
          <p:cNvPr id="16" name="曲线连接符 15"/>
          <p:cNvCxnSpPr>
            <a:stCxn id="4" idx="0"/>
            <a:endCxn id="19" idx="1"/>
          </p:cNvCxnSpPr>
          <p:nvPr/>
        </p:nvCxnSpPr>
        <p:spPr>
          <a:xfrm rot="5400000" flipH="1" flipV="1">
            <a:off x="7213377" y="2883602"/>
            <a:ext cx="609335" cy="13969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8216544" y="3162868"/>
            <a:ext cx="1016000" cy="229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更新调整比例</a:t>
            </a:r>
            <a:endParaRPr lang="zh-CN" altLang="en-US" sz="900" dirty="0"/>
          </a:p>
        </p:txBody>
      </p:sp>
      <p:sp>
        <p:nvSpPr>
          <p:cNvPr id="20" name="矩形 19"/>
          <p:cNvSpPr/>
          <p:nvPr/>
        </p:nvSpPr>
        <p:spPr>
          <a:xfrm>
            <a:off x="6099345" y="3212119"/>
            <a:ext cx="1278999" cy="161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初始化调整比例</a:t>
            </a:r>
            <a:endParaRPr lang="zh-CN" altLang="en-US" sz="900" dirty="0"/>
          </a:p>
        </p:txBody>
      </p:sp>
      <p:sp>
        <p:nvSpPr>
          <p:cNvPr id="26" name="矩形 25"/>
          <p:cNvSpPr/>
          <p:nvPr/>
        </p:nvSpPr>
        <p:spPr>
          <a:xfrm>
            <a:off x="10070744" y="3210202"/>
            <a:ext cx="1016000" cy="229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更新调整比例</a:t>
            </a:r>
            <a:endParaRPr lang="zh-CN" altLang="en-US" sz="900" dirty="0"/>
          </a:p>
        </p:txBody>
      </p:sp>
      <p:cxnSp>
        <p:nvCxnSpPr>
          <p:cNvPr id="27" name="曲线连接符 26"/>
          <p:cNvCxnSpPr/>
          <p:nvPr/>
        </p:nvCxnSpPr>
        <p:spPr>
          <a:xfrm rot="5400000" flipH="1" flipV="1">
            <a:off x="9074983" y="2930935"/>
            <a:ext cx="609335" cy="13969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0" idx="2"/>
          </p:cNvCxnSpPr>
          <p:nvPr/>
        </p:nvCxnSpPr>
        <p:spPr>
          <a:xfrm flipH="1">
            <a:off x="6734878" y="3374018"/>
            <a:ext cx="3967" cy="512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8681151" y="3349393"/>
            <a:ext cx="3967" cy="512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10609303" y="3444378"/>
            <a:ext cx="3967" cy="512750"/>
          </a:xfrm>
          <a:prstGeom prst="line">
            <a:avLst/>
          </a:prstGeom>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655692" y="1470986"/>
            <a:ext cx="10723013" cy="49065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思考：用历史实验寻找出来的最优参数对未来时间段的预测是否一定合适？</a:t>
            </a:r>
            <a:endParaRPr lang="zh-CN" altLang="en-US" dirty="0">
              <a:solidFill>
                <a:srgbClr val="FF0000"/>
              </a:solidFill>
            </a:endParaRPr>
          </a:p>
        </p:txBody>
      </p:sp>
      <p:sp>
        <p:nvSpPr>
          <p:cNvPr id="21" name="文本框 20"/>
          <p:cNvSpPr txBox="1"/>
          <p:nvPr/>
        </p:nvSpPr>
        <p:spPr>
          <a:xfrm>
            <a:off x="746482" y="2762247"/>
            <a:ext cx="3068816" cy="1754326"/>
          </a:xfrm>
          <a:prstGeom prst="rect">
            <a:avLst/>
          </a:prstGeom>
          <a:noFill/>
        </p:spPr>
        <p:txBody>
          <a:bodyPr wrap="square" rtlCol="0">
            <a:spAutoFit/>
          </a:bodyPr>
          <a:lstStyle/>
          <a:p>
            <a:r>
              <a:rPr lang="zh-CN" altLang="en-US" dirty="0" smtClean="0"/>
              <a:t>上一时间段的</a:t>
            </a:r>
            <a:r>
              <a:rPr lang="en-US" altLang="zh-CN" dirty="0" smtClean="0"/>
              <a:t>U200,V850,PRECT,Q850</a:t>
            </a:r>
            <a:r>
              <a:rPr lang="en-US" altLang="zh-CN" dirty="0"/>
              <a:t>,</a:t>
            </a:r>
            <a:r>
              <a:rPr lang="en-US" altLang="zh-CN" dirty="0" smtClean="0"/>
              <a:t>T850</a:t>
            </a:r>
          </a:p>
          <a:p>
            <a:endParaRPr lang="en-US" altLang="zh-CN" dirty="0"/>
          </a:p>
          <a:p>
            <a:r>
              <a:rPr lang="zh-CN" altLang="en-US" dirty="0" smtClean="0"/>
              <a:t>上一天同一时间段的</a:t>
            </a:r>
            <a:r>
              <a:rPr lang="en-US" altLang="zh-CN" dirty="0" smtClean="0"/>
              <a:t>U200,V850,PRECT,Q850,T850</a:t>
            </a:r>
            <a:endParaRPr lang="en-US" altLang="zh-CN" dirty="0"/>
          </a:p>
          <a:p>
            <a:r>
              <a:rPr lang="zh-CN" altLang="en-US" dirty="0"/>
              <a:t>等</a:t>
            </a:r>
            <a:endParaRPr lang="en-US" altLang="zh-CN" dirty="0" smtClean="0"/>
          </a:p>
        </p:txBody>
      </p:sp>
      <p:sp>
        <p:nvSpPr>
          <p:cNvPr id="22" name="文本框 21"/>
          <p:cNvSpPr txBox="1"/>
          <p:nvPr/>
        </p:nvSpPr>
        <p:spPr>
          <a:xfrm>
            <a:off x="4432587" y="2762247"/>
            <a:ext cx="1357810" cy="2031325"/>
          </a:xfrm>
          <a:prstGeom prst="rect">
            <a:avLst/>
          </a:prstGeom>
          <a:noFill/>
        </p:spPr>
        <p:txBody>
          <a:bodyPr wrap="square" rtlCol="0">
            <a:spAutoFit/>
          </a:bodyPr>
          <a:lstStyle/>
          <a:p>
            <a:r>
              <a:rPr lang="en-US" altLang="zh-CN" dirty="0" smtClean="0"/>
              <a:t>a1_c0_lnd</a:t>
            </a:r>
          </a:p>
          <a:p>
            <a:endParaRPr lang="en-US" altLang="zh-CN" dirty="0"/>
          </a:p>
          <a:p>
            <a:r>
              <a:rPr lang="en-US" altLang="zh-CN" dirty="0" smtClean="0"/>
              <a:t>a2_c0_ocn</a:t>
            </a:r>
          </a:p>
          <a:p>
            <a:endParaRPr lang="en-US" altLang="zh-CN" dirty="0"/>
          </a:p>
          <a:p>
            <a:r>
              <a:rPr lang="en-US" altLang="zh-CN" dirty="0"/>
              <a:t>a</a:t>
            </a:r>
            <a:r>
              <a:rPr lang="en-US" altLang="zh-CN" dirty="0" smtClean="0"/>
              <a:t>3_ai</a:t>
            </a:r>
          </a:p>
          <a:p>
            <a:endParaRPr lang="en-US" altLang="zh-CN" dirty="0"/>
          </a:p>
          <a:p>
            <a:r>
              <a:rPr lang="en-US" altLang="zh-CN" dirty="0"/>
              <a:t>a</a:t>
            </a:r>
            <a:r>
              <a:rPr lang="en-US" altLang="zh-CN" dirty="0" smtClean="0"/>
              <a:t>3_tau</a:t>
            </a:r>
          </a:p>
        </p:txBody>
      </p:sp>
      <p:sp>
        <p:nvSpPr>
          <p:cNvPr id="3" name="矩形 2"/>
          <p:cNvSpPr/>
          <p:nvPr/>
        </p:nvSpPr>
        <p:spPr>
          <a:xfrm>
            <a:off x="746482" y="5530885"/>
            <a:ext cx="10803302" cy="5620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探索能不能通过过去一段时间的输出结果对未来的不确定参数选择做出指导</a:t>
            </a:r>
            <a:endParaRPr lang="zh-CN" altLang="en-US" b="1" dirty="0">
              <a:solidFill>
                <a:schemeClr val="tx1"/>
              </a:solidFill>
            </a:endParaRPr>
          </a:p>
        </p:txBody>
      </p:sp>
      <p:sp>
        <p:nvSpPr>
          <p:cNvPr id="5" name="矩形 4"/>
          <p:cNvSpPr/>
          <p:nvPr/>
        </p:nvSpPr>
        <p:spPr>
          <a:xfrm>
            <a:off x="683260" y="2647628"/>
            <a:ext cx="3122175" cy="18689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309363" y="2417157"/>
            <a:ext cx="1409515" cy="271778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3843998" y="3444378"/>
            <a:ext cx="455502" cy="331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171899" y="2417157"/>
            <a:ext cx="2898845" cy="3450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bg2">
                    <a:lumMod val="10000"/>
                  </a:schemeClr>
                </a:solidFill>
              </a:rPr>
              <a:t>动态参数调整</a:t>
            </a:r>
            <a:endParaRPr lang="zh-CN" altLang="en-US" b="1" dirty="0">
              <a:solidFill>
                <a:schemeClr val="bg2">
                  <a:lumMod val="10000"/>
                </a:schemeClr>
              </a:solidFill>
            </a:endParaRPr>
          </a:p>
        </p:txBody>
      </p:sp>
    </p:spTree>
    <p:extLst>
      <p:ext uri="{BB962C8B-B14F-4D97-AF65-F5344CB8AC3E}">
        <p14:creationId xmlns:p14="http://schemas.microsoft.com/office/powerpoint/2010/main" val="2509770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76237" y="1737812"/>
            <a:ext cx="4429125" cy="3286125"/>
          </a:xfrm>
          <a:prstGeom prst="rect">
            <a:avLst/>
          </a:prstGeom>
        </p:spPr>
      </p:pic>
      <p:sp>
        <p:nvSpPr>
          <p:cNvPr id="4" name="文本框 3"/>
          <p:cNvSpPr txBox="1"/>
          <p:nvPr/>
        </p:nvSpPr>
        <p:spPr>
          <a:xfrm>
            <a:off x="3877224" y="376589"/>
            <a:ext cx="5479143" cy="461665"/>
          </a:xfrm>
          <a:prstGeom prst="rect">
            <a:avLst/>
          </a:prstGeom>
          <a:noFill/>
        </p:spPr>
        <p:txBody>
          <a:bodyPr wrap="square" rtlCol="0">
            <a:spAutoFit/>
          </a:bodyPr>
          <a:lstStyle/>
          <a:p>
            <a:pPr algn="ctr"/>
            <a:r>
              <a:rPr lang="en-US" altLang="zh-CN" sz="2400" b="1" dirty="0"/>
              <a:t>DDPG</a:t>
            </a:r>
            <a:r>
              <a:rPr lang="en-US" altLang="zh-CN" sz="2400" b="1" dirty="0" smtClean="0"/>
              <a:t>_RL</a:t>
            </a:r>
            <a:r>
              <a:rPr lang="zh-CN" altLang="en-US" sz="2400" b="1" dirty="0" smtClean="0"/>
              <a:t>算法结果</a:t>
            </a:r>
            <a:endParaRPr lang="zh-CN" altLang="en-US" sz="2400" b="1" dirty="0"/>
          </a:p>
        </p:txBody>
      </p:sp>
      <p:sp>
        <p:nvSpPr>
          <p:cNvPr id="5" name="文本框 4"/>
          <p:cNvSpPr txBox="1"/>
          <p:nvPr/>
        </p:nvSpPr>
        <p:spPr>
          <a:xfrm>
            <a:off x="5153335" y="1576138"/>
            <a:ext cx="6328612" cy="1477328"/>
          </a:xfrm>
          <a:prstGeom prst="rect">
            <a:avLst/>
          </a:prstGeom>
          <a:noFill/>
        </p:spPr>
        <p:txBody>
          <a:bodyPr wrap="square" rtlCol="0">
            <a:spAutoFit/>
          </a:bodyPr>
          <a:lstStyle/>
          <a:p>
            <a:r>
              <a:rPr lang="en-US" altLang="zh-CN" dirty="0" smtClean="0"/>
              <a:t>DDPG</a:t>
            </a:r>
            <a:r>
              <a:rPr lang="zh-CN" altLang="en-US" dirty="0" smtClean="0"/>
              <a:t>方法单步更新，</a:t>
            </a:r>
            <a:r>
              <a:rPr lang="en-US" altLang="zh-CN" dirty="0" smtClean="0"/>
              <a:t>observation</a:t>
            </a:r>
            <a:r>
              <a:rPr lang="zh-CN" altLang="en-US" dirty="0" smtClean="0"/>
              <a:t>到</a:t>
            </a:r>
            <a:r>
              <a:rPr lang="en-US" altLang="zh-CN" dirty="0" smtClean="0"/>
              <a:t>action</a:t>
            </a:r>
            <a:r>
              <a:rPr lang="zh-CN" altLang="en-US" dirty="0" smtClean="0"/>
              <a:t>的模型初始化后，每一步更新都将（</a:t>
            </a:r>
            <a:r>
              <a:rPr lang="en-US" altLang="zh-CN" dirty="0" err="1" smtClean="0"/>
              <a:t>s,a,r,s</a:t>
            </a:r>
            <a:r>
              <a:rPr lang="en-US" altLang="zh-CN" dirty="0" smtClean="0"/>
              <a:t>_</a:t>
            </a:r>
            <a:r>
              <a:rPr lang="zh-CN" altLang="en-US" dirty="0" smtClean="0"/>
              <a:t>）存到</a:t>
            </a:r>
            <a:r>
              <a:rPr lang="en-US" altLang="zh-CN" dirty="0" smtClean="0"/>
              <a:t>Memory</a:t>
            </a:r>
            <a:r>
              <a:rPr lang="zh-CN" altLang="en-US" dirty="0" smtClean="0"/>
              <a:t>中去。再随机从</a:t>
            </a:r>
            <a:r>
              <a:rPr lang="en-US" altLang="zh-CN" dirty="0" smtClean="0"/>
              <a:t>Memory</a:t>
            </a:r>
            <a:r>
              <a:rPr lang="zh-CN" altLang="en-US" dirty="0" smtClean="0"/>
              <a:t>中选取样本训练</a:t>
            </a:r>
            <a:r>
              <a:rPr lang="en-US" altLang="zh-CN" dirty="0" smtClean="0"/>
              <a:t>observation</a:t>
            </a:r>
            <a:r>
              <a:rPr lang="zh-CN" altLang="en-US" dirty="0" smtClean="0"/>
              <a:t>到</a:t>
            </a:r>
            <a:r>
              <a:rPr lang="en-US" altLang="zh-CN" dirty="0" smtClean="0"/>
              <a:t>action</a:t>
            </a:r>
            <a:r>
              <a:rPr lang="zh-CN" altLang="en-US" dirty="0" smtClean="0"/>
              <a:t>的模型，去除了连续训练的相关性，且因为有</a:t>
            </a:r>
            <a:r>
              <a:rPr lang="en-US" altLang="zh-CN" dirty="0" smtClean="0"/>
              <a:t>actor</a:t>
            </a:r>
            <a:r>
              <a:rPr lang="zh-CN" altLang="en-US" dirty="0" smtClean="0"/>
              <a:t>和</a:t>
            </a:r>
            <a:r>
              <a:rPr lang="en-US" altLang="zh-CN" dirty="0" smtClean="0"/>
              <a:t>critic</a:t>
            </a:r>
            <a:r>
              <a:rPr lang="zh-CN" altLang="en-US" dirty="0" smtClean="0"/>
              <a:t>网络相互影响。模型训练过程很难稳定</a:t>
            </a:r>
            <a:endParaRPr lang="zh-CN" altLang="en-US" dirty="0"/>
          </a:p>
        </p:txBody>
      </p:sp>
      <p:sp>
        <p:nvSpPr>
          <p:cNvPr id="6" name="文本框 5"/>
          <p:cNvSpPr txBox="1"/>
          <p:nvPr/>
        </p:nvSpPr>
        <p:spPr>
          <a:xfrm>
            <a:off x="5153335" y="3709737"/>
            <a:ext cx="6288506" cy="1754326"/>
          </a:xfrm>
          <a:prstGeom prst="rect">
            <a:avLst/>
          </a:prstGeom>
          <a:noFill/>
        </p:spPr>
        <p:txBody>
          <a:bodyPr wrap="square" rtlCol="0">
            <a:spAutoFit/>
          </a:bodyPr>
          <a:lstStyle/>
          <a:p>
            <a:r>
              <a:rPr lang="zh-CN" altLang="en-US" dirty="0" smtClean="0"/>
              <a:t>目前</a:t>
            </a:r>
            <a:r>
              <a:rPr lang="en-US" altLang="zh-CN" dirty="0" smtClean="0"/>
              <a:t>Action</a:t>
            </a:r>
            <a:r>
              <a:rPr lang="zh-CN" altLang="en-US" dirty="0" smtClean="0"/>
              <a:t>网络三层 第一层为输入层</a:t>
            </a:r>
            <a:r>
              <a:rPr lang="en-US" altLang="zh-CN" dirty="0" smtClean="0"/>
              <a:t>state</a:t>
            </a:r>
            <a:r>
              <a:rPr lang="zh-CN" altLang="en-US" dirty="0" smtClean="0"/>
              <a:t>，第二层</a:t>
            </a:r>
            <a:r>
              <a:rPr lang="en-US" altLang="zh-CN" dirty="0" smtClean="0"/>
              <a:t>30</a:t>
            </a:r>
            <a:r>
              <a:rPr lang="zh-CN" altLang="en-US" dirty="0" smtClean="0"/>
              <a:t>个隐元，第三层为输出层，即</a:t>
            </a:r>
            <a:r>
              <a:rPr lang="zh-CN" altLang="en-US" dirty="0"/>
              <a:t>参数</a:t>
            </a:r>
            <a:r>
              <a:rPr lang="zh-CN" altLang="en-US" dirty="0" smtClean="0"/>
              <a:t>调整比例</a:t>
            </a:r>
            <a:endParaRPr lang="en-US" altLang="zh-CN" dirty="0" smtClean="0"/>
          </a:p>
          <a:p>
            <a:endParaRPr lang="en-US" altLang="zh-CN" dirty="0"/>
          </a:p>
          <a:p>
            <a:r>
              <a:rPr lang="en-US" altLang="zh-CN" dirty="0" smtClean="0"/>
              <a:t>Critic</a:t>
            </a:r>
            <a:r>
              <a:rPr lang="zh-CN" altLang="en-US" dirty="0" smtClean="0"/>
              <a:t>网络二层，输入层为</a:t>
            </a:r>
            <a:r>
              <a:rPr lang="en-US" altLang="zh-CN" dirty="0" smtClean="0"/>
              <a:t>state</a:t>
            </a:r>
            <a:r>
              <a:rPr lang="zh-CN" altLang="en-US" dirty="0" smtClean="0"/>
              <a:t>和</a:t>
            </a:r>
            <a:r>
              <a:rPr lang="en-US" altLang="zh-CN" dirty="0" smtClean="0"/>
              <a:t>action,</a:t>
            </a:r>
            <a:r>
              <a:rPr lang="zh-CN" altLang="en-US" dirty="0" smtClean="0"/>
              <a:t>第二层有</a:t>
            </a:r>
            <a:r>
              <a:rPr lang="en-US" altLang="zh-CN" dirty="0" smtClean="0"/>
              <a:t>60</a:t>
            </a:r>
            <a:r>
              <a:rPr lang="zh-CN" altLang="en-US" dirty="0" smtClean="0"/>
              <a:t>个隐元</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1173756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31266" y="256273"/>
            <a:ext cx="5479143" cy="461665"/>
          </a:xfrm>
          <a:prstGeom prst="rect">
            <a:avLst/>
          </a:prstGeom>
          <a:noFill/>
        </p:spPr>
        <p:txBody>
          <a:bodyPr wrap="square" rtlCol="0">
            <a:spAutoFit/>
          </a:bodyPr>
          <a:lstStyle/>
          <a:p>
            <a:pPr algn="ctr"/>
            <a:r>
              <a:rPr lang="zh-CN" altLang="en-US" sz="2400" b="1" dirty="0" smtClean="0"/>
              <a:t>下一步工作计划</a:t>
            </a:r>
            <a:endParaRPr lang="zh-CN" altLang="en-US" sz="2400" b="1" dirty="0"/>
          </a:p>
        </p:txBody>
      </p:sp>
      <p:sp>
        <p:nvSpPr>
          <p:cNvPr id="3" name="文本框 2"/>
          <p:cNvSpPr txBox="1"/>
          <p:nvPr/>
        </p:nvSpPr>
        <p:spPr>
          <a:xfrm>
            <a:off x="677779" y="1223211"/>
            <a:ext cx="11061032" cy="1477328"/>
          </a:xfrm>
          <a:prstGeom prst="rect">
            <a:avLst/>
          </a:prstGeom>
          <a:noFill/>
        </p:spPr>
        <p:txBody>
          <a:bodyPr wrap="square" rtlCol="0">
            <a:spAutoFit/>
          </a:bodyPr>
          <a:lstStyle/>
          <a:p>
            <a:r>
              <a:rPr lang="en-US" altLang="zh-CN" dirty="0" smtClean="0"/>
              <a:t>1.</a:t>
            </a:r>
            <a:r>
              <a:rPr lang="zh-CN" altLang="en-US" dirty="0" smtClean="0"/>
              <a:t>特征选取工作</a:t>
            </a:r>
            <a:endParaRPr lang="en-US" altLang="zh-CN" dirty="0"/>
          </a:p>
          <a:p>
            <a:endParaRPr lang="en-US" altLang="zh-CN" dirty="0" smtClean="0"/>
          </a:p>
          <a:p>
            <a:r>
              <a:rPr lang="en-US" altLang="zh-CN" dirty="0" err="1" smtClean="0"/>
              <a:t>rms_ratio</a:t>
            </a:r>
            <a:endParaRPr lang="en-US" altLang="zh-CN" dirty="0" smtClean="0"/>
          </a:p>
          <a:p>
            <a:r>
              <a:rPr lang="en-US" altLang="zh-CN" dirty="0" err="1" smtClean="0"/>
              <a:t>rms_ratio</a:t>
            </a:r>
            <a:r>
              <a:rPr lang="en-US" altLang="zh-CN" dirty="0"/>
              <a:t> </a:t>
            </a:r>
            <a:r>
              <a:rPr lang="en-US" altLang="zh-CN" dirty="0" smtClean="0"/>
              <a:t>&amp; </a:t>
            </a:r>
            <a:r>
              <a:rPr lang="en-US" altLang="zh-CN" dirty="0" err="1" smtClean="0"/>
              <a:t>rms_ratio_yesterday</a:t>
            </a:r>
            <a:r>
              <a:rPr lang="en-US" altLang="zh-CN" dirty="0" smtClean="0"/>
              <a:t> </a:t>
            </a:r>
          </a:p>
          <a:p>
            <a:r>
              <a:rPr lang="en-US" altLang="zh-CN" dirty="0" err="1"/>
              <a:t>r</a:t>
            </a:r>
            <a:r>
              <a:rPr lang="en-US" altLang="zh-CN" dirty="0" err="1" smtClean="0"/>
              <a:t>ms_ratio</a:t>
            </a:r>
            <a:r>
              <a:rPr lang="en-US" altLang="zh-CN" dirty="0" smtClean="0"/>
              <a:t> &amp; </a:t>
            </a:r>
            <a:r>
              <a:rPr lang="en-US" altLang="zh-CN" dirty="0" err="1" smtClean="0"/>
              <a:t>rms_ratio_LastPeriod</a:t>
            </a:r>
            <a:endParaRPr lang="en-US" altLang="zh-CN" dirty="0"/>
          </a:p>
        </p:txBody>
      </p:sp>
      <p:sp>
        <p:nvSpPr>
          <p:cNvPr id="4" name="文本框 3"/>
          <p:cNvSpPr txBox="1"/>
          <p:nvPr/>
        </p:nvSpPr>
        <p:spPr>
          <a:xfrm>
            <a:off x="677779" y="2947657"/>
            <a:ext cx="11061032" cy="1754326"/>
          </a:xfrm>
          <a:prstGeom prst="rect">
            <a:avLst/>
          </a:prstGeom>
          <a:noFill/>
        </p:spPr>
        <p:txBody>
          <a:bodyPr wrap="square" rtlCol="0">
            <a:spAutoFit/>
          </a:bodyPr>
          <a:lstStyle/>
          <a:p>
            <a:r>
              <a:rPr lang="en-US" altLang="zh-CN" dirty="0" smtClean="0"/>
              <a:t>2.</a:t>
            </a:r>
            <a:r>
              <a:rPr lang="zh-CN" altLang="en-US" dirty="0" smtClean="0"/>
              <a:t>增加训练步数</a:t>
            </a:r>
            <a:endParaRPr lang="en-US" altLang="zh-CN" dirty="0"/>
          </a:p>
          <a:p>
            <a:endParaRPr lang="en-US" altLang="zh-CN" dirty="0" smtClean="0"/>
          </a:p>
          <a:p>
            <a:r>
              <a:rPr lang="zh-CN" altLang="en-US" dirty="0" smtClean="0"/>
              <a:t>现在的训练步数为</a:t>
            </a:r>
            <a:r>
              <a:rPr lang="en-US" altLang="zh-CN" dirty="0" smtClean="0"/>
              <a:t>20</a:t>
            </a:r>
            <a:r>
              <a:rPr lang="zh-CN" altLang="en-US" dirty="0" smtClean="0"/>
              <a:t>步（</a:t>
            </a:r>
            <a:r>
              <a:rPr lang="en-US" altLang="zh-CN" dirty="0" smtClean="0"/>
              <a:t>5</a:t>
            </a:r>
            <a:r>
              <a:rPr lang="zh-CN" altLang="en-US" dirty="0" smtClean="0"/>
              <a:t>天），训练时容易找到较好的结果，但实际上模型的预测能力不是很好</a:t>
            </a:r>
            <a:endParaRPr lang="en-US" altLang="zh-CN" dirty="0" smtClean="0"/>
          </a:p>
          <a:p>
            <a:r>
              <a:rPr lang="zh-CN" altLang="en-US" dirty="0" smtClean="0"/>
              <a:t>将训练步数调整到</a:t>
            </a:r>
            <a:r>
              <a:rPr lang="en-US" altLang="zh-CN" dirty="0" smtClean="0"/>
              <a:t>80</a:t>
            </a:r>
            <a:r>
              <a:rPr lang="zh-CN" altLang="en-US" dirty="0" smtClean="0"/>
              <a:t>步（</a:t>
            </a:r>
            <a:r>
              <a:rPr lang="en-US" altLang="zh-CN" dirty="0" smtClean="0"/>
              <a:t>20</a:t>
            </a:r>
            <a:r>
              <a:rPr lang="zh-CN" altLang="en-US" dirty="0" smtClean="0"/>
              <a:t>天）</a:t>
            </a:r>
            <a:endParaRPr lang="en-US" altLang="zh-CN" dirty="0" smtClean="0"/>
          </a:p>
          <a:p>
            <a:endParaRPr lang="en-US" altLang="zh-CN" dirty="0"/>
          </a:p>
          <a:p>
            <a:endParaRPr lang="en-US" altLang="zh-CN" dirty="0" smtClean="0"/>
          </a:p>
        </p:txBody>
      </p:sp>
      <p:sp>
        <p:nvSpPr>
          <p:cNvPr id="5" name="文本框 4"/>
          <p:cNvSpPr txBox="1"/>
          <p:nvPr/>
        </p:nvSpPr>
        <p:spPr>
          <a:xfrm>
            <a:off x="621632" y="4519864"/>
            <a:ext cx="11061032" cy="1200329"/>
          </a:xfrm>
          <a:prstGeom prst="rect">
            <a:avLst/>
          </a:prstGeom>
          <a:noFill/>
        </p:spPr>
        <p:txBody>
          <a:bodyPr wrap="square" rtlCol="0">
            <a:spAutoFit/>
          </a:bodyPr>
          <a:lstStyle/>
          <a:p>
            <a:r>
              <a:rPr lang="en-US" altLang="zh-CN" dirty="0" smtClean="0"/>
              <a:t>3.DQN</a:t>
            </a:r>
            <a:r>
              <a:rPr lang="zh-CN" altLang="en-US" dirty="0"/>
              <a:t>模型</a:t>
            </a:r>
            <a:endParaRPr lang="en-US" altLang="zh-CN" dirty="0"/>
          </a:p>
          <a:p>
            <a:r>
              <a:rPr lang="en-US" altLang="zh-CN" dirty="0" smtClean="0"/>
              <a:t>CMAES-RL  observation</a:t>
            </a:r>
            <a:r>
              <a:rPr lang="zh-CN" altLang="en-US" dirty="0" smtClean="0"/>
              <a:t>到</a:t>
            </a:r>
            <a:r>
              <a:rPr lang="en-US" altLang="zh-CN" dirty="0" smtClean="0"/>
              <a:t>action</a:t>
            </a:r>
            <a:r>
              <a:rPr lang="zh-CN" altLang="en-US" dirty="0" smtClean="0"/>
              <a:t>的结构太多简单</a:t>
            </a:r>
            <a:endParaRPr lang="en-US" altLang="zh-CN" dirty="0" smtClean="0"/>
          </a:p>
          <a:p>
            <a:r>
              <a:rPr lang="en-US" altLang="zh-CN" dirty="0" smtClean="0"/>
              <a:t>DDPG actor critic</a:t>
            </a:r>
            <a:r>
              <a:rPr lang="zh-CN" altLang="en-US" dirty="0" smtClean="0"/>
              <a:t>网络之间互相影响，参数众多不易稳定</a:t>
            </a:r>
            <a:endParaRPr lang="en-US" altLang="zh-CN" dirty="0"/>
          </a:p>
          <a:p>
            <a:endParaRPr lang="en-US" altLang="zh-CN" dirty="0" smtClean="0"/>
          </a:p>
        </p:txBody>
      </p:sp>
      <p:pic>
        <p:nvPicPr>
          <p:cNvPr id="6" name="图片 5"/>
          <p:cNvPicPr>
            <a:picLocks noChangeAspect="1"/>
          </p:cNvPicPr>
          <p:nvPr/>
        </p:nvPicPr>
        <p:blipFill>
          <a:blip r:embed="rId2"/>
          <a:stretch>
            <a:fillRect/>
          </a:stretch>
        </p:blipFill>
        <p:spPr>
          <a:xfrm>
            <a:off x="7521979" y="4014537"/>
            <a:ext cx="3668775" cy="2301684"/>
          </a:xfrm>
          <a:prstGeom prst="rect">
            <a:avLst/>
          </a:prstGeom>
        </p:spPr>
      </p:pic>
      <p:pic>
        <p:nvPicPr>
          <p:cNvPr id="7" name="图片 6"/>
          <p:cNvPicPr>
            <a:picLocks noChangeAspect="1"/>
          </p:cNvPicPr>
          <p:nvPr/>
        </p:nvPicPr>
        <p:blipFill>
          <a:blip r:embed="rId3"/>
          <a:stretch>
            <a:fillRect/>
          </a:stretch>
        </p:blipFill>
        <p:spPr>
          <a:xfrm>
            <a:off x="7521979" y="615459"/>
            <a:ext cx="3547740" cy="2803050"/>
          </a:xfrm>
          <a:prstGeom prst="rect">
            <a:avLst/>
          </a:prstGeom>
        </p:spPr>
      </p:pic>
    </p:spTree>
    <p:extLst>
      <p:ext uri="{BB962C8B-B14F-4D97-AF65-F5344CB8AC3E}">
        <p14:creationId xmlns:p14="http://schemas.microsoft.com/office/powerpoint/2010/main" val="3808027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179393" y="480863"/>
            <a:ext cx="5479143" cy="461665"/>
          </a:xfrm>
          <a:prstGeom prst="rect">
            <a:avLst/>
          </a:prstGeom>
          <a:noFill/>
        </p:spPr>
        <p:txBody>
          <a:bodyPr wrap="square" rtlCol="0">
            <a:spAutoFit/>
          </a:bodyPr>
          <a:lstStyle/>
          <a:p>
            <a:pPr algn="ctr"/>
            <a:r>
              <a:rPr lang="en-US" altLang="zh-CN" sz="2400" b="1" dirty="0" smtClean="0"/>
              <a:t>state</a:t>
            </a:r>
            <a:r>
              <a:rPr lang="zh-CN" altLang="en-US" sz="2400" b="1" dirty="0" smtClean="0"/>
              <a:t>到</a:t>
            </a:r>
            <a:r>
              <a:rPr lang="en-US" altLang="zh-CN" sz="2400" b="1" dirty="0" smtClean="0"/>
              <a:t>action</a:t>
            </a:r>
            <a:r>
              <a:rPr lang="zh-CN" altLang="en-US" sz="2400" b="1" dirty="0" smtClean="0"/>
              <a:t>模型测试结果</a:t>
            </a:r>
            <a:endParaRPr lang="zh-CN" altLang="en-US" sz="2400" b="1" dirty="0"/>
          </a:p>
        </p:txBody>
      </p:sp>
      <p:pic>
        <p:nvPicPr>
          <p:cNvPr id="7" name="图片 6"/>
          <p:cNvPicPr>
            <a:picLocks noChangeAspect="1"/>
          </p:cNvPicPr>
          <p:nvPr/>
        </p:nvPicPr>
        <p:blipFill>
          <a:blip r:embed="rId2"/>
          <a:stretch>
            <a:fillRect/>
          </a:stretch>
        </p:blipFill>
        <p:spPr>
          <a:xfrm>
            <a:off x="932167" y="1634117"/>
            <a:ext cx="4584589" cy="2755631"/>
          </a:xfrm>
          <a:prstGeom prst="rect">
            <a:avLst/>
          </a:prstGeom>
        </p:spPr>
      </p:pic>
      <p:pic>
        <p:nvPicPr>
          <p:cNvPr id="8" name="图片 7"/>
          <p:cNvPicPr>
            <a:picLocks noChangeAspect="1"/>
          </p:cNvPicPr>
          <p:nvPr/>
        </p:nvPicPr>
        <p:blipFill>
          <a:blip r:embed="rId3"/>
          <a:stretch>
            <a:fillRect/>
          </a:stretch>
        </p:blipFill>
        <p:spPr>
          <a:xfrm>
            <a:off x="5812979" y="1637165"/>
            <a:ext cx="4584589" cy="2749534"/>
          </a:xfrm>
          <a:prstGeom prst="rect">
            <a:avLst/>
          </a:prstGeom>
        </p:spPr>
      </p:pic>
      <p:sp>
        <p:nvSpPr>
          <p:cNvPr id="9" name="文本框 8"/>
          <p:cNvSpPr txBox="1"/>
          <p:nvPr/>
        </p:nvSpPr>
        <p:spPr>
          <a:xfrm>
            <a:off x="2502378" y="5081336"/>
            <a:ext cx="9749780" cy="369332"/>
          </a:xfrm>
          <a:prstGeom prst="rect">
            <a:avLst/>
          </a:prstGeom>
          <a:noFill/>
        </p:spPr>
        <p:txBody>
          <a:bodyPr wrap="square" rtlCol="0">
            <a:spAutoFit/>
          </a:bodyPr>
          <a:lstStyle/>
          <a:p>
            <a:r>
              <a:rPr lang="en-US" altLang="zh-CN" dirty="0" smtClean="0"/>
              <a:t>CMAES_ALL </a:t>
            </a:r>
            <a:r>
              <a:rPr lang="zh-CN" altLang="en-US" dirty="0" smtClean="0"/>
              <a:t>测试结果为</a:t>
            </a:r>
            <a:r>
              <a:rPr lang="en-US" altLang="zh-CN" dirty="0" smtClean="0"/>
              <a:t>20.23 ES_RL_5d state </a:t>
            </a:r>
            <a:r>
              <a:rPr lang="zh-CN" altLang="en-US" dirty="0" smtClean="0"/>
              <a:t>测试目前最好为</a:t>
            </a:r>
            <a:r>
              <a:rPr lang="en-US" altLang="zh-CN" dirty="0"/>
              <a:t>20.55773</a:t>
            </a:r>
            <a:r>
              <a:rPr lang="zh-CN" altLang="en-US" dirty="0"/>
              <a:t> </a:t>
            </a:r>
          </a:p>
        </p:txBody>
      </p:sp>
    </p:spTree>
    <p:extLst>
      <p:ext uri="{BB962C8B-B14F-4D97-AF65-F5344CB8AC3E}">
        <p14:creationId xmlns:p14="http://schemas.microsoft.com/office/powerpoint/2010/main" val="2285352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66947" y="982480"/>
            <a:ext cx="6133230" cy="2711216"/>
          </a:xfrm>
          <a:prstGeom prst="rect">
            <a:avLst/>
          </a:prstGeom>
        </p:spPr>
      </p:pic>
      <p:pic>
        <p:nvPicPr>
          <p:cNvPr id="5" name="图片 4"/>
          <p:cNvPicPr>
            <a:picLocks noChangeAspect="1"/>
          </p:cNvPicPr>
          <p:nvPr/>
        </p:nvPicPr>
        <p:blipFill>
          <a:blip r:embed="rId3"/>
          <a:stretch>
            <a:fillRect/>
          </a:stretch>
        </p:blipFill>
        <p:spPr>
          <a:xfrm>
            <a:off x="466947" y="3879984"/>
            <a:ext cx="4584589" cy="2755631"/>
          </a:xfrm>
          <a:prstGeom prst="rect">
            <a:avLst/>
          </a:prstGeom>
        </p:spPr>
      </p:pic>
      <p:pic>
        <p:nvPicPr>
          <p:cNvPr id="7" name="图片 6"/>
          <p:cNvPicPr>
            <a:picLocks noChangeAspect="1"/>
          </p:cNvPicPr>
          <p:nvPr/>
        </p:nvPicPr>
        <p:blipFill>
          <a:blip r:embed="rId4"/>
          <a:stretch>
            <a:fillRect/>
          </a:stretch>
        </p:blipFill>
        <p:spPr>
          <a:xfrm>
            <a:off x="5192441" y="3879984"/>
            <a:ext cx="4584589" cy="2755631"/>
          </a:xfrm>
          <a:prstGeom prst="rect">
            <a:avLst/>
          </a:prstGeom>
        </p:spPr>
      </p:pic>
      <p:sp>
        <p:nvSpPr>
          <p:cNvPr id="8" name="文本框 7"/>
          <p:cNvSpPr txBox="1"/>
          <p:nvPr/>
        </p:nvSpPr>
        <p:spPr>
          <a:xfrm>
            <a:off x="6833746" y="982480"/>
            <a:ext cx="4676273" cy="646331"/>
          </a:xfrm>
          <a:prstGeom prst="rect">
            <a:avLst/>
          </a:prstGeom>
          <a:noFill/>
        </p:spPr>
        <p:txBody>
          <a:bodyPr wrap="square" rtlCol="0">
            <a:spAutoFit/>
          </a:bodyPr>
          <a:lstStyle/>
          <a:p>
            <a:r>
              <a:rPr lang="zh-CN" altLang="en-US" dirty="0" smtClean="0"/>
              <a:t>新加入的</a:t>
            </a:r>
            <a:r>
              <a:rPr lang="en-US" altLang="zh-CN" dirty="0" smtClean="0"/>
              <a:t>state</a:t>
            </a:r>
            <a:r>
              <a:rPr lang="zh-CN" altLang="en-US" dirty="0" smtClean="0"/>
              <a:t>为当前运行的时间处于一天中的哪一个时间段</a:t>
            </a:r>
            <a:endParaRPr lang="zh-CN" altLang="en-US" dirty="0"/>
          </a:p>
        </p:txBody>
      </p:sp>
      <p:sp>
        <p:nvSpPr>
          <p:cNvPr id="9" name="文本框 8"/>
          <p:cNvSpPr txBox="1"/>
          <p:nvPr/>
        </p:nvSpPr>
        <p:spPr>
          <a:xfrm>
            <a:off x="6833746" y="2654695"/>
            <a:ext cx="4311506" cy="646331"/>
          </a:xfrm>
          <a:prstGeom prst="rect">
            <a:avLst/>
          </a:prstGeom>
          <a:noFill/>
        </p:spPr>
        <p:txBody>
          <a:bodyPr wrap="square" rtlCol="0">
            <a:spAutoFit/>
          </a:bodyPr>
          <a:lstStyle/>
          <a:p>
            <a:r>
              <a:rPr lang="en-US" altLang="zh-CN" dirty="0" smtClean="0"/>
              <a:t>CMAES_ALL </a:t>
            </a:r>
            <a:r>
              <a:rPr lang="zh-CN" altLang="en-US" dirty="0" smtClean="0"/>
              <a:t>测试结果为</a:t>
            </a:r>
            <a:r>
              <a:rPr lang="en-US" altLang="zh-CN" dirty="0" smtClean="0"/>
              <a:t>20.23</a:t>
            </a:r>
          </a:p>
          <a:p>
            <a:r>
              <a:rPr lang="en-US" altLang="zh-CN" dirty="0" smtClean="0"/>
              <a:t>ES_RL</a:t>
            </a:r>
            <a:r>
              <a:rPr lang="zh-CN" altLang="en-US" dirty="0" smtClean="0"/>
              <a:t>测试 目前最好为</a:t>
            </a:r>
            <a:r>
              <a:rPr lang="en-US" altLang="zh-CN" dirty="0" smtClean="0"/>
              <a:t>20.11</a:t>
            </a:r>
            <a:endParaRPr lang="zh-CN" altLang="en-US" dirty="0"/>
          </a:p>
        </p:txBody>
      </p:sp>
      <p:sp>
        <p:nvSpPr>
          <p:cNvPr id="10" name="文本框 9"/>
          <p:cNvSpPr txBox="1"/>
          <p:nvPr/>
        </p:nvSpPr>
        <p:spPr>
          <a:xfrm>
            <a:off x="3211477" y="106105"/>
            <a:ext cx="5479143" cy="461665"/>
          </a:xfrm>
          <a:prstGeom prst="rect">
            <a:avLst/>
          </a:prstGeom>
          <a:noFill/>
        </p:spPr>
        <p:txBody>
          <a:bodyPr wrap="square" rtlCol="0">
            <a:spAutoFit/>
          </a:bodyPr>
          <a:lstStyle/>
          <a:p>
            <a:pPr algn="ctr"/>
            <a:r>
              <a:rPr lang="en-US" altLang="zh-CN" sz="2400" b="1" dirty="0"/>
              <a:t>state</a:t>
            </a:r>
            <a:r>
              <a:rPr lang="zh-CN" altLang="en-US" sz="2400" b="1" dirty="0"/>
              <a:t>到</a:t>
            </a:r>
            <a:r>
              <a:rPr lang="en-US" altLang="zh-CN" sz="2400" b="1" dirty="0"/>
              <a:t>action</a:t>
            </a:r>
            <a:r>
              <a:rPr lang="zh-CN" altLang="en-US" sz="2400" b="1" dirty="0"/>
              <a:t>模型测试结果</a:t>
            </a:r>
          </a:p>
        </p:txBody>
      </p:sp>
      <p:sp>
        <p:nvSpPr>
          <p:cNvPr id="11" name="文本框 10"/>
          <p:cNvSpPr txBox="1"/>
          <p:nvPr/>
        </p:nvSpPr>
        <p:spPr>
          <a:xfrm>
            <a:off x="6833746" y="1957087"/>
            <a:ext cx="4676273" cy="369332"/>
          </a:xfrm>
          <a:prstGeom prst="rect">
            <a:avLst/>
          </a:prstGeom>
          <a:noFill/>
        </p:spPr>
        <p:txBody>
          <a:bodyPr wrap="square" rtlCol="0">
            <a:spAutoFit/>
          </a:bodyPr>
          <a:lstStyle/>
          <a:p>
            <a:r>
              <a:rPr lang="zh-CN" altLang="en-US" dirty="0" smtClean="0"/>
              <a:t>新加入的</a:t>
            </a:r>
            <a:r>
              <a:rPr lang="en-US" altLang="zh-CN" dirty="0" smtClean="0"/>
              <a:t>state</a:t>
            </a:r>
            <a:r>
              <a:rPr lang="zh-CN" altLang="en-US" dirty="0" smtClean="0"/>
              <a:t>之后，训练最好的结果为</a:t>
            </a:r>
            <a:r>
              <a:rPr lang="en-US" altLang="zh-CN" dirty="0" smtClean="0"/>
              <a:t>18.78</a:t>
            </a:r>
            <a:endParaRPr lang="zh-CN" altLang="en-US" dirty="0"/>
          </a:p>
        </p:txBody>
      </p:sp>
    </p:spTree>
    <p:extLst>
      <p:ext uri="{BB962C8B-B14F-4D97-AF65-F5344CB8AC3E}">
        <p14:creationId xmlns:p14="http://schemas.microsoft.com/office/powerpoint/2010/main" val="2882561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99034" y="534403"/>
            <a:ext cx="6524625" cy="5981700"/>
          </a:xfrm>
          <a:prstGeom prst="rect">
            <a:avLst/>
          </a:prstGeom>
        </p:spPr>
      </p:pic>
      <p:pic>
        <p:nvPicPr>
          <p:cNvPr id="3" name="图片 2"/>
          <p:cNvPicPr>
            <a:picLocks noChangeAspect="1"/>
          </p:cNvPicPr>
          <p:nvPr/>
        </p:nvPicPr>
        <p:blipFill>
          <a:blip r:embed="rId3"/>
          <a:stretch>
            <a:fillRect/>
          </a:stretch>
        </p:blipFill>
        <p:spPr>
          <a:xfrm>
            <a:off x="6599823" y="1581269"/>
            <a:ext cx="4946484" cy="2958645"/>
          </a:xfrm>
          <a:prstGeom prst="rect">
            <a:avLst/>
          </a:prstGeom>
        </p:spPr>
      </p:pic>
      <p:sp>
        <p:nvSpPr>
          <p:cNvPr id="5" name="矩形 4"/>
          <p:cNvSpPr/>
          <p:nvPr/>
        </p:nvSpPr>
        <p:spPr>
          <a:xfrm>
            <a:off x="2045369" y="689811"/>
            <a:ext cx="806116" cy="2606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668127" y="1868906"/>
            <a:ext cx="806116" cy="2606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67961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90431" y="1224714"/>
            <a:ext cx="9691782" cy="3786440"/>
          </a:xfrm>
          <a:prstGeom prst="rect">
            <a:avLst/>
          </a:prstGeom>
        </p:spPr>
      </p:pic>
      <p:pic>
        <p:nvPicPr>
          <p:cNvPr id="3" name="图片 2"/>
          <p:cNvPicPr>
            <a:picLocks noChangeAspect="1"/>
          </p:cNvPicPr>
          <p:nvPr/>
        </p:nvPicPr>
        <p:blipFill>
          <a:blip r:embed="rId3"/>
          <a:stretch>
            <a:fillRect/>
          </a:stretch>
        </p:blipFill>
        <p:spPr>
          <a:xfrm>
            <a:off x="8979068" y="2578768"/>
            <a:ext cx="3026767" cy="998120"/>
          </a:xfrm>
          <a:prstGeom prst="rect">
            <a:avLst/>
          </a:prstGeom>
        </p:spPr>
      </p:pic>
    </p:spTree>
    <p:extLst>
      <p:ext uri="{BB962C8B-B14F-4D97-AF65-F5344CB8AC3E}">
        <p14:creationId xmlns:p14="http://schemas.microsoft.com/office/powerpoint/2010/main" val="2236262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63305" y="1798893"/>
            <a:ext cx="5339100" cy="2853175"/>
          </a:xfrm>
          <a:prstGeom prst="rect">
            <a:avLst/>
          </a:prstGeom>
        </p:spPr>
      </p:pic>
      <p:pic>
        <p:nvPicPr>
          <p:cNvPr id="3" name="图片 2"/>
          <p:cNvPicPr>
            <a:picLocks noChangeAspect="1"/>
          </p:cNvPicPr>
          <p:nvPr/>
        </p:nvPicPr>
        <p:blipFill>
          <a:blip r:embed="rId3"/>
          <a:stretch>
            <a:fillRect/>
          </a:stretch>
        </p:blipFill>
        <p:spPr>
          <a:xfrm>
            <a:off x="5902656" y="824493"/>
            <a:ext cx="6114197" cy="4989454"/>
          </a:xfrm>
          <a:prstGeom prst="rect">
            <a:avLst/>
          </a:prstGeom>
        </p:spPr>
      </p:pic>
    </p:spTree>
    <p:extLst>
      <p:ext uri="{BB962C8B-B14F-4D97-AF65-F5344CB8AC3E}">
        <p14:creationId xmlns:p14="http://schemas.microsoft.com/office/powerpoint/2010/main" val="1769132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900749757"/>
              </p:ext>
            </p:extLst>
          </p:nvPr>
        </p:nvGraphicFramePr>
        <p:xfrm>
          <a:off x="644478" y="1354868"/>
          <a:ext cx="11104512" cy="1854964"/>
        </p:xfrm>
        <a:graphic>
          <a:graphicData uri="http://schemas.openxmlformats.org/drawingml/2006/table">
            <a:tbl>
              <a:tblPr firstRow="1" bandRow="1">
                <a:tableStyleId>{5C22544A-7EE6-4342-B048-85BDC9FD1C3A}</a:tableStyleId>
              </a:tblPr>
              <a:tblGrid>
                <a:gridCol w="2776128">
                  <a:extLst>
                    <a:ext uri="{9D8B030D-6E8A-4147-A177-3AD203B41FA5}">
                      <a16:colId xmlns:a16="http://schemas.microsoft.com/office/drawing/2014/main" val="3633501937"/>
                    </a:ext>
                  </a:extLst>
                </a:gridCol>
                <a:gridCol w="2325102">
                  <a:extLst>
                    <a:ext uri="{9D8B030D-6E8A-4147-A177-3AD203B41FA5}">
                      <a16:colId xmlns:a16="http://schemas.microsoft.com/office/drawing/2014/main" val="3770025505"/>
                    </a:ext>
                  </a:extLst>
                </a:gridCol>
                <a:gridCol w="3227154">
                  <a:extLst>
                    <a:ext uri="{9D8B030D-6E8A-4147-A177-3AD203B41FA5}">
                      <a16:colId xmlns:a16="http://schemas.microsoft.com/office/drawing/2014/main" val="3706746576"/>
                    </a:ext>
                  </a:extLst>
                </a:gridCol>
                <a:gridCol w="2776128">
                  <a:extLst>
                    <a:ext uri="{9D8B030D-6E8A-4147-A177-3AD203B41FA5}">
                      <a16:colId xmlns:a16="http://schemas.microsoft.com/office/drawing/2014/main" val="394286149"/>
                    </a:ext>
                  </a:extLst>
                </a:gridCol>
              </a:tblGrid>
              <a:tr h="391924">
                <a:tc>
                  <a:txBody>
                    <a:bodyPr/>
                    <a:lstStyle/>
                    <a:p>
                      <a:r>
                        <a:rPr lang="en-US" altLang="zh-CN" dirty="0" smtClean="0">
                          <a:solidFill>
                            <a:schemeClr val="tx1"/>
                          </a:solidFill>
                        </a:rPr>
                        <a:t>action</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Action</a:t>
                      </a:r>
                      <a:r>
                        <a:rPr lang="zh-CN" altLang="en-US" dirty="0" smtClean="0">
                          <a:solidFill>
                            <a:schemeClr val="tx1"/>
                          </a:solidFill>
                        </a:rPr>
                        <a:t>调整范围</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状态</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reward</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1512945"/>
                  </a:ext>
                </a:extLst>
              </a:tr>
              <a:tr h="685867">
                <a:tc>
                  <a:txBody>
                    <a:bodyPr/>
                    <a:lstStyle/>
                    <a:p>
                      <a:r>
                        <a:rPr lang="en-US" altLang="zh-CN" dirty="0" smtClean="0"/>
                        <a:t>C0_lnd</a:t>
                      </a:r>
                      <a:r>
                        <a:rPr lang="en-US" altLang="zh-CN" baseline="0" dirty="0" smtClean="0"/>
                        <a:t>,</a:t>
                      </a:r>
                      <a:r>
                        <a:rPr lang="en-US" altLang="zh-CN" dirty="0" smtClean="0"/>
                        <a:t>c0_ocn,ai,tau</a:t>
                      </a:r>
                      <a:r>
                        <a:rPr lang="zh-CN" altLang="en-US" dirty="0" smtClean="0"/>
                        <a:t>调整比例</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0.5-1.5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t>“</a:t>
                      </a:r>
                      <a:r>
                        <a:rPr lang="en-US" altLang="zh-CN" dirty="0" smtClean="0"/>
                        <a:t>U200","U850","V200","V850","PRECT","Q850","T850","T200","CLDHGH","CLDLOW","CLDMED","CLDTOT","PS","TGCLDLWP</a:t>
                      </a:r>
                      <a:r>
                        <a:rPr lang="en-US" altLang="zh-CN" baseline="0" dirty="0" smtClean="0"/>
                        <a:t> </a:t>
                      </a:r>
                      <a:r>
                        <a:rPr lang="en-US" altLang="zh-CN" baseline="0" dirty="0" err="1" smtClean="0"/>
                        <a:t>rms_ratio</a:t>
                      </a:r>
                      <a:r>
                        <a:rPr lang="en-US" altLang="zh-CN" baseline="0" dirty="0" smtClean="0"/>
                        <a:t>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 </a:t>
                      </a:r>
                      <a:r>
                        <a:rPr lang="fr-FR" altLang="zh-CN" dirty="0" smtClean="0"/>
                        <a:t>“U200”,“V850”,“PRECT”,“Q850”,“T850</a:t>
                      </a:r>
                      <a:r>
                        <a:rPr lang="zh-CN" altLang="en-US" baseline="0" dirty="0" smtClean="0"/>
                        <a:t>“ </a:t>
                      </a:r>
                      <a:r>
                        <a:rPr lang="en-US" altLang="zh-CN" dirty="0" err="1" smtClean="0"/>
                        <a:t>mcpi</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8570288"/>
                  </a:ext>
                </a:extLst>
              </a:tr>
            </a:tbl>
          </a:graphicData>
        </a:graphic>
      </p:graphicFrame>
      <p:sp>
        <p:nvSpPr>
          <p:cNvPr id="6" name="文本框 5"/>
          <p:cNvSpPr txBox="1"/>
          <p:nvPr/>
        </p:nvSpPr>
        <p:spPr>
          <a:xfrm>
            <a:off x="696035" y="3800902"/>
            <a:ext cx="11341290" cy="369332"/>
          </a:xfrm>
          <a:prstGeom prst="rect">
            <a:avLst/>
          </a:prstGeom>
          <a:noFill/>
        </p:spPr>
        <p:txBody>
          <a:bodyPr wrap="square" rtlCol="0">
            <a:spAutoFit/>
          </a:bodyPr>
          <a:lstStyle/>
          <a:p>
            <a:r>
              <a:rPr lang="en-US" altLang="zh-CN" dirty="0" smtClean="0"/>
              <a:t>1</a:t>
            </a:r>
            <a:r>
              <a:rPr lang="zh-CN" altLang="en-US" dirty="0" smtClean="0"/>
              <a:t>月</a:t>
            </a:r>
            <a:r>
              <a:rPr lang="en-US" altLang="zh-CN" dirty="0" smtClean="0"/>
              <a:t>18</a:t>
            </a:r>
            <a:r>
              <a:rPr lang="zh-CN" altLang="en-US" dirty="0" smtClean="0"/>
              <a:t>号</a:t>
            </a:r>
            <a:r>
              <a:rPr lang="en-US" altLang="zh-CN" dirty="0" smtClean="0"/>
              <a:t>—2</a:t>
            </a:r>
            <a:r>
              <a:rPr lang="zh-CN" altLang="en-US" dirty="0" smtClean="0"/>
              <a:t>月</a:t>
            </a:r>
            <a:r>
              <a:rPr lang="en-US" altLang="zh-CN" dirty="0" smtClean="0"/>
              <a:t>11</a:t>
            </a:r>
            <a:r>
              <a:rPr lang="zh-CN" altLang="en-US" dirty="0" smtClean="0"/>
              <a:t>日  每天</a:t>
            </a:r>
            <a:r>
              <a:rPr lang="en-US" altLang="zh-CN" dirty="0" smtClean="0"/>
              <a:t>4</a:t>
            </a:r>
            <a:r>
              <a:rPr lang="zh-CN" altLang="en-US" dirty="0" smtClean="0"/>
              <a:t>个</a:t>
            </a:r>
            <a:r>
              <a:rPr lang="en-US" altLang="zh-CN" dirty="0" smtClean="0"/>
              <a:t>cycle,</a:t>
            </a:r>
            <a:r>
              <a:rPr lang="zh-CN" altLang="en-US" dirty="0" smtClean="0"/>
              <a:t>共</a:t>
            </a:r>
            <a:r>
              <a:rPr lang="en-US" altLang="zh-CN" dirty="0" smtClean="0"/>
              <a:t>100</a:t>
            </a:r>
            <a:r>
              <a:rPr lang="zh-CN" altLang="en-US" dirty="0" smtClean="0"/>
              <a:t>个</a:t>
            </a:r>
            <a:r>
              <a:rPr lang="en-US" altLang="zh-CN" dirty="0" smtClean="0"/>
              <a:t>cycle.</a:t>
            </a:r>
            <a:r>
              <a:rPr lang="zh-CN" altLang="en-US" dirty="0" smtClean="0"/>
              <a:t>前</a:t>
            </a:r>
            <a:r>
              <a:rPr lang="en-US" altLang="zh-CN" dirty="0" smtClean="0"/>
              <a:t>80</a:t>
            </a:r>
            <a:r>
              <a:rPr lang="zh-CN" altLang="en-US" dirty="0" smtClean="0"/>
              <a:t>个</a:t>
            </a:r>
            <a:r>
              <a:rPr lang="en-US" altLang="zh-CN" dirty="0" smtClean="0"/>
              <a:t>cycle </a:t>
            </a:r>
            <a:r>
              <a:rPr lang="zh-CN" altLang="en-US" dirty="0" smtClean="0"/>
              <a:t>用来训练，后</a:t>
            </a:r>
            <a:r>
              <a:rPr lang="en-US" altLang="zh-CN" dirty="0" smtClean="0"/>
              <a:t>20</a:t>
            </a:r>
            <a:r>
              <a:rPr lang="zh-CN" altLang="en-US" dirty="0" smtClean="0"/>
              <a:t>个</a:t>
            </a:r>
            <a:r>
              <a:rPr lang="en-US" altLang="zh-CN" dirty="0" smtClean="0"/>
              <a:t>cycle</a:t>
            </a:r>
            <a:r>
              <a:rPr lang="zh-CN" altLang="en-US" dirty="0"/>
              <a:t> </a:t>
            </a:r>
            <a:r>
              <a:rPr lang="zh-CN" altLang="en-US" dirty="0" smtClean="0"/>
              <a:t>用来测试</a:t>
            </a:r>
            <a:endParaRPr lang="zh-CN" altLang="en-US" dirty="0"/>
          </a:p>
        </p:txBody>
      </p:sp>
      <p:sp>
        <p:nvSpPr>
          <p:cNvPr id="7" name="文本框 6"/>
          <p:cNvSpPr txBox="1"/>
          <p:nvPr/>
        </p:nvSpPr>
        <p:spPr>
          <a:xfrm>
            <a:off x="696035" y="4501576"/>
            <a:ext cx="11341290" cy="923330"/>
          </a:xfrm>
          <a:prstGeom prst="rect">
            <a:avLst/>
          </a:prstGeom>
          <a:noFill/>
        </p:spPr>
        <p:txBody>
          <a:bodyPr wrap="square" rtlCol="0">
            <a:spAutoFit/>
          </a:bodyPr>
          <a:lstStyle/>
          <a:p>
            <a:r>
              <a:rPr lang="zh-CN" altLang="en-US" dirty="0" smtClean="0"/>
              <a:t>训练：连续</a:t>
            </a:r>
            <a:r>
              <a:rPr lang="en-US" altLang="zh-CN" dirty="0" smtClean="0"/>
              <a:t>20</a:t>
            </a:r>
            <a:r>
              <a:rPr lang="zh-CN" altLang="en-US" dirty="0" smtClean="0"/>
              <a:t>个</a:t>
            </a:r>
            <a:r>
              <a:rPr lang="en-US" altLang="zh-CN" dirty="0" smtClean="0"/>
              <a:t>cycle,</a:t>
            </a:r>
            <a:r>
              <a:rPr lang="zh-CN" altLang="en-US" dirty="0" smtClean="0"/>
              <a:t>开始时间在（</a:t>
            </a:r>
            <a:r>
              <a:rPr lang="en-US" altLang="zh-CN" dirty="0" smtClean="0"/>
              <a:t>1,60</a:t>
            </a:r>
            <a:r>
              <a:rPr lang="zh-CN" altLang="en-US" dirty="0" smtClean="0"/>
              <a:t>）中随机产生</a:t>
            </a:r>
            <a:endParaRPr lang="en-US" altLang="zh-CN" dirty="0" smtClean="0"/>
          </a:p>
          <a:p>
            <a:endParaRPr lang="en-US" altLang="zh-CN" dirty="0"/>
          </a:p>
          <a:p>
            <a:r>
              <a:rPr lang="zh-CN" altLang="en-US" dirty="0" smtClean="0"/>
              <a:t>测试：连续</a:t>
            </a:r>
            <a:r>
              <a:rPr lang="en-US" altLang="zh-CN" dirty="0" smtClean="0"/>
              <a:t>12</a:t>
            </a:r>
            <a:r>
              <a:rPr lang="zh-CN" altLang="en-US" dirty="0" smtClean="0"/>
              <a:t>个</a:t>
            </a:r>
            <a:r>
              <a:rPr lang="en-US" altLang="zh-CN" dirty="0" smtClean="0"/>
              <a:t>cycle,</a:t>
            </a:r>
            <a:r>
              <a:rPr lang="zh-CN" altLang="en-US" dirty="0" smtClean="0"/>
              <a:t>开始时间在（</a:t>
            </a:r>
            <a:r>
              <a:rPr lang="en-US" altLang="zh-CN" dirty="0"/>
              <a:t>8</a:t>
            </a:r>
            <a:r>
              <a:rPr lang="en-US" altLang="zh-CN" dirty="0" smtClean="0"/>
              <a:t>1</a:t>
            </a:r>
            <a:r>
              <a:rPr lang="zh-CN" altLang="en-US" dirty="0" smtClean="0"/>
              <a:t>，</a:t>
            </a:r>
            <a:r>
              <a:rPr lang="en-US" altLang="zh-CN" dirty="0" smtClean="0"/>
              <a:t>88</a:t>
            </a:r>
            <a:r>
              <a:rPr lang="zh-CN" altLang="en-US" dirty="0" smtClean="0"/>
              <a:t>）中产生</a:t>
            </a:r>
            <a:endParaRPr lang="zh-CN" altLang="en-US" dirty="0"/>
          </a:p>
        </p:txBody>
      </p:sp>
    </p:spTree>
    <p:extLst>
      <p:ext uri="{BB962C8B-B14F-4D97-AF65-F5344CB8AC3E}">
        <p14:creationId xmlns:p14="http://schemas.microsoft.com/office/powerpoint/2010/main" val="3342300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08481" y="1878683"/>
            <a:ext cx="5358848" cy="2682472"/>
          </a:xfrm>
          <a:prstGeom prst="rect">
            <a:avLst/>
          </a:prstGeom>
        </p:spPr>
      </p:pic>
      <p:pic>
        <p:nvPicPr>
          <p:cNvPr id="3" name="图片 2"/>
          <p:cNvPicPr>
            <a:picLocks noChangeAspect="1"/>
          </p:cNvPicPr>
          <p:nvPr/>
        </p:nvPicPr>
        <p:blipFill>
          <a:blip r:embed="rId3"/>
          <a:stretch>
            <a:fillRect/>
          </a:stretch>
        </p:blipFill>
        <p:spPr>
          <a:xfrm>
            <a:off x="6751623" y="1805524"/>
            <a:ext cx="4584589" cy="2755631"/>
          </a:xfrm>
          <a:prstGeom prst="rect">
            <a:avLst/>
          </a:prstGeom>
        </p:spPr>
      </p:pic>
      <p:sp>
        <p:nvSpPr>
          <p:cNvPr id="5" name="文本框 4"/>
          <p:cNvSpPr txBox="1"/>
          <p:nvPr/>
        </p:nvSpPr>
        <p:spPr>
          <a:xfrm>
            <a:off x="3048000" y="659531"/>
            <a:ext cx="6232358" cy="369332"/>
          </a:xfrm>
          <a:prstGeom prst="rect">
            <a:avLst/>
          </a:prstGeom>
          <a:noFill/>
        </p:spPr>
        <p:txBody>
          <a:bodyPr wrap="square" rtlCol="0">
            <a:spAutoFit/>
          </a:bodyPr>
          <a:lstStyle/>
          <a:p>
            <a:pPr algn="ctr"/>
            <a:r>
              <a:rPr lang="en-US" altLang="zh-CN" b="1" dirty="0" smtClean="0"/>
              <a:t>ES_RL</a:t>
            </a:r>
            <a:r>
              <a:rPr lang="zh-CN" altLang="en-US" b="1" dirty="0" smtClean="0"/>
              <a:t>测试结果</a:t>
            </a:r>
            <a:endParaRPr lang="zh-CN" altLang="en-US" b="1" dirty="0"/>
          </a:p>
        </p:txBody>
      </p:sp>
    </p:spTree>
    <p:extLst>
      <p:ext uri="{BB962C8B-B14F-4D97-AF65-F5344CB8AC3E}">
        <p14:creationId xmlns:p14="http://schemas.microsoft.com/office/powerpoint/2010/main" val="2274518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475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upload-images.jianshu.io/upload_images/1155267-4362ef3c4906a5fe.png?imageMogr2/auto-orient/strip%7CimageView2/2/w/4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7930" y="1347526"/>
            <a:ext cx="4133850" cy="166687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573" y="3764573"/>
            <a:ext cx="7048500" cy="2585323"/>
          </a:xfrm>
          <a:prstGeom prst="rect">
            <a:avLst/>
          </a:prstGeom>
          <a:noFill/>
        </p:spPr>
        <p:txBody>
          <a:bodyPr wrap="square" rtlCol="0">
            <a:spAutoFit/>
          </a:bodyPr>
          <a:lstStyle/>
          <a:p>
            <a:r>
              <a:rPr lang="en-US" altLang="zh-CN" dirty="0" smtClean="0"/>
              <a:t>Action:</a:t>
            </a:r>
            <a:r>
              <a:rPr lang="zh-CN" altLang="en-US" dirty="0" smtClean="0"/>
              <a:t>参数在默认值基础上的调整比例</a:t>
            </a:r>
            <a:endParaRPr lang="en-US" altLang="zh-CN" dirty="0" smtClean="0"/>
          </a:p>
          <a:p>
            <a:endParaRPr lang="en-US" altLang="zh-CN" dirty="0" smtClean="0"/>
          </a:p>
          <a:p>
            <a:r>
              <a:rPr lang="en-US" altLang="zh-CN" dirty="0" smtClean="0"/>
              <a:t>State: </a:t>
            </a:r>
            <a:r>
              <a:rPr lang="zh-CN" altLang="en-US" dirty="0" smtClean="0"/>
              <a:t>模型的输出变量，输出变量的观测值</a:t>
            </a:r>
            <a:endParaRPr lang="en-US" altLang="zh-CN" dirty="0" smtClean="0"/>
          </a:p>
          <a:p>
            <a:endParaRPr lang="en-US" altLang="zh-CN" dirty="0" smtClean="0"/>
          </a:p>
          <a:p>
            <a:r>
              <a:rPr lang="en-US" altLang="zh-CN" dirty="0" smtClean="0"/>
              <a:t>Reward: </a:t>
            </a:r>
            <a:r>
              <a:rPr lang="en-US" altLang="zh-CN" dirty="0" err="1" smtClean="0"/>
              <a:t>mcpi</a:t>
            </a:r>
            <a:endParaRPr lang="en-US" altLang="zh-CN" dirty="0"/>
          </a:p>
          <a:p>
            <a:endParaRPr lang="en-US" altLang="zh-CN" dirty="0" smtClean="0"/>
          </a:p>
          <a:p>
            <a:r>
              <a:rPr lang="zh-CN" altLang="en-US" dirty="0" smtClean="0"/>
              <a:t>构建</a:t>
            </a:r>
            <a:r>
              <a:rPr lang="en-US" altLang="zh-CN" dirty="0" smtClean="0"/>
              <a:t>state</a:t>
            </a:r>
            <a:r>
              <a:rPr lang="zh-CN" altLang="en-US" dirty="0" smtClean="0"/>
              <a:t>到</a:t>
            </a:r>
            <a:r>
              <a:rPr lang="en-US" altLang="zh-CN" dirty="0" smtClean="0"/>
              <a:t>action</a:t>
            </a:r>
            <a:r>
              <a:rPr lang="zh-CN" altLang="en-US" dirty="0" smtClean="0"/>
              <a:t>的网络</a:t>
            </a:r>
            <a:r>
              <a:rPr lang="en-US" altLang="zh-CN" dirty="0" smtClean="0"/>
              <a:t>,</a:t>
            </a:r>
            <a:r>
              <a:rPr lang="zh-CN" altLang="en-US" dirty="0" smtClean="0"/>
              <a:t>根据每一步的</a:t>
            </a:r>
            <a:r>
              <a:rPr lang="en-US" altLang="zh-CN" dirty="0" smtClean="0"/>
              <a:t>reward</a:t>
            </a:r>
            <a:r>
              <a:rPr lang="zh-CN" altLang="en-US" dirty="0" smtClean="0"/>
              <a:t>来指导网络的参数</a:t>
            </a:r>
            <a:endParaRPr lang="en-US" altLang="zh-CN" dirty="0" smtClean="0"/>
          </a:p>
          <a:p>
            <a:endParaRPr lang="en-US" altLang="zh-CN" dirty="0"/>
          </a:p>
          <a:p>
            <a:endParaRPr lang="en-US" altLang="zh-CN" dirty="0" smtClean="0"/>
          </a:p>
        </p:txBody>
      </p:sp>
      <p:pic>
        <p:nvPicPr>
          <p:cNvPr id="4" name="图片 3"/>
          <p:cNvPicPr>
            <a:picLocks noChangeAspect="1"/>
          </p:cNvPicPr>
          <p:nvPr/>
        </p:nvPicPr>
        <p:blipFill>
          <a:blip r:embed="rId3"/>
          <a:stretch>
            <a:fillRect/>
          </a:stretch>
        </p:blipFill>
        <p:spPr>
          <a:xfrm>
            <a:off x="955912" y="922569"/>
            <a:ext cx="3748122" cy="2091832"/>
          </a:xfrm>
          <a:prstGeom prst="rect">
            <a:avLst/>
          </a:prstGeom>
        </p:spPr>
      </p:pic>
      <p:pic>
        <p:nvPicPr>
          <p:cNvPr id="6" name="图片 5"/>
          <p:cNvPicPr>
            <a:picLocks noChangeAspect="1"/>
          </p:cNvPicPr>
          <p:nvPr/>
        </p:nvPicPr>
        <p:blipFill>
          <a:blip r:embed="rId4"/>
          <a:stretch>
            <a:fillRect/>
          </a:stretch>
        </p:blipFill>
        <p:spPr>
          <a:xfrm>
            <a:off x="1441553" y="3218790"/>
            <a:ext cx="2168514" cy="3350296"/>
          </a:xfrm>
          <a:prstGeom prst="rect">
            <a:avLst/>
          </a:prstGeom>
        </p:spPr>
      </p:pic>
      <p:sp>
        <p:nvSpPr>
          <p:cNvPr id="7" name="文本框 6"/>
          <p:cNvSpPr txBox="1"/>
          <p:nvPr/>
        </p:nvSpPr>
        <p:spPr>
          <a:xfrm>
            <a:off x="2283725" y="359391"/>
            <a:ext cx="7606353" cy="461665"/>
          </a:xfrm>
          <a:prstGeom prst="rect">
            <a:avLst/>
          </a:prstGeom>
          <a:noFill/>
        </p:spPr>
        <p:txBody>
          <a:bodyPr wrap="square" rtlCol="0">
            <a:spAutoFit/>
          </a:bodyPr>
          <a:lstStyle/>
          <a:p>
            <a:pPr algn="ctr"/>
            <a:r>
              <a:rPr lang="zh-CN" altLang="en-US" sz="2400" b="1" dirty="0"/>
              <a:t>什么是强化学习</a:t>
            </a:r>
          </a:p>
        </p:txBody>
      </p:sp>
    </p:spTree>
    <p:extLst>
      <p:ext uri="{BB962C8B-B14F-4D97-AF65-F5344CB8AC3E}">
        <p14:creationId xmlns:p14="http://schemas.microsoft.com/office/powerpoint/2010/main" val="25128190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19399" y="396942"/>
            <a:ext cx="6913463" cy="2847574"/>
          </a:xfrm>
          <a:prstGeom prst="rect">
            <a:avLst/>
          </a:prstGeom>
        </p:spPr>
      </p:pic>
      <p:graphicFrame>
        <p:nvGraphicFramePr>
          <p:cNvPr id="3" name="图表 2"/>
          <p:cNvGraphicFramePr>
            <a:graphicFrameLocks/>
          </p:cNvGraphicFramePr>
          <p:nvPr>
            <p:extLst/>
          </p:nvPr>
        </p:nvGraphicFramePr>
        <p:xfrm>
          <a:off x="842039" y="3990939"/>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图表 3"/>
          <p:cNvGraphicFramePr>
            <a:graphicFrameLocks/>
          </p:cNvGraphicFramePr>
          <p:nvPr>
            <p:extLst/>
          </p:nvPr>
        </p:nvGraphicFramePr>
        <p:xfrm>
          <a:off x="5699789" y="3986177"/>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46777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308905" y="1208974"/>
            <a:ext cx="4584589" cy="2755631"/>
          </a:xfrm>
          <a:prstGeom prst="rect">
            <a:avLst/>
          </a:prstGeom>
        </p:spPr>
      </p:pic>
      <p:pic>
        <p:nvPicPr>
          <p:cNvPr id="4" name="图片 3"/>
          <p:cNvPicPr>
            <a:picLocks noChangeAspect="1"/>
          </p:cNvPicPr>
          <p:nvPr/>
        </p:nvPicPr>
        <p:blipFill>
          <a:blip r:embed="rId3"/>
          <a:stretch>
            <a:fillRect/>
          </a:stretch>
        </p:blipFill>
        <p:spPr>
          <a:xfrm>
            <a:off x="442884" y="353770"/>
            <a:ext cx="4584589" cy="2749534"/>
          </a:xfrm>
          <a:prstGeom prst="rect">
            <a:avLst/>
          </a:prstGeom>
        </p:spPr>
      </p:pic>
      <p:pic>
        <p:nvPicPr>
          <p:cNvPr id="5" name="图片 4"/>
          <p:cNvPicPr>
            <a:picLocks noChangeAspect="1"/>
          </p:cNvPicPr>
          <p:nvPr/>
        </p:nvPicPr>
        <p:blipFill>
          <a:blip r:embed="rId4"/>
          <a:stretch>
            <a:fillRect/>
          </a:stretch>
        </p:blipFill>
        <p:spPr>
          <a:xfrm>
            <a:off x="442884" y="3374658"/>
            <a:ext cx="4584589" cy="2755631"/>
          </a:xfrm>
          <a:prstGeom prst="rect">
            <a:avLst/>
          </a:prstGeom>
        </p:spPr>
      </p:pic>
    </p:spTree>
    <p:extLst>
      <p:ext uri="{BB962C8B-B14F-4D97-AF65-F5344CB8AC3E}">
        <p14:creationId xmlns:p14="http://schemas.microsoft.com/office/powerpoint/2010/main" val="155528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85994" y="4936886"/>
            <a:ext cx="8498006" cy="1754326"/>
          </a:xfrm>
          <a:prstGeom prst="rect">
            <a:avLst/>
          </a:prstGeom>
          <a:noFill/>
        </p:spPr>
        <p:txBody>
          <a:bodyPr wrap="square" rtlCol="0">
            <a:spAutoFit/>
          </a:bodyPr>
          <a:lstStyle/>
          <a:p>
            <a:r>
              <a:rPr lang="en-US" altLang="zh-CN" dirty="0" smtClean="0"/>
              <a:t>1.</a:t>
            </a:r>
            <a:r>
              <a:rPr lang="zh-CN" altLang="en-US" dirty="0" smtClean="0"/>
              <a:t>构建生成</a:t>
            </a:r>
            <a:r>
              <a:rPr lang="en-US" altLang="zh-CN" dirty="0" smtClean="0"/>
              <a:t>action</a:t>
            </a:r>
            <a:r>
              <a:rPr lang="zh-CN" altLang="en-US" dirty="0" smtClean="0"/>
              <a:t>的</a:t>
            </a:r>
            <a:r>
              <a:rPr lang="en-US" altLang="zh-CN" dirty="0" smtClean="0"/>
              <a:t>Actor</a:t>
            </a:r>
            <a:r>
              <a:rPr lang="zh-CN" altLang="en-US" dirty="0" smtClean="0"/>
              <a:t>网络，评判</a:t>
            </a:r>
            <a:r>
              <a:rPr lang="en-US" altLang="zh-CN" dirty="0" smtClean="0"/>
              <a:t>action</a:t>
            </a:r>
            <a:r>
              <a:rPr lang="zh-CN" altLang="en-US" dirty="0" smtClean="0"/>
              <a:t>是否合适的</a:t>
            </a:r>
            <a:r>
              <a:rPr lang="en-US" altLang="zh-CN" dirty="0" smtClean="0"/>
              <a:t>critic</a:t>
            </a:r>
            <a:r>
              <a:rPr lang="zh-CN" altLang="en-US" dirty="0" smtClean="0"/>
              <a:t>网络</a:t>
            </a:r>
            <a:endParaRPr lang="en-US" altLang="zh-CN" dirty="0" smtClean="0"/>
          </a:p>
          <a:p>
            <a:endParaRPr lang="en-US" altLang="zh-CN" dirty="0" smtClean="0"/>
          </a:p>
          <a:p>
            <a:r>
              <a:rPr lang="en-US" altLang="zh-CN" dirty="0" smtClean="0"/>
              <a:t>2. </a:t>
            </a:r>
            <a:r>
              <a:rPr lang="zh-CN" altLang="en-US" dirty="0" smtClean="0"/>
              <a:t>由</a:t>
            </a:r>
            <a:r>
              <a:rPr lang="en-US" altLang="zh-CN" dirty="0" smtClean="0"/>
              <a:t>Actor</a:t>
            </a:r>
            <a:r>
              <a:rPr lang="zh-CN" altLang="en-US" dirty="0" smtClean="0"/>
              <a:t>网络产生</a:t>
            </a:r>
            <a:r>
              <a:rPr lang="en-US" altLang="zh-CN" dirty="0" smtClean="0"/>
              <a:t>action,</a:t>
            </a:r>
            <a:r>
              <a:rPr lang="zh-CN" altLang="en-US" dirty="0" smtClean="0"/>
              <a:t>由</a:t>
            </a:r>
            <a:r>
              <a:rPr lang="en-US" altLang="zh-CN" dirty="0" smtClean="0"/>
              <a:t>critic</a:t>
            </a:r>
            <a:r>
              <a:rPr lang="zh-CN" altLang="en-US" dirty="0" smtClean="0"/>
              <a:t>网络指导</a:t>
            </a:r>
            <a:r>
              <a:rPr lang="en-US" altLang="zh-CN" dirty="0" smtClean="0"/>
              <a:t>Actor</a:t>
            </a:r>
            <a:r>
              <a:rPr lang="zh-CN" altLang="en-US" dirty="0" smtClean="0"/>
              <a:t>网络将来生成</a:t>
            </a:r>
            <a:endParaRPr lang="en-US" altLang="zh-CN" dirty="0" smtClean="0"/>
          </a:p>
          <a:p>
            <a:r>
              <a:rPr lang="en-US" altLang="zh-CN" dirty="0" smtClean="0"/>
              <a:t>action</a:t>
            </a:r>
            <a:r>
              <a:rPr lang="zh-CN" altLang="en-US" dirty="0" smtClean="0"/>
              <a:t>的方向</a:t>
            </a:r>
            <a:endParaRPr lang="en-US" altLang="zh-CN" dirty="0" smtClean="0"/>
          </a:p>
          <a:p>
            <a:endParaRPr lang="en-US" altLang="zh-CN" dirty="0" smtClean="0"/>
          </a:p>
          <a:p>
            <a:r>
              <a:rPr lang="en-US" altLang="zh-CN" dirty="0" smtClean="0"/>
              <a:t>3.</a:t>
            </a:r>
            <a:r>
              <a:rPr lang="zh-CN" altLang="en-US" dirty="0" smtClean="0"/>
              <a:t>学习</a:t>
            </a:r>
            <a:r>
              <a:rPr lang="en-US" altLang="zh-CN" dirty="0" smtClean="0"/>
              <a:t>Actor</a:t>
            </a:r>
            <a:r>
              <a:rPr lang="zh-CN" altLang="en-US" dirty="0" smtClean="0"/>
              <a:t>网络和</a:t>
            </a:r>
            <a:r>
              <a:rPr lang="en-US" altLang="zh-CN" dirty="0" smtClean="0"/>
              <a:t>Critic</a:t>
            </a:r>
            <a:r>
              <a:rPr lang="zh-CN" altLang="en-US" dirty="0" smtClean="0"/>
              <a:t>网络的参数，直至模型稳定</a:t>
            </a:r>
            <a:endParaRPr lang="en-US" altLang="zh-CN" dirty="0"/>
          </a:p>
        </p:txBody>
      </p:sp>
      <p:sp>
        <p:nvSpPr>
          <p:cNvPr id="3" name="文本框 2"/>
          <p:cNvSpPr txBox="1"/>
          <p:nvPr/>
        </p:nvSpPr>
        <p:spPr>
          <a:xfrm>
            <a:off x="2123146" y="376669"/>
            <a:ext cx="7606353" cy="461665"/>
          </a:xfrm>
          <a:prstGeom prst="rect">
            <a:avLst/>
          </a:prstGeom>
          <a:noFill/>
        </p:spPr>
        <p:txBody>
          <a:bodyPr wrap="square" rtlCol="0">
            <a:spAutoFit/>
          </a:bodyPr>
          <a:lstStyle/>
          <a:p>
            <a:pPr algn="ctr"/>
            <a:r>
              <a:rPr lang="zh-CN" altLang="en-US" sz="2400" b="1" dirty="0"/>
              <a:t>两种典型的强化学习算法</a:t>
            </a:r>
          </a:p>
        </p:txBody>
      </p:sp>
      <p:sp>
        <p:nvSpPr>
          <p:cNvPr id="14" name="文本框 13"/>
          <p:cNvSpPr txBox="1"/>
          <p:nvPr/>
        </p:nvSpPr>
        <p:spPr>
          <a:xfrm>
            <a:off x="860081" y="1739549"/>
            <a:ext cx="8498006" cy="1754326"/>
          </a:xfrm>
          <a:prstGeom prst="rect">
            <a:avLst/>
          </a:prstGeom>
          <a:noFill/>
        </p:spPr>
        <p:txBody>
          <a:bodyPr wrap="square" rtlCol="0">
            <a:spAutoFit/>
          </a:bodyPr>
          <a:lstStyle/>
          <a:p>
            <a:r>
              <a:rPr lang="en-US" altLang="zh-CN" dirty="0" smtClean="0"/>
              <a:t>1.</a:t>
            </a:r>
            <a:r>
              <a:rPr lang="zh-CN" altLang="en-US" dirty="0" smtClean="0"/>
              <a:t>构建</a:t>
            </a:r>
            <a:r>
              <a:rPr lang="en-US" altLang="zh-CN" dirty="0" smtClean="0"/>
              <a:t>observation</a:t>
            </a:r>
            <a:r>
              <a:rPr lang="zh-CN" altLang="en-US" dirty="0" smtClean="0"/>
              <a:t>到</a:t>
            </a:r>
            <a:r>
              <a:rPr lang="en-US" altLang="zh-CN" dirty="0" smtClean="0"/>
              <a:t>action</a:t>
            </a:r>
            <a:r>
              <a:rPr lang="zh-CN" altLang="en-US" dirty="0" smtClean="0"/>
              <a:t>的映射模型</a:t>
            </a:r>
            <a:endParaRPr lang="en-US" altLang="zh-CN" dirty="0" smtClean="0"/>
          </a:p>
          <a:p>
            <a:endParaRPr lang="en-US" altLang="zh-CN" dirty="0" smtClean="0"/>
          </a:p>
          <a:p>
            <a:r>
              <a:rPr lang="zh-CN" altLang="en-US" dirty="0" smtClean="0"/>
              <a:t>（</a:t>
            </a:r>
            <a:r>
              <a:rPr lang="en-US" altLang="zh-CN" dirty="0" smtClean="0"/>
              <a:t>1</a:t>
            </a:r>
            <a:r>
              <a:rPr lang="zh-CN" altLang="en-US" dirty="0" smtClean="0"/>
              <a:t>）线性模型</a:t>
            </a:r>
            <a:endParaRPr lang="en-US" altLang="zh-CN" dirty="0" smtClean="0"/>
          </a:p>
          <a:p>
            <a:r>
              <a:rPr lang="zh-CN" altLang="en-US" dirty="0" smtClean="0"/>
              <a:t>（</a:t>
            </a:r>
            <a:r>
              <a:rPr lang="en-US" altLang="zh-CN" dirty="0" smtClean="0"/>
              <a:t>2</a:t>
            </a:r>
            <a:r>
              <a:rPr lang="zh-CN" altLang="en-US" dirty="0" smtClean="0"/>
              <a:t>）神经网络模型</a:t>
            </a:r>
            <a:endParaRPr lang="en-US" altLang="zh-CN" dirty="0" smtClean="0"/>
          </a:p>
          <a:p>
            <a:endParaRPr lang="en-US" altLang="zh-CN" dirty="0"/>
          </a:p>
          <a:p>
            <a:r>
              <a:rPr lang="en-US" altLang="zh-CN" dirty="0" smtClean="0"/>
              <a:t>2.</a:t>
            </a:r>
            <a:r>
              <a:rPr lang="zh-CN" altLang="en-US" dirty="0" smtClean="0"/>
              <a:t>用进化算法优化映射模型的参数</a:t>
            </a:r>
            <a:endParaRPr lang="zh-CN" altLang="en-US" dirty="0"/>
          </a:p>
        </p:txBody>
      </p:sp>
      <p:sp>
        <p:nvSpPr>
          <p:cNvPr id="15" name="文本框 14"/>
          <p:cNvSpPr txBox="1"/>
          <p:nvPr/>
        </p:nvSpPr>
        <p:spPr>
          <a:xfrm>
            <a:off x="695878" y="1087908"/>
            <a:ext cx="4358331" cy="369332"/>
          </a:xfrm>
          <a:prstGeom prst="rect">
            <a:avLst/>
          </a:prstGeom>
          <a:noFill/>
        </p:spPr>
        <p:txBody>
          <a:bodyPr wrap="square" rtlCol="0">
            <a:spAutoFit/>
          </a:bodyPr>
          <a:lstStyle/>
          <a:p>
            <a:r>
              <a:rPr lang="zh-CN" altLang="en-US" b="1" dirty="0" smtClean="0">
                <a:solidFill>
                  <a:srgbClr val="C00000"/>
                </a:solidFill>
              </a:rPr>
              <a:t>基于</a:t>
            </a:r>
            <a:r>
              <a:rPr lang="en-US" altLang="zh-CN" b="1" dirty="0" smtClean="0">
                <a:solidFill>
                  <a:srgbClr val="C00000"/>
                </a:solidFill>
              </a:rPr>
              <a:t>CMA-ES</a:t>
            </a:r>
            <a:r>
              <a:rPr lang="zh-CN" altLang="en-US" b="1" dirty="0" smtClean="0">
                <a:solidFill>
                  <a:srgbClr val="C00000"/>
                </a:solidFill>
              </a:rPr>
              <a:t>进化策略的强化学习</a:t>
            </a:r>
            <a:r>
              <a:rPr lang="en-US" altLang="zh-CN" b="1" dirty="0" smtClean="0">
                <a:solidFill>
                  <a:srgbClr val="C00000"/>
                </a:solidFill>
              </a:rPr>
              <a:t>(ES_RL)</a:t>
            </a:r>
            <a:endParaRPr lang="zh-CN" altLang="en-US" b="1" dirty="0">
              <a:solidFill>
                <a:srgbClr val="C00000"/>
              </a:solidFill>
            </a:endParaRPr>
          </a:p>
        </p:txBody>
      </p:sp>
      <p:sp>
        <p:nvSpPr>
          <p:cNvPr id="16" name="文本框 15"/>
          <p:cNvSpPr txBox="1"/>
          <p:nvPr/>
        </p:nvSpPr>
        <p:spPr>
          <a:xfrm>
            <a:off x="6559712" y="833378"/>
            <a:ext cx="5108924" cy="369332"/>
          </a:xfrm>
          <a:prstGeom prst="rect">
            <a:avLst/>
          </a:prstGeom>
          <a:noFill/>
        </p:spPr>
        <p:txBody>
          <a:bodyPr wrap="square" rtlCol="0">
            <a:spAutoFit/>
          </a:bodyPr>
          <a:lstStyle/>
          <a:p>
            <a:pPr algn="ctr"/>
            <a:r>
              <a:rPr lang="en-US" altLang="zh-CN" b="1" dirty="0">
                <a:solidFill>
                  <a:srgbClr val="C00000"/>
                </a:solidFill>
              </a:rPr>
              <a:t>Deep Deterministic Policy </a:t>
            </a:r>
            <a:r>
              <a:rPr lang="en-US" altLang="zh-CN" b="1" dirty="0" smtClean="0">
                <a:solidFill>
                  <a:srgbClr val="C00000"/>
                </a:solidFill>
              </a:rPr>
              <a:t>Gradient(DDPG)</a:t>
            </a:r>
            <a:endParaRPr lang="zh-CN" altLang="en-US" b="1" dirty="0">
              <a:solidFill>
                <a:srgbClr val="C00000"/>
              </a:solidFill>
            </a:endParaRPr>
          </a:p>
        </p:txBody>
      </p:sp>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853" y="1272574"/>
            <a:ext cx="6838704" cy="4752657"/>
          </a:xfrm>
          <a:prstGeom prst="rect">
            <a:avLst/>
          </a:prstGeom>
        </p:spPr>
      </p:pic>
      <p:pic>
        <p:nvPicPr>
          <p:cNvPr id="19" name="图片 18"/>
          <p:cNvPicPr>
            <a:picLocks noChangeAspect="1"/>
          </p:cNvPicPr>
          <p:nvPr/>
        </p:nvPicPr>
        <p:blipFill>
          <a:blip r:embed="rId3"/>
          <a:stretch>
            <a:fillRect/>
          </a:stretch>
        </p:blipFill>
        <p:spPr>
          <a:xfrm>
            <a:off x="610294" y="3652910"/>
            <a:ext cx="4388114" cy="3038302"/>
          </a:xfrm>
          <a:prstGeom prst="rect">
            <a:avLst/>
          </a:prstGeom>
        </p:spPr>
      </p:pic>
    </p:spTree>
    <p:extLst>
      <p:ext uri="{BB962C8B-B14F-4D97-AF65-F5344CB8AC3E}">
        <p14:creationId xmlns:p14="http://schemas.microsoft.com/office/powerpoint/2010/main" val="1145061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83725" y="359391"/>
            <a:ext cx="7606353" cy="461665"/>
          </a:xfrm>
          <a:prstGeom prst="rect">
            <a:avLst/>
          </a:prstGeom>
          <a:noFill/>
        </p:spPr>
        <p:txBody>
          <a:bodyPr wrap="square" rtlCol="0">
            <a:spAutoFit/>
          </a:bodyPr>
          <a:lstStyle/>
          <a:p>
            <a:pPr algn="ctr"/>
            <a:r>
              <a:rPr lang="zh-CN" altLang="en-US" sz="2400" b="1" dirty="0"/>
              <a:t>实验思路</a:t>
            </a:r>
          </a:p>
        </p:txBody>
      </p:sp>
      <p:sp>
        <p:nvSpPr>
          <p:cNvPr id="3" name="文本框 2"/>
          <p:cNvSpPr txBox="1"/>
          <p:nvPr/>
        </p:nvSpPr>
        <p:spPr>
          <a:xfrm>
            <a:off x="991737" y="2007402"/>
            <a:ext cx="10363200" cy="1200329"/>
          </a:xfrm>
          <a:prstGeom prst="rect">
            <a:avLst/>
          </a:prstGeom>
          <a:noFill/>
        </p:spPr>
        <p:txBody>
          <a:bodyPr wrap="square" rtlCol="0">
            <a:spAutoFit/>
          </a:bodyPr>
          <a:lstStyle/>
          <a:p>
            <a:r>
              <a:rPr lang="en-US" altLang="zh-CN" dirty="0" smtClean="0"/>
              <a:t>1.</a:t>
            </a:r>
            <a:r>
              <a:rPr lang="zh-CN" altLang="en-US" dirty="0" smtClean="0"/>
              <a:t>利用强化学习将前</a:t>
            </a:r>
            <a:r>
              <a:rPr lang="en-US" altLang="zh-CN" dirty="0"/>
              <a:t>5</a:t>
            </a:r>
            <a:r>
              <a:rPr lang="zh-CN" altLang="en-US" dirty="0" smtClean="0"/>
              <a:t>天用来训练，建立</a:t>
            </a:r>
            <a:r>
              <a:rPr lang="en-US" altLang="zh-CN" dirty="0" smtClean="0"/>
              <a:t>state</a:t>
            </a:r>
            <a:r>
              <a:rPr lang="zh-CN" altLang="en-US" dirty="0" smtClean="0"/>
              <a:t>到</a:t>
            </a:r>
            <a:r>
              <a:rPr lang="en-US" altLang="zh-CN" dirty="0" smtClean="0"/>
              <a:t>action</a:t>
            </a:r>
            <a:r>
              <a:rPr lang="zh-CN" altLang="en-US" dirty="0" smtClean="0"/>
              <a:t>（上一时间步的</a:t>
            </a:r>
            <a:r>
              <a:rPr lang="zh-CN" altLang="en-US" dirty="0"/>
              <a:t>输出</a:t>
            </a:r>
            <a:r>
              <a:rPr lang="zh-CN" altLang="en-US" dirty="0" smtClean="0"/>
              <a:t>变量的</a:t>
            </a:r>
            <a:r>
              <a:rPr lang="en-US" altLang="zh-CN" dirty="0" err="1" smtClean="0"/>
              <a:t>rms_ratio</a:t>
            </a:r>
            <a:r>
              <a:rPr lang="zh-CN" altLang="en-US" dirty="0" smtClean="0"/>
              <a:t>到不确定参数的调整比例）的模型，利用</a:t>
            </a:r>
            <a:r>
              <a:rPr lang="en-US" altLang="zh-CN" dirty="0" err="1" smtClean="0"/>
              <a:t>cma-es</a:t>
            </a:r>
            <a:r>
              <a:rPr lang="zh-CN" altLang="en-US" dirty="0" smtClean="0"/>
              <a:t>优化模型参数</a:t>
            </a:r>
            <a:endParaRPr lang="en-US" altLang="zh-CN" dirty="0" smtClean="0"/>
          </a:p>
          <a:p>
            <a:endParaRPr lang="en-US" altLang="zh-CN" dirty="0" smtClean="0"/>
          </a:p>
          <a:p>
            <a:r>
              <a:rPr lang="en-US" altLang="zh-CN" dirty="0" smtClean="0"/>
              <a:t>2.</a:t>
            </a:r>
            <a:r>
              <a:rPr lang="zh-CN" altLang="en-US" dirty="0" smtClean="0"/>
              <a:t>利用学习到的模型预测后面</a:t>
            </a:r>
            <a:r>
              <a:rPr lang="en-US" altLang="zh-CN" dirty="0" smtClean="0"/>
              <a:t>5</a:t>
            </a:r>
            <a:r>
              <a:rPr lang="zh-CN" altLang="en-US" dirty="0" smtClean="0"/>
              <a:t>天的结果</a:t>
            </a:r>
            <a:endParaRPr lang="zh-CN" altLang="en-US" dirty="0"/>
          </a:p>
        </p:txBody>
      </p:sp>
      <p:sp>
        <p:nvSpPr>
          <p:cNvPr id="4" name="文本框 3"/>
          <p:cNvSpPr txBox="1"/>
          <p:nvPr/>
        </p:nvSpPr>
        <p:spPr>
          <a:xfrm>
            <a:off x="955343" y="3853220"/>
            <a:ext cx="7597254" cy="646331"/>
          </a:xfrm>
          <a:prstGeom prst="rect">
            <a:avLst/>
          </a:prstGeom>
          <a:noFill/>
        </p:spPr>
        <p:txBody>
          <a:bodyPr wrap="square" rtlCol="0">
            <a:spAutoFit/>
          </a:bodyPr>
          <a:lstStyle/>
          <a:p>
            <a:r>
              <a:rPr lang="en-US" altLang="zh-CN" dirty="0" smtClean="0"/>
              <a:t>1.</a:t>
            </a:r>
            <a:r>
              <a:rPr lang="zh-CN" altLang="en-US" dirty="0" smtClean="0"/>
              <a:t>针对前</a:t>
            </a:r>
            <a:r>
              <a:rPr lang="en-US" altLang="zh-CN" dirty="0"/>
              <a:t>5</a:t>
            </a:r>
            <a:r>
              <a:rPr lang="zh-CN" altLang="en-US" dirty="0" smtClean="0"/>
              <a:t>天，使用</a:t>
            </a:r>
            <a:r>
              <a:rPr lang="en-US" altLang="zh-CN" dirty="0" err="1" smtClean="0"/>
              <a:t>cma-es</a:t>
            </a:r>
            <a:r>
              <a:rPr lang="zh-CN" altLang="en-US" dirty="0" smtClean="0"/>
              <a:t>算法优化不确定参数，找到前</a:t>
            </a:r>
            <a:r>
              <a:rPr lang="en-US" altLang="zh-CN" dirty="0" smtClean="0"/>
              <a:t>5</a:t>
            </a:r>
            <a:r>
              <a:rPr lang="zh-CN" altLang="en-US" dirty="0" smtClean="0"/>
              <a:t>天的最优参数</a:t>
            </a:r>
            <a:endParaRPr lang="en-US" altLang="zh-CN" dirty="0" smtClean="0"/>
          </a:p>
          <a:p>
            <a:r>
              <a:rPr lang="en-US" altLang="zh-CN" dirty="0" smtClean="0"/>
              <a:t>2.</a:t>
            </a:r>
            <a:r>
              <a:rPr lang="zh-CN" altLang="en-US" dirty="0" smtClean="0"/>
              <a:t>将上述最优参数带入后</a:t>
            </a:r>
            <a:r>
              <a:rPr lang="en-US" altLang="zh-CN" dirty="0" smtClean="0"/>
              <a:t>5</a:t>
            </a:r>
            <a:r>
              <a:rPr lang="zh-CN" altLang="en-US" dirty="0" smtClean="0"/>
              <a:t>天，模拟预测后</a:t>
            </a:r>
            <a:r>
              <a:rPr lang="en-US" altLang="zh-CN" dirty="0" smtClean="0"/>
              <a:t>5</a:t>
            </a:r>
            <a:r>
              <a:rPr lang="zh-CN" altLang="en-US" dirty="0" smtClean="0"/>
              <a:t>天的结果</a:t>
            </a:r>
            <a:endParaRPr lang="zh-CN" altLang="en-US" dirty="0"/>
          </a:p>
        </p:txBody>
      </p:sp>
      <p:sp>
        <p:nvSpPr>
          <p:cNvPr id="5" name="文本框 4"/>
          <p:cNvSpPr txBox="1"/>
          <p:nvPr/>
        </p:nvSpPr>
        <p:spPr>
          <a:xfrm>
            <a:off x="1025856" y="1496117"/>
            <a:ext cx="3894161" cy="374218"/>
          </a:xfrm>
          <a:prstGeom prst="rect">
            <a:avLst/>
          </a:prstGeom>
          <a:noFill/>
        </p:spPr>
        <p:txBody>
          <a:bodyPr wrap="square" rtlCol="0">
            <a:spAutoFit/>
          </a:bodyPr>
          <a:lstStyle/>
          <a:p>
            <a:r>
              <a:rPr lang="zh-CN" altLang="en-US" b="1" dirty="0" smtClean="0"/>
              <a:t>强化学习优化方案</a:t>
            </a:r>
            <a:endParaRPr lang="zh-CN" altLang="en-US" b="1" dirty="0"/>
          </a:p>
        </p:txBody>
      </p:sp>
      <p:sp>
        <p:nvSpPr>
          <p:cNvPr id="6" name="文本框 5"/>
          <p:cNvSpPr txBox="1"/>
          <p:nvPr/>
        </p:nvSpPr>
        <p:spPr>
          <a:xfrm>
            <a:off x="991737" y="3383286"/>
            <a:ext cx="3894161" cy="374218"/>
          </a:xfrm>
          <a:prstGeom prst="rect">
            <a:avLst/>
          </a:prstGeom>
          <a:noFill/>
        </p:spPr>
        <p:txBody>
          <a:bodyPr wrap="square" rtlCol="0">
            <a:spAutoFit/>
          </a:bodyPr>
          <a:lstStyle/>
          <a:p>
            <a:r>
              <a:rPr lang="zh-CN" altLang="en-US" b="1" dirty="0" smtClean="0"/>
              <a:t>对比实验：优化算法方案</a:t>
            </a:r>
            <a:endParaRPr lang="zh-CN" altLang="en-US" b="1" dirty="0"/>
          </a:p>
        </p:txBody>
      </p:sp>
      <p:sp>
        <p:nvSpPr>
          <p:cNvPr id="7" name="矩形 6"/>
          <p:cNvSpPr/>
          <p:nvPr/>
        </p:nvSpPr>
        <p:spPr>
          <a:xfrm>
            <a:off x="955343" y="5000205"/>
            <a:ext cx="10462795" cy="57986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rgbClr val="C00000"/>
                </a:solidFill>
              </a:rPr>
              <a:t>用对比实验来考察基于强化学习的参数优化方案是否比基于优化算法得到的优化参数更具实时性，输出结果更好</a:t>
            </a:r>
            <a:endParaRPr lang="zh-CN" altLang="en-US" sz="1600" dirty="0">
              <a:solidFill>
                <a:srgbClr val="C00000"/>
              </a:solidFill>
            </a:endParaRPr>
          </a:p>
        </p:txBody>
      </p:sp>
    </p:spTree>
    <p:extLst>
      <p:ext uri="{BB962C8B-B14F-4D97-AF65-F5344CB8AC3E}">
        <p14:creationId xmlns:p14="http://schemas.microsoft.com/office/powerpoint/2010/main" val="734575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94113" y="1994674"/>
            <a:ext cx="2264228" cy="573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初始参数</a:t>
            </a:r>
            <a:endParaRPr lang="zh-CN" altLang="en-US" dirty="0"/>
          </a:p>
        </p:txBody>
      </p:sp>
      <p:cxnSp>
        <p:nvCxnSpPr>
          <p:cNvPr id="6" name="直接连接符 5"/>
          <p:cNvCxnSpPr>
            <a:stCxn id="4" idx="3"/>
          </p:cNvCxnSpPr>
          <p:nvPr/>
        </p:nvCxnSpPr>
        <p:spPr>
          <a:xfrm flipV="1">
            <a:off x="3558341" y="2277703"/>
            <a:ext cx="1008743" cy="3629"/>
          </a:xfrm>
          <a:prstGeom prst="line">
            <a:avLst/>
          </a:prstGeom>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567084" y="2016445"/>
            <a:ext cx="2264228"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默认</a:t>
            </a:r>
            <a:r>
              <a:rPr lang="zh-CN" altLang="en-US" dirty="0" smtClean="0"/>
              <a:t>参数*调整比例</a:t>
            </a:r>
            <a:endParaRPr lang="zh-CN" altLang="en-US" dirty="0"/>
          </a:p>
        </p:txBody>
      </p:sp>
      <p:sp>
        <p:nvSpPr>
          <p:cNvPr id="8" name="矩形 7"/>
          <p:cNvSpPr/>
          <p:nvPr/>
        </p:nvSpPr>
        <p:spPr>
          <a:xfrm>
            <a:off x="7840055" y="1994674"/>
            <a:ext cx="2264228"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默认</a:t>
            </a:r>
            <a:r>
              <a:rPr lang="zh-CN" altLang="en-US" dirty="0" smtClean="0"/>
              <a:t>参数</a:t>
            </a:r>
            <a:r>
              <a:rPr lang="zh-CN" altLang="en-US" dirty="0"/>
              <a:t>*调整</a:t>
            </a:r>
            <a:r>
              <a:rPr lang="zh-CN" altLang="en-US" dirty="0" smtClean="0"/>
              <a:t>比例</a:t>
            </a:r>
            <a:endParaRPr lang="zh-CN" altLang="en-US" dirty="0"/>
          </a:p>
        </p:txBody>
      </p:sp>
      <p:cxnSp>
        <p:nvCxnSpPr>
          <p:cNvPr id="9" name="直接连接符 8"/>
          <p:cNvCxnSpPr/>
          <p:nvPr/>
        </p:nvCxnSpPr>
        <p:spPr>
          <a:xfrm flipV="1">
            <a:off x="7603493" y="2252303"/>
            <a:ext cx="236562" cy="3628"/>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761540" y="1505599"/>
            <a:ext cx="1110342" cy="369332"/>
          </a:xfrm>
          <a:prstGeom prst="rect">
            <a:avLst/>
          </a:prstGeom>
          <a:noFill/>
        </p:spPr>
        <p:txBody>
          <a:bodyPr wrap="square" rtlCol="0">
            <a:spAutoFit/>
          </a:bodyPr>
          <a:lstStyle/>
          <a:p>
            <a:r>
              <a:rPr lang="en-US" altLang="zh-CN" dirty="0" smtClean="0"/>
              <a:t>6h</a:t>
            </a:r>
            <a:endParaRPr lang="zh-CN" altLang="en-US" dirty="0"/>
          </a:p>
        </p:txBody>
      </p:sp>
      <p:sp>
        <p:nvSpPr>
          <p:cNvPr id="11" name="文本框 10"/>
          <p:cNvSpPr txBox="1"/>
          <p:nvPr/>
        </p:nvSpPr>
        <p:spPr>
          <a:xfrm>
            <a:off x="6357647" y="3419742"/>
            <a:ext cx="1110342" cy="369332"/>
          </a:xfrm>
          <a:prstGeom prst="rect">
            <a:avLst/>
          </a:prstGeom>
          <a:noFill/>
        </p:spPr>
        <p:txBody>
          <a:bodyPr wrap="square" rtlCol="0">
            <a:spAutoFit/>
          </a:bodyPr>
          <a:lstStyle/>
          <a:p>
            <a:r>
              <a:rPr lang="en-US" altLang="zh-CN" dirty="0"/>
              <a:t>5</a:t>
            </a:r>
            <a:r>
              <a:rPr lang="zh-CN" altLang="en-US" dirty="0" smtClean="0"/>
              <a:t>天</a:t>
            </a:r>
            <a:endParaRPr lang="zh-CN" altLang="en-US" dirty="0"/>
          </a:p>
        </p:txBody>
      </p:sp>
      <p:sp>
        <p:nvSpPr>
          <p:cNvPr id="13" name="文本框 12"/>
          <p:cNvSpPr txBox="1"/>
          <p:nvPr/>
        </p:nvSpPr>
        <p:spPr>
          <a:xfrm>
            <a:off x="2387521" y="2821989"/>
            <a:ext cx="2979057" cy="369332"/>
          </a:xfrm>
          <a:prstGeom prst="rect">
            <a:avLst/>
          </a:prstGeom>
          <a:noFill/>
        </p:spPr>
        <p:txBody>
          <a:bodyPr wrap="square" rtlCol="0">
            <a:spAutoFit/>
          </a:bodyPr>
          <a:lstStyle/>
          <a:p>
            <a:r>
              <a:rPr lang="zh-CN" altLang="en-US" dirty="0" smtClean="0"/>
              <a:t>从</a:t>
            </a:r>
            <a:r>
              <a:rPr lang="en-US" altLang="zh-CN" dirty="0" smtClean="0"/>
              <a:t>observation</a:t>
            </a:r>
            <a:r>
              <a:rPr lang="zh-CN" altLang="en-US" dirty="0" smtClean="0"/>
              <a:t>计算调整比例</a:t>
            </a:r>
            <a:endParaRPr lang="zh-CN" altLang="en-US" dirty="0"/>
          </a:p>
        </p:txBody>
      </p:sp>
      <p:sp>
        <p:nvSpPr>
          <p:cNvPr id="14" name="文本框 13"/>
          <p:cNvSpPr txBox="1"/>
          <p:nvPr/>
        </p:nvSpPr>
        <p:spPr>
          <a:xfrm>
            <a:off x="6125555" y="2796588"/>
            <a:ext cx="3429000" cy="369332"/>
          </a:xfrm>
          <a:prstGeom prst="rect">
            <a:avLst/>
          </a:prstGeom>
          <a:noFill/>
        </p:spPr>
        <p:txBody>
          <a:bodyPr wrap="square" rtlCol="0">
            <a:spAutoFit/>
          </a:bodyPr>
          <a:lstStyle/>
          <a:p>
            <a:r>
              <a:rPr lang="zh-CN" altLang="en-US" dirty="0" smtClean="0"/>
              <a:t>从</a:t>
            </a:r>
            <a:r>
              <a:rPr lang="en-US" altLang="zh-CN" dirty="0" smtClean="0"/>
              <a:t>observation</a:t>
            </a:r>
            <a:r>
              <a:rPr lang="zh-CN" altLang="en-US" dirty="0" smtClean="0"/>
              <a:t>计算调整比例</a:t>
            </a:r>
            <a:endParaRPr lang="zh-CN" altLang="en-US" dirty="0"/>
          </a:p>
        </p:txBody>
      </p:sp>
      <p:graphicFrame>
        <p:nvGraphicFramePr>
          <p:cNvPr id="16" name="表格 15"/>
          <p:cNvGraphicFramePr>
            <a:graphicFrameLocks noGrp="1"/>
          </p:cNvGraphicFramePr>
          <p:nvPr>
            <p:extLst>
              <p:ext uri="{D42A27DB-BD31-4B8C-83A1-F6EECF244321}">
                <p14:modId xmlns:p14="http://schemas.microsoft.com/office/powerpoint/2010/main" val="1655398388"/>
              </p:ext>
            </p:extLst>
          </p:nvPr>
        </p:nvGraphicFramePr>
        <p:xfrm>
          <a:off x="861163" y="4030303"/>
          <a:ext cx="10772632" cy="1077791"/>
        </p:xfrm>
        <a:graphic>
          <a:graphicData uri="http://schemas.openxmlformats.org/drawingml/2006/table">
            <a:tbl>
              <a:tblPr firstRow="1" bandRow="1">
                <a:tableStyleId>{5C22544A-7EE6-4342-B048-85BDC9FD1C3A}</a:tableStyleId>
              </a:tblPr>
              <a:tblGrid>
                <a:gridCol w="2693158">
                  <a:extLst>
                    <a:ext uri="{9D8B030D-6E8A-4147-A177-3AD203B41FA5}">
                      <a16:colId xmlns:a16="http://schemas.microsoft.com/office/drawing/2014/main" val="3633501937"/>
                    </a:ext>
                  </a:extLst>
                </a:gridCol>
                <a:gridCol w="2693158">
                  <a:extLst>
                    <a:ext uri="{9D8B030D-6E8A-4147-A177-3AD203B41FA5}">
                      <a16:colId xmlns:a16="http://schemas.microsoft.com/office/drawing/2014/main" val="3770025505"/>
                    </a:ext>
                  </a:extLst>
                </a:gridCol>
                <a:gridCol w="2693158">
                  <a:extLst>
                    <a:ext uri="{9D8B030D-6E8A-4147-A177-3AD203B41FA5}">
                      <a16:colId xmlns:a16="http://schemas.microsoft.com/office/drawing/2014/main" val="3706746576"/>
                    </a:ext>
                  </a:extLst>
                </a:gridCol>
                <a:gridCol w="2693158">
                  <a:extLst>
                    <a:ext uri="{9D8B030D-6E8A-4147-A177-3AD203B41FA5}">
                      <a16:colId xmlns:a16="http://schemas.microsoft.com/office/drawing/2014/main" val="394286149"/>
                    </a:ext>
                  </a:extLst>
                </a:gridCol>
              </a:tblGrid>
              <a:tr h="391924">
                <a:tc>
                  <a:txBody>
                    <a:bodyPr/>
                    <a:lstStyle/>
                    <a:p>
                      <a:r>
                        <a:rPr lang="en-US" altLang="zh-CN" dirty="0" smtClean="0">
                          <a:solidFill>
                            <a:schemeClr val="tx1"/>
                          </a:solidFill>
                        </a:rPr>
                        <a:t>action</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Action</a:t>
                      </a:r>
                      <a:r>
                        <a:rPr lang="zh-CN" altLang="en-US" dirty="0" smtClean="0">
                          <a:solidFill>
                            <a:schemeClr val="tx1"/>
                          </a:solidFill>
                        </a:rPr>
                        <a:t>调整范围</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状态</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reward</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1512945"/>
                  </a:ext>
                </a:extLst>
              </a:tr>
              <a:tr h="685867">
                <a:tc>
                  <a:txBody>
                    <a:bodyPr/>
                    <a:lstStyle/>
                    <a:p>
                      <a:r>
                        <a:rPr lang="en-US" altLang="zh-CN" dirty="0" smtClean="0"/>
                        <a:t>C0_lnd</a:t>
                      </a:r>
                      <a:r>
                        <a:rPr lang="en-US" altLang="zh-CN" baseline="0" dirty="0" smtClean="0"/>
                        <a:t>,</a:t>
                      </a:r>
                      <a:r>
                        <a:rPr lang="en-US" altLang="zh-CN" dirty="0" smtClean="0"/>
                        <a:t>c0_ocn,ai,tau</a:t>
                      </a:r>
                      <a:r>
                        <a:rPr lang="zh-CN" altLang="en-US" dirty="0" smtClean="0"/>
                        <a:t>基于默认值的调整比例</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0.5-1.5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U200,V850,PRECT,Q850,T850</a:t>
                      </a:r>
                      <a:r>
                        <a:rPr lang="zh-CN" altLang="en-US" dirty="0" smtClean="0"/>
                        <a:t>的</a:t>
                      </a:r>
                      <a:r>
                        <a:rPr lang="en-US" altLang="zh-CN" dirty="0" err="1" smtClean="0"/>
                        <a:t>rms_ratio</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err="1" smtClean="0"/>
                        <a:t>mcpi</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8570288"/>
                  </a:ext>
                </a:extLst>
              </a:tr>
            </a:tbl>
          </a:graphicData>
        </a:graphic>
      </p:graphicFrame>
      <p:sp>
        <p:nvSpPr>
          <p:cNvPr id="18" name="左大括号 17"/>
          <p:cNvSpPr/>
          <p:nvPr/>
        </p:nvSpPr>
        <p:spPr>
          <a:xfrm rot="16200000">
            <a:off x="6520858" y="-218811"/>
            <a:ext cx="144103" cy="691356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2" name="直接连接符 21"/>
          <p:cNvCxnSpPr/>
          <p:nvPr/>
        </p:nvCxnSpPr>
        <p:spPr>
          <a:xfrm flipV="1">
            <a:off x="6876263" y="2266090"/>
            <a:ext cx="236562" cy="3628"/>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194712" y="2081424"/>
            <a:ext cx="418532" cy="369332"/>
          </a:xfrm>
          <a:prstGeom prst="rect">
            <a:avLst/>
          </a:prstGeom>
          <a:noFill/>
        </p:spPr>
        <p:txBody>
          <a:bodyPr wrap="square" rtlCol="0">
            <a:spAutoFit/>
          </a:bodyPr>
          <a:lstStyle/>
          <a:p>
            <a:r>
              <a:rPr lang="en-US" altLang="zh-CN" dirty="0" smtClean="0"/>
              <a:t>…</a:t>
            </a:r>
            <a:endParaRPr lang="zh-CN" altLang="en-US" dirty="0"/>
          </a:p>
        </p:txBody>
      </p:sp>
      <p:sp>
        <p:nvSpPr>
          <p:cNvPr id="24" name="文本框 23"/>
          <p:cNvSpPr txBox="1"/>
          <p:nvPr/>
        </p:nvSpPr>
        <p:spPr>
          <a:xfrm>
            <a:off x="2283725" y="359391"/>
            <a:ext cx="7606353" cy="461665"/>
          </a:xfrm>
          <a:prstGeom prst="rect">
            <a:avLst/>
          </a:prstGeom>
          <a:noFill/>
        </p:spPr>
        <p:txBody>
          <a:bodyPr wrap="square" rtlCol="0">
            <a:spAutoFit/>
          </a:bodyPr>
          <a:lstStyle/>
          <a:p>
            <a:pPr algn="ctr"/>
            <a:r>
              <a:rPr lang="zh-CN" altLang="en-US" sz="2400" b="1" dirty="0"/>
              <a:t>实验基本设置</a:t>
            </a:r>
          </a:p>
        </p:txBody>
      </p:sp>
      <p:sp>
        <p:nvSpPr>
          <p:cNvPr id="17" name="文本框 16"/>
          <p:cNvSpPr txBox="1"/>
          <p:nvPr/>
        </p:nvSpPr>
        <p:spPr>
          <a:xfrm>
            <a:off x="7112825" y="1480126"/>
            <a:ext cx="1110342" cy="369332"/>
          </a:xfrm>
          <a:prstGeom prst="rect">
            <a:avLst/>
          </a:prstGeom>
          <a:noFill/>
        </p:spPr>
        <p:txBody>
          <a:bodyPr wrap="square" rtlCol="0">
            <a:spAutoFit/>
          </a:bodyPr>
          <a:lstStyle/>
          <a:p>
            <a:r>
              <a:rPr lang="en-US" altLang="zh-CN" dirty="0" smtClean="0"/>
              <a:t>6h</a:t>
            </a:r>
            <a:endParaRPr lang="zh-CN" altLang="en-US" dirty="0"/>
          </a:p>
        </p:txBody>
      </p:sp>
      <mc:AlternateContent xmlns:mc="http://schemas.openxmlformats.org/markup-compatibility/2006" xmlns:a14="http://schemas.microsoft.com/office/drawing/2010/main">
        <mc:Choice Requires="a14">
          <p:sp>
            <p:nvSpPr>
              <p:cNvPr id="2" name="文本框 1"/>
              <p:cNvSpPr txBox="1"/>
              <p:nvPr/>
            </p:nvSpPr>
            <p:spPr>
              <a:xfrm>
                <a:off x="1157053" y="5668945"/>
                <a:ext cx="2804742" cy="7788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𝐹</m:t>
                          </m:r>
                        </m:sup>
                      </m:sSubSup>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𝑇</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𝐹</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𝑜</m:t>
                              </m:r>
                            </m:sub>
                            <m:sup>
                              <m:r>
                                <a:rPr lang="en-US" altLang="zh-CN" b="0" i="1" smtClean="0">
                                  <a:latin typeface="Cambria Math" panose="02040503050406030204" pitchFamily="18" charset="0"/>
                                </a:rPr>
                                <m:t>𝐹</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𝑡</m:t>
                          </m:r>
                          <m:r>
                            <a:rPr lang="en-US" altLang="zh-CN" b="0" i="1" smtClean="0">
                              <a:latin typeface="Cambria Math" panose="02040503050406030204" pitchFamily="18" charset="0"/>
                            </a:rPr>
                            <m:t>))2 </m:t>
                          </m:r>
                        </m:e>
                      </m:nary>
                    </m:oMath>
                  </m:oMathPara>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1157053" y="5668945"/>
                <a:ext cx="2804742" cy="77886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9237679" y="5623292"/>
                <a:ext cx="1902700" cy="824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𝑚𝑐𝑝𝑖</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𝐹</m:t>
                              </m:r>
                            </m:sup>
                          </m:sSup>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𝐹</m:t>
                          </m:r>
                          <m:r>
                            <a:rPr lang="en-US" altLang="zh-CN" b="0" i="1" smtClean="0">
                              <a:latin typeface="Cambria Math" panose="02040503050406030204" pitchFamily="18" charset="0"/>
                            </a:rPr>
                            <m:t>=1</m:t>
                          </m:r>
                        </m:sub>
                        <m: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𝐹</m:t>
                              </m:r>
                            </m:sup>
                          </m:sSup>
                        </m:sup>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𝑚</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𝑟</m:t>
                                  </m:r>
                                </m:sub>
                              </m:sSub>
                            </m:den>
                          </m:f>
                        </m:e>
                      </m:nary>
                    </m:oMath>
                  </m:oMathPara>
                </a14:m>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9237679" y="5623292"/>
                <a:ext cx="1902700" cy="82452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4114996" y="5668945"/>
                <a:ext cx="2672655" cy="7788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𝑟</m:t>
                          </m:r>
                        </m:sub>
                        <m:sup>
                          <m:r>
                            <a:rPr lang="en-US" altLang="zh-CN" b="0" i="1" smtClean="0">
                              <a:latin typeface="Cambria Math" panose="02040503050406030204" pitchFamily="18" charset="0"/>
                            </a:rPr>
                            <m:t>𝐹</m:t>
                          </m:r>
                        </m:sup>
                      </m:sSubSup>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𝑇</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𝑟</m:t>
                              </m:r>
                            </m:sub>
                            <m:sup>
                              <m:r>
                                <a:rPr lang="en-US" altLang="zh-CN" b="0" i="1" smtClean="0">
                                  <a:latin typeface="Cambria Math" panose="02040503050406030204" pitchFamily="18" charset="0"/>
                                </a:rPr>
                                <m:t>𝐹</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𝑜</m:t>
                              </m:r>
                            </m:sub>
                            <m:sup>
                              <m:r>
                                <a:rPr lang="en-US" altLang="zh-CN" b="0" i="1" smtClean="0">
                                  <a:latin typeface="Cambria Math" panose="02040503050406030204" pitchFamily="18" charset="0"/>
                                </a:rPr>
                                <m:t>𝐹</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𝑡</m:t>
                          </m:r>
                          <m:r>
                            <a:rPr lang="en-US" altLang="zh-CN" b="0" i="1" smtClean="0">
                              <a:latin typeface="Cambria Math" panose="02040503050406030204" pitchFamily="18" charset="0"/>
                            </a:rPr>
                            <m:t>))2 </m:t>
                          </m:r>
                        </m:e>
                      </m:nary>
                    </m:oMath>
                  </m:oMathPara>
                </a14:m>
                <a:endParaRPr lang="zh-CN" altLang="en-US" dirty="0"/>
              </a:p>
            </p:txBody>
          </p:sp>
        </mc:Choice>
        <mc:Fallback xmlns="">
          <p:sp>
            <p:nvSpPr>
              <p:cNvPr id="26" name="文本框 25"/>
              <p:cNvSpPr txBox="1">
                <a:spLocks noRot="1" noChangeAspect="1" noMove="1" noResize="1" noEditPoints="1" noAdjustHandles="1" noChangeArrowheads="1" noChangeShapeType="1" noTextEdit="1"/>
              </p:cNvSpPr>
              <p:nvPr/>
            </p:nvSpPr>
            <p:spPr>
              <a:xfrm>
                <a:off x="4114996" y="5668945"/>
                <a:ext cx="2672655" cy="77886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7079290" y="5752686"/>
                <a:ext cx="1796261" cy="6113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𝑟𝑚𝑠</m:t>
                          </m:r>
                          <m:r>
                            <a:rPr lang="en-US" altLang="zh-CN" b="0" i="1" smtClean="0">
                              <a:latin typeface="Cambria Math" panose="02040503050406030204" pitchFamily="18" charset="0"/>
                            </a:rPr>
                            <m:t>_</m:t>
                          </m:r>
                          <m:r>
                            <a:rPr lang="en-US" altLang="zh-CN" b="0" i="1" smtClean="0">
                              <a:latin typeface="Cambria Math" panose="02040503050406030204" pitchFamily="18" charset="0"/>
                            </a:rPr>
                            <m:t>𝑟𝑎𝑡𝑖𝑜</m:t>
                          </m:r>
                        </m:e>
                        <m:sup>
                          <m:r>
                            <a:rPr lang="en-US" altLang="zh-CN" b="0" i="1" smtClean="0">
                              <a:latin typeface="Cambria Math" panose="02040503050406030204" pitchFamily="18" charset="0"/>
                            </a:rPr>
                            <m:t>𝐹</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𝐹</m:t>
                              </m:r>
                            </m:sup>
                          </m:sSubSup>
                        </m:num>
                        <m:den>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𝑟</m:t>
                              </m:r>
                            </m:sub>
                            <m:sup>
                              <m:r>
                                <a:rPr lang="en-US" altLang="zh-CN" b="0" i="1" smtClean="0">
                                  <a:latin typeface="Cambria Math" panose="02040503050406030204" pitchFamily="18" charset="0"/>
                                </a:rPr>
                                <m:t>𝐹</m:t>
                              </m:r>
                            </m:sup>
                          </m:sSubSup>
                        </m:den>
                      </m:f>
                    </m:oMath>
                  </m:oMathPara>
                </a14:m>
                <a:endParaRPr lang="zh-CN" altLang="en-US" dirty="0"/>
              </a:p>
            </p:txBody>
          </p:sp>
        </mc:Choice>
        <mc:Fallback xmlns="">
          <p:sp>
            <p:nvSpPr>
              <p:cNvPr id="27" name="文本框 26"/>
              <p:cNvSpPr txBox="1">
                <a:spLocks noRot="1" noChangeAspect="1" noMove="1" noResize="1" noEditPoints="1" noAdjustHandles="1" noChangeArrowheads="1" noChangeShapeType="1" noTextEdit="1"/>
              </p:cNvSpPr>
              <p:nvPr/>
            </p:nvSpPr>
            <p:spPr>
              <a:xfrm>
                <a:off x="7079290" y="5752686"/>
                <a:ext cx="1796261" cy="611386"/>
              </a:xfrm>
              <a:prstGeom prst="rect">
                <a:avLst/>
              </a:prstGeom>
              <a:blipFill>
                <a:blip r:embed="rId5"/>
                <a:stretch>
                  <a:fillRect/>
                </a:stretch>
              </a:blipFill>
            </p:spPr>
            <p:txBody>
              <a:bodyPr/>
              <a:lstStyle/>
              <a:p>
                <a:r>
                  <a:rPr lang="zh-CN" altLang="en-US">
                    <a:noFill/>
                  </a:rPr>
                  <a:t> </a:t>
                </a:r>
              </a:p>
            </p:txBody>
          </p:sp>
        </mc:Fallback>
      </mc:AlternateContent>
      <p:sp>
        <p:nvSpPr>
          <p:cNvPr id="5" name="文本框 4"/>
          <p:cNvSpPr txBox="1"/>
          <p:nvPr/>
        </p:nvSpPr>
        <p:spPr>
          <a:xfrm>
            <a:off x="1157053" y="1107671"/>
            <a:ext cx="7684169" cy="376990"/>
          </a:xfrm>
          <a:prstGeom prst="rect">
            <a:avLst/>
          </a:prstGeom>
          <a:noFill/>
        </p:spPr>
        <p:txBody>
          <a:bodyPr wrap="square" rtlCol="0">
            <a:spAutoFit/>
          </a:bodyPr>
          <a:lstStyle/>
          <a:p>
            <a:r>
              <a:rPr lang="zh-CN" altLang="en-US" dirty="0" smtClean="0"/>
              <a:t>实验模式：</a:t>
            </a:r>
            <a:r>
              <a:rPr lang="en-US" altLang="zh-CN" dirty="0" smtClean="0"/>
              <a:t>SCAM   </a:t>
            </a:r>
            <a:r>
              <a:rPr lang="zh-CN" altLang="en-US" dirty="0" smtClean="0"/>
              <a:t>时间段：</a:t>
            </a:r>
            <a:r>
              <a:rPr lang="en-US" altLang="zh-CN" dirty="0" smtClean="0"/>
              <a:t>2006</a:t>
            </a:r>
            <a:r>
              <a:rPr lang="zh-CN" altLang="en-US" dirty="0" smtClean="0"/>
              <a:t>年</a:t>
            </a:r>
            <a:r>
              <a:rPr lang="en-US" altLang="zh-CN" dirty="0" smtClean="0"/>
              <a:t>1</a:t>
            </a:r>
            <a:r>
              <a:rPr lang="zh-CN" altLang="en-US" dirty="0"/>
              <a:t>月</a:t>
            </a:r>
          </a:p>
        </p:txBody>
      </p:sp>
    </p:spTree>
    <p:extLst>
      <p:ext uri="{BB962C8B-B14F-4D97-AF65-F5344CB8AC3E}">
        <p14:creationId xmlns:p14="http://schemas.microsoft.com/office/powerpoint/2010/main" val="3139223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23439" y="611851"/>
            <a:ext cx="4584589" cy="2755631"/>
          </a:xfrm>
          <a:prstGeom prst="rect">
            <a:avLst/>
          </a:prstGeom>
        </p:spPr>
      </p:pic>
      <p:sp>
        <p:nvSpPr>
          <p:cNvPr id="3" name="文本框 2"/>
          <p:cNvSpPr txBox="1"/>
          <p:nvPr/>
        </p:nvSpPr>
        <p:spPr>
          <a:xfrm>
            <a:off x="6021136" y="1434071"/>
            <a:ext cx="5829969" cy="369332"/>
          </a:xfrm>
          <a:prstGeom prst="rect">
            <a:avLst/>
          </a:prstGeom>
          <a:noFill/>
        </p:spPr>
        <p:txBody>
          <a:bodyPr wrap="square" rtlCol="0">
            <a:spAutoFit/>
          </a:bodyPr>
          <a:lstStyle/>
          <a:p>
            <a:r>
              <a:rPr lang="zh-CN" altLang="en-US" dirty="0" smtClean="0">
                <a:solidFill>
                  <a:srgbClr val="C00000"/>
                </a:solidFill>
              </a:rPr>
              <a:t>在训练中</a:t>
            </a:r>
            <a:r>
              <a:rPr lang="en-US" altLang="zh-CN" dirty="0" smtClean="0">
                <a:solidFill>
                  <a:srgbClr val="C00000"/>
                </a:solidFill>
              </a:rPr>
              <a:t>ES_RL 20</a:t>
            </a:r>
            <a:r>
              <a:rPr lang="zh-CN" altLang="en-US" dirty="0" smtClean="0">
                <a:solidFill>
                  <a:srgbClr val="C00000"/>
                </a:solidFill>
              </a:rPr>
              <a:t>代最好的结果是</a:t>
            </a:r>
            <a:r>
              <a:rPr lang="en-US" altLang="zh-CN" dirty="0" smtClean="0">
                <a:solidFill>
                  <a:srgbClr val="C00000"/>
                </a:solidFill>
              </a:rPr>
              <a:t>18.80 CMA-ES</a:t>
            </a:r>
            <a:r>
              <a:rPr lang="zh-CN" altLang="en-US" dirty="0" smtClean="0">
                <a:solidFill>
                  <a:srgbClr val="C00000"/>
                </a:solidFill>
              </a:rPr>
              <a:t>是</a:t>
            </a:r>
            <a:r>
              <a:rPr lang="en-US" altLang="zh-CN" dirty="0" smtClean="0">
                <a:solidFill>
                  <a:srgbClr val="C00000"/>
                </a:solidFill>
              </a:rPr>
              <a:t>19.29</a:t>
            </a:r>
            <a:endParaRPr lang="zh-CN" altLang="en-US" dirty="0">
              <a:solidFill>
                <a:srgbClr val="C00000"/>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2392960205"/>
              </p:ext>
            </p:extLst>
          </p:nvPr>
        </p:nvGraphicFramePr>
        <p:xfrm>
          <a:off x="4458942" y="2800557"/>
          <a:ext cx="7830457" cy="35712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666803770"/>
                    </a:ext>
                  </a:extLst>
                </a:gridCol>
                <a:gridCol w="2032000">
                  <a:extLst>
                    <a:ext uri="{9D8B030D-6E8A-4147-A177-3AD203B41FA5}">
                      <a16:colId xmlns:a16="http://schemas.microsoft.com/office/drawing/2014/main" val="2915615226"/>
                    </a:ext>
                  </a:extLst>
                </a:gridCol>
                <a:gridCol w="2032000">
                  <a:extLst>
                    <a:ext uri="{9D8B030D-6E8A-4147-A177-3AD203B41FA5}">
                      <a16:colId xmlns:a16="http://schemas.microsoft.com/office/drawing/2014/main" val="1700740227"/>
                    </a:ext>
                  </a:extLst>
                </a:gridCol>
                <a:gridCol w="1734457">
                  <a:extLst>
                    <a:ext uri="{9D8B030D-6E8A-4147-A177-3AD203B41FA5}">
                      <a16:colId xmlns:a16="http://schemas.microsoft.com/office/drawing/2014/main" val="3805570505"/>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err="1" smtClean="0">
                          <a:solidFill>
                            <a:schemeClr val="tx1"/>
                          </a:solidFill>
                        </a:rPr>
                        <a:t>cmaes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RL</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74093098"/>
                  </a:ext>
                </a:extLst>
              </a:tr>
              <a:tr h="370840">
                <a:tc>
                  <a:txBody>
                    <a:bodyPr/>
                    <a:lstStyle/>
                    <a:p>
                      <a:r>
                        <a:rPr lang="en-US" altLang="zh-CN" dirty="0" smtClean="0"/>
                        <a:t>U200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0.8381758</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0.8364836</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0.2%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9578945"/>
                  </a:ext>
                </a:extLst>
              </a:tr>
              <a:tr h="370840">
                <a:tc>
                  <a:txBody>
                    <a:bodyPr/>
                    <a:lstStyle/>
                    <a:p>
                      <a:r>
                        <a:rPr lang="en-US" altLang="zh-CN" dirty="0" smtClean="0"/>
                        <a:t>V850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0.1580657</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0.1564264</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2455680"/>
                  </a:ext>
                </a:extLst>
              </a:tr>
              <a:tr h="370840">
                <a:tc>
                  <a:txBody>
                    <a:bodyPr/>
                    <a:lstStyle/>
                    <a:p>
                      <a:r>
                        <a:rPr lang="en-US" altLang="zh-CN" dirty="0" smtClean="0"/>
                        <a:t>PRECT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0.000126466</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0.000115171</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9%</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1455043"/>
                  </a:ext>
                </a:extLst>
              </a:tr>
              <a:tr h="370840">
                <a:tc>
                  <a:txBody>
                    <a:bodyPr/>
                    <a:lstStyle/>
                    <a:p>
                      <a:r>
                        <a:rPr lang="en-US" altLang="zh-CN" dirty="0" smtClean="0"/>
                        <a:t>Q850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0.000474374</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0.000442885</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1409231"/>
                  </a:ext>
                </a:extLst>
              </a:tr>
              <a:tr h="370840">
                <a:tc>
                  <a:txBody>
                    <a:bodyPr/>
                    <a:lstStyle/>
                    <a:p>
                      <a:r>
                        <a:rPr lang="en-US" altLang="zh-CN" dirty="0" smtClean="0"/>
                        <a:t>T850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0.7329901</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0.7403756</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8782737"/>
                  </a:ext>
                </a:extLst>
              </a:tr>
            </a:tbl>
          </a:graphicData>
        </a:graphic>
      </p:graphicFrame>
      <p:sp>
        <p:nvSpPr>
          <p:cNvPr id="7" name="文本框 6"/>
          <p:cNvSpPr txBox="1"/>
          <p:nvPr/>
        </p:nvSpPr>
        <p:spPr>
          <a:xfrm>
            <a:off x="4614778" y="381018"/>
            <a:ext cx="5479143" cy="461665"/>
          </a:xfrm>
          <a:prstGeom prst="rect">
            <a:avLst/>
          </a:prstGeom>
          <a:noFill/>
        </p:spPr>
        <p:txBody>
          <a:bodyPr wrap="square" rtlCol="0">
            <a:spAutoFit/>
          </a:bodyPr>
          <a:lstStyle/>
          <a:p>
            <a:pPr algn="ctr"/>
            <a:r>
              <a:rPr lang="zh-CN" altLang="en-US" sz="2400" b="1" dirty="0" smtClean="0"/>
              <a:t>强化</a:t>
            </a:r>
            <a:r>
              <a:rPr lang="zh-CN" altLang="en-US" sz="2400" b="1" dirty="0"/>
              <a:t>学习与优化算法对比</a:t>
            </a:r>
          </a:p>
        </p:txBody>
      </p:sp>
      <p:pic>
        <p:nvPicPr>
          <p:cNvPr id="4" name="图片 3"/>
          <p:cNvPicPr>
            <a:picLocks noChangeAspect="1"/>
          </p:cNvPicPr>
          <p:nvPr/>
        </p:nvPicPr>
        <p:blipFill>
          <a:blip r:embed="rId3"/>
          <a:stretch>
            <a:fillRect/>
          </a:stretch>
        </p:blipFill>
        <p:spPr>
          <a:xfrm>
            <a:off x="635390" y="4062663"/>
            <a:ext cx="3226426" cy="1939288"/>
          </a:xfrm>
          <a:prstGeom prst="rect">
            <a:avLst/>
          </a:prstGeom>
        </p:spPr>
      </p:pic>
      <p:sp>
        <p:nvSpPr>
          <p:cNvPr id="5" name="矩形 4"/>
          <p:cNvSpPr/>
          <p:nvPr/>
        </p:nvSpPr>
        <p:spPr>
          <a:xfrm>
            <a:off x="6168788" y="2299648"/>
            <a:ext cx="4681182" cy="3138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测试试验</a:t>
            </a:r>
            <a:r>
              <a:rPr lang="en-US" altLang="zh-CN" dirty="0" smtClean="0">
                <a:solidFill>
                  <a:schemeClr val="tx1"/>
                </a:solidFill>
              </a:rPr>
              <a:t>0-6h</a:t>
            </a:r>
            <a:r>
              <a:rPr lang="zh-CN" altLang="en-US" dirty="0" smtClean="0">
                <a:solidFill>
                  <a:schemeClr val="tx1"/>
                </a:solidFill>
              </a:rPr>
              <a:t>平均</a:t>
            </a:r>
            <a:r>
              <a:rPr lang="en-US" altLang="zh-CN" dirty="0" smtClean="0">
                <a:solidFill>
                  <a:schemeClr val="tx1"/>
                </a:solidFill>
              </a:rPr>
              <a:t>RMSE</a:t>
            </a:r>
            <a:endParaRPr lang="zh-CN" altLang="en-US" dirty="0">
              <a:solidFill>
                <a:schemeClr val="tx1"/>
              </a:solidFill>
            </a:endParaRPr>
          </a:p>
        </p:txBody>
      </p:sp>
      <p:sp>
        <p:nvSpPr>
          <p:cNvPr id="8" name="矩形 7"/>
          <p:cNvSpPr/>
          <p:nvPr/>
        </p:nvSpPr>
        <p:spPr>
          <a:xfrm>
            <a:off x="-91988" y="3598315"/>
            <a:ext cx="4681182" cy="3138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测试试验</a:t>
            </a:r>
            <a:r>
              <a:rPr lang="zh-CN" altLang="en-US" dirty="0">
                <a:solidFill>
                  <a:schemeClr val="tx1"/>
                </a:solidFill>
              </a:rPr>
              <a:t>第一</a:t>
            </a:r>
            <a:r>
              <a:rPr lang="zh-CN" altLang="en-US" dirty="0" smtClean="0">
                <a:solidFill>
                  <a:schemeClr val="tx1"/>
                </a:solidFill>
              </a:rPr>
              <a:t>天分时段的</a:t>
            </a:r>
            <a:r>
              <a:rPr lang="en-US" altLang="zh-CN" dirty="0" err="1" smtClean="0">
                <a:solidFill>
                  <a:schemeClr val="tx1"/>
                </a:solidFill>
              </a:rPr>
              <a:t>mcpi</a:t>
            </a:r>
            <a:endParaRPr lang="zh-CN" altLang="en-US" dirty="0">
              <a:solidFill>
                <a:schemeClr val="tx1"/>
              </a:solidFill>
            </a:endParaRPr>
          </a:p>
        </p:txBody>
      </p:sp>
    </p:spTree>
    <p:extLst>
      <p:ext uri="{BB962C8B-B14F-4D97-AF65-F5344CB8AC3E}">
        <p14:creationId xmlns:p14="http://schemas.microsoft.com/office/powerpoint/2010/main" val="1232350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394334" y="3335689"/>
            <a:ext cx="4584589" cy="2755631"/>
          </a:xfrm>
          <a:prstGeom prst="rect">
            <a:avLst/>
          </a:prstGeom>
        </p:spPr>
      </p:pic>
      <p:pic>
        <p:nvPicPr>
          <p:cNvPr id="3" name="图片 2"/>
          <p:cNvPicPr>
            <a:picLocks noChangeAspect="1"/>
          </p:cNvPicPr>
          <p:nvPr/>
        </p:nvPicPr>
        <p:blipFill>
          <a:blip r:embed="rId3"/>
          <a:stretch>
            <a:fillRect/>
          </a:stretch>
        </p:blipFill>
        <p:spPr>
          <a:xfrm>
            <a:off x="6423534" y="3341786"/>
            <a:ext cx="4584589" cy="2749534"/>
          </a:xfrm>
          <a:prstGeom prst="rect">
            <a:avLst/>
          </a:prstGeom>
        </p:spPr>
      </p:pic>
      <p:sp>
        <p:nvSpPr>
          <p:cNvPr id="4" name="文本框 3"/>
          <p:cNvSpPr txBox="1"/>
          <p:nvPr/>
        </p:nvSpPr>
        <p:spPr>
          <a:xfrm>
            <a:off x="2024743" y="2772219"/>
            <a:ext cx="8069942" cy="369332"/>
          </a:xfrm>
          <a:prstGeom prst="rect">
            <a:avLst/>
          </a:prstGeom>
          <a:noFill/>
        </p:spPr>
        <p:txBody>
          <a:bodyPr wrap="square" rtlCol="0">
            <a:spAutoFit/>
          </a:bodyPr>
          <a:lstStyle/>
          <a:p>
            <a:r>
              <a:rPr lang="zh-CN" altLang="en-US" dirty="0" smtClean="0"/>
              <a:t>                  训练                                                                                   测试</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164464206"/>
              </p:ext>
            </p:extLst>
          </p:nvPr>
        </p:nvGraphicFramePr>
        <p:xfrm>
          <a:off x="753659" y="1218389"/>
          <a:ext cx="11104512" cy="1077791"/>
        </p:xfrm>
        <a:graphic>
          <a:graphicData uri="http://schemas.openxmlformats.org/drawingml/2006/table">
            <a:tbl>
              <a:tblPr firstRow="1" bandRow="1">
                <a:tableStyleId>{5C22544A-7EE6-4342-B048-85BDC9FD1C3A}</a:tableStyleId>
              </a:tblPr>
              <a:tblGrid>
                <a:gridCol w="2776128">
                  <a:extLst>
                    <a:ext uri="{9D8B030D-6E8A-4147-A177-3AD203B41FA5}">
                      <a16:colId xmlns:a16="http://schemas.microsoft.com/office/drawing/2014/main" val="3633501937"/>
                    </a:ext>
                  </a:extLst>
                </a:gridCol>
                <a:gridCol w="2776128">
                  <a:extLst>
                    <a:ext uri="{9D8B030D-6E8A-4147-A177-3AD203B41FA5}">
                      <a16:colId xmlns:a16="http://schemas.microsoft.com/office/drawing/2014/main" val="3770025505"/>
                    </a:ext>
                  </a:extLst>
                </a:gridCol>
                <a:gridCol w="2776128">
                  <a:extLst>
                    <a:ext uri="{9D8B030D-6E8A-4147-A177-3AD203B41FA5}">
                      <a16:colId xmlns:a16="http://schemas.microsoft.com/office/drawing/2014/main" val="3706746576"/>
                    </a:ext>
                  </a:extLst>
                </a:gridCol>
                <a:gridCol w="2776128">
                  <a:extLst>
                    <a:ext uri="{9D8B030D-6E8A-4147-A177-3AD203B41FA5}">
                      <a16:colId xmlns:a16="http://schemas.microsoft.com/office/drawing/2014/main" val="394286149"/>
                    </a:ext>
                  </a:extLst>
                </a:gridCol>
              </a:tblGrid>
              <a:tr h="391924">
                <a:tc>
                  <a:txBody>
                    <a:bodyPr/>
                    <a:lstStyle/>
                    <a:p>
                      <a:r>
                        <a:rPr lang="en-US" altLang="zh-CN" dirty="0" smtClean="0">
                          <a:solidFill>
                            <a:schemeClr val="tx1"/>
                          </a:solidFill>
                        </a:rPr>
                        <a:t>action</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Action</a:t>
                      </a:r>
                      <a:r>
                        <a:rPr lang="zh-CN" altLang="en-US" dirty="0" smtClean="0">
                          <a:solidFill>
                            <a:schemeClr val="tx1"/>
                          </a:solidFill>
                        </a:rPr>
                        <a:t>调整范围</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状态</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reward</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1512945"/>
                  </a:ext>
                </a:extLst>
              </a:tr>
              <a:tr h="685867">
                <a:tc>
                  <a:txBody>
                    <a:bodyPr/>
                    <a:lstStyle/>
                    <a:p>
                      <a:r>
                        <a:rPr lang="en-US" altLang="zh-CN" dirty="0" smtClean="0"/>
                        <a:t>C0_lnd</a:t>
                      </a:r>
                      <a:r>
                        <a:rPr lang="en-US" altLang="zh-CN" baseline="0" dirty="0" smtClean="0"/>
                        <a:t>,</a:t>
                      </a:r>
                      <a:r>
                        <a:rPr lang="en-US" altLang="zh-CN" dirty="0" smtClean="0"/>
                        <a:t>c0_ocn,ai,tau</a:t>
                      </a:r>
                      <a:r>
                        <a:rPr lang="zh-CN" altLang="en-US" dirty="0" smtClean="0"/>
                        <a:t>调整比例</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0.5-1.5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U200,V850,PRECT,Q850,T850var_model/</a:t>
                      </a:r>
                      <a:r>
                        <a:rPr lang="en-US" altLang="zh-CN" dirty="0" err="1" smtClean="0"/>
                        <a:t>var_control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err="1" smtClean="0"/>
                        <a:t>mcpi</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8570288"/>
                  </a:ext>
                </a:extLst>
              </a:tr>
            </a:tbl>
          </a:graphicData>
        </a:graphic>
      </p:graphicFrame>
      <p:sp>
        <p:nvSpPr>
          <p:cNvPr id="6" name="文本框 5"/>
          <p:cNvSpPr txBox="1"/>
          <p:nvPr/>
        </p:nvSpPr>
        <p:spPr>
          <a:xfrm>
            <a:off x="3612529" y="372025"/>
            <a:ext cx="5479143" cy="461665"/>
          </a:xfrm>
          <a:prstGeom prst="rect">
            <a:avLst/>
          </a:prstGeom>
          <a:noFill/>
        </p:spPr>
        <p:txBody>
          <a:bodyPr wrap="square" rtlCol="0">
            <a:spAutoFit/>
          </a:bodyPr>
          <a:lstStyle/>
          <a:p>
            <a:pPr algn="ctr"/>
            <a:r>
              <a:rPr lang="zh-CN" altLang="en-US" sz="2400" b="1" dirty="0"/>
              <a:t>强化学习与优化算法对比</a:t>
            </a:r>
          </a:p>
        </p:txBody>
      </p:sp>
    </p:spTree>
    <p:extLst>
      <p:ext uri="{BB962C8B-B14F-4D97-AF65-F5344CB8AC3E}">
        <p14:creationId xmlns:p14="http://schemas.microsoft.com/office/powerpoint/2010/main" val="22926944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03461" y="254468"/>
            <a:ext cx="4771687" cy="2888829"/>
          </a:xfrm>
          <a:prstGeom prst="rect">
            <a:avLst/>
          </a:prstGeom>
        </p:spPr>
      </p:pic>
      <p:sp>
        <p:nvSpPr>
          <p:cNvPr id="3" name="文本框 2"/>
          <p:cNvSpPr txBox="1"/>
          <p:nvPr/>
        </p:nvSpPr>
        <p:spPr>
          <a:xfrm>
            <a:off x="5812587" y="1192930"/>
            <a:ext cx="5829969" cy="369332"/>
          </a:xfrm>
          <a:prstGeom prst="rect">
            <a:avLst/>
          </a:prstGeom>
          <a:noFill/>
        </p:spPr>
        <p:txBody>
          <a:bodyPr wrap="square" rtlCol="0">
            <a:spAutoFit/>
          </a:bodyPr>
          <a:lstStyle/>
          <a:p>
            <a:r>
              <a:rPr lang="zh-CN" altLang="en-US" dirty="0" smtClean="0">
                <a:solidFill>
                  <a:srgbClr val="C00000"/>
                </a:solidFill>
              </a:rPr>
              <a:t>在训练中</a:t>
            </a:r>
            <a:r>
              <a:rPr lang="en-US" altLang="zh-CN" dirty="0" smtClean="0">
                <a:solidFill>
                  <a:srgbClr val="C00000"/>
                </a:solidFill>
              </a:rPr>
              <a:t>ES_RL 20</a:t>
            </a:r>
            <a:r>
              <a:rPr lang="zh-CN" altLang="en-US" dirty="0" smtClean="0">
                <a:solidFill>
                  <a:srgbClr val="C00000"/>
                </a:solidFill>
              </a:rPr>
              <a:t>代最好的结果是</a:t>
            </a:r>
            <a:r>
              <a:rPr lang="en-US" altLang="zh-CN" dirty="0" smtClean="0">
                <a:solidFill>
                  <a:srgbClr val="C00000"/>
                </a:solidFill>
              </a:rPr>
              <a:t>18.80 CMA-ES</a:t>
            </a:r>
            <a:r>
              <a:rPr lang="zh-CN" altLang="en-US" dirty="0" smtClean="0">
                <a:solidFill>
                  <a:srgbClr val="C00000"/>
                </a:solidFill>
              </a:rPr>
              <a:t>是</a:t>
            </a:r>
            <a:r>
              <a:rPr lang="en-US" altLang="zh-CN" dirty="0" smtClean="0">
                <a:solidFill>
                  <a:srgbClr val="C00000"/>
                </a:solidFill>
              </a:rPr>
              <a:t>19.29</a:t>
            </a:r>
            <a:endParaRPr lang="zh-CN" altLang="en-US" dirty="0">
              <a:solidFill>
                <a:srgbClr val="C00000"/>
              </a:solidFill>
            </a:endParaRPr>
          </a:p>
        </p:txBody>
      </p:sp>
      <p:sp>
        <p:nvSpPr>
          <p:cNvPr id="4" name="文本框 3"/>
          <p:cNvSpPr txBox="1"/>
          <p:nvPr/>
        </p:nvSpPr>
        <p:spPr>
          <a:xfrm>
            <a:off x="5812586" y="1800161"/>
            <a:ext cx="5829969" cy="646331"/>
          </a:xfrm>
          <a:prstGeom prst="rect">
            <a:avLst/>
          </a:prstGeom>
          <a:noFill/>
        </p:spPr>
        <p:txBody>
          <a:bodyPr wrap="square" rtlCol="0">
            <a:spAutoFit/>
          </a:bodyPr>
          <a:lstStyle/>
          <a:p>
            <a:r>
              <a:rPr lang="zh-CN" altLang="en-US" dirty="0" smtClean="0">
                <a:solidFill>
                  <a:srgbClr val="C00000"/>
                </a:solidFill>
              </a:rPr>
              <a:t>每</a:t>
            </a:r>
            <a:r>
              <a:rPr lang="en-US" altLang="zh-CN" dirty="0" smtClean="0">
                <a:solidFill>
                  <a:srgbClr val="C00000"/>
                </a:solidFill>
              </a:rPr>
              <a:t>6</a:t>
            </a:r>
            <a:r>
              <a:rPr lang="zh-CN" altLang="en-US" dirty="0" smtClean="0">
                <a:solidFill>
                  <a:srgbClr val="C00000"/>
                </a:solidFill>
              </a:rPr>
              <a:t>小时单独训练迭代次数为</a:t>
            </a:r>
            <a:r>
              <a:rPr lang="en-US" altLang="zh-CN" dirty="0" smtClean="0">
                <a:solidFill>
                  <a:srgbClr val="C00000"/>
                </a:solidFill>
              </a:rPr>
              <a:t>15</a:t>
            </a:r>
            <a:r>
              <a:rPr lang="zh-CN" altLang="en-US" dirty="0" smtClean="0">
                <a:solidFill>
                  <a:srgbClr val="C00000"/>
                </a:solidFill>
              </a:rPr>
              <a:t>时，最好的结果是</a:t>
            </a:r>
            <a:r>
              <a:rPr lang="en-US" altLang="zh-CN" dirty="0" smtClean="0">
                <a:solidFill>
                  <a:srgbClr val="C00000"/>
                </a:solidFill>
              </a:rPr>
              <a:t>17.08</a:t>
            </a:r>
            <a:r>
              <a:rPr lang="zh-CN" altLang="en-US" dirty="0" smtClean="0">
                <a:solidFill>
                  <a:srgbClr val="C00000"/>
                </a:solidFill>
              </a:rPr>
              <a:t>；迭代次数为</a:t>
            </a:r>
            <a:r>
              <a:rPr lang="en-US" altLang="zh-CN" dirty="0" smtClean="0">
                <a:solidFill>
                  <a:srgbClr val="C00000"/>
                </a:solidFill>
              </a:rPr>
              <a:t>30</a:t>
            </a:r>
            <a:r>
              <a:rPr lang="zh-CN" altLang="en-US" dirty="0" smtClean="0">
                <a:solidFill>
                  <a:srgbClr val="C00000"/>
                </a:solidFill>
              </a:rPr>
              <a:t>时，最好的结果是</a:t>
            </a:r>
            <a:r>
              <a:rPr lang="en-US" altLang="zh-CN" dirty="0" smtClean="0">
                <a:solidFill>
                  <a:srgbClr val="C00000"/>
                </a:solidFill>
              </a:rPr>
              <a:t>17.04</a:t>
            </a:r>
            <a:endParaRPr lang="zh-CN" altLang="en-US" dirty="0">
              <a:solidFill>
                <a:srgbClr val="C00000"/>
              </a:solidFill>
            </a:endParaRPr>
          </a:p>
        </p:txBody>
      </p:sp>
      <p:pic>
        <p:nvPicPr>
          <p:cNvPr id="5" name="图片 4"/>
          <p:cNvPicPr>
            <a:picLocks noChangeAspect="1"/>
          </p:cNvPicPr>
          <p:nvPr/>
        </p:nvPicPr>
        <p:blipFill>
          <a:blip r:embed="rId3"/>
          <a:stretch>
            <a:fillRect/>
          </a:stretch>
        </p:blipFill>
        <p:spPr>
          <a:xfrm>
            <a:off x="555178" y="3751648"/>
            <a:ext cx="4584589" cy="2755631"/>
          </a:xfrm>
          <a:prstGeom prst="rect">
            <a:avLst/>
          </a:prstGeom>
        </p:spPr>
      </p:pic>
      <p:sp>
        <p:nvSpPr>
          <p:cNvPr id="6" name="文本框 5"/>
          <p:cNvSpPr txBox="1"/>
          <p:nvPr/>
        </p:nvSpPr>
        <p:spPr>
          <a:xfrm>
            <a:off x="5812586" y="4483132"/>
            <a:ext cx="5829969" cy="646331"/>
          </a:xfrm>
          <a:prstGeom prst="rect">
            <a:avLst/>
          </a:prstGeom>
          <a:noFill/>
        </p:spPr>
        <p:txBody>
          <a:bodyPr wrap="square" rtlCol="0">
            <a:spAutoFit/>
          </a:bodyPr>
          <a:lstStyle/>
          <a:p>
            <a:r>
              <a:rPr lang="zh-CN" altLang="en-US" dirty="0" smtClean="0">
                <a:solidFill>
                  <a:srgbClr val="C00000"/>
                </a:solidFill>
              </a:rPr>
              <a:t>每</a:t>
            </a:r>
            <a:r>
              <a:rPr lang="en-US" altLang="zh-CN" dirty="0" smtClean="0">
                <a:solidFill>
                  <a:srgbClr val="C00000"/>
                </a:solidFill>
              </a:rPr>
              <a:t>6</a:t>
            </a:r>
            <a:r>
              <a:rPr lang="zh-CN" altLang="en-US" dirty="0" smtClean="0">
                <a:solidFill>
                  <a:srgbClr val="C00000"/>
                </a:solidFill>
              </a:rPr>
              <a:t>个小时重新选择不确定参数进行</a:t>
            </a:r>
            <a:r>
              <a:rPr lang="en-US" altLang="zh-CN" dirty="0" smtClean="0">
                <a:solidFill>
                  <a:srgbClr val="C00000"/>
                </a:solidFill>
              </a:rPr>
              <a:t>CMAES</a:t>
            </a:r>
            <a:r>
              <a:rPr lang="zh-CN" altLang="en-US" dirty="0" smtClean="0">
                <a:solidFill>
                  <a:srgbClr val="C00000"/>
                </a:solidFill>
              </a:rPr>
              <a:t>优化，比所有测试天数用同一组不确定参数优化的结果要好</a:t>
            </a:r>
            <a:endParaRPr lang="zh-CN" altLang="en-US" dirty="0">
              <a:solidFill>
                <a:srgbClr val="C00000"/>
              </a:solidFill>
            </a:endParaRPr>
          </a:p>
        </p:txBody>
      </p:sp>
      <p:sp>
        <p:nvSpPr>
          <p:cNvPr id="7" name="文本框 6"/>
          <p:cNvSpPr txBox="1"/>
          <p:nvPr/>
        </p:nvSpPr>
        <p:spPr>
          <a:xfrm>
            <a:off x="5681960" y="232210"/>
            <a:ext cx="5479143" cy="461665"/>
          </a:xfrm>
          <a:prstGeom prst="rect">
            <a:avLst/>
          </a:prstGeom>
          <a:noFill/>
        </p:spPr>
        <p:txBody>
          <a:bodyPr wrap="square" rtlCol="0">
            <a:spAutoFit/>
          </a:bodyPr>
          <a:lstStyle/>
          <a:p>
            <a:pPr algn="ctr"/>
            <a:r>
              <a:rPr lang="zh-CN" altLang="en-US" sz="2400" b="1" dirty="0" smtClean="0"/>
              <a:t>静态参数和动态参数优化算法结果对比</a:t>
            </a:r>
            <a:endParaRPr lang="zh-CN" altLang="en-US" sz="2400" b="1" dirty="0"/>
          </a:p>
        </p:txBody>
      </p:sp>
      <p:sp>
        <p:nvSpPr>
          <p:cNvPr id="8" name="文本框 7"/>
          <p:cNvSpPr txBox="1"/>
          <p:nvPr/>
        </p:nvSpPr>
        <p:spPr>
          <a:xfrm>
            <a:off x="5812586" y="5493785"/>
            <a:ext cx="5829969" cy="646331"/>
          </a:xfrm>
          <a:prstGeom prst="rect">
            <a:avLst/>
          </a:prstGeom>
          <a:noFill/>
        </p:spPr>
        <p:txBody>
          <a:bodyPr wrap="square" rtlCol="0">
            <a:spAutoFit/>
          </a:bodyPr>
          <a:lstStyle/>
          <a:p>
            <a:r>
              <a:rPr lang="zh-CN" altLang="en-US" dirty="0" smtClean="0">
                <a:solidFill>
                  <a:srgbClr val="C00000"/>
                </a:solidFill>
              </a:rPr>
              <a:t>如果用</a:t>
            </a:r>
            <a:r>
              <a:rPr lang="en-US" altLang="zh-CN" dirty="0" err="1" smtClean="0">
                <a:solidFill>
                  <a:srgbClr val="C00000"/>
                </a:solidFill>
              </a:rPr>
              <a:t>CMAES_six_hour</a:t>
            </a:r>
            <a:r>
              <a:rPr lang="zh-CN" altLang="en-US" dirty="0" smtClean="0">
                <a:solidFill>
                  <a:srgbClr val="C00000"/>
                </a:solidFill>
              </a:rPr>
              <a:t>的动态参数方法将会导致需要更多的优化迭代次数。</a:t>
            </a:r>
            <a:endParaRPr lang="zh-CN" altLang="en-US" dirty="0">
              <a:solidFill>
                <a:srgbClr val="C00000"/>
              </a:solidFill>
            </a:endParaRPr>
          </a:p>
        </p:txBody>
      </p:sp>
    </p:spTree>
    <p:extLst>
      <p:ext uri="{BB962C8B-B14F-4D97-AF65-F5344CB8AC3E}">
        <p14:creationId xmlns:p14="http://schemas.microsoft.com/office/powerpoint/2010/main" val="11066546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68990" y="2658708"/>
            <a:ext cx="6400747" cy="3592727"/>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val="380408969"/>
              </p:ext>
            </p:extLst>
          </p:nvPr>
        </p:nvGraphicFramePr>
        <p:xfrm>
          <a:off x="610358" y="986377"/>
          <a:ext cx="11104512" cy="1306324"/>
        </p:xfrm>
        <a:graphic>
          <a:graphicData uri="http://schemas.openxmlformats.org/drawingml/2006/table">
            <a:tbl>
              <a:tblPr firstRow="1" bandRow="1">
                <a:tableStyleId>{5C22544A-7EE6-4342-B048-85BDC9FD1C3A}</a:tableStyleId>
              </a:tblPr>
              <a:tblGrid>
                <a:gridCol w="2776128">
                  <a:extLst>
                    <a:ext uri="{9D8B030D-6E8A-4147-A177-3AD203B41FA5}">
                      <a16:colId xmlns:a16="http://schemas.microsoft.com/office/drawing/2014/main" val="3633501937"/>
                    </a:ext>
                  </a:extLst>
                </a:gridCol>
                <a:gridCol w="2325102">
                  <a:extLst>
                    <a:ext uri="{9D8B030D-6E8A-4147-A177-3AD203B41FA5}">
                      <a16:colId xmlns:a16="http://schemas.microsoft.com/office/drawing/2014/main" val="3770025505"/>
                    </a:ext>
                  </a:extLst>
                </a:gridCol>
                <a:gridCol w="3227154">
                  <a:extLst>
                    <a:ext uri="{9D8B030D-6E8A-4147-A177-3AD203B41FA5}">
                      <a16:colId xmlns:a16="http://schemas.microsoft.com/office/drawing/2014/main" val="3706746576"/>
                    </a:ext>
                  </a:extLst>
                </a:gridCol>
                <a:gridCol w="2776128">
                  <a:extLst>
                    <a:ext uri="{9D8B030D-6E8A-4147-A177-3AD203B41FA5}">
                      <a16:colId xmlns:a16="http://schemas.microsoft.com/office/drawing/2014/main" val="394286149"/>
                    </a:ext>
                  </a:extLst>
                </a:gridCol>
              </a:tblGrid>
              <a:tr h="391924">
                <a:tc>
                  <a:txBody>
                    <a:bodyPr/>
                    <a:lstStyle/>
                    <a:p>
                      <a:r>
                        <a:rPr lang="en-US" altLang="zh-CN" dirty="0" smtClean="0">
                          <a:solidFill>
                            <a:schemeClr val="tx1"/>
                          </a:solidFill>
                        </a:rPr>
                        <a:t>action</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Action</a:t>
                      </a:r>
                      <a:r>
                        <a:rPr lang="zh-CN" altLang="en-US" dirty="0" smtClean="0">
                          <a:solidFill>
                            <a:schemeClr val="tx1"/>
                          </a:solidFill>
                        </a:rPr>
                        <a:t>调整范围</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状态</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reward</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1512945"/>
                  </a:ext>
                </a:extLst>
              </a:tr>
              <a:tr h="685867">
                <a:tc>
                  <a:txBody>
                    <a:bodyPr/>
                    <a:lstStyle/>
                    <a:p>
                      <a:r>
                        <a:rPr lang="en-US" altLang="zh-CN" dirty="0" smtClean="0"/>
                        <a:t>C0_lnd</a:t>
                      </a:r>
                      <a:r>
                        <a:rPr lang="en-US" altLang="zh-CN" baseline="0" dirty="0" smtClean="0"/>
                        <a:t>,</a:t>
                      </a:r>
                      <a:r>
                        <a:rPr lang="en-US" altLang="zh-CN" dirty="0" smtClean="0"/>
                        <a:t>c0_ocn,ai,tau</a:t>
                      </a:r>
                      <a:r>
                        <a:rPr lang="zh-CN" altLang="en-US" dirty="0" smtClean="0"/>
                        <a:t>调整比例</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0.5-1.5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U200,V850,PRECT,Q850,T850</a:t>
                      </a:r>
                      <a:r>
                        <a:rPr lang="en-US" altLang="zh-CN" baseline="0" dirty="0" smtClean="0"/>
                        <a:t> </a:t>
                      </a:r>
                      <a:r>
                        <a:rPr lang="en-US" altLang="zh-CN" baseline="0" dirty="0" err="1" smtClean="0"/>
                        <a:t>rms_ratio</a:t>
                      </a:r>
                      <a:r>
                        <a:rPr lang="en-US" altLang="zh-CN" baseline="0" dirty="0" smtClean="0"/>
                        <a:t> </a:t>
                      </a:r>
                      <a:r>
                        <a:rPr lang="zh-CN" altLang="en-US" baseline="0" dirty="0" smtClean="0"/>
                        <a:t>和 上一天对应时段的</a:t>
                      </a:r>
                      <a:r>
                        <a:rPr lang="en-US" altLang="zh-CN" baseline="0" dirty="0" err="1" smtClean="0"/>
                        <a:t>rms_ratio</a:t>
                      </a:r>
                      <a:r>
                        <a:rPr lang="zh-CN" altLang="en-US" baseline="0" dirty="0" smtClean="0"/>
                        <a:t>共</a:t>
                      </a:r>
                      <a:r>
                        <a:rPr lang="en-US" altLang="zh-CN" baseline="0" dirty="0" smtClean="0"/>
                        <a:t>10</a:t>
                      </a:r>
                      <a:r>
                        <a:rPr lang="zh-CN" altLang="en-US" baseline="0" dirty="0" smtClean="0"/>
                        <a:t>维</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err="1" smtClean="0"/>
                        <a:t>mcpi</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8570288"/>
                  </a:ext>
                </a:extLst>
              </a:tr>
            </a:tbl>
          </a:graphicData>
        </a:graphic>
      </p:graphicFrame>
      <p:sp>
        <p:nvSpPr>
          <p:cNvPr id="4" name="文本框 3"/>
          <p:cNvSpPr txBox="1"/>
          <p:nvPr/>
        </p:nvSpPr>
        <p:spPr>
          <a:xfrm>
            <a:off x="7920789" y="3741821"/>
            <a:ext cx="4066674" cy="923330"/>
          </a:xfrm>
          <a:prstGeom prst="rect">
            <a:avLst/>
          </a:prstGeom>
          <a:noFill/>
        </p:spPr>
        <p:txBody>
          <a:bodyPr wrap="square" rtlCol="0">
            <a:spAutoFit/>
          </a:bodyPr>
          <a:lstStyle/>
          <a:p>
            <a:r>
              <a:rPr lang="zh-CN" altLang="en-US" dirty="0" smtClean="0"/>
              <a:t>增加特征前</a:t>
            </a:r>
            <a:r>
              <a:rPr lang="en-US" altLang="zh-CN" dirty="0" smtClean="0"/>
              <a:t>observation</a:t>
            </a:r>
            <a:r>
              <a:rPr lang="zh-CN" altLang="en-US" dirty="0" smtClean="0"/>
              <a:t>到</a:t>
            </a:r>
            <a:r>
              <a:rPr lang="en-US" altLang="zh-CN" dirty="0" smtClean="0"/>
              <a:t>action</a:t>
            </a:r>
            <a:r>
              <a:rPr lang="zh-CN" altLang="en-US" dirty="0" smtClean="0"/>
              <a:t>模型的参数为</a:t>
            </a:r>
            <a:r>
              <a:rPr lang="en-US" altLang="zh-CN" dirty="0" smtClean="0"/>
              <a:t>24</a:t>
            </a:r>
            <a:r>
              <a:rPr lang="zh-CN" altLang="en-US" dirty="0" smtClean="0"/>
              <a:t>，增加特征后不确定参数为</a:t>
            </a:r>
            <a:r>
              <a:rPr lang="en-US" altLang="zh-CN" dirty="0" smtClean="0"/>
              <a:t>44</a:t>
            </a:r>
            <a:r>
              <a:rPr lang="zh-CN" altLang="en-US" dirty="0" smtClean="0"/>
              <a:t>，模型优化的难度增加</a:t>
            </a:r>
            <a:endParaRPr lang="zh-CN" altLang="en-US" dirty="0"/>
          </a:p>
        </p:txBody>
      </p:sp>
      <p:sp>
        <p:nvSpPr>
          <p:cNvPr id="5" name="文本框 4"/>
          <p:cNvSpPr txBox="1"/>
          <p:nvPr/>
        </p:nvSpPr>
        <p:spPr>
          <a:xfrm>
            <a:off x="3949413" y="240231"/>
            <a:ext cx="5479143" cy="461665"/>
          </a:xfrm>
          <a:prstGeom prst="rect">
            <a:avLst/>
          </a:prstGeom>
          <a:noFill/>
        </p:spPr>
        <p:txBody>
          <a:bodyPr wrap="square" rtlCol="0">
            <a:spAutoFit/>
          </a:bodyPr>
          <a:lstStyle/>
          <a:p>
            <a:pPr algn="ctr"/>
            <a:r>
              <a:rPr lang="zh-CN" altLang="en-US" sz="2400" b="1" dirty="0" smtClean="0"/>
              <a:t>增加特征后的</a:t>
            </a:r>
            <a:r>
              <a:rPr lang="en-US" altLang="zh-CN" sz="2400" b="1" dirty="0" smtClean="0"/>
              <a:t>CMAES_RL</a:t>
            </a:r>
            <a:r>
              <a:rPr lang="zh-CN" altLang="en-US" sz="2400" b="1" dirty="0" smtClean="0"/>
              <a:t>算法结果</a:t>
            </a:r>
            <a:endParaRPr lang="zh-CN" altLang="en-US" sz="2400" b="1" dirty="0"/>
          </a:p>
        </p:txBody>
      </p:sp>
    </p:spTree>
    <p:extLst>
      <p:ext uri="{BB962C8B-B14F-4D97-AF65-F5344CB8AC3E}">
        <p14:creationId xmlns:p14="http://schemas.microsoft.com/office/powerpoint/2010/main" val="9395641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38522</TotalTime>
  <Words>1034</Words>
  <Application>Microsoft Office PowerPoint</Application>
  <PresentationFormat>宽屏</PresentationFormat>
  <Paragraphs>167</Paragraphs>
  <Slides>21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等线</vt:lpstr>
      <vt:lpstr>等线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HuiFuPan.Com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120</cp:revision>
  <dcterms:created xsi:type="dcterms:W3CDTF">2018-09-03T06:05:54Z</dcterms:created>
  <dcterms:modified xsi:type="dcterms:W3CDTF">2018-11-26T05:32:17Z</dcterms:modified>
</cp:coreProperties>
</file>