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6" r:id="rId3"/>
    <p:sldId id="260" r:id="rId4"/>
    <p:sldId id="265" r:id="rId5"/>
    <p:sldId id="258" r:id="rId6"/>
    <p:sldId id="269" r:id="rId7"/>
    <p:sldId id="27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2BFB45-391B-4487-95C9-92AC211F5046}">
          <p14:sldIdLst>
            <p14:sldId id="256"/>
            <p14:sldId id="276"/>
            <p14:sldId id="260"/>
            <p14:sldId id="265"/>
            <p14:sldId id="258"/>
            <p14:sldId id="269"/>
            <p14:sldId id="277"/>
          </p14:sldIdLst>
        </p14:section>
        <p14:section name="无标题节" id="{4ACE17DD-743B-474A-A7F5-6B731720BC0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70" d="100"/>
          <a:sy n="70" d="100"/>
        </p:scale>
        <p:origin x="48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5BBFB-B74B-4613-8429-95DC0FFCAC21}"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178E-8169-4AD7-AB9B-5819B4D69734}" type="slidenum">
              <a:rPr lang="zh-CN" altLang="en-US" smtClean="0"/>
              <a:t>‹#›</a:t>
            </a:fld>
            <a:endParaRPr lang="zh-CN" altLang="en-US"/>
          </a:p>
        </p:txBody>
      </p:sp>
    </p:spTree>
    <p:extLst>
      <p:ext uri="{BB962C8B-B14F-4D97-AF65-F5344CB8AC3E}">
        <p14:creationId xmlns:p14="http://schemas.microsoft.com/office/powerpoint/2010/main" val="385698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195846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218102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310106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415434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168283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375296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374031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333154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287583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664602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AD5351F-2E8D-4DEE-B6EC-8929D2BDC10D}"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19128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5351F-2E8D-4DEE-B6EC-8929D2BDC10D}" type="datetimeFigureOut">
              <a:rPr lang="zh-CN" altLang="en-US" smtClean="0"/>
              <a:t>2018/11/9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155795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9878" y="3886768"/>
            <a:ext cx="1439333" cy="33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第一段时间</a:t>
            </a:r>
            <a:endParaRPr lang="zh-CN" altLang="en-US" dirty="0"/>
          </a:p>
        </p:txBody>
      </p:sp>
      <p:cxnSp>
        <p:nvCxnSpPr>
          <p:cNvPr id="7" name="直接箭头连接符 6"/>
          <p:cNvCxnSpPr>
            <a:stCxn id="4" idx="3"/>
          </p:cNvCxnSpPr>
          <p:nvPr/>
        </p:nvCxnSpPr>
        <p:spPr>
          <a:xfrm flipV="1">
            <a:off x="7539211" y="4056101"/>
            <a:ext cx="397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987945" y="3886768"/>
            <a:ext cx="1439333" cy="33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第二段时间</a:t>
            </a:r>
            <a:endParaRPr lang="zh-CN" altLang="en-US" dirty="0"/>
          </a:p>
        </p:txBody>
      </p:sp>
      <p:cxnSp>
        <p:nvCxnSpPr>
          <p:cNvPr id="10" name="直接箭头连接符 9"/>
          <p:cNvCxnSpPr/>
          <p:nvPr/>
        </p:nvCxnSpPr>
        <p:spPr>
          <a:xfrm flipV="1">
            <a:off x="9478079" y="4056100"/>
            <a:ext cx="397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926813" y="3886768"/>
            <a:ext cx="1439333" cy="33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第三段时间</a:t>
            </a:r>
            <a:endParaRPr lang="zh-CN" altLang="en-US" dirty="0"/>
          </a:p>
        </p:txBody>
      </p:sp>
      <p:sp>
        <p:nvSpPr>
          <p:cNvPr id="12" name="文本框 11"/>
          <p:cNvSpPr txBox="1"/>
          <p:nvPr/>
        </p:nvSpPr>
        <p:spPr>
          <a:xfrm>
            <a:off x="3334450" y="584943"/>
            <a:ext cx="6045200" cy="461665"/>
          </a:xfrm>
          <a:prstGeom prst="rect">
            <a:avLst/>
          </a:prstGeom>
          <a:noFill/>
        </p:spPr>
        <p:txBody>
          <a:bodyPr wrap="square" rtlCol="0">
            <a:spAutoFit/>
          </a:bodyPr>
          <a:lstStyle/>
          <a:p>
            <a:pPr algn="ctr"/>
            <a:r>
              <a:rPr lang="zh-CN" altLang="en-US" sz="2400" b="1" dirty="0" smtClean="0"/>
              <a:t>基于强化学习的实时参数优化方案</a:t>
            </a:r>
            <a:endParaRPr lang="zh-CN" altLang="en-US" sz="2400" b="1" dirty="0"/>
          </a:p>
        </p:txBody>
      </p:sp>
      <p:cxnSp>
        <p:nvCxnSpPr>
          <p:cNvPr id="16" name="曲线连接符 15"/>
          <p:cNvCxnSpPr>
            <a:stCxn id="4" idx="0"/>
            <a:endCxn id="19" idx="1"/>
          </p:cNvCxnSpPr>
          <p:nvPr/>
        </p:nvCxnSpPr>
        <p:spPr>
          <a:xfrm rot="5400000" flipH="1" flipV="1">
            <a:off x="7213377" y="2883602"/>
            <a:ext cx="609335" cy="13969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8216544" y="3162868"/>
            <a:ext cx="1016000" cy="229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更新调整比例</a:t>
            </a:r>
            <a:endParaRPr lang="zh-CN" altLang="en-US" sz="900" dirty="0"/>
          </a:p>
        </p:txBody>
      </p:sp>
      <p:sp>
        <p:nvSpPr>
          <p:cNvPr id="20" name="矩形 19"/>
          <p:cNvSpPr/>
          <p:nvPr/>
        </p:nvSpPr>
        <p:spPr>
          <a:xfrm>
            <a:off x="6099345" y="3212119"/>
            <a:ext cx="1278999" cy="161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初始化调整比例</a:t>
            </a:r>
            <a:endParaRPr lang="zh-CN" altLang="en-US" sz="900" dirty="0"/>
          </a:p>
        </p:txBody>
      </p:sp>
      <p:sp>
        <p:nvSpPr>
          <p:cNvPr id="26" name="矩形 25"/>
          <p:cNvSpPr/>
          <p:nvPr/>
        </p:nvSpPr>
        <p:spPr>
          <a:xfrm>
            <a:off x="10070744" y="3210202"/>
            <a:ext cx="1016000" cy="229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更新调整比例</a:t>
            </a:r>
            <a:endParaRPr lang="zh-CN" altLang="en-US" sz="900" dirty="0"/>
          </a:p>
        </p:txBody>
      </p:sp>
      <p:cxnSp>
        <p:nvCxnSpPr>
          <p:cNvPr id="27" name="曲线连接符 26"/>
          <p:cNvCxnSpPr/>
          <p:nvPr/>
        </p:nvCxnSpPr>
        <p:spPr>
          <a:xfrm rot="5400000" flipH="1" flipV="1">
            <a:off x="9074983" y="2930935"/>
            <a:ext cx="609335" cy="13969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0" idx="2"/>
          </p:cNvCxnSpPr>
          <p:nvPr/>
        </p:nvCxnSpPr>
        <p:spPr>
          <a:xfrm flipH="1">
            <a:off x="6734878" y="3374018"/>
            <a:ext cx="3967" cy="5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8681151" y="3349393"/>
            <a:ext cx="3967" cy="5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0609303" y="3444378"/>
            <a:ext cx="3967" cy="51275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55692" y="1470986"/>
            <a:ext cx="10723013" cy="4906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思考：用历史实验寻找出来的最优参数对未来时间段的预测是否一定合适？</a:t>
            </a:r>
            <a:endParaRPr lang="zh-CN" altLang="en-US" dirty="0">
              <a:solidFill>
                <a:srgbClr val="FF0000"/>
              </a:solidFill>
            </a:endParaRPr>
          </a:p>
        </p:txBody>
      </p:sp>
      <p:sp>
        <p:nvSpPr>
          <p:cNvPr id="21" name="文本框 20"/>
          <p:cNvSpPr txBox="1"/>
          <p:nvPr/>
        </p:nvSpPr>
        <p:spPr>
          <a:xfrm>
            <a:off x="746482" y="2762247"/>
            <a:ext cx="3068816" cy="1754326"/>
          </a:xfrm>
          <a:prstGeom prst="rect">
            <a:avLst/>
          </a:prstGeom>
          <a:noFill/>
        </p:spPr>
        <p:txBody>
          <a:bodyPr wrap="square" rtlCol="0">
            <a:spAutoFit/>
          </a:bodyPr>
          <a:lstStyle/>
          <a:p>
            <a:r>
              <a:rPr lang="zh-CN" altLang="en-US" dirty="0" smtClean="0"/>
              <a:t>上一时间段的</a:t>
            </a:r>
            <a:r>
              <a:rPr lang="en-US" altLang="zh-CN" dirty="0" smtClean="0"/>
              <a:t>U200,V850,PRECT,Q850</a:t>
            </a:r>
            <a:r>
              <a:rPr lang="en-US" altLang="zh-CN" dirty="0"/>
              <a:t>,</a:t>
            </a:r>
            <a:r>
              <a:rPr lang="en-US" altLang="zh-CN" dirty="0" smtClean="0"/>
              <a:t>T850</a:t>
            </a:r>
          </a:p>
          <a:p>
            <a:endParaRPr lang="en-US" altLang="zh-CN" dirty="0"/>
          </a:p>
          <a:p>
            <a:r>
              <a:rPr lang="zh-CN" altLang="en-US" dirty="0" smtClean="0"/>
              <a:t>上一天同一时间段的</a:t>
            </a:r>
            <a:r>
              <a:rPr lang="en-US" altLang="zh-CN" dirty="0" smtClean="0"/>
              <a:t>U200,V850,PRECT,Q850,T850</a:t>
            </a:r>
            <a:endParaRPr lang="en-US" altLang="zh-CN" dirty="0"/>
          </a:p>
          <a:p>
            <a:r>
              <a:rPr lang="zh-CN" altLang="en-US" dirty="0"/>
              <a:t>等</a:t>
            </a:r>
            <a:endParaRPr lang="en-US" altLang="zh-CN" dirty="0" smtClean="0"/>
          </a:p>
        </p:txBody>
      </p:sp>
      <p:sp>
        <p:nvSpPr>
          <p:cNvPr id="22" name="文本框 21"/>
          <p:cNvSpPr txBox="1"/>
          <p:nvPr/>
        </p:nvSpPr>
        <p:spPr>
          <a:xfrm>
            <a:off x="4432587" y="2762247"/>
            <a:ext cx="1357810" cy="2031325"/>
          </a:xfrm>
          <a:prstGeom prst="rect">
            <a:avLst/>
          </a:prstGeom>
          <a:noFill/>
        </p:spPr>
        <p:txBody>
          <a:bodyPr wrap="square" rtlCol="0">
            <a:spAutoFit/>
          </a:bodyPr>
          <a:lstStyle/>
          <a:p>
            <a:r>
              <a:rPr lang="en-US" altLang="zh-CN" dirty="0" smtClean="0"/>
              <a:t>a1_c0_lnd</a:t>
            </a:r>
          </a:p>
          <a:p>
            <a:endParaRPr lang="en-US" altLang="zh-CN" dirty="0"/>
          </a:p>
          <a:p>
            <a:r>
              <a:rPr lang="en-US" altLang="zh-CN" dirty="0" smtClean="0"/>
              <a:t>a2_c0_ocn</a:t>
            </a:r>
          </a:p>
          <a:p>
            <a:endParaRPr lang="en-US" altLang="zh-CN" dirty="0"/>
          </a:p>
          <a:p>
            <a:r>
              <a:rPr lang="en-US" altLang="zh-CN" dirty="0"/>
              <a:t>a</a:t>
            </a:r>
            <a:r>
              <a:rPr lang="en-US" altLang="zh-CN" dirty="0" smtClean="0"/>
              <a:t>3_ai</a:t>
            </a:r>
          </a:p>
          <a:p>
            <a:endParaRPr lang="en-US" altLang="zh-CN" dirty="0"/>
          </a:p>
          <a:p>
            <a:r>
              <a:rPr lang="en-US" altLang="zh-CN" dirty="0"/>
              <a:t>a</a:t>
            </a:r>
            <a:r>
              <a:rPr lang="en-US" altLang="zh-CN" dirty="0" smtClean="0"/>
              <a:t>3_tau</a:t>
            </a:r>
          </a:p>
        </p:txBody>
      </p:sp>
      <p:sp>
        <p:nvSpPr>
          <p:cNvPr id="3" name="矩形 2"/>
          <p:cNvSpPr/>
          <p:nvPr/>
        </p:nvSpPr>
        <p:spPr>
          <a:xfrm>
            <a:off x="746482" y="5530885"/>
            <a:ext cx="10803302" cy="562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探索能不能通过过去一段时间的输出结果对未来的不确定参数选择做出指导</a:t>
            </a:r>
            <a:endParaRPr lang="zh-CN" altLang="en-US" b="1" dirty="0">
              <a:solidFill>
                <a:schemeClr val="tx1"/>
              </a:solidFill>
            </a:endParaRPr>
          </a:p>
        </p:txBody>
      </p:sp>
      <p:sp>
        <p:nvSpPr>
          <p:cNvPr id="5" name="矩形 4"/>
          <p:cNvSpPr/>
          <p:nvPr/>
        </p:nvSpPr>
        <p:spPr>
          <a:xfrm>
            <a:off x="683260" y="2647628"/>
            <a:ext cx="3122175" cy="1868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09363" y="2417157"/>
            <a:ext cx="1409515" cy="27177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843998" y="3444378"/>
            <a:ext cx="455502" cy="331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71899" y="2417157"/>
            <a:ext cx="2898845" cy="345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2">
                    <a:lumMod val="10000"/>
                  </a:schemeClr>
                </a:solidFill>
              </a:rPr>
              <a:t>动态参数调整</a:t>
            </a:r>
            <a:endParaRPr lang="zh-CN" altLang="en-US" b="1" dirty="0">
              <a:solidFill>
                <a:schemeClr val="bg2">
                  <a:lumMod val="10000"/>
                </a:schemeClr>
              </a:solidFill>
            </a:endParaRPr>
          </a:p>
        </p:txBody>
      </p:sp>
    </p:spTree>
    <p:extLst>
      <p:ext uri="{BB962C8B-B14F-4D97-AF65-F5344CB8AC3E}">
        <p14:creationId xmlns:p14="http://schemas.microsoft.com/office/powerpoint/2010/main" val="2509770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images.jianshu.io/upload_images/1155267-4362ef3c4906a5fe.png?imageMogr2/auto-orient/strip%7CimageView2/2/w/4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930" y="1347526"/>
            <a:ext cx="4133850" cy="16668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573" y="3764573"/>
            <a:ext cx="7048500" cy="2585323"/>
          </a:xfrm>
          <a:prstGeom prst="rect">
            <a:avLst/>
          </a:prstGeom>
          <a:noFill/>
        </p:spPr>
        <p:txBody>
          <a:bodyPr wrap="square" rtlCol="0">
            <a:spAutoFit/>
          </a:bodyPr>
          <a:lstStyle/>
          <a:p>
            <a:r>
              <a:rPr lang="en-US" altLang="zh-CN" dirty="0" smtClean="0"/>
              <a:t>Action:</a:t>
            </a:r>
            <a:r>
              <a:rPr lang="zh-CN" altLang="en-US" dirty="0" smtClean="0"/>
              <a:t>参数在默认值基础上的调整比例</a:t>
            </a:r>
            <a:endParaRPr lang="en-US" altLang="zh-CN" dirty="0" smtClean="0"/>
          </a:p>
          <a:p>
            <a:endParaRPr lang="en-US" altLang="zh-CN" dirty="0" smtClean="0"/>
          </a:p>
          <a:p>
            <a:r>
              <a:rPr lang="en-US" altLang="zh-CN" dirty="0" smtClean="0"/>
              <a:t>State: </a:t>
            </a:r>
            <a:r>
              <a:rPr lang="zh-CN" altLang="en-US" dirty="0" smtClean="0"/>
              <a:t>模型的输出变量，输出变量的观测值</a:t>
            </a:r>
            <a:endParaRPr lang="en-US" altLang="zh-CN" dirty="0" smtClean="0"/>
          </a:p>
          <a:p>
            <a:endParaRPr lang="en-US" altLang="zh-CN" dirty="0" smtClean="0"/>
          </a:p>
          <a:p>
            <a:r>
              <a:rPr lang="en-US" altLang="zh-CN" dirty="0" smtClean="0"/>
              <a:t>Reward: </a:t>
            </a:r>
            <a:r>
              <a:rPr lang="en-US" altLang="zh-CN" dirty="0" err="1" smtClean="0"/>
              <a:t>mcpi</a:t>
            </a:r>
            <a:endParaRPr lang="en-US" altLang="zh-CN" dirty="0"/>
          </a:p>
          <a:p>
            <a:endParaRPr lang="en-US" altLang="zh-CN" dirty="0" smtClean="0"/>
          </a:p>
          <a:p>
            <a:r>
              <a:rPr lang="zh-CN" altLang="en-US" dirty="0" smtClean="0"/>
              <a:t>构建</a:t>
            </a:r>
            <a:r>
              <a:rPr lang="en-US" altLang="zh-CN" dirty="0" smtClean="0"/>
              <a:t>state</a:t>
            </a:r>
            <a:r>
              <a:rPr lang="zh-CN" altLang="en-US" dirty="0" smtClean="0"/>
              <a:t>到</a:t>
            </a:r>
            <a:r>
              <a:rPr lang="en-US" altLang="zh-CN" dirty="0" smtClean="0"/>
              <a:t>action</a:t>
            </a:r>
            <a:r>
              <a:rPr lang="zh-CN" altLang="en-US" dirty="0" smtClean="0"/>
              <a:t>的网络</a:t>
            </a:r>
            <a:r>
              <a:rPr lang="en-US" altLang="zh-CN" dirty="0" smtClean="0"/>
              <a:t>,</a:t>
            </a:r>
            <a:r>
              <a:rPr lang="zh-CN" altLang="en-US" dirty="0" smtClean="0"/>
              <a:t>根据每一步的</a:t>
            </a:r>
            <a:r>
              <a:rPr lang="en-US" altLang="zh-CN" dirty="0" smtClean="0"/>
              <a:t>reward</a:t>
            </a:r>
            <a:r>
              <a:rPr lang="zh-CN" altLang="en-US" dirty="0" smtClean="0"/>
              <a:t>来指导网络的参数</a:t>
            </a:r>
            <a:endParaRPr lang="en-US" altLang="zh-CN" dirty="0" smtClean="0"/>
          </a:p>
          <a:p>
            <a:endParaRPr lang="en-US" altLang="zh-CN" dirty="0"/>
          </a:p>
          <a:p>
            <a:endParaRPr lang="en-US" altLang="zh-CN" dirty="0" smtClean="0"/>
          </a:p>
        </p:txBody>
      </p:sp>
      <p:pic>
        <p:nvPicPr>
          <p:cNvPr id="4" name="图片 3"/>
          <p:cNvPicPr>
            <a:picLocks noChangeAspect="1"/>
          </p:cNvPicPr>
          <p:nvPr/>
        </p:nvPicPr>
        <p:blipFill>
          <a:blip r:embed="rId3"/>
          <a:stretch>
            <a:fillRect/>
          </a:stretch>
        </p:blipFill>
        <p:spPr>
          <a:xfrm>
            <a:off x="955912" y="922569"/>
            <a:ext cx="3748122" cy="2091832"/>
          </a:xfrm>
          <a:prstGeom prst="rect">
            <a:avLst/>
          </a:prstGeom>
        </p:spPr>
      </p:pic>
      <p:pic>
        <p:nvPicPr>
          <p:cNvPr id="6" name="图片 5"/>
          <p:cNvPicPr>
            <a:picLocks noChangeAspect="1"/>
          </p:cNvPicPr>
          <p:nvPr/>
        </p:nvPicPr>
        <p:blipFill>
          <a:blip r:embed="rId4"/>
          <a:stretch>
            <a:fillRect/>
          </a:stretch>
        </p:blipFill>
        <p:spPr>
          <a:xfrm>
            <a:off x="1441553" y="3218790"/>
            <a:ext cx="2168514" cy="3350296"/>
          </a:xfrm>
          <a:prstGeom prst="rect">
            <a:avLst/>
          </a:prstGeom>
        </p:spPr>
      </p:pic>
      <p:sp>
        <p:nvSpPr>
          <p:cNvPr id="7" name="文本框 6"/>
          <p:cNvSpPr txBox="1"/>
          <p:nvPr/>
        </p:nvSpPr>
        <p:spPr>
          <a:xfrm>
            <a:off x="2283725" y="359391"/>
            <a:ext cx="7606353" cy="461665"/>
          </a:xfrm>
          <a:prstGeom prst="rect">
            <a:avLst/>
          </a:prstGeom>
          <a:noFill/>
        </p:spPr>
        <p:txBody>
          <a:bodyPr wrap="square" rtlCol="0">
            <a:spAutoFit/>
          </a:bodyPr>
          <a:lstStyle/>
          <a:p>
            <a:pPr algn="ctr"/>
            <a:r>
              <a:rPr lang="zh-CN" altLang="en-US" sz="2400" b="1" dirty="0"/>
              <a:t>什么是强化学习</a:t>
            </a:r>
          </a:p>
        </p:txBody>
      </p:sp>
    </p:spTree>
    <p:extLst>
      <p:ext uri="{BB962C8B-B14F-4D97-AF65-F5344CB8AC3E}">
        <p14:creationId xmlns:p14="http://schemas.microsoft.com/office/powerpoint/2010/main" val="2512819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5301" y="5022519"/>
            <a:ext cx="8498006" cy="1754326"/>
          </a:xfrm>
          <a:prstGeom prst="rect">
            <a:avLst/>
          </a:prstGeom>
          <a:noFill/>
        </p:spPr>
        <p:txBody>
          <a:bodyPr wrap="square" rtlCol="0">
            <a:spAutoFit/>
          </a:bodyPr>
          <a:lstStyle/>
          <a:p>
            <a:r>
              <a:rPr lang="en-US" altLang="zh-CN" dirty="0" smtClean="0"/>
              <a:t>1.</a:t>
            </a:r>
            <a:r>
              <a:rPr lang="zh-CN" altLang="en-US" dirty="0" smtClean="0"/>
              <a:t>构建生成</a:t>
            </a:r>
            <a:r>
              <a:rPr lang="en-US" altLang="zh-CN" dirty="0" smtClean="0"/>
              <a:t>action</a:t>
            </a:r>
            <a:r>
              <a:rPr lang="zh-CN" altLang="en-US" dirty="0" smtClean="0"/>
              <a:t>的</a:t>
            </a:r>
            <a:r>
              <a:rPr lang="en-US" altLang="zh-CN" dirty="0" smtClean="0"/>
              <a:t>Actor</a:t>
            </a:r>
            <a:r>
              <a:rPr lang="zh-CN" altLang="en-US" dirty="0" smtClean="0"/>
              <a:t>网络，评判</a:t>
            </a:r>
            <a:r>
              <a:rPr lang="en-US" altLang="zh-CN" dirty="0" smtClean="0"/>
              <a:t>action</a:t>
            </a:r>
            <a:r>
              <a:rPr lang="zh-CN" altLang="en-US" dirty="0" smtClean="0"/>
              <a:t>是否合适的</a:t>
            </a:r>
            <a:r>
              <a:rPr lang="en-US" altLang="zh-CN" dirty="0" smtClean="0"/>
              <a:t>critic</a:t>
            </a:r>
            <a:r>
              <a:rPr lang="zh-CN" altLang="en-US" dirty="0" smtClean="0"/>
              <a:t>网络</a:t>
            </a:r>
            <a:endParaRPr lang="en-US" altLang="zh-CN" dirty="0" smtClean="0"/>
          </a:p>
          <a:p>
            <a:endParaRPr lang="en-US" altLang="zh-CN" dirty="0" smtClean="0"/>
          </a:p>
          <a:p>
            <a:r>
              <a:rPr lang="en-US" altLang="zh-CN" dirty="0" smtClean="0"/>
              <a:t>2. </a:t>
            </a:r>
            <a:r>
              <a:rPr lang="zh-CN" altLang="en-US" dirty="0" smtClean="0"/>
              <a:t>由</a:t>
            </a:r>
            <a:r>
              <a:rPr lang="en-US" altLang="zh-CN" dirty="0" smtClean="0"/>
              <a:t>Actor</a:t>
            </a:r>
            <a:r>
              <a:rPr lang="zh-CN" altLang="en-US" dirty="0" smtClean="0"/>
              <a:t>网络产生</a:t>
            </a:r>
            <a:r>
              <a:rPr lang="en-US" altLang="zh-CN" dirty="0" smtClean="0"/>
              <a:t>action,</a:t>
            </a:r>
            <a:r>
              <a:rPr lang="zh-CN" altLang="en-US" dirty="0" smtClean="0"/>
              <a:t>由</a:t>
            </a:r>
            <a:r>
              <a:rPr lang="en-US" altLang="zh-CN" dirty="0" smtClean="0"/>
              <a:t>critic</a:t>
            </a:r>
            <a:r>
              <a:rPr lang="zh-CN" altLang="en-US" dirty="0" smtClean="0"/>
              <a:t>网络指导</a:t>
            </a:r>
            <a:r>
              <a:rPr lang="en-US" altLang="zh-CN" dirty="0" smtClean="0"/>
              <a:t>Actor</a:t>
            </a:r>
            <a:r>
              <a:rPr lang="zh-CN" altLang="en-US" dirty="0" smtClean="0"/>
              <a:t>网络将来生成</a:t>
            </a:r>
            <a:endParaRPr lang="en-US" altLang="zh-CN" dirty="0" smtClean="0"/>
          </a:p>
          <a:p>
            <a:r>
              <a:rPr lang="en-US" altLang="zh-CN" dirty="0" smtClean="0"/>
              <a:t>action</a:t>
            </a:r>
            <a:r>
              <a:rPr lang="zh-CN" altLang="en-US" dirty="0" smtClean="0"/>
              <a:t>的方向</a:t>
            </a:r>
            <a:endParaRPr lang="en-US" altLang="zh-CN" dirty="0" smtClean="0"/>
          </a:p>
          <a:p>
            <a:endParaRPr lang="en-US" altLang="zh-CN" dirty="0" smtClean="0"/>
          </a:p>
          <a:p>
            <a:r>
              <a:rPr lang="en-US" altLang="zh-CN" dirty="0" smtClean="0"/>
              <a:t>3.</a:t>
            </a:r>
            <a:r>
              <a:rPr lang="zh-CN" altLang="en-US" dirty="0" smtClean="0"/>
              <a:t>学习</a:t>
            </a:r>
            <a:r>
              <a:rPr lang="en-US" altLang="zh-CN" dirty="0" smtClean="0"/>
              <a:t>Actor</a:t>
            </a:r>
            <a:r>
              <a:rPr lang="zh-CN" altLang="en-US" dirty="0" smtClean="0"/>
              <a:t>网络和</a:t>
            </a:r>
            <a:r>
              <a:rPr lang="en-US" altLang="zh-CN" dirty="0" smtClean="0"/>
              <a:t>Critic</a:t>
            </a:r>
            <a:r>
              <a:rPr lang="zh-CN" altLang="en-US" dirty="0" smtClean="0"/>
              <a:t>网络的参数，直至模型稳定</a:t>
            </a:r>
            <a:endParaRPr lang="en-US" altLang="zh-CN" dirty="0"/>
          </a:p>
        </p:txBody>
      </p:sp>
      <p:sp>
        <p:nvSpPr>
          <p:cNvPr id="3" name="文本框 2"/>
          <p:cNvSpPr txBox="1"/>
          <p:nvPr/>
        </p:nvSpPr>
        <p:spPr>
          <a:xfrm>
            <a:off x="2123146" y="376669"/>
            <a:ext cx="7606353" cy="461665"/>
          </a:xfrm>
          <a:prstGeom prst="rect">
            <a:avLst/>
          </a:prstGeom>
          <a:noFill/>
        </p:spPr>
        <p:txBody>
          <a:bodyPr wrap="square" rtlCol="0">
            <a:spAutoFit/>
          </a:bodyPr>
          <a:lstStyle/>
          <a:p>
            <a:pPr algn="ctr"/>
            <a:r>
              <a:rPr lang="zh-CN" altLang="en-US" sz="2400" b="1" dirty="0"/>
              <a:t>两种典型的强化学习算法</a:t>
            </a:r>
          </a:p>
        </p:txBody>
      </p:sp>
      <p:sp>
        <p:nvSpPr>
          <p:cNvPr id="14" name="文本框 13"/>
          <p:cNvSpPr txBox="1"/>
          <p:nvPr/>
        </p:nvSpPr>
        <p:spPr>
          <a:xfrm>
            <a:off x="860081" y="1739549"/>
            <a:ext cx="8498006" cy="1754326"/>
          </a:xfrm>
          <a:prstGeom prst="rect">
            <a:avLst/>
          </a:prstGeom>
          <a:noFill/>
        </p:spPr>
        <p:txBody>
          <a:bodyPr wrap="square" rtlCol="0">
            <a:spAutoFit/>
          </a:bodyPr>
          <a:lstStyle/>
          <a:p>
            <a:r>
              <a:rPr lang="en-US" altLang="zh-CN" dirty="0" smtClean="0"/>
              <a:t>1.</a:t>
            </a:r>
            <a:r>
              <a:rPr lang="zh-CN" altLang="en-US" dirty="0" smtClean="0"/>
              <a:t>构建</a:t>
            </a:r>
            <a:r>
              <a:rPr lang="en-US" altLang="zh-CN" dirty="0" smtClean="0"/>
              <a:t>observation</a:t>
            </a:r>
            <a:r>
              <a:rPr lang="zh-CN" altLang="en-US" dirty="0" smtClean="0"/>
              <a:t>到</a:t>
            </a:r>
            <a:r>
              <a:rPr lang="en-US" altLang="zh-CN" dirty="0" smtClean="0"/>
              <a:t>action</a:t>
            </a:r>
            <a:r>
              <a:rPr lang="zh-CN" altLang="en-US" dirty="0" smtClean="0"/>
              <a:t>的映射模型</a:t>
            </a:r>
            <a:endParaRPr lang="en-US" altLang="zh-CN" dirty="0" smtClean="0"/>
          </a:p>
          <a:p>
            <a:endParaRPr lang="en-US" altLang="zh-CN" dirty="0" smtClean="0"/>
          </a:p>
          <a:p>
            <a:r>
              <a:rPr lang="zh-CN" altLang="en-US" dirty="0" smtClean="0"/>
              <a:t>（</a:t>
            </a:r>
            <a:r>
              <a:rPr lang="en-US" altLang="zh-CN" dirty="0" smtClean="0"/>
              <a:t>1</a:t>
            </a:r>
            <a:r>
              <a:rPr lang="zh-CN" altLang="en-US" dirty="0" smtClean="0"/>
              <a:t>）线性模型</a:t>
            </a:r>
            <a:endParaRPr lang="en-US" altLang="zh-CN" dirty="0" smtClean="0"/>
          </a:p>
          <a:p>
            <a:r>
              <a:rPr lang="zh-CN" altLang="en-US" dirty="0" smtClean="0"/>
              <a:t>（</a:t>
            </a:r>
            <a:r>
              <a:rPr lang="en-US" altLang="zh-CN" dirty="0" smtClean="0"/>
              <a:t>2</a:t>
            </a:r>
            <a:r>
              <a:rPr lang="zh-CN" altLang="en-US" dirty="0" smtClean="0"/>
              <a:t>）神经网络模型</a:t>
            </a:r>
            <a:endParaRPr lang="en-US" altLang="zh-CN" dirty="0" smtClean="0"/>
          </a:p>
          <a:p>
            <a:endParaRPr lang="en-US" altLang="zh-CN" dirty="0"/>
          </a:p>
          <a:p>
            <a:r>
              <a:rPr lang="en-US" altLang="zh-CN" dirty="0" smtClean="0"/>
              <a:t>2.</a:t>
            </a:r>
            <a:r>
              <a:rPr lang="zh-CN" altLang="en-US" dirty="0" smtClean="0"/>
              <a:t>用进化算法优化映射模型的参数</a:t>
            </a:r>
            <a:endParaRPr lang="zh-CN" altLang="en-US" dirty="0"/>
          </a:p>
        </p:txBody>
      </p:sp>
      <p:sp>
        <p:nvSpPr>
          <p:cNvPr id="15" name="文本框 14"/>
          <p:cNvSpPr txBox="1"/>
          <p:nvPr/>
        </p:nvSpPr>
        <p:spPr>
          <a:xfrm>
            <a:off x="695878" y="1087908"/>
            <a:ext cx="4358331" cy="369332"/>
          </a:xfrm>
          <a:prstGeom prst="rect">
            <a:avLst/>
          </a:prstGeom>
          <a:noFill/>
        </p:spPr>
        <p:txBody>
          <a:bodyPr wrap="square" rtlCol="0">
            <a:spAutoFit/>
          </a:bodyPr>
          <a:lstStyle/>
          <a:p>
            <a:r>
              <a:rPr lang="zh-CN" altLang="en-US" b="1" dirty="0" smtClean="0">
                <a:solidFill>
                  <a:srgbClr val="C00000"/>
                </a:solidFill>
              </a:rPr>
              <a:t>基于</a:t>
            </a:r>
            <a:r>
              <a:rPr lang="en-US" altLang="zh-CN" b="1" dirty="0" smtClean="0">
                <a:solidFill>
                  <a:srgbClr val="C00000"/>
                </a:solidFill>
              </a:rPr>
              <a:t>CMA-ES</a:t>
            </a:r>
            <a:r>
              <a:rPr lang="zh-CN" altLang="en-US" b="1" dirty="0" smtClean="0">
                <a:solidFill>
                  <a:srgbClr val="C00000"/>
                </a:solidFill>
              </a:rPr>
              <a:t>进化策略的强化学习</a:t>
            </a:r>
            <a:r>
              <a:rPr lang="en-US" altLang="zh-CN" b="1" dirty="0" smtClean="0">
                <a:solidFill>
                  <a:srgbClr val="C00000"/>
                </a:solidFill>
              </a:rPr>
              <a:t>(ES_RL)</a:t>
            </a:r>
            <a:endParaRPr lang="zh-CN" altLang="en-US" b="1" dirty="0">
              <a:solidFill>
                <a:srgbClr val="C00000"/>
              </a:solidFill>
            </a:endParaRPr>
          </a:p>
        </p:txBody>
      </p:sp>
      <p:sp>
        <p:nvSpPr>
          <p:cNvPr id="16" name="文本框 15"/>
          <p:cNvSpPr txBox="1"/>
          <p:nvPr/>
        </p:nvSpPr>
        <p:spPr>
          <a:xfrm>
            <a:off x="6518769" y="869312"/>
            <a:ext cx="5108924" cy="369332"/>
          </a:xfrm>
          <a:prstGeom prst="rect">
            <a:avLst/>
          </a:prstGeom>
          <a:noFill/>
        </p:spPr>
        <p:txBody>
          <a:bodyPr wrap="square" rtlCol="0">
            <a:spAutoFit/>
          </a:bodyPr>
          <a:lstStyle/>
          <a:p>
            <a:pPr algn="ctr"/>
            <a:r>
              <a:rPr lang="en-US" altLang="zh-CN" b="1" dirty="0">
                <a:solidFill>
                  <a:srgbClr val="C00000"/>
                </a:solidFill>
              </a:rPr>
              <a:t>Deep Deterministic Policy </a:t>
            </a:r>
            <a:r>
              <a:rPr lang="en-US" altLang="zh-CN" b="1" dirty="0" smtClean="0">
                <a:solidFill>
                  <a:srgbClr val="C00000"/>
                </a:solidFill>
              </a:rPr>
              <a:t>Gradient(DDPG)</a:t>
            </a:r>
            <a:endParaRPr lang="zh-CN" altLang="en-US" b="1" dirty="0">
              <a:solidFill>
                <a:srgbClr val="C00000"/>
              </a:solidFill>
            </a:endParaRP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9277" y="1379798"/>
            <a:ext cx="5012359" cy="3483412"/>
          </a:xfrm>
          <a:prstGeom prst="rect">
            <a:avLst/>
          </a:prstGeom>
        </p:spPr>
      </p:pic>
      <p:pic>
        <p:nvPicPr>
          <p:cNvPr id="19" name="图片 18"/>
          <p:cNvPicPr>
            <a:picLocks noChangeAspect="1"/>
          </p:cNvPicPr>
          <p:nvPr/>
        </p:nvPicPr>
        <p:blipFill>
          <a:blip r:embed="rId3"/>
          <a:stretch>
            <a:fillRect/>
          </a:stretch>
        </p:blipFill>
        <p:spPr>
          <a:xfrm>
            <a:off x="610294" y="3652910"/>
            <a:ext cx="4388114" cy="3038302"/>
          </a:xfrm>
          <a:prstGeom prst="rect">
            <a:avLst/>
          </a:prstGeom>
        </p:spPr>
      </p:pic>
    </p:spTree>
    <p:extLst>
      <p:ext uri="{BB962C8B-B14F-4D97-AF65-F5344CB8AC3E}">
        <p14:creationId xmlns:p14="http://schemas.microsoft.com/office/powerpoint/2010/main" val="1145061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3725" y="359391"/>
            <a:ext cx="7606353" cy="461665"/>
          </a:xfrm>
          <a:prstGeom prst="rect">
            <a:avLst/>
          </a:prstGeom>
          <a:noFill/>
        </p:spPr>
        <p:txBody>
          <a:bodyPr wrap="square" rtlCol="0">
            <a:spAutoFit/>
          </a:bodyPr>
          <a:lstStyle/>
          <a:p>
            <a:pPr algn="ctr"/>
            <a:r>
              <a:rPr lang="zh-CN" altLang="en-US" sz="2400" b="1" dirty="0"/>
              <a:t>实验思路</a:t>
            </a:r>
          </a:p>
        </p:txBody>
      </p:sp>
      <p:sp>
        <p:nvSpPr>
          <p:cNvPr id="3" name="文本框 2"/>
          <p:cNvSpPr txBox="1"/>
          <p:nvPr/>
        </p:nvSpPr>
        <p:spPr>
          <a:xfrm>
            <a:off x="991737" y="2007402"/>
            <a:ext cx="10363200" cy="1200329"/>
          </a:xfrm>
          <a:prstGeom prst="rect">
            <a:avLst/>
          </a:prstGeom>
          <a:noFill/>
        </p:spPr>
        <p:txBody>
          <a:bodyPr wrap="square" rtlCol="0">
            <a:spAutoFit/>
          </a:bodyPr>
          <a:lstStyle/>
          <a:p>
            <a:r>
              <a:rPr lang="en-US" altLang="zh-CN" dirty="0" smtClean="0"/>
              <a:t>1.</a:t>
            </a:r>
            <a:r>
              <a:rPr lang="zh-CN" altLang="en-US" dirty="0" smtClean="0"/>
              <a:t>利用强化学习将前</a:t>
            </a:r>
            <a:r>
              <a:rPr lang="en-US" altLang="zh-CN" dirty="0"/>
              <a:t>5</a:t>
            </a:r>
            <a:r>
              <a:rPr lang="zh-CN" altLang="en-US" dirty="0" smtClean="0"/>
              <a:t>天用来训练，建立</a:t>
            </a:r>
            <a:r>
              <a:rPr lang="en-US" altLang="zh-CN" dirty="0" smtClean="0"/>
              <a:t>state</a:t>
            </a:r>
            <a:r>
              <a:rPr lang="zh-CN" altLang="en-US" dirty="0" smtClean="0"/>
              <a:t>到</a:t>
            </a:r>
            <a:r>
              <a:rPr lang="en-US" altLang="zh-CN" dirty="0" smtClean="0"/>
              <a:t>action</a:t>
            </a:r>
            <a:r>
              <a:rPr lang="zh-CN" altLang="en-US" dirty="0" smtClean="0"/>
              <a:t>（上一时间步的</a:t>
            </a:r>
            <a:r>
              <a:rPr lang="zh-CN" altLang="en-US" dirty="0"/>
              <a:t>输出</a:t>
            </a:r>
            <a:r>
              <a:rPr lang="zh-CN" altLang="en-US" dirty="0" smtClean="0"/>
              <a:t>变量的</a:t>
            </a:r>
            <a:r>
              <a:rPr lang="en-US" altLang="zh-CN" dirty="0" err="1" smtClean="0"/>
              <a:t>rms_ratio</a:t>
            </a:r>
            <a:r>
              <a:rPr lang="zh-CN" altLang="en-US" dirty="0" smtClean="0"/>
              <a:t>到不确定参数的调整比例）的模型，利用</a:t>
            </a:r>
            <a:r>
              <a:rPr lang="en-US" altLang="zh-CN" dirty="0" err="1" smtClean="0"/>
              <a:t>cma-es</a:t>
            </a:r>
            <a:r>
              <a:rPr lang="zh-CN" altLang="en-US" dirty="0" smtClean="0"/>
              <a:t>优化模型参数</a:t>
            </a:r>
            <a:endParaRPr lang="en-US" altLang="zh-CN" dirty="0" smtClean="0"/>
          </a:p>
          <a:p>
            <a:endParaRPr lang="en-US" altLang="zh-CN" dirty="0" smtClean="0"/>
          </a:p>
          <a:p>
            <a:r>
              <a:rPr lang="en-US" altLang="zh-CN" dirty="0" smtClean="0"/>
              <a:t>2.</a:t>
            </a:r>
            <a:r>
              <a:rPr lang="zh-CN" altLang="en-US" dirty="0" smtClean="0"/>
              <a:t>利用学习到的模型预测后面</a:t>
            </a:r>
            <a:r>
              <a:rPr lang="en-US" altLang="zh-CN" dirty="0" smtClean="0"/>
              <a:t>5</a:t>
            </a:r>
            <a:r>
              <a:rPr lang="zh-CN" altLang="en-US" dirty="0" smtClean="0"/>
              <a:t>天的结果</a:t>
            </a:r>
            <a:endParaRPr lang="zh-CN" altLang="en-US" dirty="0"/>
          </a:p>
        </p:txBody>
      </p:sp>
      <p:sp>
        <p:nvSpPr>
          <p:cNvPr id="4" name="文本框 3"/>
          <p:cNvSpPr txBox="1"/>
          <p:nvPr/>
        </p:nvSpPr>
        <p:spPr>
          <a:xfrm>
            <a:off x="955343" y="3853220"/>
            <a:ext cx="7597254" cy="646331"/>
          </a:xfrm>
          <a:prstGeom prst="rect">
            <a:avLst/>
          </a:prstGeom>
          <a:noFill/>
        </p:spPr>
        <p:txBody>
          <a:bodyPr wrap="square" rtlCol="0">
            <a:spAutoFit/>
          </a:bodyPr>
          <a:lstStyle/>
          <a:p>
            <a:r>
              <a:rPr lang="en-US" altLang="zh-CN" dirty="0" smtClean="0"/>
              <a:t>1.</a:t>
            </a:r>
            <a:r>
              <a:rPr lang="zh-CN" altLang="en-US" dirty="0" smtClean="0"/>
              <a:t>针对前</a:t>
            </a:r>
            <a:r>
              <a:rPr lang="en-US" altLang="zh-CN" dirty="0"/>
              <a:t>5</a:t>
            </a:r>
            <a:r>
              <a:rPr lang="zh-CN" altLang="en-US" dirty="0" smtClean="0"/>
              <a:t>天，使用</a:t>
            </a:r>
            <a:r>
              <a:rPr lang="en-US" altLang="zh-CN" dirty="0" err="1" smtClean="0"/>
              <a:t>cma-es</a:t>
            </a:r>
            <a:r>
              <a:rPr lang="zh-CN" altLang="en-US" dirty="0" smtClean="0"/>
              <a:t>算法优化不确定参数，找到前</a:t>
            </a:r>
            <a:r>
              <a:rPr lang="en-US" altLang="zh-CN" dirty="0" smtClean="0"/>
              <a:t>5</a:t>
            </a:r>
            <a:r>
              <a:rPr lang="zh-CN" altLang="en-US" dirty="0" smtClean="0"/>
              <a:t>天的最优参数</a:t>
            </a:r>
            <a:endParaRPr lang="en-US" altLang="zh-CN" dirty="0" smtClean="0"/>
          </a:p>
          <a:p>
            <a:r>
              <a:rPr lang="en-US" altLang="zh-CN" dirty="0" smtClean="0"/>
              <a:t>2.</a:t>
            </a:r>
            <a:r>
              <a:rPr lang="zh-CN" altLang="en-US" dirty="0" smtClean="0"/>
              <a:t>将上述最优参数带入后</a:t>
            </a:r>
            <a:r>
              <a:rPr lang="en-US" altLang="zh-CN" dirty="0" smtClean="0"/>
              <a:t>5</a:t>
            </a:r>
            <a:r>
              <a:rPr lang="zh-CN" altLang="en-US" dirty="0" smtClean="0"/>
              <a:t>天，模拟预测后</a:t>
            </a:r>
            <a:r>
              <a:rPr lang="en-US" altLang="zh-CN" dirty="0" smtClean="0"/>
              <a:t>5</a:t>
            </a:r>
            <a:r>
              <a:rPr lang="zh-CN" altLang="en-US" dirty="0" smtClean="0"/>
              <a:t>天的结果</a:t>
            </a:r>
            <a:endParaRPr lang="zh-CN" altLang="en-US" dirty="0"/>
          </a:p>
        </p:txBody>
      </p:sp>
      <p:sp>
        <p:nvSpPr>
          <p:cNvPr id="5" name="文本框 4"/>
          <p:cNvSpPr txBox="1"/>
          <p:nvPr/>
        </p:nvSpPr>
        <p:spPr>
          <a:xfrm>
            <a:off x="1025856" y="1496117"/>
            <a:ext cx="3894161" cy="374218"/>
          </a:xfrm>
          <a:prstGeom prst="rect">
            <a:avLst/>
          </a:prstGeom>
          <a:noFill/>
        </p:spPr>
        <p:txBody>
          <a:bodyPr wrap="square" rtlCol="0">
            <a:spAutoFit/>
          </a:bodyPr>
          <a:lstStyle/>
          <a:p>
            <a:r>
              <a:rPr lang="zh-CN" altLang="en-US" b="1" dirty="0" smtClean="0"/>
              <a:t>强化学习优化方案</a:t>
            </a:r>
            <a:endParaRPr lang="zh-CN" altLang="en-US" b="1" dirty="0"/>
          </a:p>
        </p:txBody>
      </p:sp>
      <p:sp>
        <p:nvSpPr>
          <p:cNvPr id="6" name="文本框 5"/>
          <p:cNvSpPr txBox="1"/>
          <p:nvPr/>
        </p:nvSpPr>
        <p:spPr>
          <a:xfrm>
            <a:off x="991737" y="3383286"/>
            <a:ext cx="3894161" cy="374218"/>
          </a:xfrm>
          <a:prstGeom prst="rect">
            <a:avLst/>
          </a:prstGeom>
          <a:noFill/>
        </p:spPr>
        <p:txBody>
          <a:bodyPr wrap="square" rtlCol="0">
            <a:spAutoFit/>
          </a:bodyPr>
          <a:lstStyle/>
          <a:p>
            <a:r>
              <a:rPr lang="zh-CN" altLang="en-US" b="1" dirty="0" smtClean="0"/>
              <a:t>对比实验：优化算法方案</a:t>
            </a:r>
            <a:endParaRPr lang="zh-CN" altLang="en-US" b="1" dirty="0"/>
          </a:p>
        </p:txBody>
      </p:sp>
      <p:sp>
        <p:nvSpPr>
          <p:cNvPr id="7" name="矩形 6"/>
          <p:cNvSpPr/>
          <p:nvPr/>
        </p:nvSpPr>
        <p:spPr>
          <a:xfrm>
            <a:off x="955343" y="5000205"/>
            <a:ext cx="10462795" cy="57986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C00000"/>
                </a:solidFill>
              </a:rPr>
              <a:t>用对比实验来考察基于强化学习的参数优化方案是否比基于优化算法得到的优化参数更具实时性，输出结果更好</a:t>
            </a:r>
            <a:endParaRPr lang="zh-CN" altLang="en-US" sz="1600" dirty="0">
              <a:solidFill>
                <a:srgbClr val="C00000"/>
              </a:solidFill>
            </a:endParaRPr>
          </a:p>
        </p:txBody>
      </p:sp>
    </p:spTree>
    <p:extLst>
      <p:ext uri="{BB962C8B-B14F-4D97-AF65-F5344CB8AC3E}">
        <p14:creationId xmlns:p14="http://schemas.microsoft.com/office/powerpoint/2010/main" val="734575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4113" y="1994674"/>
            <a:ext cx="2264228" cy="57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初始参数</a:t>
            </a:r>
            <a:endParaRPr lang="zh-CN" altLang="en-US" dirty="0"/>
          </a:p>
        </p:txBody>
      </p:sp>
      <p:cxnSp>
        <p:nvCxnSpPr>
          <p:cNvPr id="6" name="直接连接符 5"/>
          <p:cNvCxnSpPr>
            <a:stCxn id="4" idx="3"/>
          </p:cNvCxnSpPr>
          <p:nvPr/>
        </p:nvCxnSpPr>
        <p:spPr>
          <a:xfrm flipV="1">
            <a:off x="3558341" y="2277703"/>
            <a:ext cx="1008743" cy="36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567084" y="2016445"/>
            <a:ext cx="2264228"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默认</a:t>
            </a:r>
            <a:r>
              <a:rPr lang="zh-CN" altLang="en-US" dirty="0" smtClean="0"/>
              <a:t>参数*调整比例</a:t>
            </a:r>
            <a:endParaRPr lang="zh-CN" altLang="en-US" dirty="0"/>
          </a:p>
        </p:txBody>
      </p:sp>
      <p:sp>
        <p:nvSpPr>
          <p:cNvPr id="8" name="矩形 7"/>
          <p:cNvSpPr/>
          <p:nvPr/>
        </p:nvSpPr>
        <p:spPr>
          <a:xfrm>
            <a:off x="7840055" y="1994674"/>
            <a:ext cx="2264228"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默认</a:t>
            </a:r>
            <a:r>
              <a:rPr lang="zh-CN" altLang="en-US" dirty="0" smtClean="0"/>
              <a:t>参数</a:t>
            </a:r>
            <a:r>
              <a:rPr lang="zh-CN" altLang="en-US" dirty="0"/>
              <a:t>*调整</a:t>
            </a:r>
            <a:r>
              <a:rPr lang="zh-CN" altLang="en-US" dirty="0" smtClean="0"/>
              <a:t>比例</a:t>
            </a:r>
            <a:endParaRPr lang="zh-CN" altLang="en-US" dirty="0"/>
          </a:p>
        </p:txBody>
      </p:sp>
      <p:cxnSp>
        <p:nvCxnSpPr>
          <p:cNvPr id="9" name="直接连接符 8"/>
          <p:cNvCxnSpPr/>
          <p:nvPr/>
        </p:nvCxnSpPr>
        <p:spPr>
          <a:xfrm flipV="1">
            <a:off x="7603493" y="2252303"/>
            <a:ext cx="236562" cy="3628"/>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761540" y="1505599"/>
            <a:ext cx="1110342" cy="369332"/>
          </a:xfrm>
          <a:prstGeom prst="rect">
            <a:avLst/>
          </a:prstGeom>
          <a:noFill/>
        </p:spPr>
        <p:txBody>
          <a:bodyPr wrap="square" rtlCol="0">
            <a:spAutoFit/>
          </a:bodyPr>
          <a:lstStyle/>
          <a:p>
            <a:r>
              <a:rPr lang="en-US" altLang="zh-CN" dirty="0" smtClean="0"/>
              <a:t>6h</a:t>
            </a:r>
            <a:endParaRPr lang="zh-CN" altLang="en-US" dirty="0"/>
          </a:p>
        </p:txBody>
      </p:sp>
      <p:sp>
        <p:nvSpPr>
          <p:cNvPr id="11" name="文本框 10"/>
          <p:cNvSpPr txBox="1"/>
          <p:nvPr/>
        </p:nvSpPr>
        <p:spPr>
          <a:xfrm>
            <a:off x="6357647" y="3419742"/>
            <a:ext cx="1110342" cy="369332"/>
          </a:xfrm>
          <a:prstGeom prst="rect">
            <a:avLst/>
          </a:prstGeom>
          <a:noFill/>
        </p:spPr>
        <p:txBody>
          <a:bodyPr wrap="square" rtlCol="0">
            <a:spAutoFit/>
          </a:bodyPr>
          <a:lstStyle/>
          <a:p>
            <a:r>
              <a:rPr lang="en-US" altLang="zh-CN" dirty="0"/>
              <a:t>5</a:t>
            </a:r>
            <a:r>
              <a:rPr lang="zh-CN" altLang="en-US" dirty="0" smtClean="0"/>
              <a:t>天</a:t>
            </a:r>
            <a:endParaRPr lang="zh-CN" altLang="en-US" dirty="0"/>
          </a:p>
        </p:txBody>
      </p:sp>
      <p:sp>
        <p:nvSpPr>
          <p:cNvPr id="13" name="文本框 12"/>
          <p:cNvSpPr txBox="1"/>
          <p:nvPr/>
        </p:nvSpPr>
        <p:spPr>
          <a:xfrm>
            <a:off x="2387521" y="2821989"/>
            <a:ext cx="2979057" cy="369332"/>
          </a:xfrm>
          <a:prstGeom prst="rect">
            <a:avLst/>
          </a:prstGeom>
          <a:noFill/>
        </p:spPr>
        <p:txBody>
          <a:bodyPr wrap="square" rtlCol="0">
            <a:spAutoFit/>
          </a:bodyPr>
          <a:lstStyle/>
          <a:p>
            <a:r>
              <a:rPr lang="zh-CN" altLang="en-US" dirty="0" smtClean="0"/>
              <a:t>从</a:t>
            </a:r>
            <a:r>
              <a:rPr lang="en-US" altLang="zh-CN" dirty="0" smtClean="0"/>
              <a:t>observation</a:t>
            </a:r>
            <a:r>
              <a:rPr lang="zh-CN" altLang="en-US" dirty="0" smtClean="0"/>
              <a:t>计算调整比例</a:t>
            </a:r>
            <a:endParaRPr lang="zh-CN" altLang="en-US" dirty="0"/>
          </a:p>
        </p:txBody>
      </p:sp>
      <p:sp>
        <p:nvSpPr>
          <p:cNvPr id="14" name="文本框 13"/>
          <p:cNvSpPr txBox="1"/>
          <p:nvPr/>
        </p:nvSpPr>
        <p:spPr>
          <a:xfrm>
            <a:off x="6125555" y="2796588"/>
            <a:ext cx="3429000" cy="369332"/>
          </a:xfrm>
          <a:prstGeom prst="rect">
            <a:avLst/>
          </a:prstGeom>
          <a:noFill/>
        </p:spPr>
        <p:txBody>
          <a:bodyPr wrap="square" rtlCol="0">
            <a:spAutoFit/>
          </a:bodyPr>
          <a:lstStyle/>
          <a:p>
            <a:r>
              <a:rPr lang="zh-CN" altLang="en-US" dirty="0" smtClean="0"/>
              <a:t>从</a:t>
            </a:r>
            <a:r>
              <a:rPr lang="en-US" altLang="zh-CN" dirty="0" smtClean="0"/>
              <a:t>observation</a:t>
            </a:r>
            <a:r>
              <a:rPr lang="zh-CN" altLang="en-US" dirty="0" smtClean="0"/>
              <a:t>计算调整比例</a:t>
            </a:r>
            <a:endParaRPr lang="zh-CN"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3924286400"/>
              </p:ext>
            </p:extLst>
          </p:nvPr>
        </p:nvGraphicFramePr>
        <p:xfrm>
          <a:off x="861163" y="4030303"/>
          <a:ext cx="10772632" cy="1077791"/>
        </p:xfrm>
        <a:graphic>
          <a:graphicData uri="http://schemas.openxmlformats.org/drawingml/2006/table">
            <a:tbl>
              <a:tblPr firstRow="1" bandRow="1">
                <a:tableStyleId>{5C22544A-7EE6-4342-B048-85BDC9FD1C3A}</a:tableStyleId>
              </a:tblPr>
              <a:tblGrid>
                <a:gridCol w="2693158">
                  <a:extLst>
                    <a:ext uri="{9D8B030D-6E8A-4147-A177-3AD203B41FA5}">
                      <a16:colId xmlns:a16="http://schemas.microsoft.com/office/drawing/2014/main" val="3633501937"/>
                    </a:ext>
                  </a:extLst>
                </a:gridCol>
                <a:gridCol w="2693158">
                  <a:extLst>
                    <a:ext uri="{9D8B030D-6E8A-4147-A177-3AD203B41FA5}">
                      <a16:colId xmlns:a16="http://schemas.microsoft.com/office/drawing/2014/main" val="3770025505"/>
                    </a:ext>
                  </a:extLst>
                </a:gridCol>
                <a:gridCol w="2693158">
                  <a:extLst>
                    <a:ext uri="{9D8B030D-6E8A-4147-A177-3AD203B41FA5}">
                      <a16:colId xmlns:a16="http://schemas.microsoft.com/office/drawing/2014/main" val="3706746576"/>
                    </a:ext>
                  </a:extLst>
                </a:gridCol>
                <a:gridCol w="2693158">
                  <a:extLst>
                    <a:ext uri="{9D8B030D-6E8A-4147-A177-3AD203B41FA5}">
                      <a16:colId xmlns:a16="http://schemas.microsoft.com/office/drawing/2014/main" val="394286149"/>
                    </a:ext>
                  </a:extLst>
                </a:gridCol>
              </a:tblGrid>
              <a:tr h="391924">
                <a:tc>
                  <a:txBody>
                    <a:bodyPr/>
                    <a:lstStyle/>
                    <a:p>
                      <a:r>
                        <a:rPr lang="en-US" altLang="zh-CN" dirty="0" smtClean="0">
                          <a:solidFill>
                            <a:schemeClr val="tx1"/>
                          </a:solidFill>
                        </a:rPr>
                        <a:t>action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Action</a:t>
                      </a:r>
                      <a:r>
                        <a:rPr lang="zh-CN" altLang="en-US" dirty="0" smtClean="0">
                          <a:solidFill>
                            <a:schemeClr val="tx1"/>
                          </a:solidFill>
                        </a:rPr>
                        <a:t>调整范围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状态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reward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1512945"/>
                  </a:ext>
                </a:extLst>
              </a:tr>
              <a:tr h="685867">
                <a:tc>
                  <a:txBody>
                    <a:bodyPr/>
                    <a:lstStyle/>
                    <a:p>
                      <a:r>
                        <a:rPr lang="en-US" altLang="zh-CN" dirty="0" smtClean="0"/>
                        <a:t>C0_lnd</a:t>
                      </a:r>
                      <a:r>
                        <a:rPr lang="en-US" altLang="zh-CN" baseline="0" dirty="0" smtClean="0"/>
                        <a:t>,</a:t>
                      </a:r>
                      <a:r>
                        <a:rPr lang="en-US" altLang="zh-CN" dirty="0" smtClean="0"/>
                        <a:t>c0_ocn,ai,tau</a:t>
                      </a:r>
                      <a:r>
                        <a:rPr lang="zh-CN" altLang="en-US" dirty="0" smtClean="0"/>
                        <a:t>基于默认值的调整比例</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0.5-1.5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U200,V850,PRECT,Q850,T850</a:t>
                      </a:r>
                      <a:r>
                        <a:rPr lang="zh-CN" altLang="en-US" dirty="0" smtClean="0"/>
                        <a:t>的</a:t>
                      </a:r>
                      <a:r>
                        <a:rPr lang="en-US" altLang="zh-CN" dirty="0" err="1" smtClean="0"/>
                        <a:t>rms_ratio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smtClean="0"/>
                        <a:t>Mcpi</a:t>
                      </a:r>
                      <a:r>
                        <a:rPr lang="zh-CN" altLang="en-US" dirty="0" smtClean="0"/>
                        <a:t>（</a:t>
                      </a:r>
                      <a:r>
                        <a:rPr lang="en-US" altLang="zh-CN" dirty="0" err="1" smtClean="0"/>
                        <a:t>mcpi</a:t>
                      </a:r>
                      <a:r>
                        <a:rPr lang="zh-CN" altLang="en-US" dirty="0" smtClean="0"/>
                        <a:t>越小越好）</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8570288"/>
                  </a:ext>
                </a:extLst>
              </a:tr>
            </a:tbl>
          </a:graphicData>
        </a:graphic>
      </p:graphicFrame>
      <p:sp>
        <p:nvSpPr>
          <p:cNvPr id="18" name="左大括号 17"/>
          <p:cNvSpPr/>
          <p:nvPr/>
        </p:nvSpPr>
        <p:spPr>
          <a:xfrm rot="16200000">
            <a:off x="6520858" y="-218811"/>
            <a:ext cx="144103" cy="691356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flipV="1">
            <a:off x="6876263" y="2266090"/>
            <a:ext cx="236562" cy="36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194712" y="2081424"/>
            <a:ext cx="418532" cy="369332"/>
          </a:xfrm>
          <a:prstGeom prst="rect">
            <a:avLst/>
          </a:prstGeom>
          <a:noFill/>
        </p:spPr>
        <p:txBody>
          <a:bodyPr wrap="square" rtlCol="0">
            <a:spAutoFit/>
          </a:bodyPr>
          <a:lstStyle/>
          <a:p>
            <a:r>
              <a:rPr lang="en-US" altLang="zh-CN" dirty="0" smtClean="0"/>
              <a:t>…</a:t>
            </a:r>
            <a:endParaRPr lang="zh-CN" altLang="en-US" dirty="0"/>
          </a:p>
        </p:txBody>
      </p:sp>
      <p:sp>
        <p:nvSpPr>
          <p:cNvPr id="24" name="文本框 23"/>
          <p:cNvSpPr txBox="1"/>
          <p:nvPr/>
        </p:nvSpPr>
        <p:spPr>
          <a:xfrm>
            <a:off x="2283725" y="359391"/>
            <a:ext cx="7606353" cy="461665"/>
          </a:xfrm>
          <a:prstGeom prst="rect">
            <a:avLst/>
          </a:prstGeom>
          <a:noFill/>
        </p:spPr>
        <p:txBody>
          <a:bodyPr wrap="square" rtlCol="0">
            <a:spAutoFit/>
          </a:bodyPr>
          <a:lstStyle/>
          <a:p>
            <a:pPr algn="ctr"/>
            <a:r>
              <a:rPr lang="zh-CN" altLang="en-US" sz="2400" b="1" dirty="0"/>
              <a:t>实验基本设置</a:t>
            </a:r>
          </a:p>
        </p:txBody>
      </p:sp>
      <p:sp>
        <p:nvSpPr>
          <p:cNvPr id="17" name="文本框 16"/>
          <p:cNvSpPr txBox="1"/>
          <p:nvPr/>
        </p:nvSpPr>
        <p:spPr>
          <a:xfrm>
            <a:off x="7112825" y="1480126"/>
            <a:ext cx="1110342" cy="369332"/>
          </a:xfrm>
          <a:prstGeom prst="rect">
            <a:avLst/>
          </a:prstGeom>
          <a:noFill/>
        </p:spPr>
        <p:txBody>
          <a:bodyPr wrap="square" rtlCol="0">
            <a:spAutoFit/>
          </a:bodyPr>
          <a:lstStyle/>
          <a:p>
            <a:r>
              <a:rPr lang="en-US" altLang="zh-CN" dirty="0" smtClean="0"/>
              <a:t>6h</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1157053" y="5668945"/>
                <a:ext cx="2804742"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))2 </m:t>
                          </m:r>
                        </m:e>
                      </m:nary>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157053" y="5668945"/>
                <a:ext cx="2804742" cy="77886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9237679" y="5623292"/>
                <a:ext cx="1902700" cy="824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𝑚𝑐𝑝𝑖</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𝐹</m:t>
                              </m:r>
                            </m:sup>
                          </m:sSup>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𝐹</m:t>
                          </m:r>
                          <m:r>
                            <a:rPr lang="en-US" altLang="zh-CN" b="0" i="1" smtClean="0">
                              <a:latin typeface="Cambria Math" panose="02040503050406030204" pitchFamily="18" charset="0"/>
                            </a:rPr>
                            <m:t>=1</m:t>
                          </m:r>
                        </m:sub>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𝐹</m:t>
                              </m:r>
                            </m:sup>
                          </m:sSup>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𝑟</m:t>
                                  </m:r>
                                </m:sub>
                              </m:sSub>
                            </m:den>
                          </m:f>
                        </m:e>
                      </m:nary>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9237679" y="5623292"/>
                <a:ext cx="1902700" cy="82452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114996" y="5668945"/>
                <a:ext cx="2672655"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))2 </m:t>
                          </m:r>
                        </m:e>
                      </m:nary>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4114996" y="5668945"/>
                <a:ext cx="2672655" cy="77886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7079290" y="5752686"/>
                <a:ext cx="1796261" cy="611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𝑟𝑚𝑠</m:t>
                          </m:r>
                          <m:r>
                            <a:rPr lang="en-US" altLang="zh-CN" b="0" i="1" smtClean="0">
                              <a:latin typeface="Cambria Math" panose="02040503050406030204" pitchFamily="18" charset="0"/>
                            </a:rPr>
                            <m:t>_</m:t>
                          </m:r>
                          <m:r>
                            <a:rPr lang="en-US" altLang="zh-CN" b="0" i="1" smtClean="0">
                              <a:latin typeface="Cambria Math" panose="02040503050406030204" pitchFamily="18" charset="0"/>
                            </a:rPr>
                            <m:t>𝑟𝑎𝑡𝑖𝑜</m:t>
                          </m:r>
                        </m:e>
                        <m:sup>
                          <m:r>
                            <a:rPr lang="en-US" altLang="zh-CN" b="0" i="1" smtClean="0">
                              <a:latin typeface="Cambria Math" panose="02040503050406030204" pitchFamily="18" charset="0"/>
                            </a:rPr>
                            <m:t>𝐹</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𝐹</m:t>
                              </m:r>
                            </m:sup>
                          </m:sSubSup>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𝐹</m:t>
                              </m:r>
                            </m:sup>
                          </m:sSubSup>
                        </m:den>
                      </m:f>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7079290" y="5752686"/>
                <a:ext cx="1796261" cy="611386"/>
              </a:xfrm>
              <a:prstGeom prst="rect">
                <a:avLst/>
              </a:prstGeom>
              <a:blipFill>
                <a:blip r:embed="rId5"/>
                <a:stretch>
                  <a:fillRect/>
                </a:stretch>
              </a:blipFill>
            </p:spPr>
            <p:txBody>
              <a:bodyPr/>
              <a:lstStyle/>
              <a:p>
                <a:r>
                  <a:rPr lang="zh-CN" altLang="en-US">
                    <a:noFill/>
                  </a:rPr>
                  <a:t> </a:t>
                </a:r>
              </a:p>
            </p:txBody>
          </p:sp>
        </mc:Fallback>
      </mc:AlternateContent>
      <p:sp>
        <p:nvSpPr>
          <p:cNvPr id="5" name="文本框 4"/>
          <p:cNvSpPr txBox="1"/>
          <p:nvPr/>
        </p:nvSpPr>
        <p:spPr>
          <a:xfrm>
            <a:off x="1157053" y="1107671"/>
            <a:ext cx="7684169" cy="376990"/>
          </a:xfrm>
          <a:prstGeom prst="rect">
            <a:avLst/>
          </a:prstGeom>
          <a:noFill/>
        </p:spPr>
        <p:txBody>
          <a:bodyPr wrap="square" rtlCol="0">
            <a:spAutoFit/>
          </a:bodyPr>
          <a:lstStyle/>
          <a:p>
            <a:r>
              <a:rPr lang="zh-CN" altLang="en-US" dirty="0" smtClean="0"/>
              <a:t>实验模式：</a:t>
            </a:r>
            <a:r>
              <a:rPr lang="en-US" altLang="zh-CN" dirty="0" smtClean="0"/>
              <a:t>SCAM   </a:t>
            </a:r>
            <a:r>
              <a:rPr lang="zh-CN" altLang="en-US" dirty="0" smtClean="0"/>
              <a:t>时间段：</a:t>
            </a:r>
            <a:r>
              <a:rPr lang="en-US" altLang="zh-CN" dirty="0" smtClean="0"/>
              <a:t>2006</a:t>
            </a:r>
            <a:r>
              <a:rPr lang="zh-CN" altLang="en-US" dirty="0" smtClean="0"/>
              <a:t>年</a:t>
            </a:r>
            <a:r>
              <a:rPr lang="en-US" altLang="zh-CN" dirty="0" smtClean="0"/>
              <a:t>1</a:t>
            </a:r>
            <a:r>
              <a:rPr lang="zh-CN" altLang="en-US" dirty="0"/>
              <a:t>月</a:t>
            </a:r>
          </a:p>
        </p:txBody>
      </p:sp>
    </p:spTree>
    <p:extLst>
      <p:ext uri="{BB962C8B-B14F-4D97-AF65-F5344CB8AC3E}">
        <p14:creationId xmlns:p14="http://schemas.microsoft.com/office/powerpoint/2010/main" val="3139223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3439" y="611851"/>
            <a:ext cx="4584589" cy="2755631"/>
          </a:xfrm>
          <a:prstGeom prst="rect">
            <a:avLst/>
          </a:prstGeom>
        </p:spPr>
      </p:pic>
      <p:sp>
        <p:nvSpPr>
          <p:cNvPr id="3" name="文本框 2"/>
          <p:cNvSpPr txBox="1"/>
          <p:nvPr/>
        </p:nvSpPr>
        <p:spPr>
          <a:xfrm>
            <a:off x="6021136" y="1434071"/>
            <a:ext cx="5829969" cy="369332"/>
          </a:xfrm>
          <a:prstGeom prst="rect">
            <a:avLst/>
          </a:prstGeom>
          <a:noFill/>
        </p:spPr>
        <p:txBody>
          <a:bodyPr wrap="square" rtlCol="0">
            <a:spAutoFit/>
          </a:bodyPr>
          <a:lstStyle/>
          <a:p>
            <a:r>
              <a:rPr lang="zh-CN" altLang="en-US" dirty="0" smtClean="0">
                <a:solidFill>
                  <a:srgbClr val="C00000"/>
                </a:solidFill>
              </a:rPr>
              <a:t>在训练中</a:t>
            </a:r>
            <a:r>
              <a:rPr lang="en-US" altLang="zh-CN" dirty="0" smtClean="0">
                <a:solidFill>
                  <a:srgbClr val="C00000"/>
                </a:solidFill>
              </a:rPr>
              <a:t>ES_RL 20</a:t>
            </a:r>
            <a:r>
              <a:rPr lang="zh-CN" altLang="en-US" dirty="0" smtClean="0">
                <a:solidFill>
                  <a:srgbClr val="C00000"/>
                </a:solidFill>
              </a:rPr>
              <a:t>代最好的结果是</a:t>
            </a:r>
            <a:r>
              <a:rPr lang="en-US" altLang="zh-CN" dirty="0" smtClean="0">
                <a:solidFill>
                  <a:srgbClr val="C00000"/>
                </a:solidFill>
              </a:rPr>
              <a:t>18.80 CMA-ES</a:t>
            </a:r>
            <a:r>
              <a:rPr lang="zh-CN" altLang="en-US" dirty="0" smtClean="0">
                <a:solidFill>
                  <a:srgbClr val="C00000"/>
                </a:solidFill>
              </a:rPr>
              <a:t>是</a:t>
            </a:r>
            <a:r>
              <a:rPr lang="en-US" altLang="zh-CN" dirty="0" smtClean="0">
                <a:solidFill>
                  <a:srgbClr val="C00000"/>
                </a:solidFill>
              </a:rPr>
              <a:t>19.29</a:t>
            </a:r>
            <a:endParaRPr lang="zh-CN" altLang="en-US" dirty="0">
              <a:solidFill>
                <a:srgbClr val="C0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020867703"/>
              </p:ext>
            </p:extLst>
          </p:nvPr>
        </p:nvGraphicFramePr>
        <p:xfrm>
          <a:off x="4458942" y="2800557"/>
          <a:ext cx="7830457" cy="3571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66803770"/>
                    </a:ext>
                  </a:extLst>
                </a:gridCol>
                <a:gridCol w="2032000">
                  <a:extLst>
                    <a:ext uri="{9D8B030D-6E8A-4147-A177-3AD203B41FA5}">
                      <a16:colId xmlns:a16="http://schemas.microsoft.com/office/drawing/2014/main" val="2915615226"/>
                    </a:ext>
                  </a:extLst>
                </a:gridCol>
                <a:gridCol w="2032000">
                  <a:extLst>
                    <a:ext uri="{9D8B030D-6E8A-4147-A177-3AD203B41FA5}">
                      <a16:colId xmlns:a16="http://schemas.microsoft.com/office/drawing/2014/main" val="1700740227"/>
                    </a:ext>
                  </a:extLst>
                </a:gridCol>
                <a:gridCol w="1734457">
                  <a:extLst>
                    <a:ext uri="{9D8B030D-6E8A-4147-A177-3AD203B41FA5}">
                      <a16:colId xmlns:a16="http://schemas.microsoft.com/office/drawing/2014/main" val="3805570505"/>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CMA-ES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ES_RL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4093098"/>
                  </a:ext>
                </a:extLst>
              </a:tr>
              <a:tr h="370840">
                <a:tc>
                  <a:txBody>
                    <a:bodyPr/>
                    <a:lstStyle/>
                    <a:p>
                      <a:r>
                        <a:rPr lang="en-US" altLang="zh-CN" dirty="0" smtClean="0"/>
                        <a:t>U200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0.8381758</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0.8364836</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9578945"/>
                  </a:ext>
                </a:extLst>
              </a:tr>
              <a:tr h="370840">
                <a:tc>
                  <a:txBody>
                    <a:bodyPr/>
                    <a:lstStyle/>
                    <a:p>
                      <a:r>
                        <a:rPr lang="en-US" altLang="zh-CN" dirty="0" smtClean="0"/>
                        <a:t>V850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0.1580657</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0.1564264</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455680"/>
                  </a:ext>
                </a:extLst>
              </a:tr>
              <a:tr h="370840">
                <a:tc>
                  <a:txBody>
                    <a:bodyPr/>
                    <a:lstStyle/>
                    <a:p>
                      <a:r>
                        <a:rPr lang="en-US" altLang="zh-CN" dirty="0" smtClean="0"/>
                        <a:t>PRECT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0.000126466</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0.000115171</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455043"/>
                  </a:ext>
                </a:extLst>
              </a:tr>
              <a:tr h="370840">
                <a:tc>
                  <a:txBody>
                    <a:bodyPr/>
                    <a:lstStyle/>
                    <a:p>
                      <a:r>
                        <a:rPr lang="en-US" altLang="zh-CN" dirty="0" smtClean="0"/>
                        <a:t>Q850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0.000474374</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0.000442885</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1409231"/>
                  </a:ext>
                </a:extLst>
              </a:tr>
              <a:tr h="370840">
                <a:tc>
                  <a:txBody>
                    <a:bodyPr/>
                    <a:lstStyle/>
                    <a:p>
                      <a:r>
                        <a:rPr lang="en-US" altLang="zh-CN" dirty="0" smtClean="0"/>
                        <a:t>T850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0.7329901</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0.7403756</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782737"/>
                  </a:ext>
                </a:extLst>
              </a:tr>
            </a:tbl>
          </a:graphicData>
        </a:graphic>
      </p:graphicFrame>
      <p:sp>
        <p:nvSpPr>
          <p:cNvPr id="7" name="文本框 6"/>
          <p:cNvSpPr txBox="1"/>
          <p:nvPr/>
        </p:nvSpPr>
        <p:spPr>
          <a:xfrm>
            <a:off x="4614778" y="381018"/>
            <a:ext cx="5479143" cy="461665"/>
          </a:xfrm>
          <a:prstGeom prst="rect">
            <a:avLst/>
          </a:prstGeom>
          <a:noFill/>
        </p:spPr>
        <p:txBody>
          <a:bodyPr wrap="square" rtlCol="0">
            <a:spAutoFit/>
          </a:bodyPr>
          <a:lstStyle/>
          <a:p>
            <a:pPr algn="ctr"/>
            <a:r>
              <a:rPr lang="zh-CN" altLang="en-US" sz="2400" b="1" dirty="0" smtClean="0"/>
              <a:t>强化</a:t>
            </a:r>
            <a:r>
              <a:rPr lang="zh-CN" altLang="en-US" sz="2400" b="1" dirty="0"/>
              <a:t>学习与优化算法对比</a:t>
            </a:r>
          </a:p>
        </p:txBody>
      </p:sp>
      <p:pic>
        <p:nvPicPr>
          <p:cNvPr id="4" name="图片 3"/>
          <p:cNvPicPr>
            <a:picLocks noChangeAspect="1"/>
          </p:cNvPicPr>
          <p:nvPr/>
        </p:nvPicPr>
        <p:blipFill>
          <a:blip r:embed="rId3"/>
          <a:stretch>
            <a:fillRect/>
          </a:stretch>
        </p:blipFill>
        <p:spPr>
          <a:xfrm>
            <a:off x="635390" y="4062663"/>
            <a:ext cx="3226426" cy="1939288"/>
          </a:xfrm>
          <a:prstGeom prst="rect">
            <a:avLst/>
          </a:prstGeom>
        </p:spPr>
      </p:pic>
      <p:sp>
        <p:nvSpPr>
          <p:cNvPr id="5" name="矩形 4"/>
          <p:cNvSpPr/>
          <p:nvPr/>
        </p:nvSpPr>
        <p:spPr>
          <a:xfrm>
            <a:off x="6168788" y="2299648"/>
            <a:ext cx="4681182" cy="313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测试试验</a:t>
            </a:r>
            <a:r>
              <a:rPr lang="en-US" altLang="zh-CN" dirty="0" smtClean="0">
                <a:solidFill>
                  <a:schemeClr val="tx1"/>
                </a:solidFill>
              </a:rPr>
              <a:t>0-6h</a:t>
            </a:r>
            <a:r>
              <a:rPr lang="zh-CN" altLang="en-US" dirty="0" smtClean="0">
                <a:solidFill>
                  <a:schemeClr val="tx1"/>
                </a:solidFill>
              </a:rPr>
              <a:t>平均</a:t>
            </a:r>
            <a:r>
              <a:rPr lang="en-US" altLang="zh-CN" dirty="0" smtClean="0">
                <a:solidFill>
                  <a:schemeClr val="tx1"/>
                </a:solidFill>
              </a:rPr>
              <a:t>RMSE</a:t>
            </a:r>
            <a:endParaRPr lang="zh-CN" altLang="en-US" dirty="0">
              <a:solidFill>
                <a:schemeClr val="tx1"/>
              </a:solidFill>
            </a:endParaRPr>
          </a:p>
        </p:txBody>
      </p:sp>
      <p:sp>
        <p:nvSpPr>
          <p:cNvPr id="8" name="矩形 7"/>
          <p:cNvSpPr/>
          <p:nvPr/>
        </p:nvSpPr>
        <p:spPr>
          <a:xfrm>
            <a:off x="-91988" y="3598315"/>
            <a:ext cx="4681182" cy="313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测试试验</a:t>
            </a:r>
            <a:r>
              <a:rPr lang="zh-CN" altLang="en-US" dirty="0">
                <a:solidFill>
                  <a:schemeClr val="tx1"/>
                </a:solidFill>
              </a:rPr>
              <a:t>第一</a:t>
            </a:r>
            <a:r>
              <a:rPr lang="zh-CN" altLang="en-US" dirty="0" smtClean="0">
                <a:solidFill>
                  <a:schemeClr val="tx1"/>
                </a:solidFill>
              </a:rPr>
              <a:t>天分时段的</a:t>
            </a:r>
            <a:r>
              <a:rPr lang="en-US" altLang="zh-CN" dirty="0" err="1" smtClean="0">
                <a:solidFill>
                  <a:schemeClr val="tx1"/>
                </a:solidFill>
              </a:rPr>
              <a:t>mcpi</a:t>
            </a:r>
            <a:endParaRPr lang="zh-CN" altLang="en-US" dirty="0">
              <a:solidFill>
                <a:schemeClr val="tx1"/>
              </a:solidFill>
            </a:endParaRPr>
          </a:p>
        </p:txBody>
      </p:sp>
    </p:spTree>
    <p:extLst>
      <p:ext uri="{BB962C8B-B14F-4D97-AF65-F5344CB8AC3E}">
        <p14:creationId xmlns:p14="http://schemas.microsoft.com/office/powerpoint/2010/main" val="1232350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27327" y="2822313"/>
            <a:ext cx="5829969" cy="369332"/>
          </a:xfrm>
          <a:prstGeom prst="rect">
            <a:avLst/>
          </a:prstGeom>
          <a:noFill/>
        </p:spPr>
        <p:txBody>
          <a:bodyPr wrap="square" rtlCol="0">
            <a:spAutoFit/>
          </a:bodyPr>
          <a:lstStyle/>
          <a:p>
            <a:r>
              <a:rPr lang="zh-CN" altLang="en-US" dirty="0" smtClean="0"/>
              <a:t>在训练中</a:t>
            </a:r>
            <a:r>
              <a:rPr lang="en-US" altLang="zh-CN" dirty="0" smtClean="0"/>
              <a:t>ES_RL 20</a:t>
            </a:r>
            <a:r>
              <a:rPr lang="zh-CN" altLang="en-US" dirty="0" smtClean="0"/>
              <a:t>代最好的结果是</a:t>
            </a:r>
            <a:r>
              <a:rPr lang="en-US" altLang="zh-CN" dirty="0" smtClean="0"/>
              <a:t>18.80 CMA-ES</a:t>
            </a:r>
            <a:r>
              <a:rPr lang="zh-CN" altLang="en-US" dirty="0" smtClean="0"/>
              <a:t>是</a:t>
            </a:r>
            <a:r>
              <a:rPr lang="en-US" altLang="zh-CN" dirty="0" smtClean="0"/>
              <a:t>19.29</a:t>
            </a:r>
            <a:endParaRPr lang="zh-CN" altLang="en-US" dirty="0"/>
          </a:p>
        </p:txBody>
      </p:sp>
      <p:sp>
        <p:nvSpPr>
          <p:cNvPr id="4" name="文本框 3"/>
          <p:cNvSpPr txBox="1"/>
          <p:nvPr/>
        </p:nvSpPr>
        <p:spPr>
          <a:xfrm>
            <a:off x="5627327" y="1498864"/>
            <a:ext cx="5829969" cy="646331"/>
          </a:xfrm>
          <a:prstGeom prst="rect">
            <a:avLst/>
          </a:prstGeom>
          <a:noFill/>
        </p:spPr>
        <p:txBody>
          <a:bodyPr wrap="square" rtlCol="0">
            <a:spAutoFit/>
          </a:bodyPr>
          <a:lstStyle/>
          <a:p>
            <a:r>
              <a:rPr lang="zh-CN" altLang="en-US" dirty="0" smtClean="0"/>
              <a:t>每</a:t>
            </a:r>
            <a:r>
              <a:rPr lang="en-US" altLang="zh-CN" dirty="0" smtClean="0"/>
              <a:t>6</a:t>
            </a:r>
            <a:r>
              <a:rPr lang="zh-CN" altLang="en-US" dirty="0" smtClean="0"/>
              <a:t>小时单独训练迭代次数为</a:t>
            </a:r>
            <a:r>
              <a:rPr lang="en-US" altLang="zh-CN" dirty="0" smtClean="0"/>
              <a:t>15</a:t>
            </a:r>
            <a:r>
              <a:rPr lang="zh-CN" altLang="en-US" dirty="0" smtClean="0"/>
              <a:t>时，最好的结果是</a:t>
            </a:r>
            <a:r>
              <a:rPr lang="en-US" altLang="zh-CN" dirty="0" smtClean="0"/>
              <a:t>17.08</a:t>
            </a:r>
            <a:r>
              <a:rPr lang="zh-CN" altLang="en-US" dirty="0" smtClean="0"/>
              <a:t>；迭代次数为</a:t>
            </a:r>
            <a:r>
              <a:rPr lang="en-US" altLang="zh-CN" dirty="0" smtClean="0"/>
              <a:t>30</a:t>
            </a:r>
            <a:r>
              <a:rPr lang="zh-CN" altLang="en-US" dirty="0" smtClean="0"/>
              <a:t>时，最好的结果是</a:t>
            </a:r>
            <a:r>
              <a:rPr lang="en-US" altLang="zh-CN" dirty="0" smtClean="0"/>
              <a:t>17.04</a:t>
            </a:r>
            <a:endParaRPr lang="zh-CN" altLang="en-US" dirty="0"/>
          </a:p>
        </p:txBody>
      </p:sp>
      <p:pic>
        <p:nvPicPr>
          <p:cNvPr id="5" name="图片 4"/>
          <p:cNvPicPr>
            <a:picLocks noChangeAspect="1"/>
          </p:cNvPicPr>
          <p:nvPr/>
        </p:nvPicPr>
        <p:blipFill>
          <a:blip r:embed="rId2"/>
          <a:stretch>
            <a:fillRect/>
          </a:stretch>
        </p:blipFill>
        <p:spPr>
          <a:xfrm>
            <a:off x="678008" y="1068676"/>
            <a:ext cx="4584589" cy="2755631"/>
          </a:xfrm>
          <a:prstGeom prst="rect">
            <a:avLst/>
          </a:prstGeom>
        </p:spPr>
      </p:pic>
      <p:sp>
        <p:nvSpPr>
          <p:cNvPr id="6" name="文本框 5"/>
          <p:cNvSpPr txBox="1"/>
          <p:nvPr/>
        </p:nvSpPr>
        <p:spPr>
          <a:xfrm>
            <a:off x="551374" y="4607427"/>
            <a:ext cx="10905922" cy="369332"/>
          </a:xfrm>
          <a:prstGeom prst="rect">
            <a:avLst/>
          </a:prstGeom>
          <a:noFill/>
        </p:spPr>
        <p:txBody>
          <a:bodyPr wrap="square" rtlCol="0">
            <a:spAutoFit/>
          </a:bodyPr>
          <a:lstStyle/>
          <a:p>
            <a:r>
              <a:rPr lang="zh-CN" altLang="en-US" dirty="0" smtClean="0">
                <a:solidFill>
                  <a:srgbClr val="C00000"/>
                </a:solidFill>
              </a:rPr>
              <a:t>每</a:t>
            </a:r>
            <a:r>
              <a:rPr lang="en-US" altLang="zh-CN" dirty="0" smtClean="0">
                <a:solidFill>
                  <a:srgbClr val="C00000"/>
                </a:solidFill>
              </a:rPr>
              <a:t>6</a:t>
            </a:r>
            <a:r>
              <a:rPr lang="zh-CN" altLang="en-US" dirty="0" smtClean="0">
                <a:solidFill>
                  <a:srgbClr val="C00000"/>
                </a:solidFill>
              </a:rPr>
              <a:t>个小时重新选择不确定参数进行</a:t>
            </a:r>
            <a:r>
              <a:rPr lang="en-US" altLang="zh-CN" dirty="0" smtClean="0">
                <a:solidFill>
                  <a:srgbClr val="C00000"/>
                </a:solidFill>
              </a:rPr>
              <a:t>CMAES</a:t>
            </a:r>
            <a:r>
              <a:rPr lang="zh-CN" altLang="en-US" dirty="0" smtClean="0">
                <a:solidFill>
                  <a:srgbClr val="C00000"/>
                </a:solidFill>
              </a:rPr>
              <a:t>优化，比所有测试天数用同一组不确定参数优化的结果要好</a:t>
            </a:r>
            <a:endParaRPr lang="zh-CN" altLang="en-US" dirty="0">
              <a:solidFill>
                <a:srgbClr val="C00000"/>
              </a:solidFill>
            </a:endParaRPr>
          </a:p>
        </p:txBody>
      </p:sp>
      <p:sp>
        <p:nvSpPr>
          <p:cNvPr id="7" name="文本框 6"/>
          <p:cNvSpPr txBox="1"/>
          <p:nvPr/>
        </p:nvSpPr>
        <p:spPr>
          <a:xfrm>
            <a:off x="5681960" y="232210"/>
            <a:ext cx="5479143" cy="461665"/>
          </a:xfrm>
          <a:prstGeom prst="rect">
            <a:avLst/>
          </a:prstGeom>
          <a:noFill/>
        </p:spPr>
        <p:txBody>
          <a:bodyPr wrap="square" rtlCol="0">
            <a:spAutoFit/>
          </a:bodyPr>
          <a:lstStyle/>
          <a:p>
            <a:pPr algn="ctr"/>
            <a:r>
              <a:rPr lang="zh-CN" altLang="en-US" sz="2400" b="1" dirty="0" smtClean="0"/>
              <a:t>静态参数和动态参数优化算法结果对比</a:t>
            </a:r>
            <a:endParaRPr lang="zh-CN" altLang="en-US" sz="2400" b="1" dirty="0"/>
          </a:p>
        </p:txBody>
      </p:sp>
    </p:spTree>
    <p:extLst>
      <p:ext uri="{BB962C8B-B14F-4D97-AF65-F5344CB8AC3E}">
        <p14:creationId xmlns:p14="http://schemas.microsoft.com/office/powerpoint/2010/main" val="1106654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16319</TotalTime>
  <Words>560</Words>
  <Application>Microsoft Office PowerPoint</Application>
  <PresentationFormat>宽屏</PresentationFormat>
  <Paragraphs>106</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HuiFuPan.Com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103</cp:revision>
  <dcterms:created xsi:type="dcterms:W3CDTF">2018-09-03T06:05:54Z</dcterms:created>
  <dcterms:modified xsi:type="dcterms:W3CDTF">2018-11-09T06:04:35Z</dcterms:modified>
</cp:coreProperties>
</file>