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5"/>
  </p:notesMasterIdLst>
  <p:sldIdLst>
    <p:sldId id="258" r:id="rId2"/>
    <p:sldId id="257" r:id="rId3"/>
    <p:sldId id="261" r:id="rId4"/>
    <p:sldId id="260" r:id="rId5"/>
    <p:sldId id="259" r:id="rId6"/>
    <p:sldId id="256" r:id="rId7"/>
    <p:sldId id="262" r:id="rId8"/>
    <p:sldId id="282" r:id="rId9"/>
    <p:sldId id="279" r:id="rId10"/>
    <p:sldId id="278" r:id="rId11"/>
    <p:sldId id="265" r:id="rId12"/>
    <p:sldId id="322" r:id="rId13"/>
    <p:sldId id="324"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0174" autoAdjust="0"/>
  </p:normalViewPr>
  <p:slideViewPr>
    <p:cSldViewPr snapToGrid="0">
      <p:cViewPr varScale="1">
        <p:scale>
          <a:sx n="56" d="100"/>
          <a:sy n="56" d="100"/>
        </p:scale>
        <p:origin x="1041" y="3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___.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工作表1!$B$1</c:f>
              <c:strCache>
                <c:ptCount val="1"/>
                <c:pt idx="0">
                  <c:v>列1</c:v>
                </c:pt>
              </c:strCache>
            </c:strRef>
          </c:tx>
          <c:spPr>
            <a:solidFill>
              <a:schemeClr val="accent1"/>
            </a:solidFill>
            <a:ln>
              <a:noFill/>
            </a:ln>
            <a:effectLst/>
          </c:spPr>
          <c:invertIfNegative val="0"/>
          <c:cat>
            <c:strRef>
              <c:f>工作表1!$A$2:$A$6</c:f>
              <c:strCache>
                <c:ptCount val="5"/>
                <c:pt idx="0">
                  <c:v>RCP 2.6</c:v>
                </c:pt>
                <c:pt idx="1">
                  <c:v>RCP 4.5</c:v>
                </c:pt>
                <c:pt idx="2">
                  <c:v>RCP 6.0</c:v>
                </c:pt>
                <c:pt idx="3">
                  <c:v>RCP 8.5</c:v>
                </c:pt>
                <c:pt idx="4">
                  <c:v>parameter</c:v>
                </c:pt>
              </c:strCache>
            </c:strRef>
          </c:cat>
          <c:val>
            <c:numRef>
              <c:f>工作表1!$B$2:$B$6</c:f>
              <c:numCache>
                <c:formatCode>General</c:formatCode>
                <c:ptCount val="5"/>
                <c:pt idx="0">
                  <c:v>1.8</c:v>
                </c:pt>
                <c:pt idx="1">
                  <c:v>1.5</c:v>
                </c:pt>
                <c:pt idx="2">
                  <c:v>2</c:v>
                </c:pt>
                <c:pt idx="3">
                  <c:v>2.5</c:v>
                </c:pt>
                <c:pt idx="4">
                  <c:v>2.2999999999999998</c:v>
                </c:pt>
              </c:numCache>
            </c:numRef>
          </c:val>
          <c:extLst>
            <c:ext xmlns:c16="http://schemas.microsoft.com/office/drawing/2014/chart" uri="{C3380CC4-5D6E-409C-BE32-E72D297353CC}">
              <c16:uniqueId val="{00000000-2505-4AB5-AC3E-3BD59B64C4F5}"/>
            </c:ext>
          </c:extLst>
        </c:ser>
        <c:dLbls>
          <c:showLegendKey val="0"/>
          <c:showVal val="0"/>
          <c:showCatName val="0"/>
          <c:showSerName val="0"/>
          <c:showPercent val="0"/>
          <c:showBubbleSize val="0"/>
        </c:dLbls>
        <c:gapWidth val="219"/>
        <c:overlap val="-27"/>
        <c:axId val="-1268388064"/>
        <c:axId val="2139025456"/>
      </c:barChart>
      <c:catAx>
        <c:axId val="-1268388064"/>
        <c:scaling>
          <c:orientation val="minMax"/>
        </c:scaling>
        <c:delete val="0"/>
        <c:axPos val="b"/>
        <c:numFmt formatCode="General" sourceLinked="1"/>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2139025456"/>
        <c:crosses val="autoZero"/>
        <c:auto val="1"/>
        <c:lblAlgn val="ctr"/>
        <c:lblOffset val="100"/>
        <c:noMultiLvlLbl val="0"/>
      </c:catAx>
      <c:valAx>
        <c:axId val="213902545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solidFill>
              <a:schemeClr val="tx1"/>
            </a:solid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1268388064"/>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EF5BC8-825C-410E-A93E-A125C75E4771}" type="datetimeFigureOut">
              <a:rPr lang="zh-CN" altLang="en-US" smtClean="0"/>
              <a:t>2018/7/19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C880E8D-39E7-45DB-B62C-42E3282B0B7A}" type="slidenum">
              <a:rPr lang="zh-CN" altLang="en-US" smtClean="0"/>
              <a:t>‹#›</a:t>
            </a:fld>
            <a:endParaRPr lang="zh-CN" altLang="en-US"/>
          </a:p>
        </p:txBody>
      </p:sp>
    </p:spTree>
    <p:extLst>
      <p:ext uri="{BB962C8B-B14F-4D97-AF65-F5344CB8AC3E}">
        <p14:creationId xmlns:p14="http://schemas.microsoft.com/office/powerpoint/2010/main" val="36449098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en-US" altLang="zh-CN" dirty="0" smtClean="0"/>
              <a:t>Representative Concentration Pathways.</a:t>
            </a:r>
            <a:r>
              <a:rPr lang="en-US" altLang="zh-CN" baseline="0" dirty="0" smtClean="0"/>
              <a:t> </a:t>
            </a:r>
            <a:r>
              <a:rPr lang="en-US" altLang="zh-CN" dirty="0" smtClean="0"/>
              <a:t>For CMIP5 a different experimental design was proposed in which the core simulations use prescribed RCPs of atmospheric CO2 and other GHGs (Moss et al., 2010).</a:t>
            </a:r>
          </a:p>
          <a:p>
            <a:r>
              <a:rPr kumimoji="1" lang="zh-CN" altLang="en-US" dirty="0" smtClean="0"/>
              <a:t>其中的一个模式通过改变相应参数的取值，稳定积分后，温度模拟的差别，同样达到了</a:t>
            </a:r>
            <a:r>
              <a:rPr kumimoji="1" lang="en-US" altLang="zh-CN" dirty="0" smtClean="0"/>
              <a:t>2°</a:t>
            </a:r>
            <a:r>
              <a:rPr kumimoji="1" lang="zh-CN" altLang="en-US" dirty="0" smtClean="0"/>
              <a:t>左右。在一定程度上说明了物理参数的不确定。。。</a:t>
            </a:r>
            <a:endParaRPr lang="zh-CN" altLang="en-US" dirty="0"/>
          </a:p>
        </p:txBody>
      </p:sp>
      <p:sp>
        <p:nvSpPr>
          <p:cNvPr id="4" name="灯片编号占位符 3"/>
          <p:cNvSpPr>
            <a:spLocks noGrp="1"/>
          </p:cNvSpPr>
          <p:nvPr>
            <p:ph type="sldNum" sz="quarter" idx="10"/>
          </p:nvPr>
        </p:nvSpPr>
        <p:spPr/>
        <p:txBody>
          <a:bodyPr/>
          <a:lstStyle/>
          <a:p>
            <a:fld id="{5C880E8D-39E7-45DB-B62C-42E3282B0B7A}" type="slidenum">
              <a:rPr lang="zh-CN" altLang="en-US" smtClean="0"/>
              <a:t>3</a:t>
            </a:fld>
            <a:endParaRPr lang="zh-CN" altLang="en-US"/>
          </a:p>
        </p:txBody>
      </p:sp>
    </p:spTree>
    <p:extLst>
      <p:ext uri="{BB962C8B-B14F-4D97-AF65-F5344CB8AC3E}">
        <p14:creationId xmlns:p14="http://schemas.microsoft.com/office/powerpoint/2010/main" val="24018593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C880E8D-39E7-45DB-B62C-42E3282B0B7A}" type="slidenum">
              <a:rPr lang="zh-CN" altLang="en-US" smtClean="0"/>
              <a:t>4</a:t>
            </a:fld>
            <a:endParaRPr lang="zh-CN" altLang="en-US"/>
          </a:p>
        </p:txBody>
      </p:sp>
    </p:spTree>
    <p:extLst>
      <p:ext uri="{BB962C8B-B14F-4D97-AF65-F5344CB8AC3E}">
        <p14:creationId xmlns:p14="http://schemas.microsoft.com/office/powerpoint/2010/main" val="6984487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en-US" altLang="zh-CN" dirty="0" smtClean="0"/>
              <a:t>SSAA</a:t>
            </a:r>
            <a:r>
              <a:rPr lang="zh-CN" altLang="en-US" dirty="0" smtClean="0"/>
              <a:t>算法是利用退火和</a:t>
            </a:r>
            <a:r>
              <a:rPr lang="en-US" altLang="zh-CN" dirty="0" smtClean="0"/>
              <a:t>SAMC(</a:t>
            </a:r>
            <a:r>
              <a:rPr lang="en-US" altLang="zh-CN" sz="1200" b="0" i="0" kern="1200" dirty="0" smtClean="0">
                <a:solidFill>
                  <a:schemeClr val="tx1"/>
                </a:solidFill>
                <a:effectLst/>
                <a:latin typeface="+mn-lt"/>
                <a:ea typeface="+mn-ea"/>
                <a:cs typeface="+mn-cs"/>
              </a:rPr>
              <a:t>Stochastic approximation Monte Carlo</a:t>
            </a:r>
            <a:r>
              <a:rPr lang="en-US" altLang="zh-CN" dirty="0" smtClean="0"/>
              <a:t>)</a:t>
            </a:r>
            <a:r>
              <a:rPr lang="zh-CN" altLang="en-US" dirty="0" smtClean="0"/>
              <a:t>技术的全局优化方法。 退火技术有助于通过收缩期望的样本空间来提高收敛效率</a:t>
            </a:r>
            <a:r>
              <a:rPr lang="en-US" altLang="zh-CN" dirty="0" smtClean="0"/>
              <a:t>[</a:t>
            </a:r>
            <a:r>
              <a:rPr lang="en-US" altLang="zh-CN" dirty="0" err="1" smtClean="0"/>
              <a:t>Ingber</a:t>
            </a:r>
            <a:r>
              <a:rPr lang="zh-CN" altLang="en-US" dirty="0" smtClean="0"/>
              <a:t>，</a:t>
            </a:r>
            <a:r>
              <a:rPr lang="en-US" altLang="zh-CN" dirty="0" smtClean="0"/>
              <a:t>1989; Jackson</a:t>
            </a:r>
            <a:r>
              <a:rPr lang="zh-CN" altLang="en-US" dirty="0" smtClean="0"/>
              <a:t>等人，</a:t>
            </a:r>
            <a:r>
              <a:rPr lang="en-US" altLang="zh-CN" dirty="0" smtClean="0"/>
              <a:t>2004]</a:t>
            </a:r>
            <a:r>
              <a:rPr lang="zh-CN" altLang="en-US" dirty="0" smtClean="0"/>
              <a:t>，而</a:t>
            </a:r>
            <a:r>
              <a:rPr lang="en-US" altLang="zh-CN" dirty="0" smtClean="0"/>
              <a:t>SAMC</a:t>
            </a:r>
            <a:r>
              <a:rPr lang="zh-CN" altLang="en-US" dirty="0" smtClean="0"/>
              <a:t>技术倾向于在所需样本空间内更自由地搜索，以减少局部最小</a:t>
            </a:r>
            <a:r>
              <a:rPr lang="en-US" altLang="zh-CN" dirty="0" smtClean="0"/>
              <a:t>/</a:t>
            </a:r>
            <a:r>
              <a:rPr lang="zh-CN" altLang="en-US" dirty="0" smtClean="0"/>
              <a:t>最大陷阱的概率</a:t>
            </a:r>
            <a:r>
              <a:rPr lang="en-US" altLang="zh-CN" dirty="0" smtClean="0"/>
              <a:t>[Liang</a:t>
            </a:r>
            <a:r>
              <a:rPr lang="zh-CN" altLang="en-US" dirty="0" smtClean="0"/>
              <a:t>，</a:t>
            </a:r>
            <a:r>
              <a:rPr lang="en-US" altLang="zh-CN" dirty="0" smtClean="0"/>
              <a:t>2011]</a:t>
            </a:r>
            <a:r>
              <a:rPr lang="zh-CN" altLang="en-US" dirty="0" smtClean="0"/>
              <a:t>。</a:t>
            </a:r>
            <a:endParaRPr lang="en-US" altLang="zh-CN" dirty="0" smtClean="0"/>
          </a:p>
          <a:p>
            <a:r>
              <a:rPr lang="en-US" altLang="zh-CN" dirty="0" smtClean="0"/>
              <a:t>(1)</a:t>
            </a:r>
            <a:r>
              <a:rPr lang="zh-CN" altLang="en-US" dirty="0" smtClean="0"/>
              <a:t>全球对流降雨</a:t>
            </a:r>
            <a:r>
              <a:rPr lang="zh-CN" altLang="en-US" baseline="0" dirty="0" smtClean="0"/>
              <a:t>  （</a:t>
            </a:r>
            <a:r>
              <a:rPr lang="en-US" altLang="zh-CN" baseline="0" dirty="0" smtClean="0"/>
              <a:t>2</a:t>
            </a:r>
            <a:r>
              <a:rPr lang="zh-CN" altLang="en-US" baseline="0" dirty="0" smtClean="0"/>
              <a:t>）东亚地区降雨 （</a:t>
            </a:r>
            <a:r>
              <a:rPr lang="en-US" altLang="zh-CN" baseline="0" dirty="0" smtClean="0"/>
              <a:t>3</a:t>
            </a:r>
            <a:r>
              <a:rPr lang="zh-CN" altLang="en-US" baseline="0" dirty="0" smtClean="0"/>
              <a:t>）</a:t>
            </a:r>
            <a:endParaRPr lang="en-US" altLang="zh-CN" baseline="0" dirty="0" smtClean="0"/>
          </a:p>
          <a:p>
            <a:r>
              <a:rPr lang="en-US" altLang="zh-CN" sz="1200" b="0" i="0" kern="1200" dirty="0" smtClean="0">
                <a:solidFill>
                  <a:schemeClr val="tx1"/>
                </a:solidFill>
                <a:effectLst/>
                <a:latin typeface="+mn-lt"/>
                <a:ea typeface="+mn-ea"/>
                <a:cs typeface="+mn-cs"/>
              </a:rPr>
              <a:t>Multiple Very Fast Simulated Annealing</a:t>
            </a:r>
            <a:endParaRPr lang="en-US" altLang="zh-CN" dirty="0" smtClean="0"/>
          </a:p>
        </p:txBody>
      </p:sp>
      <p:sp>
        <p:nvSpPr>
          <p:cNvPr id="4" name="灯片编号占位符 3"/>
          <p:cNvSpPr>
            <a:spLocks noGrp="1"/>
          </p:cNvSpPr>
          <p:nvPr>
            <p:ph type="sldNum" sz="quarter" idx="10"/>
          </p:nvPr>
        </p:nvSpPr>
        <p:spPr/>
        <p:txBody>
          <a:bodyPr/>
          <a:lstStyle/>
          <a:p>
            <a:fld id="{5C880E8D-39E7-45DB-B62C-42E3282B0B7A}" type="slidenum">
              <a:rPr lang="zh-CN" altLang="en-US" smtClean="0"/>
              <a:t>5</a:t>
            </a:fld>
            <a:endParaRPr lang="zh-CN" altLang="en-US"/>
          </a:p>
        </p:txBody>
      </p:sp>
    </p:spTree>
    <p:extLst>
      <p:ext uri="{BB962C8B-B14F-4D97-AF65-F5344CB8AC3E}">
        <p14:creationId xmlns:p14="http://schemas.microsoft.com/office/powerpoint/2010/main" val="15412269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增广函数</a:t>
            </a:r>
            <a:endParaRPr lang="zh-CN" altLang="en-US" dirty="0"/>
          </a:p>
        </p:txBody>
      </p:sp>
      <p:sp>
        <p:nvSpPr>
          <p:cNvPr id="4" name="灯片编号占位符 3"/>
          <p:cNvSpPr>
            <a:spLocks noGrp="1"/>
          </p:cNvSpPr>
          <p:nvPr>
            <p:ph type="sldNum" sz="quarter" idx="10"/>
          </p:nvPr>
        </p:nvSpPr>
        <p:spPr/>
        <p:txBody>
          <a:bodyPr/>
          <a:lstStyle/>
          <a:p>
            <a:fld id="{5C880E8D-39E7-45DB-B62C-42E3282B0B7A}" type="slidenum">
              <a:rPr lang="zh-CN" altLang="en-US" smtClean="0"/>
              <a:t>6</a:t>
            </a:fld>
            <a:endParaRPr lang="zh-CN" altLang="en-US"/>
          </a:p>
        </p:txBody>
      </p:sp>
    </p:spTree>
    <p:extLst>
      <p:ext uri="{BB962C8B-B14F-4D97-AF65-F5344CB8AC3E}">
        <p14:creationId xmlns:p14="http://schemas.microsoft.com/office/powerpoint/2010/main" val="4382284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smtClean="0"/>
              <a:t>Cnt-flfs</a:t>
            </a:r>
            <a:r>
              <a:rPr lang="en-US" altLang="zh-CN" dirty="0" smtClean="0"/>
              <a:t>=0.6812</a:t>
            </a:r>
            <a:endParaRPr lang="zh-CN" altLang="en-US" dirty="0"/>
          </a:p>
        </p:txBody>
      </p:sp>
      <p:sp>
        <p:nvSpPr>
          <p:cNvPr id="4" name="灯片编号占位符 3"/>
          <p:cNvSpPr>
            <a:spLocks noGrp="1"/>
          </p:cNvSpPr>
          <p:nvPr>
            <p:ph type="sldNum" sz="quarter" idx="10"/>
          </p:nvPr>
        </p:nvSpPr>
        <p:spPr/>
        <p:txBody>
          <a:bodyPr/>
          <a:lstStyle/>
          <a:p>
            <a:fld id="{5C880E8D-39E7-45DB-B62C-42E3282B0B7A}" type="slidenum">
              <a:rPr lang="zh-CN" altLang="en-US" smtClean="0"/>
              <a:t>8</a:t>
            </a:fld>
            <a:endParaRPr lang="zh-CN" altLang="en-US"/>
          </a:p>
        </p:txBody>
      </p:sp>
    </p:spTree>
    <p:extLst>
      <p:ext uri="{BB962C8B-B14F-4D97-AF65-F5344CB8AC3E}">
        <p14:creationId xmlns:p14="http://schemas.microsoft.com/office/powerpoint/2010/main" val="26536671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1" i="1" kern="1200" dirty="0" smtClean="0">
                <a:solidFill>
                  <a:schemeClr val="tx1"/>
                </a:solidFill>
                <a:effectLst/>
                <a:latin typeface="+mn-lt"/>
                <a:ea typeface="+mn-ea"/>
                <a:cs typeface="+mn-cs"/>
              </a:rPr>
              <a:t>bias</a:t>
            </a:r>
            <a:r>
              <a:rPr lang="en-US" altLang="zh-CN" sz="1200" b="1" i="0" kern="1200" dirty="0" smtClean="0">
                <a:solidFill>
                  <a:schemeClr val="tx1"/>
                </a:solidFill>
                <a:effectLst/>
                <a:latin typeface="+mn-lt"/>
                <a:ea typeface="+mn-ea"/>
                <a:cs typeface="+mn-cs"/>
              </a:rPr>
              <a:t>, as absolute percentage difference from observations</a:t>
            </a:r>
          </a:p>
          <a:p>
            <a:r>
              <a:rPr lang="en-US" altLang="zh-CN" sz="1200" b="1" i="1" kern="1200" dirty="0" smtClean="0">
                <a:solidFill>
                  <a:schemeClr val="tx1"/>
                </a:solidFill>
                <a:effectLst/>
                <a:latin typeface="+mn-lt"/>
                <a:ea typeface="+mn-ea"/>
                <a:cs typeface="+mn-cs"/>
              </a:rPr>
              <a:t>variance</a:t>
            </a:r>
            <a:r>
              <a:rPr lang="en-US" altLang="zh-CN" sz="1200" b="1" i="0" kern="1200" dirty="0" smtClean="0">
                <a:solidFill>
                  <a:schemeClr val="tx1"/>
                </a:solidFill>
                <a:effectLst/>
                <a:latin typeface="+mn-lt"/>
                <a:ea typeface="+mn-ea"/>
                <a:cs typeface="+mn-cs"/>
              </a:rPr>
              <a:t>, as a ratio of the observed variance</a:t>
            </a:r>
          </a:p>
          <a:p>
            <a:r>
              <a:rPr lang="en-US" altLang="zh-CN" sz="1200" b="1" i="1" kern="1200" dirty="0" smtClean="0">
                <a:solidFill>
                  <a:schemeClr val="tx1"/>
                </a:solidFill>
                <a:effectLst/>
                <a:latin typeface="+mn-lt"/>
                <a:ea typeface="+mn-ea"/>
                <a:cs typeface="+mn-cs"/>
              </a:rPr>
              <a:t>correlation</a:t>
            </a:r>
            <a:r>
              <a:rPr lang="en-US" altLang="zh-CN" sz="1200" b="1" i="0" kern="1200" dirty="0" smtClean="0">
                <a:solidFill>
                  <a:schemeClr val="tx1"/>
                </a:solidFill>
                <a:effectLst/>
                <a:latin typeface="+mn-lt"/>
                <a:ea typeface="+mn-ea"/>
                <a:cs typeface="+mn-cs"/>
              </a:rPr>
              <a:t>, correlation coefficient with observations</a:t>
            </a:r>
          </a:p>
          <a:p>
            <a:endParaRPr lang="zh-CN" altLang="en-US" dirty="0"/>
          </a:p>
        </p:txBody>
      </p:sp>
      <p:sp>
        <p:nvSpPr>
          <p:cNvPr id="4" name="灯片编号占位符 3"/>
          <p:cNvSpPr>
            <a:spLocks noGrp="1"/>
          </p:cNvSpPr>
          <p:nvPr>
            <p:ph type="sldNum" sz="quarter" idx="10"/>
          </p:nvPr>
        </p:nvSpPr>
        <p:spPr/>
        <p:txBody>
          <a:bodyPr/>
          <a:lstStyle/>
          <a:p>
            <a:fld id="{5C880E8D-39E7-45DB-B62C-42E3282B0B7A}" type="slidenum">
              <a:rPr lang="zh-CN" altLang="en-US" smtClean="0"/>
              <a:t>10</a:t>
            </a:fld>
            <a:endParaRPr lang="zh-CN" altLang="en-US"/>
          </a:p>
        </p:txBody>
      </p:sp>
    </p:spTree>
    <p:extLst>
      <p:ext uri="{BB962C8B-B14F-4D97-AF65-F5344CB8AC3E}">
        <p14:creationId xmlns:p14="http://schemas.microsoft.com/office/powerpoint/2010/main" val="9242383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en-US" dirty="0"/>
          </a:p>
        </p:txBody>
      </p:sp>
      <p:sp>
        <p:nvSpPr>
          <p:cNvPr id="4" name="Date Placeholder 3"/>
          <p:cNvSpPr>
            <a:spLocks noGrp="1"/>
          </p:cNvSpPr>
          <p:nvPr>
            <p:ph type="dt" sz="half" idx="10"/>
          </p:nvPr>
        </p:nvSpPr>
        <p:spPr/>
        <p:txBody>
          <a:bodyPr/>
          <a:lstStyle/>
          <a:p>
            <a:fld id="{6F29D756-E887-489C-944A-6136290AD4B1}" type="datetime1">
              <a:rPr lang="zh-CN" altLang="en-US" smtClean="0"/>
              <a:t>2018/7/19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A39084A-E809-4549-B1F4-24061408E8B8}" type="slidenum">
              <a:rPr lang="zh-CN" altLang="en-US" smtClean="0"/>
              <a:t>‹#›</a:t>
            </a:fld>
            <a:endParaRPr lang="zh-CN" altLang="en-US"/>
          </a:p>
        </p:txBody>
      </p:sp>
    </p:spTree>
    <p:extLst>
      <p:ext uri="{BB962C8B-B14F-4D97-AF65-F5344CB8AC3E}">
        <p14:creationId xmlns:p14="http://schemas.microsoft.com/office/powerpoint/2010/main" val="14510608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2CB0C06-5DA8-4894-95B0-D2D8911270FB}" type="datetime1">
              <a:rPr lang="zh-CN" altLang="en-US" smtClean="0"/>
              <a:t>2018/7/19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A39084A-E809-4549-B1F4-24061408E8B8}" type="slidenum">
              <a:rPr lang="zh-CN" altLang="en-US" smtClean="0"/>
              <a:t>‹#›</a:t>
            </a:fld>
            <a:endParaRPr lang="zh-CN" altLang="en-US"/>
          </a:p>
        </p:txBody>
      </p:sp>
    </p:spTree>
    <p:extLst>
      <p:ext uri="{BB962C8B-B14F-4D97-AF65-F5344CB8AC3E}">
        <p14:creationId xmlns:p14="http://schemas.microsoft.com/office/powerpoint/2010/main" val="5668346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F530ED57-92EC-43FD-9F4B-582E4D5B4018}" type="datetime1">
              <a:rPr lang="zh-CN" altLang="en-US" smtClean="0"/>
              <a:t>2018/7/19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A39084A-E809-4549-B1F4-24061408E8B8}" type="slidenum">
              <a:rPr lang="zh-CN" altLang="en-US" smtClean="0"/>
              <a:t>‹#›</a:t>
            </a:fld>
            <a:endParaRPr lang="zh-CN" altLang="en-US"/>
          </a:p>
        </p:txBody>
      </p:sp>
    </p:spTree>
    <p:extLst>
      <p:ext uri="{BB962C8B-B14F-4D97-AF65-F5344CB8AC3E}">
        <p14:creationId xmlns:p14="http://schemas.microsoft.com/office/powerpoint/2010/main" val="31076511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FF96A87B-C3E1-432F-B8A1-BB55D6E6AABF}" type="datetime1">
              <a:rPr lang="zh-CN" altLang="en-US" smtClean="0"/>
              <a:t>2018/7/19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A39084A-E809-4549-B1F4-24061408E8B8}" type="slidenum">
              <a:rPr lang="zh-CN" altLang="en-US" smtClean="0"/>
              <a:t>‹#›</a:t>
            </a:fld>
            <a:endParaRPr lang="zh-CN" altLang="en-US"/>
          </a:p>
        </p:txBody>
      </p:sp>
    </p:spTree>
    <p:extLst>
      <p:ext uri="{BB962C8B-B14F-4D97-AF65-F5344CB8AC3E}">
        <p14:creationId xmlns:p14="http://schemas.microsoft.com/office/powerpoint/2010/main" val="34933498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8942DB1F-6E51-4C60-A414-39E675073148}" type="datetime1">
              <a:rPr lang="zh-CN" altLang="en-US" smtClean="0"/>
              <a:t>2018/7/19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A39084A-E809-4549-B1F4-24061408E8B8}" type="slidenum">
              <a:rPr lang="zh-CN" altLang="en-US" smtClean="0"/>
              <a:t>‹#›</a:t>
            </a:fld>
            <a:endParaRPr lang="zh-CN" altLang="en-US"/>
          </a:p>
        </p:txBody>
      </p:sp>
    </p:spTree>
    <p:extLst>
      <p:ext uri="{BB962C8B-B14F-4D97-AF65-F5344CB8AC3E}">
        <p14:creationId xmlns:p14="http://schemas.microsoft.com/office/powerpoint/2010/main" val="36704552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606E69C5-4314-449F-A7EF-588955D551FC}" type="datetime1">
              <a:rPr lang="zh-CN" altLang="en-US" smtClean="0"/>
              <a:t>2018/7/19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A39084A-E809-4549-B1F4-24061408E8B8}" type="slidenum">
              <a:rPr lang="zh-CN" altLang="en-US" smtClean="0"/>
              <a:t>‹#›</a:t>
            </a:fld>
            <a:endParaRPr lang="zh-CN" altLang="en-US"/>
          </a:p>
        </p:txBody>
      </p:sp>
    </p:spTree>
    <p:extLst>
      <p:ext uri="{BB962C8B-B14F-4D97-AF65-F5344CB8AC3E}">
        <p14:creationId xmlns:p14="http://schemas.microsoft.com/office/powerpoint/2010/main" val="13700478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BC9769CF-9304-450D-A2C1-F0B29AECFCA0}" type="datetime1">
              <a:rPr lang="zh-CN" altLang="en-US" smtClean="0"/>
              <a:t>2018/7/19</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FA39084A-E809-4549-B1F4-24061408E8B8}" type="slidenum">
              <a:rPr lang="zh-CN" altLang="en-US" smtClean="0"/>
              <a:t>‹#›</a:t>
            </a:fld>
            <a:endParaRPr lang="zh-CN" altLang="en-US"/>
          </a:p>
        </p:txBody>
      </p:sp>
    </p:spTree>
    <p:extLst>
      <p:ext uri="{BB962C8B-B14F-4D97-AF65-F5344CB8AC3E}">
        <p14:creationId xmlns:p14="http://schemas.microsoft.com/office/powerpoint/2010/main" val="30410988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4F2BBE20-E2D7-4DDD-980E-9AEFDF9CC738}" type="datetime1">
              <a:rPr lang="zh-CN" altLang="en-US" smtClean="0"/>
              <a:t>2018/7/19</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FA39084A-E809-4549-B1F4-24061408E8B8}" type="slidenum">
              <a:rPr lang="zh-CN" altLang="en-US" smtClean="0"/>
              <a:t>‹#›</a:t>
            </a:fld>
            <a:endParaRPr lang="zh-CN" altLang="en-US"/>
          </a:p>
        </p:txBody>
      </p:sp>
    </p:spTree>
    <p:extLst>
      <p:ext uri="{BB962C8B-B14F-4D97-AF65-F5344CB8AC3E}">
        <p14:creationId xmlns:p14="http://schemas.microsoft.com/office/powerpoint/2010/main" val="6093430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4551851-19BF-4E6A-B970-FA4803590DD5}" type="datetime1">
              <a:rPr lang="zh-CN" altLang="en-US" smtClean="0"/>
              <a:t>2018/7/19</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FA39084A-E809-4549-B1F4-24061408E8B8}" type="slidenum">
              <a:rPr lang="zh-CN" altLang="en-US" smtClean="0"/>
              <a:t>‹#›</a:t>
            </a:fld>
            <a:endParaRPr lang="zh-CN" altLang="en-US"/>
          </a:p>
        </p:txBody>
      </p:sp>
    </p:spTree>
    <p:extLst>
      <p:ext uri="{BB962C8B-B14F-4D97-AF65-F5344CB8AC3E}">
        <p14:creationId xmlns:p14="http://schemas.microsoft.com/office/powerpoint/2010/main" val="35907336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A9610E6E-6BAE-4F09-AE4E-A26BFBF54819}" type="datetime1">
              <a:rPr lang="zh-CN" altLang="en-US" smtClean="0"/>
              <a:t>2018/7/19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A39084A-E809-4549-B1F4-24061408E8B8}" type="slidenum">
              <a:rPr lang="zh-CN" altLang="en-US" smtClean="0"/>
              <a:t>‹#›</a:t>
            </a:fld>
            <a:endParaRPr lang="zh-CN" altLang="en-US"/>
          </a:p>
        </p:txBody>
      </p:sp>
    </p:spTree>
    <p:extLst>
      <p:ext uri="{BB962C8B-B14F-4D97-AF65-F5344CB8AC3E}">
        <p14:creationId xmlns:p14="http://schemas.microsoft.com/office/powerpoint/2010/main" val="7478718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D176C4CB-30C2-497E-8FDA-77E0E1E1D7B4}" type="datetime1">
              <a:rPr lang="zh-CN" altLang="en-US" smtClean="0"/>
              <a:t>2018/7/19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A39084A-E809-4549-B1F4-24061408E8B8}" type="slidenum">
              <a:rPr lang="zh-CN" altLang="en-US" smtClean="0"/>
              <a:t>‹#›</a:t>
            </a:fld>
            <a:endParaRPr lang="zh-CN" altLang="en-US"/>
          </a:p>
        </p:txBody>
      </p:sp>
    </p:spTree>
    <p:extLst>
      <p:ext uri="{BB962C8B-B14F-4D97-AF65-F5344CB8AC3E}">
        <p14:creationId xmlns:p14="http://schemas.microsoft.com/office/powerpoint/2010/main" val="38435973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891746-16CD-48D6-AF57-F8A0AD302697}" type="datetime1">
              <a:rPr lang="zh-CN" altLang="en-US" smtClean="0"/>
              <a:t>2018/7/19</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39084A-E809-4549-B1F4-24061408E8B8}" type="slidenum">
              <a:rPr lang="zh-CN" altLang="en-US" smtClean="0"/>
              <a:t>‹#›</a:t>
            </a:fld>
            <a:endParaRPr lang="zh-CN" altLang="en-US"/>
          </a:p>
        </p:txBody>
      </p:sp>
    </p:spTree>
    <p:extLst>
      <p:ext uri="{BB962C8B-B14F-4D97-AF65-F5344CB8AC3E}">
        <p14:creationId xmlns:p14="http://schemas.microsoft.com/office/powerpoint/2010/main" val="365434074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chart" Target="../charts/char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1.png"/><Relationship Id="rId7" Type="http://schemas.openxmlformats.org/officeDocument/2006/relationships/image" Target="../media/image14.png"/><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p:cNvSpPr>
            <a:spLocks noChangeArrowheads="1"/>
          </p:cNvSpPr>
          <p:nvPr/>
        </p:nvSpPr>
        <p:spPr bwMode="auto">
          <a:xfrm>
            <a:off x="-19050" y="1833564"/>
            <a:ext cx="12192000" cy="1809750"/>
          </a:xfrm>
          <a:prstGeom prst="flowChartProcess">
            <a:avLst/>
          </a:prstGeom>
          <a:solidFill>
            <a:schemeClr val="accent1">
              <a:alpha val="50000"/>
            </a:scheme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2" name="标题 1"/>
          <p:cNvSpPr>
            <a:spLocks noGrp="1"/>
          </p:cNvSpPr>
          <p:nvPr>
            <p:ph type="ctrTitle"/>
          </p:nvPr>
        </p:nvSpPr>
        <p:spPr>
          <a:xfrm>
            <a:off x="2381252" y="1479947"/>
            <a:ext cx="8343720" cy="1767455"/>
          </a:xfrm>
        </p:spPr>
        <p:txBody>
          <a:bodyPr>
            <a:noAutofit/>
          </a:bodyPr>
          <a:lstStyle/>
          <a:p>
            <a:pPr>
              <a:lnSpc>
                <a:spcPct val="150000"/>
              </a:lnSpc>
            </a:pPr>
            <a:r>
              <a:rPr lang="en-US" altLang="zh-CN" sz="2100" b="1" dirty="0">
                <a:latin typeface="Verdana" panose="020B0604030504040204" pitchFamily="34" charset="0"/>
                <a:ea typeface="宋体" panose="02010600030101010101" pitchFamily="2" charset="-122"/>
              </a:rPr>
              <a:t>An effective parameter optimization with radiation balance constraint in </a:t>
            </a:r>
            <a:r>
              <a:rPr lang="en-US" altLang="zh-CN" sz="2100" b="1" dirty="0" err="1" smtClean="0">
                <a:latin typeface="Verdana" panose="020B0604030504040204" pitchFamily="34" charset="0"/>
                <a:ea typeface="宋体" panose="02010600030101010101" pitchFamily="2" charset="-122"/>
              </a:rPr>
              <a:t>Atmospherical</a:t>
            </a:r>
            <a:r>
              <a:rPr lang="en-US" altLang="zh-CN" sz="2100" b="1" dirty="0" smtClean="0">
                <a:latin typeface="Verdana" panose="020B0604030504040204" pitchFamily="34" charset="0"/>
                <a:ea typeface="宋体" panose="02010600030101010101" pitchFamily="2" charset="-122"/>
              </a:rPr>
              <a:t> Models</a:t>
            </a:r>
            <a:endParaRPr lang="zh-CN" altLang="en-US" sz="2100" dirty="0"/>
          </a:p>
        </p:txBody>
      </p:sp>
      <p:sp>
        <p:nvSpPr>
          <p:cNvPr id="3" name="副标题 2"/>
          <p:cNvSpPr>
            <a:spLocks noGrp="1"/>
          </p:cNvSpPr>
          <p:nvPr>
            <p:ph type="subTitle" idx="1"/>
          </p:nvPr>
        </p:nvSpPr>
        <p:spPr>
          <a:xfrm>
            <a:off x="2619375" y="4097893"/>
            <a:ext cx="6858000" cy="1241822"/>
          </a:xfrm>
        </p:spPr>
        <p:txBody>
          <a:bodyPr/>
          <a:lstStyle/>
          <a:p>
            <a:r>
              <a:rPr lang="zh-CN" altLang="en-US" dirty="0" smtClean="0"/>
              <a:t>吴利</a:t>
            </a:r>
            <a:endParaRPr lang="zh-CN" altLang="en-US" dirty="0"/>
          </a:p>
        </p:txBody>
      </p:sp>
    </p:spTree>
    <p:extLst>
      <p:ext uri="{BB962C8B-B14F-4D97-AF65-F5344CB8AC3E}">
        <p14:creationId xmlns:p14="http://schemas.microsoft.com/office/powerpoint/2010/main" val="47707344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FA39084A-E809-4549-B1F4-24061408E8B8}" type="slidenum">
              <a:rPr lang="zh-CN" altLang="en-US" smtClean="0"/>
              <a:t>10</a:t>
            </a:fld>
            <a:endParaRPr lang="zh-CN" altLang="en-US"/>
          </a:p>
        </p:txBody>
      </p:sp>
      <p:sp>
        <p:nvSpPr>
          <p:cNvPr id="10" name="文本框 11"/>
          <p:cNvSpPr txBox="1"/>
          <p:nvPr/>
        </p:nvSpPr>
        <p:spPr>
          <a:xfrm>
            <a:off x="3500272" y="208101"/>
            <a:ext cx="5521708" cy="461665"/>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914400"/>
            <a:r>
              <a:rPr lang="en-US" altLang="zh-CN" sz="2400" dirty="0" smtClean="0">
                <a:latin typeface="Adobe Garamond Pro Bold" panose="02020702060506020403" pitchFamily="18" charset="0"/>
              </a:rPr>
              <a:t>CESM_CAM—</a:t>
            </a:r>
            <a:r>
              <a:rPr lang="en-US" altLang="zh-CN" sz="2400" dirty="0" smtClean="0">
                <a:latin typeface="Adobe Garamond Pro Bold" panose="02020702060506020403" pitchFamily="18" charset="0"/>
              </a:rPr>
              <a:t>optimal case</a:t>
            </a:r>
            <a:endParaRPr lang="zh-CN" altLang="en-US" sz="2400" dirty="0">
              <a:latin typeface="Adobe Garamond Pro Bold" panose="02020702060506020403" pitchFamily="18" charset="0"/>
            </a:endParaRPr>
          </a:p>
        </p:txBody>
      </p:sp>
      <p:sp>
        <p:nvSpPr>
          <p:cNvPr id="12" name="文本框 11"/>
          <p:cNvSpPr txBox="1"/>
          <p:nvPr/>
        </p:nvSpPr>
        <p:spPr>
          <a:xfrm>
            <a:off x="285924" y="5842337"/>
            <a:ext cx="12174898" cy="1015663"/>
          </a:xfrm>
          <a:prstGeom prst="rect">
            <a:avLst/>
          </a:prstGeom>
          <a:noFill/>
        </p:spPr>
        <p:txBody>
          <a:bodyPr wrap="square" rtlCol="0">
            <a:spAutoFit/>
          </a:bodyPr>
          <a:lstStyle/>
          <a:p>
            <a:r>
              <a:rPr lang="en-US" altLang="zh-CN" sz="2000" dirty="0"/>
              <a:t>The overall improvement after the tuning from the </a:t>
            </a:r>
            <a:r>
              <a:rPr lang="en-US" altLang="zh-CN" sz="2000" dirty="0" smtClean="0"/>
              <a:t>control simulation </a:t>
            </a:r>
            <a:r>
              <a:rPr lang="en-US" altLang="zh-CN" sz="2000" dirty="0"/>
              <a:t>can be found in the Taylor </a:t>
            </a:r>
            <a:r>
              <a:rPr lang="en-US" altLang="zh-CN" sz="2000" dirty="0" smtClean="0"/>
              <a:t>diagram, with </a:t>
            </a:r>
            <a:r>
              <a:rPr lang="en-US" altLang="zh-CN" sz="2000" dirty="0"/>
              <a:t>improvement for almost all the </a:t>
            </a:r>
            <a:r>
              <a:rPr lang="en-US" altLang="zh-CN" sz="2000" dirty="0" smtClean="0"/>
              <a:t>variables, especially for </a:t>
            </a:r>
            <a:r>
              <a:rPr lang="en-US" altLang="zh-CN" sz="2000" dirty="0" smtClean="0"/>
              <a:t>the </a:t>
            </a:r>
            <a:r>
              <a:rPr lang="en-US" altLang="zh-CN" sz="2000" dirty="0" smtClean="0">
                <a:solidFill>
                  <a:srgbClr val="000000"/>
                </a:solidFill>
                <a:latin typeface="Times New Roman" panose="02020603050405020304" pitchFamily="18" charset="0"/>
                <a:ea typeface="宋体" panose="02010600030101010101" pitchFamily="2" charset="-122"/>
              </a:rPr>
              <a:t>longwave </a:t>
            </a:r>
            <a:r>
              <a:rPr lang="en-US" altLang="zh-CN" sz="2000" dirty="0" smtClean="0">
                <a:solidFill>
                  <a:srgbClr val="000000"/>
                </a:solidFill>
                <a:latin typeface="Times New Roman" panose="02020603050405020304" pitchFamily="18" charset="0"/>
                <a:ea typeface="宋体" panose="02010600030101010101" pitchFamily="2" charset="-122"/>
              </a:rPr>
              <a:t>cloud forcing.</a:t>
            </a:r>
            <a:endParaRPr lang="zh-CN" altLang="en-US" sz="2000" dirty="0">
              <a:solidFill>
                <a:srgbClr val="000000"/>
              </a:solidFill>
              <a:latin typeface="Times New Roman" panose="02020603050405020304" pitchFamily="18" charset="0"/>
              <a:ea typeface="宋体" panose="02010600030101010101" pitchFamily="2" charset="-122"/>
            </a:endParaRPr>
          </a:p>
          <a:p>
            <a:endParaRPr lang="zh-CN" altLang="en-US" sz="2000" dirty="0"/>
          </a:p>
        </p:txBody>
      </p:sp>
      <p:graphicFrame>
        <p:nvGraphicFramePr>
          <p:cNvPr id="3" name="表格 2"/>
          <p:cNvGraphicFramePr>
            <a:graphicFrameLocks noGrp="1"/>
          </p:cNvGraphicFramePr>
          <p:nvPr>
            <p:extLst>
              <p:ext uri="{D42A27DB-BD31-4B8C-83A1-F6EECF244321}">
                <p14:modId xmlns:p14="http://schemas.microsoft.com/office/powerpoint/2010/main" val="1567644602"/>
              </p:ext>
            </p:extLst>
          </p:nvPr>
        </p:nvGraphicFramePr>
        <p:xfrm>
          <a:off x="6114038" y="946533"/>
          <a:ext cx="5815887" cy="1188642"/>
        </p:xfrm>
        <a:graphic>
          <a:graphicData uri="http://schemas.openxmlformats.org/drawingml/2006/table">
            <a:tbl>
              <a:tblPr firstRow="1" bandRow="1">
                <a:tableStyleId>{5C22544A-7EE6-4342-B048-85BDC9FD1C3A}</a:tableStyleId>
              </a:tblPr>
              <a:tblGrid>
                <a:gridCol w="2746920">
                  <a:extLst>
                    <a:ext uri="{9D8B030D-6E8A-4147-A177-3AD203B41FA5}">
                      <a16:colId xmlns:a16="http://schemas.microsoft.com/office/drawing/2014/main" val="3526330423"/>
                    </a:ext>
                  </a:extLst>
                </a:gridCol>
                <a:gridCol w="1129071">
                  <a:extLst>
                    <a:ext uri="{9D8B030D-6E8A-4147-A177-3AD203B41FA5}">
                      <a16:colId xmlns:a16="http://schemas.microsoft.com/office/drawing/2014/main" val="885236613"/>
                    </a:ext>
                  </a:extLst>
                </a:gridCol>
                <a:gridCol w="1939896">
                  <a:extLst>
                    <a:ext uri="{9D8B030D-6E8A-4147-A177-3AD203B41FA5}">
                      <a16:colId xmlns:a16="http://schemas.microsoft.com/office/drawing/2014/main" val="277311033"/>
                    </a:ext>
                  </a:extLst>
                </a:gridCol>
              </a:tblGrid>
              <a:tr h="364642">
                <a:tc>
                  <a:txBody>
                    <a:bodyPr/>
                    <a:lstStyle>
                      <a:lvl1pPr>
                        <a:spcBef>
                          <a:spcPct val="20000"/>
                        </a:spcBef>
                        <a:defRPr sz="15300">
                          <a:solidFill>
                            <a:schemeClr val="tx1"/>
                          </a:solidFill>
                          <a:latin typeface="Times New Roman" panose="02020603050405020304" pitchFamily="18" charset="0"/>
                        </a:defRPr>
                      </a:lvl1pPr>
                      <a:lvl2pPr marL="742950" indent="-285750">
                        <a:spcBef>
                          <a:spcPct val="20000"/>
                        </a:spcBef>
                        <a:defRPr sz="13400">
                          <a:solidFill>
                            <a:schemeClr val="tx1"/>
                          </a:solidFill>
                          <a:latin typeface="Times New Roman" panose="02020603050405020304" pitchFamily="18" charset="0"/>
                        </a:defRPr>
                      </a:lvl2pPr>
                      <a:lvl3pPr marL="1143000" indent="-228600">
                        <a:spcBef>
                          <a:spcPct val="20000"/>
                        </a:spcBef>
                        <a:defRPr sz="11500">
                          <a:solidFill>
                            <a:schemeClr val="tx1"/>
                          </a:solidFill>
                          <a:latin typeface="Times New Roman" panose="02020603050405020304" pitchFamily="18" charset="0"/>
                        </a:defRPr>
                      </a:lvl3pPr>
                      <a:lvl4pPr marL="1600200" indent="-228600">
                        <a:spcBef>
                          <a:spcPct val="20000"/>
                        </a:spcBef>
                        <a:defRPr sz="9500">
                          <a:solidFill>
                            <a:schemeClr val="tx1"/>
                          </a:solidFill>
                          <a:latin typeface="Times New Roman" panose="02020603050405020304" pitchFamily="18" charset="0"/>
                        </a:defRPr>
                      </a:lvl4pPr>
                      <a:lvl5pPr marL="2057400" indent="-228600">
                        <a:spcBef>
                          <a:spcPct val="20000"/>
                        </a:spcBef>
                        <a:defRPr sz="9500">
                          <a:solidFill>
                            <a:schemeClr val="tx1"/>
                          </a:solidFill>
                          <a:latin typeface="Times New Roman" panose="02020603050405020304" pitchFamily="18" charset="0"/>
                        </a:defRPr>
                      </a:lvl5pPr>
                      <a:lvl6pPr marL="2514600" indent="-228600" eaLnBrk="0" fontAlgn="base" hangingPunct="0">
                        <a:spcBef>
                          <a:spcPct val="20000"/>
                        </a:spcBef>
                        <a:spcAft>
                          <a:spcPct val="0"/>
                        </a:spcAft>
                        <a:defRPr sz="9500">
                          <a:solidFill>
                            <a:schemeClr val="tx1"/>
                          </a:solidFill>
                          <a:latin typeface="Times New Roman" panose="02020603050405020304" pitchFamily="18" charset="0"/>
                        </a:defRPr>
                      </a:lvl6pPr>
                      <a:lvl7pPr marL="2971800" indent="-228600" eaLnBrk="0" fontAlgn="base" hangingPunct="0">
                        <a:spcBef>
                          <a:spcPct val="20000"/>
                        </a:spcBef>
                        <a:spcAft>
                          <a:spcPct val="0"/>
                        </a:spcAft>
                        <a:defRPr sz="9500">
                          <a:solidFill>
                            <a:schemeClr val="tx1"/>
                          </a:solidFill>
                          <a:latin typeface="Times New Roman" panose="02020603050405020304" pitchFamily="18" charset="0"/>
                        </a:defRPr>
                      </a:lvl7pPr>
                      <a:lvl8pPr marL="3429000" indent="-228600" eaLnBrk="0" fontAlgn="base" hangingPunct="0">
                        <a:spcBef>
                          <a:spcPct val="20000"/>
                        </a:spcBef>
                        <a:spcAft>
                          <a:spcPct val="0"/>
                        </a:spcAft>
                        <a:defRPr sz="9500">
                          <a:solidFill>
                            <a:schemeClr val="tx1"/>
                          </a:solidFill>
                          <a:latin typeface="Times New Roman" panose="02020603050405020304" pitchFamily="18" charset="0"/>
                        </a:defRPr>
                      </a:lvl8pPr>
                      <a:lvl9pPr marL="3886200" indent="-228600" eaLnBrk="0" fontAlgn="base" hangingPunct="0">
                        <a:spcBef>
                          <a:spcPct val="20000"/>
                        </a:spcBef>
                        <a:spcAft>
                          <a:spcPct val="0"/>
                        </a:spcAft>
                        <a:defRPr sz="95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2000" b="0" i="0" u="none" strike="noStrike" cap="none" normalizeH="0" baseline="0" dirty="0" smtClean="0">
                        <a:ln>
                          <a:noFill/>
                        </a:ln>
                        <a:solidFill>
                          <a:schemeClr val="tx1"/>
                        </a:solidFill>
                        <a:effectLst/>
                        <a:latin typeface="+mn-lt"/>
                        <a:ea typeface="宋体" panose="02010600030101010101" pitchFamily="2" charset="-122"/>
                      </a:endParaRPr>
                    </a:p>
                  </a:txBody>
                  <a:tcPr marL="91434" marR="91434" marT="45707" marB="45707" horzOverflow="overflow"/>
                </a:tc>
                <a:tc>
                  <a:txBody>
                    <a:bodyPr/>
                    <a:lstStyle>
                      <a:lvl1pPr>
                        <a:spcBef>
                          <a:spcPct val="20000"/>
                        </a:spcBef>
                        <a:defRPr sz="15300">
                          <a:solidFill>
                            <a:schemeClr val="tx1"/>
                          </a:solidFill>
                          <a:latin typeface="Times New Roman" panose="02020603050405020304" pitchFamily="18" charset="0"/>
                        </a:defRPr>
                      </a:lvl1pPr>
                      <a:lvl2pPr marL="742950" indent="-285750">
                        <a:spcBef>
                          <a:spcPct val="20000"/>
                        </a:spcBef>
                        <a:defRPr sz="13400">
                          <a:solidFill>
                            <a:schemeClr val="tx1"/>
                          </a:solidFill>
                          <a:latin typeface="Times New Roman" panose="02020603050405020304" pitchFamily="18" charset="0"/>
                        </a:defRPr>
                      </a:lvl2pPr>
                      <a:lvl3pPr marL="1143000" indent="-228600">
                        <a:spcBef>
                          <a:spcPct val="20000"/>
                        </a:spcBef>
                        <a:defRPr sz="11500">
                          <a:solidFill>
                            <a:schemeClr val="tx1"/>
                          </a:solidFill>
                          <a:latin typeface="Times New Roman" panose="02020603050405020304" pitchFamily="18" charset="0"/>
                        </a:defRPr>
                      </a:lvl3pPr>
                      <a:lvl4pPr marL="1600200" indent="-228600">
                        <a:spcBef>
                          <a:spcPct val="20000"/>
                        </a:spcBef>
                        <a:defRPr sz="9500">
                          <a:solidFill>
                            <a:schemeClr val="tx1"/>
                          </a:solidFill>
                          <a:latin typeface="Times New Roman" panose="02020603050405020304" pitchFamily="18" charset="0"/>
                        </a:defRPr>
                      </a:lvl4pPr>
                      <a:lvl5pPr marL="2057400" indent="-228600">
                        <a:spcBef>
                          <a:spcPct val="20000"/>
                        </a:spcBef>
                        <a:defRPr sz="9500">
                          <a:solidFill>
                            <a:schemeClr val="tx1"/>
                          </a:solidFill>
                          <a:latin typeface="Times New Roman" panose="02020603050405020304" pitchFamily="18" charset="0"/>
                        </a:defRPr>
                      </a:lvl5pPr>
                      <a:lvl6pPr marL="2514600" indent="-228600" eaLnBrk="0" fontAlgn="base" hangingPunct="0">
                        <a:spcBef>
                          <a:spcPct val="20000"/>
                        </a:spcBef>
                        <a:spcAft>
                          <a:spcPct val="0"/>
                        </a:spcAft>
                        <a:defRPr sz="9500">
                          <a:solidFill>
                            <a:schemeClr val="tx1"/>
                          </a:solidFill>
                          <a:latin typeface="Times New Roman" panose="02020603050405020304" pitchFamily="18" charset="0"/>
                        </a:defRPr>
                      </a:lvl6pPr>
                      <a:lvl7pPr marL="2971800" indent="-228600" eaLnBrk="0" fontAlgn="base" hangingPunct="0">
                        <a:spcBef>
                          <a:spcPct val="20000"/>
                        </a:spcBef>
                        <a:spcAft>
                          <a:spcPct val="0"/>
                        </a:spcAft>
                        <a:defRPr sz="9500">
                          <a:solidFill>
                            <a:schemeClr val="tx1"/>
                          </a:solidFill>
                          <a:latin typeface="Times New Roman" panose="02020603050405020304" pitchFamily="18" charset="0"/>
                        </a:defRPr>
                      </a:lvl7pPr>
                      <a:lvl8pPr marL="3429000" indent="-228600" eaLnBrk="0" fontAlgn="base" hangingPunct="0">
                        <a:spcBef>
                          <a:spcPct val="20000"/>
                        </a:spcBef>
                        <a:spcAft>
                          <a:spcPct val="0"/>
                        </a:spcAft>
                        <a:defRPr sz="9500">
                          <a:solidFill>
                            <a:schemeClr val="tx1"/>
                          </a:solidFill>
                          <a:latin typeface="Times New Roman" panose="02020603050405020304" pitchFamily="18" charset="0"/>
                        </a:defRPr>
                      </a:lvl8pPr>
                      <a:lvl9pPr marL="3886200" indent="-228600" eaLnBrk="0" fontAlgn="base" hangingPunct="0">
                        <a:spcBef>
                          <a:spcPct val="20000"/>
                        </a:spcBef>
                        <a:spcAft>
                          <a:spcPct val="0"/>
                        </a:spcAft>
                        <a:defRPr sz="9500">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mn-lt"/>
                          <a:ea typeface="宋体" panose="02010600030101010101" pitchFamily="2" charset="-122"/>
                        </a:rPr>
                        <a:t>DEF</a:t>
                      </a:r>
                      <a:endParaRPr kumimoji="0" lang="zh-CN" altLang="en-US" sz="2000" b="0" i="0" u="none" strike="noStrike" cap="none" normalizeH="0" baseline="0" dirty="0" smtClean="0">
                        <a:ln>
                          <a:noFill/>
                        </a:ln>
                        <a:solidFill>
                          <a:schemeClr val="tx1"/>
                        </a:solidFill>
                        <a:effectLst/>
                        <a:latin typeface="+mn-lt"/>
                        <a:ea typeface="宋体" panose="02010600030101010101" pitchFamily="2" charset="-122"/>
                      </a:endParaRPr>
                    </a:p>
                  </a:txBody>
                  <a:tcPr marL="91434" marR="91434" marT="45707" marB="45707" horzOverflow="overflow"/>
                </a:tc>
                <a:tc>
                  <a:txBody>
                    <a:bodyPr/>
                    <a:lstStyle>
                      <a:lvl1pPr>
                        <a:spcBef>
                          <a:spcPct val="20000"/>
                        </a:spcBef>
                        <a:defRPr sz="15300">
                          <a:solidFill>
                            <a:schemeClr val="tx1"/>
                          </a:solidFill>
                          <a:latin typeface="Times New Roman" panose="02020603050405020304" pitchFamily="18" charset="0"/>
                        </a:defRPr>
                      </a:lvl1pPr>
                      <a:lvl2pPr marL="742950" indent="-285750">
                        <a:spcBef>
                          <a:spcPct val="20000"/>
                        </a:spcBef>
                        <a:defRPr sz="13400">
                          <a:solidFill>
                            <a:schemeClr val="tx1"/>
                          </a:solidFill>
                          <a:latin typeface="Times New Roman" panose="02020603050405020304" pitchFamily="18" charset="0"/>
                        </a:defRPr>
                      </a:lvl2pPr>
                      <a:lvl3pPr marL="1143000" indent="-228600">
                        <a:spcBef>
                          <a:spcPct val="20000"/>
                        </a:spcBef>
                        <a:defRPr sz="11500">
                          <a:solidFill>
                            <a:schemeClr val="tx1"/>
                          </a:solidFill>
                          <a:latin typeface="Times New Roman" panose="02020603050405020304" pitchFamily="18" charset="0"/>
                        </a:defRPr>
                      </a:lvl3pPr>
                      <a:lvl4pPr marL="1600200" indent="-228600">
                        <a:spcBef>
                          <a:spcPct val="20000"/>
                        </a:spcBef>
                        <a:defRPr sz="9500">
                          <a:solidFill>
                            <a:schemeClr val="tx1"/>
                          </a:solidFill>
                          <a:latin typeface="Times New Roman" panose="02020603050405020304" pitchFamily="18" charset="0"/>
                        </a:defRPr>
                      </a:lvl4pPr>
                      <a:lvl5pPr marL="2057400" indent="-228600">
                        <a:spcBef>
                          <a:spcPct val="20000"/>
                        </a:spcBef>
                        <a:defRPr sz="9500">
                          <a:solidFill>
                            <a:schemeClr val="tx1"/>
                          </a:solidFill>
                          <a:latin typeface="Times New Roman" panose="02020603050405020304" pitchFamily="18" charset="0"/>
                        </a:defRPr>
                      </a:lvl5pPr>
                      <a:lvl6pPr marL="2514600" indent="-228600" eaLnBrk="0" fontAlgn="base" hangingPunct="0">
                        <a:spcBef>
                          <a:spcPct val="20000"/>
                        </a:spcBef>
                        <a:spcAft>
                          <a:spcPct val="0"/>
                        </a:spcAft>
                        <a:defRPr sz="9500">
                          <a:solidFill>
                            <a:schemeClr val="tx1"/>
                          </a:solidFill>
                          <a:latin typeface="Times New Roman" panose="02020603050405020304" pitchFamily="18" charset="0"/>
                        </a:defRPr>
                      </a:lvl6pPr>
                      <a:lvl7pPr marL="2971800" indent="-228600" eaLnBrk="0" fontAlgn="base" hangingPunct="0">
                        <a:spcBef>
                          <a:spcPct val="20000"/>
                        </a:spcBef>
                        <a:spcAft>
                          <a:spcPct val="0"/>
                        </a:spcAft>
                        <a:defRPr sz="9500">
                          <a:solidFill>
                            <a:schemeClr val="tx1"/>
                          </a:solidFill>
                          <a:latin typeface="Times New Roman" panose="02020603050405020304" pitchFamily="18" charset="0"/>
                        </a:defRPr>
                      </a:lvl7pPr>
                      <a:lvl8pPr marL="3429000" indent="-228600" eaLnBrk="0" fontAlgn="base" hangingPunct="0">
                        <a:spcBef>
                          <a:spcPct val="20000"/>
                        </a:spcBef>
                        <a:spcAft>
                          <a:spcPct val="0"/>
                        </a:spcAft>
                        <a:defRPr sz="9500">
                          <a:solidFill>
                            <a:schemeClr val="tx1"/>
                          </a:solidFill>
                          <a:latin typeface="Times New Roman" panose="02020603050405020304" pitchFamily="18" charset="0"/>
                        </a:defRPr>
                      </a:lvl8pPr>
                      <a:lvl9pPr marL="3886200" indent="-228600" eaLnBrk="0" fontAlgn="base" hangingPunct="0">
                        <a:spcBef>
                          <a:spcPct val="20000"/>
                        </a:spcBef>
                        <a:spcAft>
                          <a:spcPct val="0"/>
                        </a:spcAft>
                        <a:defRPr sz="9500">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mn-lt"/>
                          <a:ea typeface="宋体" panose="02010600030101010101" pitchFamily="2" charset="-122"/>
                        </a:rPr>
                        <a:t>OPT</a:t>
                      </a:r>
                      <a:endParaRPr kumimoji="0" lang="zh-CN" altLang="en-US" sz="2000" b="0" i="0" u="none" strike="noStrike" cap="none" normalizeH="0" baseline="0" dirty="0" smtClean="0">
                        <a:ln>
                          <a:noFill/>
                        </a:ln>
                        <a:solidFill>
                          <a:schemeClr val="tx1"/>
                        </a:solidFill>
                        <a:effectLst/>
                        <a:latin typeface="+mn-lt"/>
                        <a:ea typeface="宋体" panose="02010600030101010101" pitchFamily="2" charset="-122"/>
                      </a:endParaRPr>
                    </a:p>
                  </a:txBody>
                  <a:tcPr marL="91434" marR="91434" marT="45707" marB="45707" horzOverflow="overflow"/>
                </a:tc>
                <a:extLst>
                  <a:ext uri="{0D108BD9-81ED-4DB2-BD59-A6C34878D82A}">
                    <a16:rowId xmlns:a16="http://schemas.microsoft.com/office/drawing/2014/main" val="2773916234"/>
                  </a:ext>
                </a:extLst>
              </a:tr>
              <a:tr h="363569">
                <a:tc>
                  <a:txBody>
                    <a:bodyPr/>
                    <a:lstStyle>
                      <a:lvl1pPr>
                        <a:spcBef>
                          <a:spcPct val="20000"/>
                        </a:spcBef>
                        <a:defRPr sz="15300">
                          <a:solidFill>
                            <a:schemeClr val="tx1"/>
                          </a:solidFill>
                          <a:latin typeface="Times New Roman" panose="02020603050405020304" pitchFamily="18" charset="0"/>
                        </a:defRPr>
                      </a:lvl1pPr>
                      <a:lvl2pPr marL="742950" indent="-285750">
                        <a:spcBef>
                          <a:spcPct val="20000"/>
                        </a:spcBef>
                        <a:defRPr sz="13400">
                          <a:solidFill>
                            <a:schemeClr val="tx1"/>
                          </a:solidFill>
                          <a:latin typeface="Times New Roman" panose="02020603050405020304" pitchFamily="18" charset="0"/>
                        </a:defRPr>
                      </a:lvl2pPr>
                      <a:lvl3pPr marL="1143000" indent="-228600">
                        <a:spcBef>
                          <a:spcPct val="20000"/>
                        </a:spcBef>
                        <a:defRPr sz="11500">
                          <a:solidFill>
                            <a:schemeClr val="tx1"/>
                          </a:solidFill>
                          <a:latin typeface="Times New Roman" panose="02020603050405020304" pitchFamily="18" charset="0"/>
                        </a:defRPr>
                      </a:lvl3pPr>
                      <a:lvl4pPr marL="1600200" indent="-228600">
                        <a:spcBef>
                          <a:spcPct val="20000"/>
                        </a:spcBef>
                        <a:defRPr sz="9500">
                          <a:solidFill>
                            <a:schemeClr val="tx1"/>
                          </a:solidFill>
                          <a:latin typeface="Times New Roman" panose="02020603050405020304" pitchFamily="18" charset="0"/>
                        </a:defRPr>
                      </a:lvl4pPr>
                      <a:lvl5pPr marL="2057400" indent="-228600">
                        <a:spcBef>
                          <a:spcPct val="20000"/>
                        </a:spcBef>
                        <a:defRPr sz="9500">
                          <a:solidFill>
                            <a:schemeClr val="tx1"/>
                          </a:solidFill>
                          <a:latin typeface="Times New Roman" panose="02020603050405020304" pitchFamily="18" charset="0"/>
                        </a:defRPr>
                      </a:lvl5pPr>
                      <a:lvl6pPr marL="2514600" indent="-228600" eaLnBrk="0" fontAlgn="base" hangingPunct="0">
                        <a:spcBef>
                          <a:spcPct val="20000"/>
                        </a:spcBef>
                        <a:spcAft>
                          <a:spcPct val="0"/>
                        </a:spcAft>
                        <a:defRPr sz="9500">
                          <a:solidFill>
                            <a:schemeClr val="tx1"/>
                          </a:solidFill>
                          <a:latin typeface="Times New Roman" panose="02020603050405020304" pitchFamily="18" charset="0"/>
                        </a:defRPr>
                      </a:lvl6pPr>
                      <a:lvl7pPr marL="2971800" indent="-228600" eaLnBrk="0" fontAlgn="base" hangingPunct="0">
                        <a:spcBef>
                          <a:spcPct val="20000"/>
                        </a:spcBef>
                        <a:spcAft>
                          <a:spcPct val="0"/>
                        </a:spcAft>
                        <a:defRPr sz="9500">
                          <a:solidFill>
                            <a:schemeClr val="tx1"/>
                          </a:solidFill>
                          <a:latin typeface="Times New Roman" panose="02020603050405020304" pitchFamily="18" charset="0"/>
                        </a:defRPr>
                      </a:lvl7pPr>
                      <a:lvl8pPr marL="3429000" indent="-228600" eaLnBrk="0" fontAlgn="base" hangingPunct="0">
                        <a:spcBef>
                          <a:spcPct val="20000"/>
                        </a:spcBef>
                        <a:spcAft>
                          <a:spcPct val="0"/>
                        </a:spcAft>
                        <a:defRPr sz="9500">
                          <a:solidFill>
                            <a:schemeClr val="tx1"/>
                          </a:solidFill>
                          <a:latin typeface="Times New Roman" panose="02020603050405020304" pitchFamily="18" charset="0"/>
                        </a:defRPr>
                      </a:lvl8pPr>
                      <a:lvl9pPr marL="3886200" indent="-228600" eaLnBrk="0" fontAlgn="base" hangingPunct="0">
                        <a:spcBef>
                          <a:spcPct val="20000"/>
                        </a:spcBef>
                        <a:spcAft>
                          <a:spcPct val="0"/>
                        </a:spcAft>
                        <a:defRPr sz="95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rgbClr val="000000"/>
                          </a:solidFill>
                          <a:effectLst/>
                          <a:latin typeface="+mn-lt"/>
                          <a:ea typeface="宋体" panose="02010600030101010101" pitchFamily="2" charset="-122"/>
                        </a:rPr>
                        <a:t>synthesized  metrics</a:t>
                      </a:r>
                      <a:endParaRPr kumimoji="0" lang="zh-CN" altLang="en-US" sz="2000" b="0" i="0" u="none" strike="noStrike" cap="none" normalizeH="0" baseline="0" dirty="0" smtClean="0">
                        <a:ln>
                          <a:noFill/>
                        </a:ln>
                        <a:solidFill>
                          <a:srgbClr val="000000"/>
                        </a:solidFill>
                        <a:effectLst/>
                        <a:latin typeface="+mn-lt"/>
                        <a:ea typeface="宋体" panose="02010600030101010101" pitchFamily="2" charset="-122"/>
                      </a:endParaRPr>
                    </a:p>
                  </a:txBody>
                  <a:tcPr marL="91434" marR="91434" marT="45707" marB="45707" horzOverflow="overflow"/>
                </a:tc>
                <a:tc>
                  <a:txBody>
                    <a:bodyPr/>
                    <a:lstStyle>
                      <a:lvl1pPr>
                        <a:spcBef>
                          <a:spcPct val="20000"/>
                        </a:spcBef>
                        <a:defRPr sz="15300">
                          <a:solidFill>
                            <a:schemeClr val="tx1"/>
                          </a:solidFill>
                          <a:latin typeface="Times New Roman" panose="02020603050405020304" pitchFamily="18" charset="0"/>
                        </a:defRPr>
                      </a:lvl1pPr>
                      <a:lvl2pPr marL="742950" indent="-285750">
                        <a:spcBef>
                          <a:spcPct val="20000"/>
                        </a:spcBef>
                        <a:defRPr sz="13400">
                          <a:solidFill>
                            <a:schemeClr val="tx1"/>
                          </a:solidFill>
                          <a:latin typeface="Times New Roman" panose="02020603050405020304" pitchFamily="18" charset="0"/>
                        </a:defRPr>
                      </a:lvl2pPr>
                      <a:lvl3pPr marL="1143000" indent="-228600">
                        <a:spcBef>
                          <a:spcPct val="20000"/>
                        </a:spcBef>
                        <a:defRPr sz="11500">
                          <a:solidFill>
                            <a:schemeClr val="tx1"/>
                          </a:solidFill>
                          <a:latin typeface="Times New Roman" panose="02020603050405020304" pitchFamily="18" charset="0"/>
                        </a:defRPr>
                      </a:lvl3pPr>
                      <a:lvl4pPr marL="1600200" indent="-228600">
                        <a:spcBef>
                          <a:spcPct val="20000"/>
                        </a:spcBef>
                        <a:defRPr sz="9500">
                          <a:solidFill>
                            <a:schemeClr val="tx1"/>
                          </a:solidFill>
                          <a:latin typeface="Times New Roman" panose="02020603050405020304" pitchFamily="18" charset="0"/>
                        </a:defRPr>
                      </a:lvl4pPr>
                      <a:lvl5pPr marL="2057400" indent="-228600">
                        <a:spcBef>
                          <a:spcPct val="20000"/>
                        </a:spcBef>
                        <a:defRPr sz="9500">
                          <a:solidFill>
                            <a:schemeClr val="tx1"/>
                          </a:solidFill>
                          <a:latin typeface="Times New Roman" panose="02020603050405020304" pitchFamily="18" charset="0"/>
                        </a:defRPr>
                      </a:lvl5pPr>
                      <a:lvl6pPr marL="2514600" indent="-228600" eaLnBrk="0" fontAlgn="base" hangingPunct="0">
                        <a:spcBef>
                          <a:spcPct val="20000"/>
                        </a:spcBef>
                        <a:spcAft>
                          <a:spcPct val="0"/>
                        </a:spcAft>
                        <a:defRPr sz="9500">
                          <a:solidFill>
                            <a:schemeClr val="tx1"/>
                          </a:solidFill>
                          <a:latin typeface="Times New Roman" panose="02020603050405020304" pitchFamily="18" charset="0"/>
                        </a:defRPr>
                      </a:lvl6pPr>
                      <a:lvl7pPr marL="2971800" indent="-228600" eaLnBrk="0" fontAlgn="base" hangingPunct="0">
                        <a:spcBef>
                          <a:spcPct val="20000"/>
                        </a:spcBef>
                        <a:spcAft>
                          <a:spcPct val="0"/>
                        </a:spcAft>
                        <a:defRPr sz="9500">
                          <a:solidFill>
                            <a:schemeClr val="tx1"/>
                          </a:solidFill>
                          <a:latin typeface="Times New Roman" panose="02020603050405020304" pitchFamily="18" charset="0"/>
                        </a:defRPr>
                      </a:lvl7pPr>
                      <a:lvl8pPr marL="3429000" indent="-228600" eaLnBrk="0" fontAlgn="base" hangingPunct="0">
                        <a:spcBef>
                          <a:spcPct val="20000"/>
                        </a:spcBef>
                        <a:spcAft>
                          <a:spcPct val="0"/>
                        </a:spcAft>
                        <a:defRPr sz="9500">
                          <a:solidFill>
                            <a:schemeClr val="tx1"/>
                          </a:solidFill>
                          <a:latin typeface="Times New Roman" panose="02020603050405020304" pitchFamily="18" charset="0"/>
                        </a:defRPr>
                      </a:lvl8pPr>
                      <a:lvl9pPr marL="3886200" indent="-228600" eaLnBrk="0" fontAlgn="base" hangingPunct="0">
                        <a:spcBef>
                          <a:spcPct val="20000"/>
                        </a:spcBef>
                        <a:spcAft>
                          <a:spcPct val="0"/>
                        </a:spcAft>
                        <a:defRPr sz="9500">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kern="1200" cap="none" normalizeH="0" baseline="0" dirty="0" smtClean="0">
                          <a:ln>
                            <a:noFill/>
                          </a:ln>
                          <a:solidFill>
                            <a:srgbClr val="000000"/>
                          </a:solidFill>
                          <a:effectLst/>
                          <a:latin typeface="+mn-lt"/>
                          <a:ea typeface="宋体" panose="02010600030101010101" pitchFamily="2" charset="-122"/>
                          <a:cs typeface="+mn-cs"/>
                        </a:rPr>
                        <a:t>1</a:t>
                      </a:r>
                      <a:endParaRPr kumimoji="0" lang="zh-CN" altLang="en-US" sz="2000" b="0" i="0" u="none" strike="noStrike" kern="1200" cap="none" normalizeH="0" baseline="0" dirty="0" smtClean="0">
                        <a:ln>
                          <a:noFill/>
                        </a:ln>
                        <a:solidFill>
                          <a:srgbClr val="000000"/>
                        </a:solidFill>
                        <a:effectLst/>
                        <a:latin typeface="+mn-lt"/>
                        <a:ea typeface="宋体" panose="02010600030101010101" pitchFamily="2" charset="-122"/>
                        <a:cs typeface="+mn-cs"/>
                      </a:endParaRPr>
                    </a:p>
                  </a:txBody>
                  <a:tcPr marL="91434" marR="91434" marT="45707" marB="45707"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2000" b="0" i="0" u="none" strike="noStrike" kern="1200" cap="none" normalizeH="0" baseline="0" dirty="0" smtClean="0">
                          <a:ln>
                            <a:noFill/>
                          </a:ln>
                          <a:solidFill>
                            <a:srgbClr val="000000"/>
                          </a:solidFill>
                          <a:effectLst/>
                          <a:latin typeface="+mn-lt"/>
                          <a:ea typeface="宋体" panose="02010600030101010101" pitchFamily="2" charset="-122"/>
                          <a:cs typeface="+mn-cs"/>
                        </a:rPr>
                        <a:t>0.945473</a:t>
                      </a:r>
                      <a:endParaRPr kumimoji="0" lang="en-US" altLang="zh-CN" sz="2000" b="0" i="0" u="none" strike="noStrike" kern="1200" cap="none" normalizeH="0" baseline="0" dirty="0" smtClean="0">
                        <a:ln>
                          <a:noFill/>
                        </a:ln>
                        <a:solidFill>
                          <a:srgbClr val="000000"/>
                        </a:solidFill>
                        <a:effectLst/>
                        <a:latin typeface="+mn-lt"/>
                        <a:ea typeface="宋体" panose="02010600030101010101" pitchFamily="2" charset="-122"/>
                        <a:cs typeface="+mn-cs"/>
                      </a:endParaRPr>
                    </a:p>
                  </a:txBody>
                  <a:tcPr marL="4763" marR="4763" marT="4760" marB="0" anchor="b"/>
                </a:tc>
                <a:extLst>
                  <a:ext uri="{0D108BD9-81ED-4DB2-BD59-A6C34878D82A}">
                    <a16:rowId xmlns:a16="http://schemas.microsoft.com/office/drawing/2014/main" val="1492286812"/>
                  </a:ext>
                </a:extLst>
              </a:tr>
              <a:tr h="364642">
                <a:tc>
                  <a:txBody>
                    <a:bodyPr/>
                    <a:lstStyle>
                      <a:lvl1pPr>
                        <a:spcBef>
                          <a:spcPct val="20000"/>
                        </a:spcBef>
                        <a:defRPr sz="15300">
                          <a:solidFill>
                            <a:schemeClr val="tx1"/>
                          </a:solidFill>
                          <a:latin typeface="Times New Roman" panose="02020603050405020304" pitchFamily="18" charset="0"/>
                        </a:defRPr>
                      </a:lvl1pPr>
                      <a:lvl2pPr marL="742950" indent="-285750">
                        <a:spcBef>
                          <a:spcPct val="20000"/>
                        </a:spcBef>
                        <a:defRPr sz="13400">
                          <a:solidFill>
                            <a:schemeClr val="tx1"/>
                          </a:solidFill>
                          <a:latin typeface="Times New Roman" panose="02020603050405020304" pitchFamily="18" charset="0"/>
                        </a:defRPr>
                      </a:lvl2pPr>
                      <a:lvl3pPr marL="1143000" indent="-228600">
                        <a:spcBef>
                          <a:spcPct val="20000"/>
                        </a:spcBef>
                        <a:defRPr sz="11500">
                          <a:solidFill>
                            <a:schemeClr val="tx1"/>
                          </a:solidFill>
                          <a:latin typeface="Times New Roman" panose="02020603050405020304" pitchFamily="18" charset="0"/>
                        </a:defRPr>
                      </a:lvl3pPr>
                      <a:lvl4pPr marL="1600200" indent="-228600">
                        <a:spcBef>
                          <a:spcPct val="20000"/>
                        </a:spcBef>
                        <a:defRPr sz="9500">
                          <a:solidFill>
                            <a:schemeClr val="tx1"/>
                          </a:solidFill>
                          <a:latin typeface="Times New Roman" panose="02020603050405020304" pitchFamily="18" charset="0"/>
                        </a:defRPr>
                      </a:lvl4pPr>
                      <a:lvl5pPr marL="2057400" indent="-228600">
                        <a:spcBef>
                          <a:spcPct val="20000"/>
                        </a:spcBef>
                        <a:defRPr sz="9500">
                          <a:solidFill>
                            <a:schemeClr val="tx1"/>
                          </a:solidFill>
                          <a:latin typeface="Times New Roman" panose="02020603050405020304" pitchFamily="18" charset="0"/>
                        </a:defRPr>
                      </a:lvl5pPr>
                      <a:lvl6pPr marL="2514600" indent="-228600" eaLnBrk="0" fontAlgn="base" hangingPunct="0">
                        <a:spcBef>
                          <a:spcPct val="20000"/>
                        </a:spcBef>
                        <a:spcAft>
                          <a:spcPct val="0"/>
                        </a:spcAft>
                        <a:defRPr sz="9500">
                          <a:solidFill>
                            <a:schemeClr val="tx1"/>
                          </a:solidFill>
                          <a:latin typeface="Times New Roman" panose="02020603050405020304" pitchFamily="18" charset="0"/>
                        </a:defRPr>
                      </a:lvl6pPr>
                      <a:lvl7pPr marL="2971800" indent="-228600" eaLnBrk="0" fontAlgn="base" hangingPunct="0">
                        <a:spcBef>
                          <a:spcPct val="20000"/>
                        </a:spcBef>
                        <a:spcAft>
                          <a:spcPct val="0"/>
                        </a:spcAft>
                        <a:defRPr sz="9500">
                          <a:solidFill>
                            <a:schemeClr val="tx1"/>
                          </a:solidFill>
                          <a:latin typeface="Times New Roman" panose="02020603050405020304" pitchFamily="18" charset="0"/>
                        </a:defRPr>
                      </a:lvl7pPr>
                      <a:lvl8pPr marL="3429000" indent="-228600" eaLnBrk="0" fontAlgn="base" hangingPunct="0">
                        <a:spcBef>
                          <a:spcPct val="20000"/>
                        </a:spcBef>
                        <a:spcAft>
                          <a:spcPct val="0"/>
                        </a:spcAft>
                        <a:defRPr sz="9500">
                          <a:solidFill>
                            <a:schemeClr val="tx1"/>
                          </a:solidFill>
                          <a:latin typeface="Times New Roman" panose="02020603050405020304" pitchFamily="18" charset="0"/>
                        </a:defRPr>
                      </a:lvl8pPr>
                      <a:lvl9pPr marL="3886200" indent="-228600" eaLnBrk="0" fontAlgn="base" hangingPunct="0">
                        <a:spcBef>
                          <a:spcPct val="20000"/>
                        </a:spcBef>
                        <a:spcAft>
                          <a:spcPct val="0"/>
                        </a:spcAft>
                        <a:defRPr sz="95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rgbClr val="000000"/>
                          </a:solidFill>
                          <a:effectLst/>
                          <a:latin typeface="+mn-lt"/>
                          <a:ea typeface="宋体" panose="02010600030101010101" pitchFamily="2" charset="-122"/>
                        </a:rPr>
                        <a:t>ABS(FSNT-FLNT)</a:t>
                      </a:r>
                      <a:endParaRPr kumimoji="0" lang="zh-CN" altLang="en-US" sz="2000" b="0" i="0" u="none" strike="noStrike" cap="none" normalizeH="0" baseline="0" dirty="0" smtClean="0">
                        <a:ln>
                          <a:noFill/>
                        </a:ln>
                        <a:solidFill>
                          <a:srgbClr val="000000"/>
                        </a:solidFill>
                        <a:effectLst/>
                        <a:latin typeface="+mn-lt"/>
                        <a:ea typeface="宋体" panose="02010600030101010101" pitchFamily="2" charset="-122"/>
                      </a:endParaRPr>
                    </a:p>
                  </a:txBody>
                  <a:tcPr marL="91434" marR="91434" marT="45707" marB="45707" horzOverflow="overflow"/>
                </a:tc>
                <a:tc>
                  <a:txBody>
                    <a:bodyPr/>
                    <a:lstStyle>
                      <a:lvl1pPr>
                        <a:spcBef>
                          <a:spcPct val="20000"/>
                        </a:spcBef>
                        <a:defRPr sz="15300">
                          <a:solidFill>
                            <a:schemeClr val="tx1"/>
                          </a:solidFill>
                          <a:latin typeface="Times New Roman" panose="02020603050405020304" pitchFamily="18" charset="0"/>
                        </a:defRPr>
                      </a:lvl1pPr>
                      <a:lvl2pPr marL="742950" indent="-285750">
                        <a:spcBef>
                          <a:spcPct val="20000"/>
                        </a:spcBef>
                        <a:defRPr sz="13400">
                          <a:solidFill>
                            <a:schemeClr val="tx1"/>
                          </a:solidFill>
                          <a:latin typeface="Times New Roman" panose="02020603050405020304" pitchFamily="18" charset="0"/>
                        </a:defRPr>
                      </a:lvl2pPr>
                      <a:lvl3pPr marL="1143000" indent="-228600">
                        <a:spcBef>
                          <a:spcPct val="20000"/>
                        </a:spcBef>
                        <a:defRPr sz="11500">
                          <a:solidFill>
                            <a:schemeClr val="tx1"/>
                          </a:solidFill>
                          <a:latin typeface="Times New Roman" panose="02020603050405020304" pitchFamily="18" charset="0"/>
                        </a:defRPr>
                      </a:lvl3pPr>
                      <a:lvl4pPr marL="1600200" indent="-228600">
                        <a:spcBef>
                          <a:spcPct val="20000"/>
                        </a:spcBef>
                        <a:defRPr sz="9500">
                          <a:solidFill>
                            <a:schemeClr val="tx1"/>
                          </a:solidFill>
                          <a:latin typeface="Times New Roman" panose="02020603050405020304" pitchFamily="18" charset="0"/>
                        </a:defRPr>
                      </a:lvl4pPr>
                      <a:lvl5pPr marL="2057400" indent="-228600">
                        <a:spcBef>
                          <a:spcPct val="20000"/>
                        </a:spcBef>
                        <a:defRPr sz="9500">
                          <a:solidFill>
                            <a:schemeClr val="tx1"/>
                          </a:solidFill>
                          <a:latin typeface="Times New Roman" panose="02020603050405020304" pitchFamily="18" charset="0"/>
                        </a:defRPr>
                      </a:lvl5pPr>
                      <a:lvl6pPr marL="2514600" indent="-228600" eaLnBrk="0" fontAlgn="base" hangingPunct="0">
                        <a:spcBef>
                          <a:spcPct val="20000"/>
                        </a:spcBef>
                        <a:spcAft>
                          <a:spcPct val="0"/>
                        </a:spcAft>
                        <a:defRPr sz="9500">
                          <a:solidFill>
                            <a:schemeClr val="tx1"/>
                          </a:solidFill>
                          <a:latin typeface="Times New Roman" panose="02020603050405020304" pitchFamily="18" charset="0"/>
                        </a:defRPr>
                      </a:lvl6pPr>
                      <a:lvl7pPr marL="2971800" indent="-228600" eaLnBrk="0" fontAlgn="base" hangingPunct="0">
                        <a:spcBef>
                          <a:spcPct val="20000"/>
                        </a:spcBef>
                        <a:spcAft>
                          <a:spcPct val="0"/>
                        </a:spcAft>
                        <a:defRPr sz="9500">
                          <a:solidFill>
                            <a:schemeClr val="tx1"/>
                          </a:solidFill>
                          <a:latin typeface="Times New Roman" panose="02020603050405020304" pitchFamily="18" charset="0"/>
                        </a:defRPr>
                      </a:lvl7pPr>
                      <a:lvl8pPr marL="3429000" indent="-228600" eaLnBrk="0" fontAlgn="base" hangingPunct="0">
                        <a:spcBef>
                          <a:spcPct val="20000"/>
                        </a:spcBef>
                        <a:spcAft>
                          <a:spcPct val="0"/>
                        </a:spcAft>
                        <a:defRPr sz="9500">
                          <a:solidFill>
                            <a:schemeClr val="tx1"/>
                          </a:solidFill>
                          <a:latin typeface="Times New Roman" panose="02020603050405020304" pitchFamily="18" charset="0"/>
                        </a:defRPr>
                      </a:lvl8pPr>
                      <a:lvl9pPr marL="3886200" indent="-228600" eaLnBrk="0" fontAlgn="base" hangingPunct="0">
                        <a:spcBef>
                          <a:spcPct val="20000"/>
                        </a:spcBef>
                        <a:spcAft>
                          <a:spcPct val="0"/>
                        </a:spcAft>
                        <a:defRPr sz="9500">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kern="1200" cap="none" normalizeH="0" baseline="0" dirty="0" smtClean="0">
                          <a:ln>
                            <a:noFill/>
                          </a:ln>
                          <a:solidFill>
                            <a:srgbClr val="000000"/>
                          </a:solidFill>
                          <a:effectLst/>
                          <a:latin typeface="+mn-lt"/>
                          <a:ea typeface="宋体" panose="02010600030101010101" pitchFamily="2" charset="-122"/>
                          <a:cs typeface="+mn-cs"/>
                        </a:rPr>
                        <a:t>0.6006</a:t>
                      </a:r>
                      <a:endParaRPr kumimoji="0" lang="zh-CN" altLang="en-US" sz="2000" b="0" i="0" u="none" strike="noStrike" kern="1200" cap="none" normalizeH="0" baseline="0" dirty="0" smtClean="0">
                        <a:ln>
                          <a:noFill/>
                        </a:ln>
                        <a:solidFill>
                          <a:srgbClr val="000000"/>
                        </a:solidFill>
                        <a:effectLst/>
                        <a:latin typeface="+mn-lt"/>
                        <a:ea typeface="宋体" panose="02010600030101010101" pitchFamily="2" charset="-122"/>
                        <a:cs typeface="+mn-cs"/>
                      </a:endParaRPr>
                    </a:p>
                  </a:txBody>
                  <a:tcPr marL="91434" marR="91434" marT="45707" marB="45707" horzOverflow="overflow"/>
                </a:tc>
                <a:tc>
                  <a:txBody>
                    <a:bodyPr/>
                    <a:lstStyle>
                      <a:lvl1pPr>
                        <a:spcBef>
                          <a:spcPct val="20000"/>
                        </a:spcBef>
                        <a:defRPr sz="15300">
                          <a:solidFill>
                            <a:schemeClr val="tx1"/>
                          </a:solidFill>
                          <a:latin typeface="Times New Roman" panose="02020603050405020304" pitchFamily="18" charset="0"/>
                        </a:defRPr>
                      </a:lvl1pPr>
                      <a:lvl2pPr marL="742950" indent="-285750">
                        <a:spcBef>
                          <a:spcPct val="20000"/>
                        </a:spcBef>
                        <a:defRPr sz="13400">
                          <a:solidFill>
                            <a:schemeClr val="tx1"/>
                          </a:solidFill>
                          <a:latin typeface="Times New Roman" panose="02020603050405020304" pitchFamily="18" charset="0"/>
                        </a:defRPr>
                      </a:lvl2pPr>
                      <a:lvl3pPr marL="1143000" indent="-228600">
                        <a:spcBef>
                          <a:spcPct val="20000"/>
                        </a:spcBef>
                        <a:defRPr sz="11500">
                          <a:solidFill>
                            <a:schemeClr val="tx1"/>
                          </a:solidFill>
                          <a:latin typeface="Times New Roman" panose="02020603050405020304" pitchFamily="18" charset="0"/>
                        </a:defRPr>
                      </a:lvl3pPr>
                      <a:lvl4pPr marL="1600200" indent="-228600">
                        <a:spcBef>
                          <a:spcPct val="20000"/>
                        </a:spcBef>
                        <a:defRPr sz="9500">
                          <a:solidFill>
                            <a:schemeClr val="tx1"/>
                          </a:solidFill>
                          <a:latin typeface="Times New Roman" panose="02020603050405020304" pitchFamily="18" charset="0"/>
                        </a:defRPr>
                      </a:lvl4pPr>
                      <a:lvl5pPr marL="2057400" indent="-228600">
                        <a:spcBef>
                          <a:spcPct val="20000"/>
                        </a:spcBef>
                        <a:defRPr sz="9500">
                          <a:solidFill>
                            <a:schemeClr val="tx1"/>
                          </a:solidFill>
                          <a:latin typeface="Times New Roman" panose="02020603050405020304" pitchFamily="18" charset="0"/>
                        </a:defRPr>
                      </a:lvl5pPr>
                      <a:lvl6pPr marL="2514600" indent="-228600" eaLnBrk="0" fontAlgn="base" hangingPunct="0">
                        <a:spcBef>
                          <a:spcPct val="20000"/>
                        </a:spcBef>
                        <a:spcAft>
                          <a:spcPct val="0"/>
                        </a:spcAft>
                        <a:defRPr sz="9500">
                          <a:solidFill>
                            <a:schemeClr val="tx1"/>
                          </a:solidFill>
                          <a:latin typeface="Times New Roman" panose="02020603050405020304" pitchFamily="18" charset="0"/>
                        </a:defRPr>
                      </a:lvl6pPr>
                      <a:lvl7pPr marL="2971800" indent="-228600" eaLnBrk="0" fontAlgn="base" hangingPunct="0">
                        <a:spcBef>
                          <a:spcPct val="20000"/>
                        </a:spcBef>
                        <a:spcAft>
                          <a:spcPct val="0"/>
                        </a:spcAft>
                        <a:defRPr sz="9500">
                          <a:solidFill>
                            <a:schemeClr val="tx1"/>
                          </a:solidFill>
                          <a:latin typeface="Times New Roman" panose="02020603050405020304" pitchFamily="18" charset="0"/>
                        </a:defRPr>
                      </a:lvl7pPr>
                      <a:lvl8pPr marL="3429000" indent="-228600" eaLnBrk="0" fontAlgn="base" hangingPunct="0">
                        <a:spcBef>
                          <a:spcPct val="20000"/>
                        </a:spcBef>
                        <a:spcAft>
                          <a:spcPct val="0"/>
                        </a:spcAft>
                        <a:defRPr sz="9500">
                          <a:solidFill>
                            <a:schemeClr val="tx1"/>
                          </a:solidFill>
                          <a:latin typeface="Times New Roman" panose="02020603050405020304" pitchFamily="18" charset="0"/>
                        </a:defRPr>
                      </a:lvl8pPr>
                      <a:lvl9pPr marL="3886200" indent="-228600" eaLnBrk="0" fontAlgn="base" hangingPunct="0">
                        <a:spcBef>
                          <a:spcPct val="20000"/>
                        </a:spcBef>
                        <a:spcAft>
                          <a:spcPct val="0"/>
                        </a:spcAft>
                        <a:defRPr sz="9500">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kern="1200" cap="none" normalizeH="0" baseline="0" dirty="0" smtClean="0">
                          <a:ln>
                            <a:noFill/>
                          </a:ln>
                          <a:solidFill>
                            <a:srgbClr val="000000"/>
                          </a:solidFill>
                          <a:effectLst/>
                          <a:latin typeface="+mn-lt"/>
                          <a:ea typeface="宋体" panose="02010600030101010101" pitchFamily="2" charset="-122"/>
                          <a:cs typeface="+mn-cs"/>
                        </a:rPr>
                        <a:t>0.5352</a:t>
                      </a:r>
                      <a:endParaRPr kumimoji="0" lang="en-US" altLang="zh-CN" sz="2000" b="0" i="0" u="none" strike="noStrike" kern="1200" cap="none" normalizeH="0" baseline="0" dirty="0" smtClean="0">
                        <a:ln>
                          <a:noFill/>
                        </a:ln>
                        <a:solidFill>
                          <a:srgbClr val="000000"/>
                        </a:solidFill>
                        <a:effectLst/>
                        <a:latin typeface="+mn-lt"/>
                        <a:ea typeface="宋体" panose="02010600030101010101" pitchFamily="2" charset="-122"/>
                        <a:cs typeface="+mn-cs"/>
                      </a:endParaRPr>
                    </a:p>
                  </a:txBody>
                  <a:tcPr marL="91434" marR="91434" marT="45707" marB="45707" horzOverflow="overflow"/>
                </a:tc>
                <a:extLst>
                  <a:ext uri="{0D108BD9-81ED-4DB2-BD59-A6C34878D82A}">
                    <a16:rowId xmlns:a16="http://schemas.microsoft.com/office/drawing/2014/main" val="2904902585"/>
                  </a:ext>
                </a:extLst>
              </a:tr>
            </a:tbl>
          </a:graphicData>
        </a:graphic>
      </p:graphicFrame>
      <p:pic>
        <p:nvPicPr>
          <p:cNvPr id="4" name="图片 3"/>
          <p:cNvPicPr>
            <a:picLocks noChangeAspect="1"/>
          </p:cNvPicPr>
          <p:nvPr/>
        </p:nvPicPr>
        <p:blipFill>
          <a:blip r:embed="rId3"/>
          <a:stretch>
            <a:fillRect/>
          </a:stretch>
        </p:blipFill>
        <p:spPr>
          <a:xfrm>
            <a:off x="396849" y="743547"/>
            <a:ext cx="5414291" cy="5055839"/>
          </a:xfrm>
          <a:prstGeom prst="rect">
            <a:avLst/>
          </a:prstGeom>
        </p:spPr>
      </p:pic>
      <p:pic>
        <p:nvPicPr>
          <p:cNvPr id="6" name="图片 5"/>
          <p:cNvPicPr>
            <a:picLocks noChangeAspect="1"/>
          </p:cNvPicPr>
          <p:nvPr/>
        </p:nvPicPr>
        <p:blipFill>
          <a:blip r:embed="rId4"/>
          <a:stretch>
            <a:fillRect/>
          </a:stretch>
        </p:blipFill>
        <p:spPr>
          <a:xfrm>
            <a:off x="6401795" y="2411942"/>
            <a:ext cx="5528130" cy="3322760"/>
          </a:xfrm>
          <a:prstGeom prst="rect">
            <a:avLst/>
          </a:prstGeom>
        </p:spPr>
      </p:pic>
    </p:spTree>
    <p:extLst>
      <p:ext uri="{BB962C8B-B14F-4D97-AF65-F5344CB8AC3E}">
        <p14:creationId xmlns:p14="http://schemas.microsoft.com/office/powerpoint/2010/main" val="422693865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FA39084A-E809-4549-B1F4-24061408E8B8}" type="slidenum">
              <a:rPr lang="zh-CN" altLang="en-US" smtClean="0"/>
              <a:t>11</a:t>
            </a:fld>
            <a:endParaRPr lang="zh-CN" altLang="en-US" dirty="0"/>
          </a:p>
        </p:txBody>
      </p:sp>
      <p:sp>
        <p:nvSpPr>
          <p:cNvPr id="7" name="文本框 6"/>
          <p:cNvSpPr txBox="1"/>
          <p:nvPr/>
        </p:nvSpPr>
        <p:spPr>
          <a:xfrm>
            <a:off x="3247401" y="280973"/>
            <a:ext cx="5521708" cy="461665"/>
          </a:xfrm>
          <a:prstGeom prst="rect">
            <a:avLst/>
          </a:prstGeom>
          <a:noFill/>
        </p:spPr>
        <p:txBody>
          <a:bodyPr wrap="square" rtlCol="0">
            <a:spAutoFit/>
          </a:bodyPr>
          <a:lstStyle/>
          <a:p>
            <a:pPr algn="ctr" defTabSz="914400"/>
            <a:r>
              <a:rPr lang="en-US" altLang="zh-CN" sz="2400" dirty="0" smtClean="0">
                <a:latin typeface="Adobe Garamond Pro Bold" panose="02020702060506020403" pitchFamily="18" charset="0"/>
              </a:rPr>
              <a:t>CESM_CAM—</a:t>
            </a:r>
            <a:r>
              <a:rPr lang="en-US" altLang="zh-CN" sz="2400" dirty="0" smtClean="0">
                <a:latin typeface="Adobe Garamond Pro Bold" panose="02020702060506020403" pitchFamily="18" charset="0"/>
              </a:rPr>
              <a:t>optimal case</a:t>
            </a:r>
            <a:endParaRPr lang="zh-CN" altLang="en-US" sz="2400" dirty="0">
              <a:latin typeface="Adobe Garamond Pro Bold" panose="02020702060506020403" pitchFamily="18" charset="0"/>
            </a:endParaRPr>
          </a:p>
        </p:txBody>
      </p:sp>
      <p:sp>
        <p:nvSpPr>
          <p:cNvPr id="8" name="文本框 7"/>
          <p:cNvSpPr txBox="1"/>
          <p:nvPr/>
        </p:nvSpPr>
        <p:spPr>
          <a:xfrm>
            <a:off x="1038294" y="6117564"/>
            <a:ext cx="11316076" cy="646331"/>
          </a:xfrm>
          <a:prstGeom prst="rect">
            <a:avLst/>
          </a:prstGeom>
          <a:noFill/>
        </p:spPr>
        <p:txBody>
          <a:bodyPr wrap="square" rtlCol="0">
            <a:spAutoFit/>
          </a:bodyPr>
          <a:lstStyle/>
          <a:p>
            <a:r>
              <a:rPr lang="en-US" altLang="zh-CN" dirty="0">
                <a:ea typeface="宋体" panose="02010600030101010101" pitchFamily="2" charset="-122"/>
              </a:rPr>
              <a:t>Detail comparison of different output variables between the simulation with optimal parameters and control </a:t>
            </a:r>
            <a:r>
              <a:rPr lang="en-US" altLang="zh-CN" dirty="0" smtClean="0">
                <a:ea typeface="宋体" panose="02010600030101010101" pitchFamily="2" charset="-122"/>
              </a:rPr>
              <a:t>run</a:t>
            </a:r>
            <a:endParaRPr lang="en-US" altLang="zh-CN" dirty="0">
              <a:ea typeface="宋体" panose="02010600030101010101" pitchFamily="2" charset="-122"/>
            </a:endParaRPr>
          </a:p>
          <a:p>
            <a:endParaRPr lang="zh-CN" altLang="en-US" dirty="0"/>
          </a:p>
        </p:txBody>
      </p:sp>
      <p:pic>
        <p:nvPicPr>
          <p:cNvPr id="2" name="图片 1"/>
          <p:cNvPicPr>
            <a:picLocks noChangeAspect="1"/>
          </p:cNvPicPr>
          <p:nvPr/>
        </p:nvPicPr>
        <p:blipFill>
          <a:blip r:embed="rId2"/>
          <a:stretch>
            <a:fillRect/>
          </a:stretch>
        </p:blipFill>
        <p:spPr>
          <a:xfrm>
            <a:off x="197232" y="817417"/>
            <a:ext cx="3961287" cy="5171182"/>
          </a:xfrm>
          <a:prstGeom prst="rect">
            <a:avLst/>
          </a:prstGeom>
        </p:spPr>
      </p:pic>
      <p:pic>
        <p:nvPicPr>
          <p:cNvPr id="11" name="图片 10"/>
          <p:cNvPicPr>
            <a:picLocks noChangeAspect="1"/>
          </p:cNvPicPr>
          <p:nvPr/>
        </p:nvPicPr>
        <p:blipFill>
          <a:blip r:embed="rId3"/>
          <a:stretch>
            <a:fillRect/>
          </a:stretch>
        </p:blipFill>
        <p:spPr>
          <a:xfrm>
            <a:off x="4129260" y="815854"/>
            <a:ext cx="4015874" cy="5284280"/>
          </a:xfrm>
          <a:prstGeom prst="rect">
            <a:avLst/>
          </a:prstGeom>
        </p:spPr>
      </p:pic>
      <p:pic>
        <p:nvPicPr>
          <p:cNvPr id="12" name="图片 11"/>
          <p:cNvPicPr>
            <a:picLocks noChangeAspect="1"/>
          </p:cNvPicPr>
          <p:nvPr/>
        </p:nvPicPr>
        <p:blipFill>
          <a:blip r:embed="rId4"/>
          <a:stretch>
            <a:fillRect/>
          </a:stretch>
        </p:blipFill>
        <p:spPr>
          <a:xfrm>
            <a:off x="8007409" y="992807"/>
            <a:ext cx="3817252" cy="4995792"/>
          </a:xfrm>
          <a:prstGeom prst="rect">
            <a:avLst/>
          </a:prstGeom>
        </p:spPr>
      </p:pic>
    </p:spTree>
    <p:extLst>
      <p:ext uri="{BB962C8B-B14F-4D97-AF65-F5344CB8AC3E}">
        <p14:creationId xmlns:p14="http://schemas.microsoft.com/office/powerpoint/2010/main" val="199466197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FA39084A-E809-4549-B1F4-24061408E8B8}" type="slidenum">
              <a:rPr lang="zh-CN" altLang="en-US" smtClean="0"/>
              <a:t>12</a:t>
            </a:fld>
            <a:endParaRPr lang="zh-CN" altLang="en-US" dirty="0"/>
          </a:p>
        </p:txBody>
      </p:sp>
      <p:sp>
        <p:nvSpPr>
          <p:cNvPr id="8" name="文本框 7"/>
          <p:cNvSpPr txBox="1"/>
          <p:nvPr/>
        </p:nvSpPr>
        <p:spPr>
          <a:xfrm>
            <a:off x="978473" y="6211669"/>
            <a:ext cx="11316076" cy="646331"/>
          </a:xfrm>
          <a:prstGeom prst="rect">
            <a:avLst/>
          </a:prstGeom>
          <a:noFill/>
        </p:spPr>
        <p:txBody>
          <a:bodyPr wrap="square" rtlCol="0">
            <a:spAutoFit/>
          </a:bodyPr>
          <a:lstStyle/>
          <a:p>
            <a:r>
              <a:rPr lang="en-US" altLang="zh-CN" dirty="0">
                <a:ea typeface="宋体" panose="02010600030101010101" pitchFamily="2" charset="-122"/>
              </a:rPr>
              <a:t>Detail comparison of different output variables between the simulation with optimal parameters and control </a:t>
            </a:r>
            <a:r>
              <a:rPr lang="en-US" altLang="zh-CN" dirty="0" smtClean="0">
                <a:ea typeface="宋体" panose="02010600030101010101" pitchFamily="2" charset="-122"/>
              </a:rPr>
              <a:t>run</a:t>
            </a:r>
            <a:endParaRPr lang="en-US" altLang="zh-CN" dirty="0">
              <a:ea typeface="宋体" panose="02010600030101010101" pitchFamily="2" charset="-122"/>
            </a:endParaRPr>
          </a:p>
          <a:p>
            <a:endParaRPr lang="zh-CN" altLang="en-US" dirty="0"/>
          </a:p>
        </p:txBody>
      </p:sp>
      <p:pic>
        <p:nvPicPr>
          <p:cNvPr id="13" name="图片 12"/>
          <p:cNvPicPr>
            <a:picLocks noChangeAspect="1"/>
          </p:cNvPicPr>
          <p:nvPr/>
        </p:nvPicPr>
        <p:blipFill>
          <a:blip r:embed="rId2"/>
          <a:stretch>
            <a:fillRect/>
          </a:stretch>
        </p:blipFill>
        <p:spPr>
          <a:xfrm>
            <a:off x="1596152" y="790545"/>
            <a:ext cx="4103894" cy="5320373"/>
          </a:xfrm>
          <a:prstGeom prst="rect">
            <a:avLst/>
          </a:prstGeom>
        </p:spPr>
      </p:pic>
      <p:pic>
        <p:nvPicPr>
          <p:cNvPr id="3" name="图片 2"/>
          <p:cNvPicPr>
            <a:picLocks noChangeAspect="1"/>
          </p:cNvPicPr>
          <p:nvPr/>
        </p:nvPicPr>
        <p:blipFill>
          <a:blip r:embed="rId3"/>
          <a:stretch>
            <a:fillRect/>
          </a:stretch>
        </p:blipFill>
        <p:spPr>
          <a:xfrm>
            <a:off x="5634061" y="736915"/>
            <a:ext cx="4669833" cy="5517421"/>
          </a:xfrm>
          <a:prstGeom prst="rect">
            <a:avLst/>
          </a:prstGeom>
        </p:spPr>
      </p:pic>
      <p:sp>
        <p:nvSpPr>
          <p:cNvPr id="7" name="文本框 6"/>
          <p:cNvSpPr txBox="1"/>
          <p:nvPr/>
        </p:nvSpPr>
        <p:spPr>
          <a:xfrm>
            <a:off x="3448607" y="418667"/>
            <a:ext cx="5521708" cy="461665"/>
          </a:xfrm>
          <a:prstGeom prst="rect">
            <a:avLst/>
          </a:prstGeom>
          <a:noFill/>
        </p:spPr>
        <p:txBody>
          <a:bodyPr wrap="square" rtlCol="0">
            <a:spAutoFit/>
          </a:bodyPr>
          <a:lstStyle/>
          <a:p>
            <a:pPr algn="ctr" defTabSz="914400"/>
            <a:r>
              <a:rPr lang="en-US" altLang="zh-CN" sz="2400" dirty="0" smtClean="0">
                <a:latin typeface="Adobe Garamond Pro Bold" panose="02020702060506020403" pitchFamily="18" charset="0"/>
              </a:rPr>
              <a:t>CESM_CAM—optimal case </a:t>
            </a:r>
            <a:endParaRPr lang="zh-CN" altLang="en-US" sz="2400" dirty="0">
              <a:latin typeface="Adobe Garamond Pro Bold" panose="02020702060506020403" pitchFamily="18" charset="0"/>
            </a:endParaRPr>
          </a:p>
        </p:txBody>
      </p:sp>
    </p:spTree>
    <p:extLst>
      <p:ext uri="{BB962C8B-B14F-4D97-AF65-F5344CB8AC3E}">
        <p14:creationId xmlns:p14="http://schemas.microsoft.com/office/powerpoint/2010/main" val="20387554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p:cNvSpPr>
            <a:spLocks noChangeArrowheads="1"/>
          </p:cNvSpPr>
          <p:nvPr/>
        </p:nvSpPr>
        <p:spPr bwMode="auto">
          <a:xfrm>
            <a:off x="-19050" y="1833564"/>
            <a:ext cx="12192000" cy="1809750"/>
          </a:xfrm>
          <a:prstGeom prst="flowChartProcess">
            <a:avLst/>
          </a:prstGeom>
          <a:solidFill>
            <a:schemeClr val="accent1">
              <a:alpha val="50000"/>
            </a:scheme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2" name="标题 1"/>
          <p:cNvSpPr>
            <a:spLocks noGrp="1"/>
          </p:cNvSpPr>
          <p:nvPr>
            <p:ph type="ctrTitle"/>
          </p:nvPr>
        </p:nvSpPr>
        <p:spPr>
          <a:xfrm>
            <a:off x="2381252" y="1479947"/>
            <a:ext cx="8343720" cy="1767455"/>
          </a:xfrm>
        </p:spPr>
        <p:txBody>
          <a:bodyPr>
            <a:noAutofit/>
          </a:bodyPr>
          <a:lstStyle/>
          <a:p>
            <a:pPr>
              <a:lnSpc>
                <a:spcPct val="150000"/>
              </a:lnSpc>
            </a:pPr>
            <a:r>
              <a:rPr lang="en-US" altLang="zh-CN" sz="6600" b="1" dirty="0" smtClean="0">
                <a:latin typeface="Rage Italic" panose="03070502040507070304" pitchFamily="66" charset="0"/>
              </a:rPr>
              <a:t>Thank you very much</a:t>
            </a:r>
            <a:endParaRPr lang="zh-CN" altLang="en-US" sz="6600" b="1" dirty="0">
              <a:latin typeface="Rage Italic" panose="03070502040507070304" pitchFamily="66" charset="0"/>
            </a:endParaRPr>
          </a:p>
        </p:txBody>
      </p:sp>
      <p:sp>
        <p:nvSpPr>
          <p:cNvPr id="3" name="副标题 2"/>
          <p:cNvSpPr>
            <a:spLocks noGrp="1"/>
          </p:cNvSpPr>
          <p:nvPr>
            <p:ph type="subTitle" idx="1"/>
          </p:nvPr>
        </p:nvSpPr>
        <p:spPr>
          <a:xfrm>
            <a:off x="2619375" y="4097893"/>
            <a:ext cx="6858000" cy="1241822"/>
          </a:xfrm>
        </p:spPr>
        <p:txBody>
          <a:bodyPr/>
          <a:lstStyle/>
          <a:p>
            <a:r>
              <a:rPr lang="zh-CN" altLang="en-US" dirty="0" smtClean="0"/>
              <a:t>吴利</a:t>
            </a:r>
            <a:endParaRPr lang="zh-CN" altLang="en-US" dirty="0"/>
          </a:p>
        </p:txBody>
      </p:sp>
    </p:spTree>
    <p:extLst>
      <p:ext uri="{BB962C8B-B14F-4D97-AF65-F5344CB8AC3E}">
        <p14:creationId xmlns:p14="http://schemas.microsoft.com/office/powerpoint/2010/main" val="75009532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021704" y="1434069"/>
            <a:ext cx="6857999" cy="1738938"/>
          </a:xfrm>
          <a:prstGeom prst="rect">
            <a:avLst/>
          </a:prstGeom>
          <a:noFill/>
        </p:spPr>
        <p:txBody>
          <a:bodyPr wrap="square" rtlCol="0">
            <a:spAutoFit/>
          </a:bodyPr>
          <a:lstStyle/>
          <a:p>
            <a:pPr marL="257175" indent="-257175">
              <a:buAutoNum type="arabicParenBoth"/>
            </a:pPr>
            <a:r>
              <a:rPr lang="en-US" altLang="zh-CN" sz="2000" dirty="0" smtClean="0"/>
              <a:t>Uncertainty </a:t>
            </a:r>
            <a:r>
              <a:rPr lang="en-US" altLang="zh-CN" sz="2000" dirty="0"/>
              <a:t>of physical parameters</a:t>
            </a:r>
            <a:endParaRPr lang="en-US" altLang="zh-CN" sz="2000" dirty="0" smtClean="0"/>
          </a:p>
          <a:p>
            <a:r>
              <a:rPr lang="en-US" altLang="zh-CN" sz="2000" dirty="0" smtClean="0"/>
              <a:t>(</a:t>
            </a:r>
            <a:r>
              <a:rPr lang="en-US" altLang="zh-CN" sz="2000" dirty="0"/>
              <a:t>2) </a:t>
            </a:r>
            <a:r>
              <a:rPr lang="en-US" altLang="zh-CN" sz="2000" dirty="0">
                <a:ea typeface="宋体" panose="02010600030101010101" pitchFamily="2" charset="-122"/>
              </a:rPr>
              <a:t>Current research status and problem of parameter calibration </a:t>
            </a:r>
            <a:r>
              <a:rPr lang="en-US" altLang="zh-CN" sz="2000" dirty="0" smtClean="0">
                <a:ea typeface="宋体" panose="02010600030101010101" pitchFamily="2" charset="-122"/>
              </a:rPr>
              <a:t>methods</a:t>
            </a:r>
          </a:p>
          <a:p>
            <a:r>
              <a:rPr lang="en-US" altLang="zh-CN" sz="2000" dirty="0" smtClean="0"/>
              <a:t>(3) Radiation </a:t>
            </a:r>
            <a:r>
              <a:rPr lang="en-US" altLang="zh-CN" sz="2000" dirty="0"/>
              <a:t>imbalance in climate model</a:t>
            </a:r>
          </a:p>
          <a:p>
            <a:endParaRPr lang="en-US" altLang="zh-CN" sz="1350" dirty="0"/>
          </a:p>
          <a:p>
            <a:r>
              <a:rPr lang="en-US" altLang="zh-CN" sz="1350" dirty="0"/>
              <a:t> </a:t>
            </a:r>
            <a:endParaRPr lang="zh-CN" altLang="en-US" sz="1350" dirty="0"/>
          </a:p>
        </p:txBody>
      </p:sp>
      <p:sp>
        <p:nvSpPr>
          <p:cNvPr id="10" name="文本框 9"/>
          <p:cNvSpPr txBox="1"/>
          <p:nvPr/>
        </p:nvSpPr>
        <p:spPr>
          <a:xfrm>
            <a:off x="3021704" y="3281006"/>
            <a:ext cx="6286500" cy="400110"/>
          </a:xfrm>
          <a:prstGeom prst="rect">
            <a:avLst/>
          </a:prstGeom>
          <a:noFill/>
        </p:spPr>
        <p:txBody>
          <a:bodyPr wrap="square" rtlCol="0">
            <a:spAutoFit/>
          </a:bodyPr>
          <a:lstStyle/>
          <a:p>
            <a:r>
              <a:rPr lang="en-US" altLang="zh-CN" sz="2000" dirty="0" smtClean="0"/>
              <a:t>(1) </a:t>
            </a:r>
            <a:r>
              <a:rPr lang="en-US" altLang="zh-CN" sz="2000" dirty="0"/>
              <a:t>New algorithm for climate </a:t>
            </a:r>
            <a:r>
              <a:rPr lang="en-US" altLang="zh-CN" sz="2000" dirty="0" smtClean="0"/>
              <a:t>models</a:t>
            </a:r>
            <a:endParaRPr lang="en-US" altLang="zh-CN" sz="2000" dirty="0"/>
          </a:p>
        </p:txBody>
      </p:sp>
      <p:sp>
        <p:nvSpPr>
          <p:cNvPr id="11" name="文本框 10"/>
          <p:cNvSpPr txBox="1"/>
          <p:nvPr/>
        </p:nvSpPr>
        <p:spPr>
          <a:xfrm>
            <a:off x="3021704" y="4231891"/>
            <a:ext cx="6286500" cy="400110"/>
          </a:xfrm>
          <a:prstGeom prst="rect">
            <a:avLst/>
          </a:prstGeom>
          <a:noFill/>
        </p:spPr>
        <p:txBody>
          <a:bodyPr wrap="square" rtlCol="0">
            <a:spAutoFit/>
          </a:bodyPr>
          <a:lstStyle/>
          <a:p>
            <a:pPr marL="257175" indent="-257175">
              <a:buAutoNum type="arabicParenBoth"/>
            </a:pPr>
            <a:r>
              <a:rPr lang="en-US" altLang="zh-CN" sz="2000" dirty="0" smtClean="0"/>
              <a:t>CESM1.2.1_CAM5</a:t>
            </a:r>
            <a:r>
              <a:rPr lang="en-US" altLang="zh-CN" sz="1350" dirty="0" smtClean="0"/>
              <a:t> </a:t>
            </a:r>
            <a:endParaRPr lang="zh-CN" altLang="en-US" sz="1350" dirty="0"/>
          </a:p>
        </p:txBody>
      </p:sp>
      <p:sp>
        <p:nvSpPr>
          <p:cNvPr id="12" name="文本框 11"/>
          <p:cNvSpPr txBox="1"/>
          <p:nvPr/>
        </p:nvSpPr>
        <p:spPr>
          <a:xfrm>
            <a:off x="3021704" y="5377487"/>
            <a:ext cx="6286500" cy="400110"/>
          </a:xfrm>
          <a:prstGeom prst="rect">
            <a:avLst/>
          </a:prstGeom>
          <a:noFill/>
        </p:spPr>
        <p:txBody>
          <a:bodyPr wrap="square" rtlCol="0">
            <a:spAutoFit/>
          </a:bodyPr>
          <a:lstStyle/>
          <a:p>
            <a:r>
              <a:rPr lang="en-US" altLang="zh-CN" sz="2000" dirty="0"/>
              <a:t>(</a:t>
            </a:r>
            <a:r>
              <a:rPr lang="en-US" altLang="zh-CN" sz="2000" dirty="0" smtClean="0"/>
              <a:t>1)Problem case</a:t>
            </a:r>
            <a:endParaRPr lang="en-US" altLang="zh-CN" sz="2000" dirty="0"/>
          </a:p>
        </p:txBody>
      </p:sp>
      <p:sp>
        <p:nvSpPr>
          <p:cNvPr id="15" name="矩形 14"/>
          <p:cNvSpPr/>
          <p:nvPr/>
        </p:nvSpPr>
        <p:spPr>
          <a:xfrm>
            <a:off x="2905129" y="2786798"/>
            <a:ext cx="6324595" cy="42304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350" b="1" dirty="0">
              <a:solidFill>
                <a:schemeClr val="tx1"/>
              </a:solidFill>
              <a:latin typeface="Calibri" panose="020F0502020204030204" pitchFamily="34" charset="0"/>
              <a:cs typeface="Calibri" panose="020F0502020204030204" pitchFamily="34" charset="0"/>
            </a:endParaRPr>
          </a:p>
          <a:p>
            <a:pPr algn="ctr"/>
            <a:r>
              <a:rPr lang="en-US" altLang="zh-CN" sz="2400" b="1" dirty="0">
                <a:solidFill>
                  <a:schemeClr val="tx1"/>
                </a:solidFill>
                <a:latin typeface="Calibri" panose="020F0502020204030204" pitchFamily="34" charset="0"/>
                <a:cs typeface="Calibri" panose="020F0502020204030204" pitchFamily="34" charset="0"/>
              </a:rPr>
              <a:t>2</a:t>
            </a:r>
            <a:r>
              <a:rPr lang="en-US" altLang="zh-CN" sz="2400" b="1" dirty="0" smtClean="0">
                <a:solidFill>
                  <a:schemeClr val="tx1"/>
                </a:solidFill>
                <a:latin typeface="Calibri" panose="020F0502020204030204" pitchFamily="34" charset="0"/>
                <a:cs typeface="Calibri" panose="020F0502020204030204" pitchFamily="34" charset="0"/>
              </a:rPr>
              <a:t> </a:t>
            </a:r>
            <a:r>
              <a:rPr lang="en-US" altLang="zh-CN" sz="2400" b="1" dirty="0">
                <a:solidFill>
                  <a:schemeClr val="tx1"/>
                </a:solidFill>
                <a:latin typeface="Calibri" panose="020F0502020204030204" pitchFamily="34" charset="0"/>
                <a:cs typeface="Calibri" panose="020F0502020204030204" pitchFamily="34" charset="0"/>
              </a:rPr>
              <a:t>Method </a:t>
            </a:r>
          </a:p>
          <a:p>
            <a:pPr algn="ctr"/>
            <a:endParaRPr lang="zh-CN" altLang="en-US" sz="1350" dirty="0"/>
          </a:p>
        </p:txBody>
      </p:sp>
      <p:sp>
        <p:nvSpPr>
          <p:cNvPr id="16" name="矩形 15"/>
          <p:cNvSpPr/>
          <p:nvPr/>
        </p:nvSpPr>
        <p:spPr>
          <a:xfrm>
            <a:off x="2905129" y="3829257"/>
            <a:ext cx="6324595" cy="40263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350" b="1" dirty="0">
              <a:solidFill>
                <a:schemeClr val="tx1"/>
              </a:solidFill>
              <a:latin typeface="Calibri" panose="020F0502020204030204" pitchFamily="34" charset="0"/>
              <a:cs typeface="Calibri" panose="020F0502020204030204" pitchFamily="34" charset="0"/>
            </a:endParaRPr>
          </a:p>
          <a:p>
            <a:pPr algn="ctr"/>
            <a:r>
              <a:rPr lang="en-US" altLang="zh-CN" sz="2400" b="1" dirty="0">
                <a:solidFill>
                  <a:schemeClr val="tx1"/>
                </a:solidFill>
                <a:latin typeface="Calibri" panose="020F0502020204030204" pitchFamily="34" charset="0"/>
                <a:cs typeface="Calibri" panose="020F0502020204030204" pitchFamily="34" charset="0"/>
              </a:rPr>
              <a:t>3</a:t>
            </a:r>
            <a:r>
              <a:rPr lang="en-US" altLang="zh-CN" sz="2400" b="1" dirty="0" smtClean="0">
                <a:solidFill>
                  <a:schemeClr val="tx1"/>
                </a:solidFill>
                <a:latin typeface="Calibri" panose="020F0502020204030204" pitchFamily="34" charset="0"/>
                <a:cs typeface="Calibri" panose="020F0502020204030204" pitchFamily="34" charset="0"/>
              </a:rPr>
              <a:t> Study Cases</a:t>
            </a:r>
            <a:endParaRPr lang="zh-CN" altLang="en-US" sz="2400" b="1" dirty="0">
              <a:solidFill>
                <a:schemeClr val="tx1"/>
              </a:solidFill>
              <a:latin typeface="Calibri" panose="020F0502020204030204" pitchFamily="34" charset="0"/>
              <a:cs typeface="Calibri" panose="020F0502020204030204" pitchFamily="34" charset="0"/>
            </a:endParaRPr>
          </a:p>
          <a:p>
            <a:pPr algn="ctr"/>
            <a:endParaRPr lang="zh-CN" altLang="en-US" sz="1350" dirty="0"/>
          </a:p>
        </p:txBody>
      </p:sp>
      <p:sp>
        <p:nvSpPr>
          <p:cNvPr id="17" name="矩形 16"/>
          <p:cNvSpPr/>
          <p:nvPr/>
        </p:nvSpPr>
        <p:spPr>
          <a:xfrm>
            <a:off x="2905130" y="4896563"/>
            <a:ext cx="6324594" cy="35183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350" b="1" dirty="0">
              <a:solidFill>
                <a:schemeClr val="tx1"/>
              </a:solidFill>
              <a:latin typeface="Calibri" panose="020F0502020204030204" pitchFamily="34" charset="0"/>
              <a:cs typeface="Calibri" panose="020F0502020204030204" pitchFamily="34" charset="0"/>
            </a:endParaRPr>
          </a:p>
          <a:p>
            <a:pPr algn="ctr"/>
            <a:r>
              <a:rPr lang="en-US" altLang="zh-CN" sz="2400" b="1" dirty="0">
                <a:solidFill>
                  <a:schemeClr val="tx1"/>
                </a:solidFill>
                <a:latin typeface="Calibri" panose="020F0502020204030204" pitchFamily="34" charset="0"/>
                <a:cs typeface="Calibri" panose="020F0502020204030204" pitchFamily="34" charset="0"/>
              </a:rPr>
              <a:t>4</a:t>
            </a:r>
            <a:r>
              <a:rPr lang="en-US" altLang="zh-CN" sz="2400" b="1" dirty="0" smtClean="0">
                <a:solidFill>
                  <a:schemeClr val="tx1"/>
                </a:solidFill>
                <a:latin typeface="Calibri" panose="020F0502020204030204" pitchFamily="34" charset="0"/>
                <a:cs typeface="Calibri" panose="020F0502020204030204" pitchFamily="34" charset="0"/>
              </a:rPr>
              <a:t> </a:t>
            </a:r>
            <a:r>
              <a:rPr lang="en-US" altLang="zh-CN" sz="2400" b="1" dirty="0" smtClean="0">
                <a:solidFill>
                  <a:schemeClr val="tx1"/>
                </a:solidFill>
                <a:latin typeface="Calibri" panose="020F0502020204030204" pitchFamily="34" charset="0"/>
                <a:cs typeface="Calibri" panose="020F0502020204030204" pitchFamily="34" charset="0"/>
              </a:rPr>
              <a:t>results</a:t>
            </a:r>
            <a:endParaRPr lang="zh-CN" altLang="en-US" sz="2400" b="1" dirty="0">
              <a:solidFill>
                <a:schemeClr val="tx1"/>
              </a:solidFill>
              <a:latin typeface="Calibri" panose="020F0502020204030204" pitchFamily="34" charset="0"/>
              <a:cs typeface="Calibri" panose="020F0502020204030204" pitchFamily="34" charset="0"/>
            </a:endParaRPr>
          </a:p>
          <a:p>
            <a:pPr algn="ctr"/>
            <a:endParaRPr lang="zh-CN" altLang="en-US" sz="1350" dirty="0"/>
          </a:p>
        </p:txBody>
      </p:sp>
      <p:sp>
        <p:nvSpPr>
          <p:cNvPr id="18" name="矩形 17"/>
          <p:cNvSpPr/>
          <p:nvPr/>
        </p:nvSpPr>
        <p:spPr>
          <a:xfrm>
            <a:off x="2905128" y="914602"/>
            <a:ext cx="6324595" cy="4353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350" b="1" dirty="0">
              <a:solidFill>
                <a:schemeClr val="tx1"/>
              </a:solidFill>
              <a:latin typeface="Calibri" panose="020F0502020204030204" pitchFamily="34" charset="0"/>
              <a:cs typeface="Calibri" panose="020F0502020204030204" pitchFamily="34" charset="0"/>
            </a:endParaRPr>
          </a:p>
          <a:p>
            <a:pPr algn="ctr"/>
            <a:r>
              <a:rPr lang="en-US" altLang="zh-CN" sz="2400" b="1" dirty="0">
                <a:solidFill>
                  <a:schemeClr val="tx1"/>
                </a:solidFill>
                <a:latin typeface="Calibri" panose="020F0502020204030204" pitchFamily="34" charset="0"/>
                <a:cs typeface="Calibri" panose="020F0502020204030204" pitchFamily="34" charset="0"/>
              </a:rPr>
              <a:t>1 Introduction </a:t>
            </a:r>
          </a:p>
          <a:p>
            <a:pPr algn="ctr"/>
            <a:endParaRPr lang="zh-CN" altLang="en-US" sz="1350" dirty="0"/>
          </a:p>
        </p:txBody>
      </p:sp>
      <p:sp>
        <p:nvSpPr>
          <p:cNvPr id="3" name="矩形 2"/>
          <p:cNvSpPr/>
          <p:nvPr/>
        </p:nvSpPr>
        <p:spPr>
          <a:xfrm>
            <a:off x="-114300" y="538163"/>
            <a:ext cx="2543175" cy="4191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i="1" dirty="0" smtClean="0"/>
              <a:t>Content</a:t>
            </a:r>
            <a:endParaRPr lang="zh-CN" altLang="en-US" sz="2000" b="1" i="1" dirty="0"/>
          </a:p>
        </p:txBody>
      </p:sp>
      <p:sp>
        <p:nvSpPr>
          <p:cNvPr id="7" name="灯片编号占位符 6"/>
          <p:cNvSpPr>
            <a:spLocks noGrp="1"/>
          </p:cNvSpPr>
          <p:nvPr>
            <p:ph type="sldNum" sz="quarter" idx="12"/>
          </p:nvPr>
        </p:nvSpPr>
        <p:spPr/>
        <p:txBody>
          <a:bodyPr/>
          <a:lstStyle/>
          <a:p>
            <a:fld id="{FA39084A-E809-4549-B1F4-24061408E8B8}" type="slidenum">
              <a:rPr lang="zh-CN" altLang="en-US" smtClean="0"/>
              <a:t>2</a:t>
            </a:fld>
            <a:endParaRPr lang="zh-CN" altLang="en-US" dirty="0"/>
          </a:p>
        </p:txBody>
      </p:sp>
      <p:sp>
        <p:nvSpPr>
          <p:cNvPr id="13" name="文本框 12"/>
          <p:cNvSpPr txBox="1"/>
          <p:nvPr/>
        </p:nvSpPr>
        <p:spPr>
          <a:xfrm>
            <a:off x="3021704" y="5718119"/>
            <a:ext cx="6286500" cy="400110"/>
          </a:xfrm>
          <a:prstGeom prst="rect">
            <a:avLst/>
          </a:prstGeom>
          <a:noFill/>
        </p:spPr>
        <p:txBody>
          <a:bodyPr wrap="square" rtlCol="0">
            <a:spAutoFit/>
          </a:bodyPr>
          <a:lstStyle/>
          <a:p>
            <a:r>
              <a:rPr lang="en-US" altLang="zh-CN" sz="2000" dirty="0" smtClean="0"/>
              <a:t>(2</a:t>
            </a:r>
            <a:r>
              <a:rPr lang="en-US" altLang="zh-CN" sz="2000" dirty="0"/>
              <a:t>) </a:t>
            </a:r>
            <a:r>
              <a:rPr lang="en-US" altLang="zh-CN" sz="2000" dirty="0" smtClean="0"/>
              <a:t>Optimal case</a:t>
            </a:r>
            <a:endParaRPr lang="en-US" altLang="zh-CN" sz="2000" dirty="0"/>
          </a:p>
        </p:txBody>
      </p:sp>
    </p:spTree>
    <p:extLst>
      <p:ext uri="{BB962C8B-B14F-4D97-AF65-F5344CB8AC3E}">
        <p14:creationId xmlns:p14="http://schemas.microsoft.com/office/powerpoint/2010/main" val="168345833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7168" y="1500176"/>
            <a:ext cx="5092104" cy="2774477"/>
          </a:xfrm>
          <a:prstGeom prst="rect">
            <a:avLst/>
          </a:prstGeom>
        </p:spPr>
      </p:pic>
      <p:grpSp>
        <p:nvGrpSpPr>
          <p:cNvPr id="3" name="组 2"/>
          <p:cNvGrpSpPr/>
          <p:nvPr/>
        </p:nvGrpSpPr>
        <p:grpSpPr>
          <a:xfrm>
            <a:off x="6142196" y="1333491"/>
            <a:ext cx="4825035" cy="3548072"/>
            <a:chOff x="6524624" y="828280"/>
            <a:chExt cx="5411729" cy="5403967"/>
          </a:xfrm>
        </p:grpSpPr>
        <p:sp>
          <p:nvSpPr>
            <p:cNvPr id="4" name="矩形 3"/>
            <p:cNvSpPr/>
            <p:nvPr/>
          </p:nvSpPr>
          <p:spPr>
            <a:xfrm rot="5400000">
              <a:off x="4722553" y="3177593"/>
              <a:ext cx="4071998" cy="467856"/>
            </a:xfrm>
            <a:prstGeom prst="rect">
              <a:avLst/>
            </a:prstGeom>
          </p:spPr>
          <p:txBody>
            <a:bodyPr wrap="none">
              <a:spAutoFit/>
            </a:bodyPr>
            <a:lstStyle/>
            <a:p>
              <a:r>
                <a:rPr lang="zh-CN" altLang="en-US" sz="1500" dirty="0"/>
                <a:t>不同模拟的温度差别（℃）</a:t>
              </a:r>
            </a:p>
          </p:txBody>
        </p:sp>
        <p:graphicFrame>
          <p:nvGraphicFramePr>
            <p:cNvPr id="5" name="图表 4"/>
            <p:cNvGraphicFramePr/>
            <p:nvPr>
              <p:extLst>
                <p:ext uri="{D42A27DB-BD31-4B8C-83A1-F6EECF244321}">
                  <p14:modId xmlns:p14="http://schemas.microsoft.com/office/powerpoint/2010/main" val="1905708944"/>
                </p:ext>
              </p:extLst>
            </p:nvPr>
          </p:nvGraphicFramePr>
          <p:xfrm>
            <a:off x="6992481" y="828280"/>
            <a:ext cx="4943872" cy="4733476"/>
          </p:xfrm>
          <a:graphic>
            <a:graphicData uri="http://schemas.openxmlformats.org/drawingml/2006/chart">
              <c:chart xmlns:c="http://schemas.openxmlformats.org/drawingml/2006/chart" xmlns:r="http://schemas.openxmlformats.org/officeDocument/2006/relationships" r:id="rId4"/>
            </a:graphicData>
          </a:graphic>
        </p:graphicFrame>
        <p:sp>
          <p:nvSpPr>
            <p:cNvPr id="6" name="矩形 5"/>
            <p:cNvSpPr/>
            <p:nvPr/>
          </p:nvSpPr>
          <p:spPr>
            <a:xfrm>
              <a:off x="8853558" y="5704396"/>
              <a:ext cx="1938262" cy="527851"/>
            </a:xfrm>
            <a:prstGeom prst="rect">
              <a:avLst/>
            </a:prstGeom>
          </p:spPr>
          <p:txBody>
            <a:bodyPr wrap="none">
              <a:spAutoFit/>
            </a:bodyPr>
            <a:lstStyle/>
            <a:p>
              <a:r>
                <a:rPr lang="zh-CN" altLang="en-US" sz="1500" dirty="0"/>
                <a:t>不同模拟场景</a:t>
              </a:r>
            </a:p>
          </p:txBody>
        </p:sp>
        <p:sp>
          <p:nvSpPr>
            <p:cNvPr id="7" name="矩形 6"/>
            <p:cNvSpPr/>
            <p:nvPr/>
          </p:nvSpPr>
          <p:spPr>
            <a:xfrm>
              <a:off x="10965426" y="1409505"/>
              <a:ext cx="751344" cy="400403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350"/>
            </a:p>
          </p:txBody>
        </p:sp>
      </p:grpSp>
      <p:sp>
        <p:nvSpPr>
          <p:cNvPr id="10" name="文本框 7"/>
          <p:cNvSpPr txBox="1"/>
          <p:nvPr/>
        </p:nvSpPr>
        <p:spPr>
          <a:xfrm>
            <a:off x="3244908" y="678174"/>
            <a:ext cx="6018404" cy="46166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2400" dirty="0">
                <a:latin typeface="Adobe Garamond Pro Bold" panose="02020702060506020403" pitchFamily="18" charset="0"/>
              </a:rPr>
              <a:t>Uncertainty of physical parameters</a:t>
            </a:r>
            <a:endParaRPr lang="zh-CN" altLang="en-US" sz="2400" dirty="0">
              <a:latin typeface="Adobe Garamond Pro Bold" panose="02020702060506020403" pitchFamily="18" charset="0"/>
            </a:endParaRPr>
          </a:p>
        </p:txBody>
      </p:sp>
      <p:sp>
        <p:nvSpPr>
          <p:cNvPr id="13" name="灯片编号占位符 12"/>
          <p:cNvSpPr>
            <a:spLocks noGrp="1"/>
          </p:cNvSpPr>
          <p:nvPr>
            <p:ph type="sldNum" sz="quarter" idx="12"/>
          </p:nvPr>
        </p:nvSpPr>
        <p:spPr/>
        <p:txBody>
          <a:bodyPr/>
          <a:lstStyle/>
          <a:p>
            <a:fld id="{FA39084A-E809-4549-B1F4-24061408E8B8}" type="slidenum">
              <a:rPr lang="zh-CN" altLang="en-US" smtClean="0"/>
              <a:t>3</a:t>
            </a:fld>
            <a:endParaRPr lang="zh-CN" altLang="en-US"/>
          </a:p>
        </p:txBody>
      </p:sp>
      <p:sp>
        <p:nvSpPr>
          <p:cNvPr id="8" name="文本框 7"/>
          <p:cNvSpPr txBox="1"/>
          <p:nvPr/>
        </p:nvSpPr>
        <p:spPr>
          <a:xfrm>
            <a:off x="1515196" y="5214339"/>
            <a:ext cx="10522857" cy="369332"/>
          </a:xfrm>
          <a:prstGeom prst="rect">
            <a:avLst/>
          </a:prstGeom>
          <a:noFill/>
        </p:spPr>
        <p:txBody>
          <a:bodyPr wrap="square" rtlCol="0">
            <a:spAutoFit/>
          </a:bodyPr>
          <a:lstStyle/>
          <a:p>
            <a:r>
              <a:rPr lang="en-US" altLang="zh-CN" dirty="0">
                <a:ea typeface="宋体" panose="02010600030101010101" pitchFamily="2" charset="-122"/>
              </a:rPr>
              <a:t>The impact of the uncertainty of the physical parameters on the model simulation is </a:t>
            </a:r>
            <a:r>
              <a:rPr lang="en-US" altLang="zh-CN" dirty="0" smtClean="0">
                <a:ea typeface="宋体" panose="02010600030101010101" pitchFamily="2" charset="-122"/>
              </a:rPr>
              <a:t>enormous.</a:t>
            </a:r>
            <a:endParaRPr lang="zh-CN" altLang="en-US" dirty="0"/>
          </a:p>
        </p:txBody>
      </p:sp>
      <p:sp>
        <p:nvSpPr>
          <p:cNvPr id="11" name="矩形 10"/>
          <p:cNvSpPr/>
          <p:nvPr/>
        </p:nvSpPr>
        <p:spPr>
          <a:xfrm>
            <a:off x="2060628" y="4256674"/>
            <a:ext cx="2018501" cy="369332"/>
          </a:xfrm>
          <a:prstGeom prst="rect">
            <a:avLst/>
          </a:prstGeom>
        </p:spPr>
        <p:txBody>
          <a:bodyPr wrap="none">
            <a:spAutoFit/>
          </a:bodyPr>
          <a:lstStyle/>
          <a:p>
            <a:r>
              <a:rPr lang="zh-CN" altLang="en-US" dirty="0" smtClean="0"/>
              <a:t>图片来自</a:t>
            </a:r>
            <a:r>
              <a:rPr lang="en-US" altLang="zh-CN" dirty="0" smtClean="0"/>
              <a:t>IPCC</a:t>
            </a:r>
            <a:r>
              <a:rPr lang="zh-CN" altLang="en-US" dirty="0" smtClean="0"/>
              <a:t> </a:t>
            </a:r>
            <a:r>
              <a:rPr lang="en-US" altLang="zh-CN" dirty="0" smtClean="0"/>
              <a:t>AR5</a:t>
            </a:r>
            <a:endParaRPr lang="zh-CN" altLang="en-US" dirty="0"/>
          </a:p>
        </p:txBody>
      </p:sp>
    </p:spTree>
    <p:extLst>
      <p:ext uri="{BB962C8B-B14F-4D97-AF65-F5344CB8AC3E}">
        <p14:creationId xmlns:p14="http://schemas.microsoft.com/office/powerpoint/2010/main" val="331917500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a:off x="0" y="1293898"/>
            <a:ext cx="4210439" cy="3362583"/>
          </a:xfrm>
          <a:prstGeom prst="rect">
            <a:avLst/>
          </a:prstGeom>
        </p:spPr>
      </p:pic>
      <p:sp>
        <p:nvSpPr>
          <p:cNvPr id="6" name="矩形 5"/>
          <p:cNvSpPr/>
          <p:nvPr/>
        </p:nvSpPr>
        <p:spPr>
          <a:xfrm>
            <a:off x="524587" y="5130782"/>
            <a:ext cx="11493910" cy="646331"/>
          </a:xfrm>
          <a:prstGeom prst="rect">
            <a:avLst/>
          </a:prstGeom>
        </p:spPr>
        <p:txBody>
          <a:bodyPr wrap="square">
            <a:spAutoFit/>
          </a:bodyPr>
          <a:lstStyle/>
          <a:p>
            <a:r>
              <a:rPr lang="en-US" altLang="zh-CN" dirty="0">
                <a:latin typeface="Arial" panose="020B0604020202020204" pitchFamily="34" charset="0"/>
                <a:cs typeface="Arial" panose="020B0604020202020204" pitchFamily="34" charset="0"/>
              </a:rPr>
              <a:t>This energy balance tuning is crucial since a change by </a:t>
            </a:r>
            <a:r>
              <a:rPr lang="en-US" altLang="zh-CN" dirty="0">
                <a:solidFill>
                  <a:srgbClr val="C00000"/>
                </a:solidFill>
                <a:latin typeface="Arial" panose="020B0604020202020204" pitchFamily="34" charset="0"/>
                <a:cs typeface="Arial" panose="020B0604020202020204" pitchFamily="34" charset="0"/>
              </a:rPr>
              <a:t>1 W/m2 </a:t>
            </a:r>
            <a:r>
              <a:rPr lang="en-US" altLang="zh-CN" dirty="0">
                <a:latin typeface="Arial" panose="020B0604020202020204" pitchFamily="34" charset="0"/>
                <a:cs typeface="Arial" panose="020B0604020202020204" pitchFamily="34" charset="0"/>
              </a:rPr>
              <a:t>of the global energy balance produces typically a change of about </a:t>
            </a:r>
            <a:r>
              <a:rPr lang="en-US" altLang="zh-CN" dirty="0">
                <a:solidFill>
                  <a:srgbClr val="C00000"/>
                </a:solidFill>
                <a:latin typeface="Arial" panose="020B0604020202020204" pitchFamily="34" charset="0"/>
                <a:cs typeface="Arial" panose="020B0604020202020204" pitchFamily="34" charset="0"/>
              </a:rPr>
              <a:t>0.5 to 1.5 K </a:t>
            </a:r>
            <a:r>
              <a:rPr lang="en-US" altLang="zh-CN" dirty="0">
                <a:latin typeface="Arial" panose="020B0604020202020204" pitchFamily="34" charset="0"/>
                <a:cs typeface="Arial" panose="020B0604020202020204" pitchFamily="34" charset="0"/>
              </a:rPr>
              <a:t>in the </a:t>
            </a:r>
            <a:r>
              <a:rPr lang="en-US" altLang="zh-CN" dirty="0">
                <a:solidFill>
                  <a:srgbClr val="C00000"/>
                </a:solidFill>
                <a:latin typeface="Arial" panose="020B0604020202020204" pitchFamily="34" charset="0"/>
                <a:cs typeface="Arial" panose="020B0604020202020204" pitchFamily="34" charset="0"/>
              </a:rPr>
              <a:t>global mean surface temperature</a:t>
            </a:r>
            <a:r>
              <a:rPr lang="en-US" altLang="zh-CN" dirty="0">
                <a:latin typeface="Arial" panose="020B0604020202020204" pitchFamily="34" charset="0"/>
                <a:cs typeface="Arial" panose="020B0604020202020204" pitchFamily="34" charset="0"/>
              </a:rPr>
              <a:t> in coupled simulations</a:t>
            </a:r>
            <a:r>
              <a:rPr lang="en-US" altLang="zh-CN" baseline="30000" dirty="0">
                <a:latin typeface="Arial" panose="020B0604020202020204" pitchFamily="34" charset="0"/>
                <a:cs typeface="Arial" panose="020B0604020202020204" pitchFamily="34" charset="0"/>
              </a:rPr>
              <a:t>[1].</a:t>
            </a:r>
            <a:endParaRPr lang="zh-CN" altLang="en-US" baseline="30000" dirty="0">
              <a:latin typeface="Arial" panose="020B0604020202020204" pitchFamily="34" charset="0"/>
              <a:cs typeface="Arial" panose="020B0604020202020204" pitchFamily="34" charset="0"/>
            </a:endParaRPr>
          </a:p>
        </p:txBody>
      </p:sp>
      <p:sp>
        <p:nvSpPr>
          <p:cNvPr id="7" name="文本框 6"/>
          <p:cNvSpPr txBox="1"/>
          <p:nvPr/>
        </p:nvSpPr>
        <p:spPr>
          <a:xfrm>
            <a:off x="813717" y="6034471"/>
            <a:ext cx="10915650" cy="400110"/>
          </a:xfrm>
          <a:prstGeom prst="rect">
            <a:avLst/>
          </a:prstGeom>
          <a:noFill/>
        </p:spPr>
        <p:txBody>
          <a:bodyPr wrap="square" rtlCol="0">
            <a:spAutoFit/>
          </a:bodyPr>
          <a:lstStyle/>
          <a:p>
            <a:r>
              <a:rPr lang="en-US" altLang="zh-CN" sz="1000" dirty="0" err="1">
                <a:latin typeface="Arial" panose="020B0604020202020204" pitchFamily="34" charset="0"/>
                <a:cs typeface="Arial" panose="020B0604020202020204" pitchFamily="34" charset="0"/>
              </a:rPr>
              <a:t>Hourdin</a:t>
            </a:r>
            <a:r>
              <a:rPr lang="en-US" altLang="zh-CN" sz="1000" dirty="0">
                <a:latin typeface="Arial" panose="020B0604020202020204" pitchFamily="34" charset="0"/>
                <a:cs typeface="Arial" panose="020B0604020202020204" pitchFamily="34" charset="0"/>
              </a:rPr>
              <a:t>, F., T. </a:t>
            </a:r>
            <a:r>
              <a:rPr lang="en-US" altLang="zh-CN" sz="1000" dirty="0" err="1">
                <a:latin typeface="Arial" panose="020B0604020202020204" pitchFamily="34" charset="0"/>
                <a:cs typeface="Arial" panose="020B0604020202020204" pitchFamily="34" charset="0"/>
              </a:rPr>
              <a:t>Mauritsen</a:t>
            </a:r>
            <a:r>
              <a:rPr lang="en-US" altLang="zh-CN" sz="1000" dirty="0">
                <a:latin typeface="Arial" panose="020B0604020202020204" pitchFamily="34" charset="0"/>
                <a:cs typeface="Arial" panose="020B0604020202020204" pitchFamily="34" charset="0"/>
              </a:rPr>
              <a:t>, A. </a:t>
            </a:r>
            <a:r>
              <a:rPr lang="en-US" altLang="zh-CN" sz="1000" dirty="0" err="1">
                <a:latin typeface="Arial" panose="020B0604020202020204" pitchFamily="34" charset="0"/>
                <a:cs typeface="Arial" panose="020B0604020202020204" pitchFamily="34" charset="0"/>
              </a:rPr>
              <a:t>Gettelman</a:t>
            </a:r>
            <a:r>
              <a:rPr lang="en-US" altLang="zh-CN" sz="1000" dirty="0">
                <a:latin typeface="Arial" panose="020B0604020202020204" pitchFamily="34" charset="0"/>
                <a:cs typeface="Arial" panose="020B0604020202020204" pitchFamily="34" charset="0"/>
              </a:rPr>
              <a:t>, J.-C. </a:t>
            </a:r>
            <a:r>
              <a:rPr lang="en-US" altLang="zh-CN" sz="1000" dirty="0" err="1">
                <a:latin typeface="Arial" panose="020B0604020202020204" pitchFamily="34" charset="0"/>
                <a:cs typeface="Arial" panose="020B0604020202020204" pitchFamily="34" charset="0"/>
              </a:rPr>
              <a:t>Golaz</a:t>
            </a:r>
            <a:r>
              <a:rPr lang="en-US" altLang="zh-CN" sz="1000" dirty="0">
                <a:latin typeface="Arial" panose="020B0604020202020204" pitchFamily="34" charset="0"/>
                <a:cs typeface="Arial" panose="020B0604020202020204" pitchFamily="34" charset="0"/>
              </a:rPr>
              <a:t>, V. </a:t>
            </a:r>
            <a:r>
              <a:rPr lang="en-US" altLang="zh-CN" sz="1000" dirty="0" err="1">
                <a:latin typeface="Arial" panose="020B0604020202020204" pitchFamily="34" charset="0"/>
                <a:cs typeface="Arial" panose="020B0604020202020204" pitchFamily="34" charset="0"/>
              </a:rPr>
              <a:t>Balaji</a:t>
            </a:r>
            <a:r>
              <a:rPr lang="en-US" altLang="zh-CN" sz="1000" dirty="0">
                <a:latin typeface="Arial" panose="020B0604020202020204" pitchFamily="34" charset="0"/>
                <a:cs typeface="Arial" panose="020B0604020202020204" pitchFamily="34" charset="0"/>
              </a:rPr>
              <a:t>, Q. </a:t>
            </a:r>
            <a:r>
              <a:rPr lang="en-US" altLang="zh-CN" sz="1000" dirty="0" err="1">
                <a:latin typeface="Arial" panose="020B0604020202020204" pitchFamily="34" charset="0"/>
                <a:cs typeface="Arial" panose="020B0604020202020204" pitchFamily="34" charset="0"/>
              </a:rPr>
              <a:t>Duan</a:t>
            </a:r>
            <a:r>
              <a:rPr lang="en-US" altLang="zh-CN" sz="1000" dirty="0">
                <a:latin typeface="Arial" panose="020B0604020202020204" pitchFamily="34" charset="0"/>
                <a:cs typeface="Arial" panose="020B0604020202020204" pitchFamily="34" charset="0"/>
              </a:rPr>
              <a:t>, D. </a:t>
            </a:r>
            <a:r>
              <a:rPr lang="en-US" altLang="zh-CN" sz="1000" dirty="0" err="1">
                <a:latin typeface="Arial" panose="020B0604020202020204" pitchFamily="34" charset="0"/>
                <a:cs typeface="Arial" panose="020B0604020202020204" pitchFamily="34" charset="0"/>
              </a:rPr>
              <a:t>Folini</a:t>
            </a:r>
            <a:r>
              <a:rPr lang="en-US" altLang="zh-CN" sz="1000" dirty="0">
                <a:latin typeface="Arial" panose="020B0604020202020204" pitchFamily="34" charset="0"/>
                <a:cs typeface="Arial" panose="020B0604020202020204" pitchFamily="34" charset="0"/>
              </a:rPr>
              <a:t>, D. Ji, D. </a:t>
            </a:r>
            <a:r>
              <a:rPr lang="en-US" altLang="zh-CN" sz="1000" dirty="0" err="1">
                <a:latin typeface="Arial" panose="020B0604020202020204" pitchFamily="34" charset="0"/>
                <a:cs typeface="Arial" panose="020B0604020202020204" pitchFamily="34" charset="0"/>
              </a:rPr>
              <a:t>Klocke</a:t>
            </a:r>
            <a:r>
              <a:rPr lang="en-US" altLang="zh-CN" sz="1000" dirty="0">
                <a:latin typeface="Arial" panose="020B0604020202020204" pitchFamily="34" charset="0"/>
                <a:cs typeface="Arial" panose="020B0604020202020204" pitchFamily="34" charset="0"/>
              </a:rPr>
              <a:t>, Y. Qian, et al. (2017), The art and science of climate model tuning, Bull. Amer. Meteor. Soc., 98,589–602, doi:10.1175/BAMS-D-15-00135.1.</a:t>
            </a:r>
            <a:endParaRPr lang="zh-CN" altLang="en-US" sz="1000" dirty="0">
              <a:latin typeface="Arial" panose="020B0604020202020204" pitchFamily="34" charset="0"/>
              <a:cs typeface="Arial" panose="020B0604020202020204" pitchFamily="34" charset="0"/>
            </a:endParaRPr>
          </a:p>
        </p:txBody>
      </p:sp>
      <p:sp>
        <p:nvSpPr>
          <p:cNvPr id="8" name="文本框 7"/>
          <p:cNvSpPr txBox="1"/>
          <p:nvPr/>
        </p:nvSpPr>
        <p:spPr>
          <a:xfrm>
            <a:off x="3310182" y="396990"/>
            <a:ext cx="5521708" cy="461665"/>
          </a:xfrm>
          <a:prstGeom prst="rect">
            <a:avLst/>
          </a:prstGeom>
          <a:noFill/>
        </p:spPr>
        <p:txBody>
          <a:bodyPr wrap="square" rtlCol="0">
            <a:spAutoFit/>
          </a:bodyPr>
          <a:lstStyle/>
          <a:p>
            <a:pPr algn="ctr" defTabSz="914400"/>
            <a:r>
              <a:rPr lang="en-US" altLang="zh-CN" sz="2400" dirty="0">
                <a:latin typeface="Adobe Garamond Pro Bold" panose="02020702060506020403" pitchFamily="18" charset="0"/>
              </a:rPr>
              <a:t>Radiation Imbalance in climate model</a:t>
            </a:r>
            <a:endParaRPr lang="zh-CN" altLang="en-US" sz="2400" dirty="0">
              <a:latin typeface="Adobe Garamond Pro Bold" panose="02020702060506020403" pitchFamily="18" charset="0"/>
            </a:endParaRPr>
          </a:p>
        </p:txBody>
      </p:sp>
      <p:sp>
        <p:nvSpPr>
          <p:cNvPr id="11" name="灯片编号占位符 10"/>
          <p:cNvSpPr>
            <a:spLocks noGrp="1"/>
          </p:cNvSpPr>
          <p:nvPr>
            <p:ph type="sldNum" sz="quarter" idx="12"/>
          </p:nvPr>
        </p:nvSpPr>
        <p:spPr/>
        <p:txBody>
          <a:bodyPr/>
          <a:lstStyle/>
          <a:p>
            <a:fld id="{FA39084A-E809-4549-B1F4-24061408E8B8}" type="slidenum">
              <a:rPr lang="zh-CN" altLang="en-US" smtClean="0"/>
              <a:t>4</a:t>
            </a:fld>
            <a:endParaRPr lang="zh-CN" altLang="en-US"/>
          </a:p>
        </p:txBody>
      </p:sp>
      <p:pic>
        <p:nvPicPr>
          <p:cNvPr id="4" name="图片 3"/>
          <p:cNvPicPr>
            <a:picLocks noChangeAspect="1"/>
          </p:cNvPicPr>
          <p:nvPr/>
        </p:nvPicPr>
        <p:blipFill>
          <a:blip r:embed="rId4"/>
          <a:stretch>
            <a:fillRect/>
          </a:stretch>
        </p:blipFill>
        <p:spPr>
          <a:xfrm>
            <a:off x="8141673" y="1116013"/>
            <a:ext cx="4050327" cy="3728751"/>
          </a:xfrm>
          <a:prstGeom prst="rect">
            <a:avLst/>
          </a:prstGeom>
        </p:spPr>
      </p:pic>
      <p:pic>
        <p:nvPicPr>
          <p:cNvPr id="3" name="Picture 2" descr="Figure 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10439" y="1116013"/>
            <a:ext cx="4192894" cy="38035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882026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a:off x="6580531" y="2765566"/>
            <a:ext cx="4147641" cy="2655972"/>
          </a:xfrm>
          <a:prstGeom prst="rect">
            <a:avLst/>
          </a:prstGeom>
        </p:spPr>
      </p:pic>
      <p:sp>
        <p:nvSpPr>
          <p:cNvPr id="3" name="矩形 2"/>
          <p:cNvSpPr/>
          <p:nvPr/>
        </p:nvSpPr>
        <p:spPr>
          <a:xfrm>
            <a:off x="690955" y="5356248"/>
            <a:ext cx="11145447" cy="1323439"/>
          </a:xfrm>
          <a:prstGeom prst="rect">
            <a:avLst/>
          </a:prstGeom>
        </p:spPr>
        <p:txBody>
          <a:bodyPr wrap="square">
            <a:spAutoFit/>
          </a:bodyPr>
          <a:lstStyle/>
          <a:p>
            <a:r>
              <a:rPr lang="en-US" altLang="zh-CN" sz="1000" dirty="0">
                <a:latin typeface="Arial" panose="020B0604020202020204" pitchFamily="34" charset="0"/>
                <a:cs typeface="Arial" panose="020B0604020202020204" pitchFamily="34" charset="0"/>
              </a:rPr>
              <a:t>Yang, B., and Coauthors, 2013: Uncertainty quantification and parameter tuning in the CAM5 Zhang-McFarlane convection scheme and impact of improved convection on the global circulation and climate.</a:t>
            </a:r>
            <a:r>
              <a:rPr lang="fr-FR" altLang="zh-CN" sz="1000" dirty="0">
                <a:latin typeface="Arial" panose="020B0604020202020204" pitchFamily="34" charset="0"/>
                <a:cs typeface="Arial" panose="020B0604020202020204" pitchFamily="34" charset="0"/>
              </a:rPr>
              <a:t>J. Geophys. Res., 118, 395–415, doi:10.1029/2012JD018213</a:t>
            </a:r>
          </a:p>
          <a:p>
            <a:endParaRPr lang="fr-FR" altLang="zh-CN" sz="1000" dirty="0">
              <a:latin typeface="Arial" panose="020B0604020202020204" pitchFamily="34" charset="0"/>
              <a:cs typeface="Arial" panose="020B0604020202020204" pitchFamily="34" charset="0"/>
            </a:endParaRPr>
          </a:p>
          <a:p>
            <a:r>
              <a:rPr lang="fr-FR" altLang="zh-CN" sz="1000" dirty="0">
                <a:latin typeface="Arial" panose="020B0604020202020204" pitchFamily="34" charset="0"/>
                <a:cs typeface="Arial" panose="020B0604020202020204" pitchFamily="34" charset="0"/>
              </a:rPr>
              <a:t>Zou, L., Y. Qian, T. Zhou, and B. Yang, 2014: Parameter Tuning and Calibration of RegCM3 with MIT-Emanuel Cumulus Parameterization Scheme over CORDEX East Asia Domain. Journal of Climate,27, 7687–7701, doi:10.1175/JCLI-D-14-00229.1.</a:t>
            </a:r>
          </a:p>
          <a:p>
            <a:endParaRPr lang="fr-FR" altLang="zh-CN" sz="1000" dirty="0">
              <a:latin typeface="Arial" panose="020B0604020202020204" pitchFamily="34" charset="0"/>
              <a:cs typeface="Arial" panose="020B0604020202020204" pitchFamily="34" charset="0"/>
            </a:endParaRPr>
          </a:p>
          <a:p>
            <a:r>
              <a:rPr lang="sv-SE" altLang="zh-CN" sz="1000" dirty="0">
                <a:latin typeface="Arial" panose="020B0604020202020204" pitchFamily="34" charset="0"/>
                <a:cs typeface="Arial" panose="020B0604020202020204" pitchFamily="34" charset="0"/>
              </a:rPr>
              <a:t>Zhang, T., L. Li, Y. Lin, W. Xue, F. Xie, H. Xu, and X. Huang,</a:t>
            </a:r>
            <a:r>
              <a:rPr lang="en-US" altLang="zh-CN" sz="1000" dirty="0">
                <a:latin typeface="Arial" panose="020B0604020202020204" pitchFamily="34" charset="0"/>
                <a:cs typeface="Arial" panose="020B0604020202020204" pitchFamily="34" charset="0"/>
              </a:rPr>
              <a:t>2015: An automatic and effective parameter optimization method for model tuning. Geoscientific Model Development, 8, 3579–3591, doi:10.5194/gmd-8-3579-2015.</a:t>
            </a:r>
            <a:endParaRPr lang="zh-CN" altLang="en-US" sz="1000" dirty="0">
              <a:latin typeface="Arial" panose="020B0604020202020204" pitchFamily="34" charset="0"/>
              <a:cs typeface="Arial" panose="020B0604020202020204" pitchFamily="34" charset="0"/>
            </a:endParaRPr>
          </a:p>
        </p:txBody>
      </p:sp>
      <p:sp>
        <p:nvSpPr>
          <p:cNvPr id="5" name="矩形 4"/>
          <p:cNvSpPr/>
          <p:nvPr/>
        </p:nvSpPr>
        <p:spPr>
          <a:xfrm>
            <a:off x="1427969" y="1026537"/>
            <a:ext cx="4591051" cy="17081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zh-CN" altLang="en-US" sz="1350" dirty="0">
              <a:solidFill>
                <a:schemeClr val="tx1"/>
              </a:solidFill>
            </a:endParaRPr>
          </a:p>
        </p:txBody>
      </p:sp>
      <p:sp>
        <p:nvSpPr>
          <p:cNvPr id="6" name="圆角矩形 5"/>
          <p:cNvSpPr/>
          <p:nvPr/>
        </p:nvSpPr>
        <p:spPr>
          <a:xfrm>
            <a:off x="1530376" y="1345736"/>
            <a:ext cx="1946249" cy="12380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altLang="zh-CN" sz="1400" dirty="0"/>
              <a:t>Annealing technique</a:t>
            </a:r>
          </a:p>
          <a:p>
            <a:pPr algn="ctr"/>
            <a:r>
              <a:rPr lang="en-US" altLang="zh-CN" sz="1000" dirty="0" smtClean="0"/>
              <a:t>enhance </a:t>
            </a:r>
            <a:r>
              <a:rPr lang="en-US" altLang="zh-CN" sz="1000" dirty="0"/>
              <a:t>the convergence efficiency by shrinking the desired sample space</a:t>
            </a:r>
            <a:endParaRPr lang="zh-CN" altLang="en-US" sz="1000" dirty="0"/>
          </a:p>
        </p:txBody>
      </p:sp>
      <p:sp>
        <p:nvSpPr>
          <p:cNvPr id="7" name="圆角矩形 6"/>
          <p:cNvSpPr/>
          <p:nvPr/>
        </p:nvSpPr>
        <p:spPr>
          <a:xfrm>
            <a:off x="3581425" y="1361470"/>
            <a:ext cx="2286000" cy="119752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altLang="zh-CN" sz="1400" dirty="0"/>
              <a:t>SAMC</a:t>
            </a:r>
          </a:p>
          <a:p>
            <a:pPr algn="ctr"/>
            <a:r>
              <a:rPr lang="en-US" altLang="zh-CN" sz="1000" dirty="0" smtClean="0"/>
              <a:t>favors more freely searching within the desired sample spaces so as to reduce the probability of local minimum/maximum trap</a:t>
            </a:r>
            <a:endParaRPr lang="zh-CN" altLang="en-US" sz="1000" dirty="0"/>
          </a:p>
        </p:txBody>
      </p:sp>
      <p:sp>
        <p:nvSpPr>
          <p:cNvPr id="8" name="文本框 7"/>
          <p:cNvSpPr txBox="1"/>
          <p:nvPr/>
        </p:nvSpPr>
        <p:spPr>
          <a:xfrm>
            <a:off x="3378225" y="987062"/>
            <a:ext cx="1346200" cy="507831"/>
          </a:xfrm>
          <a:prstGeom prst="rect">
            <a:avLst/>
          </a:prstGeom>
          <a:noFill/>
        </p:spPr>
        <p:txBody>
          <a:bodyPr wrap="square" rtlCol="0">
            <a:spAutoFit/>
          </a:bodyPr>
          <a:lstStyle/>
          <a:p>
            <a:r>
              <a:rPr lang="en-US" altLang="zh-CN" sz="1350" dirty="0"/>
              <a:t>SSAA</a:t>
            </a:r>
            <a:endParaRPr lang="zh-CN" altLang="en-US" sz="1350" dirty="0"/>
          </a:p>
          <a:p>
            <a:endParaRPr lang="zh-CN" altLang="en-US" sz="1350" dirty="0"/>
          </a:p>
        </p:txBody>
      </p:sp>
      <p:sp>
        <p:nvSpPr>
          <p:cNvPr id="9" name="矩形 8"/>
          <p:cNvSpPr/>
          <p:nvPr/>
        </p:nvSpPr>
        <p:spPr>
          <a:xfrm>
            <a:off x="1427969" y="2878645"/>
            <a:ext cx="4591051" cy="216598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dirty="0">
              <a:solidFill>
                <a:schemeClr val="tx1"/>
              </a:solidFill>
            </a:endParaRPr>
          </a:p>
        </p:txBody>
      </p:sp>
      <p:sp>
        <p:nvSpPr>
          <p:cNvPr id="11" name="文本框 10"/>
          <p:cNvSpPr txBox="1"/>
          <p:nvPr/>
        </p:nvSpPr>
        <p:spPr>
          <a:xfrm>
            <a:off x="2641968" y="2965338"/>
            <a:ext cx="1987550" cy="300082"/>
          </a:xfrm>
          <a:prstGeom prst="rect">
            <a:avLst/>
          </a:prstGeom>
          <a:noFill/>
        </p:spPr>
        <p:txBody>
          <a:bodyPr wrap="square" rtlCol="0">
            <a:spAutoFit/>
          </a:bodyPr>
          <a:lstStyle/>
          <a:p>
            <a:pPr algn="ctr"/>
            <a:r>
              <a:rPr lang="en-US" altLang="zh-CN" sz="1350" dirty="0"/>
              <a:t>MVFSA</a:t>
            </a:r>
            <a:endParaRPr lang="zh-CN" altLang="en-US" sz="1350" dirty="0"/>
          </a:p>
        </p:txBody>
      </p:sp>
      <p:sp>
        <p:nvSpPr>
          <p:cNvPr id="12" name="线形标注 2 11"/>
          <p:cNvSpPr/>
          <p:nvPr/>
        </p:nvSpPr>
        <p:spPr>
          <a:xfrm>
            <a:off x="7912100" y="1035259"/>
            <a:ext cx="3784600" cy="1730307"/>
          </a:xfrm>
          <a:prstGeom prst="borderCallout2">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just">
              <a:spcBef>
                <a:spcPct val="0"/>
              </a:spcBef>
            </a:pPr>
            <a:r>
              <a:rPr lang="en-US" altLang="zh-CN" sz="1400" dirty="0">
                <a:solidFill>
                  <a:schemeClr val="tx1"/>
                </a:solidFill>
                <a:ea typeface="宋体" panose="02010600030101010101" pitchFamily="2" charset="-122"/>
              </a:rPr>
              <a:t>The automatic parameter calibration method can improve the overall performance of the climate </a:t>
            </a:r>
            <a:r>
              <a:rPr lang="en-US" altLang="zh-CN" sz="1400" dirty="0" smtClean="0">
                <a:solidFill>
                  <a:schemeClr val="tx1"/>
                </a:solidFill>
                <a:ea typeface="宋体" panose="02010600030101010101" pitchFamily="2" charset="-122"/>
              </a:rPr>
              <a:t>model. However</a:t>
            </a:r>
            <a:r>
              <a:rPr lang="en-US" altLang="zh-CN" sz="1400" dirty="0">
                <a:solidFill>
                  <a:schemeClr val="tx1"/>
                </a:solidFill>
                <a:ea typeface="宋体" panose="02010600030101010101" pitchFamily="2" charset="-122"/>
              </a:rPr>
              <a:t>, simply following the widely-used global optimization algorithms, </a:t>
            </a:r>
            <a:r>
              <a:rPr lang="en-US" altLang="zh-CN" sz="1400" dirty="0">
                <a:solidFill>
                  <a:srgbClr val="FF0000"/>
                </a:solidFill>
                <a:ea typeface="宋体" panose="02010600030101010101" pitchFamily="2" charset="-122"/>
              </a:rPr>
              <a:t>the optimal parameters found</a:t>
            </a:r>
            <a:r>
              <a:rPr lang="en-US" altLang="zh-CN" sz="1400" dirty="0">
                <a:solidFill>
                  <a:schemeClr val="tx1"/>
                </a:solidFill>
                <a:ea typeface="宋体" panose="02010600030101010101" pitchFamily="2" charset="-122"/>
              </a:rPr>
              <a:t> </a:t>
            </a:r>
            <a:r>
              <a:rPr lang="en-US" altLang="zh-CN" sz="1400" dirty="0">
                <a:solidFill>
                  <a:srgbClr val="FF0000"/>
                </a:solidFill>
                <a:ea typeface="宋体" panose="02010600030101010101" pitchFamily="2" charset="-122"/>
              </a:rPr>
              <a:t>may not meet the requirements of certain physical </a:t>
            </a:r>
            <a:r>
              <a:rPr lang="en-US" altLang="zh-CN" sz="1400" dirty="0" smtClean="0">
                <a:solidFill>
                  <a:srgbClr val="FF0000"/>
                </a:solidFill>
                <a:ea typeface="宋体" panose="02010600030101010101" pitchFamily="2" charset="-122"/>
              </a:rPr>
              <a:t>constraints</a:t>
            </a:r>
            <a:r>
              <a:rPr lang="en-US" altLang="zh-CN" sz="1400" dirty="0" smtClean="0">
                <a:solidFill>
                  <a:schemeClr val="tx1"/>
                </a:solidFill>
                <a:ea typeface="宋体" panose="02010600030101010101" pitchFamily="2" charset="-122"/>
              </a:rPr>
              <a:t>, for example, the radiation balance at the top of atmosphere.</a:t>
            </a:r>
            <a:r>
              <a:rPr lang="en-US" altLang="zh-CN" sz="1400" dirty="0" smtClean="0">
                <a:ea typeface="宋体" panose="02010600030101010101" pitchFamily="2" charset="-122"/>
              </a:rPr>
              <a:t>.</a:t>
            </a:r>
            <a:endParaRPr lang="en-US" altLang="zh-CN" sz="1400" dirty="0">
              <a:ea typeface="宋体" panose="02010600030101010101" pitchFamily="2" charset="-122"/>
            </a:endParaRPr>
          </a:p>
        </p:txBody>
      </p:sp>
      <p:sp>
        <p:nvSpPr>
          <p:cNvPr id="13" name="文本框 12"/>
          <p:cNvSpPr txBox="1"/>
          <p:nvPr/>
        </p:nvSpPr>
        <p:spPr>
          <a:xfrm>
            <a:off x="1256232" y="349150"/>
            <a:ext cx="10519873" cy="461665"/>
          </a:xfrm>
          <a:prstGeom prst="rect">
            <a:avLst/>
          </a:prstGeom>
          <a:noFill/>
        </p:spPr>
        <p:txBody>
          <a:bodyPr wrap="square" rtlCol="0">
            <a:spAutoFit/>
          </a:bodyPr>
          <a:lstStyle/>
          <a:p>
            <a:pPr algn="ctr" defTabSz="914400"/>
            <a:r>
              <a:rPr lang="en-US" altLang="zh-CN" sz="2400" dirty="0">
                <a:latin typeface="Adobe Garamond Pro Bold" panose="02020702060506020403" pitchFamily="18" charset="0"/>
              </a:rPr>
              <a:t>Current research status and problem of parameter calibration methods</a:t>
            </a:r>
            <a:endParaRPr lang="zh-CN" altLang="en-US" sz="2400" dirty="0">
              <a:latin typeface="Adobe Garamond Pro Bold" panose="02020702060506020403" pitchFamily="18" charset="0"/>
            </a:endParaRPr>
          </a:p>
        </p:txBody>
      </p:sp>
      <p:sp>
        <p:nvSpPr>
          <p:cNvPr id="16" name="灯片编号占位符 15"/>
          <p:cNvSpPr>
            <a:spLocks noGrp="1"/>
          </p:cNvSpPr>
          <p:nvPr>
            <p:ph type="sldNum" sz="quarter" idx="12"/>
          </p:nvPr>
        </p:nvSpPr>
        <p:spPr/>
        <p:txBody>
          <a:bodyPr/>
          <a:lstStyle/>
          <a:p>
            <a:fld id="{FA39084A-E809-4549-B1F4-24061408E8B8}" type="slidenum">
              <a:rPr lang="zh-CN" altLang="en-US" smtClean="0"/>
              <a:t>5</a:t>
            </a:fld>
            <a:endParaRPr lang="zh-CN" altLang="en-US" dirty="0"/>
          </a:p>
        </p:txBody>
      </p:sp>
      <p:sp>
        <p:nvSpPr>
          <p:cNvPr id="15" name="右箭头 14"/>
          <p:cNvSpPr/>
          <p:nvPr/>
        </p:nvSpPr>
        <p:spPr>
          <a:xfrm>
            <a:off x="2924629" y="3795290"/>
            <a:ext cx="453596" cy="290285"/>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3491043" y="3468619"/>
            <a:ext cx="2276950" cy="94362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Multiple chains </a:t>
            </a:r>
            <a:endParaRPr lang="en-US" altLang="zh-CN" dirty="0" smtClean="0">
              <a:solidFill>
                <a:schemeClr val="tx1"/>
              </a:solidFill>
            </a:endParaRPr>
          </a:p>
          <a:p>
            <a:pPr algn="ctr"/>
            <a:r>
              <a:rPr lang="en-US" altLang="zh-CN" dirty="0" smtClean="0">
                <a:solidFill>
                  <a:schemeClr val="tx1"/>
                </a:solidFill>
              </a:rPr>
              <a:t>start </a:t>
            </a:r>
            <a:r>
              <a:rPr lang="en-US" altLang="zh-CN" dirty="0">
                <a:solidFill>
                  <a:schemeClr val="tx1"/>
                </a:solidFill>
              </a:rPr>
              <a:t>at different initial temperatures</a:t>
            </a:r>
            <a:endParaRPr lang="zh-CN" altLang="en-US" dirty="0">
              <a:solidFill>
                <a:schemeClr val="tx1"/>
              </a:solidFill>
            </a:endParaRPr>
          </a:p>
        </p:txBody>
      </p:sp>
      <p:sp>
        <p:nvSpPr>
          <p:cNvPr id="18" name="矩形 17"/>
          <p:cNvSpPr/>
          <p:nvPr/>
        </p:nvSpPr>
        <p:spPr>
          <a:xfrm>
            <a:off x="1712201" y="3795290"/>
            <a:ext cx="1176237" cy="30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VFSA</a:t>
            </a:r>
            <a:endParaRPr lang="zh-CN" altLang="en-US" dirty="0">
              <a:solidFill>
                <a:schemeClr val="tx1"/>
              </a:solidFill>
            </a:endParaRPr>
          </a:p>
        </p:txBody>
      </p:sp>
    </p:spTree>
    <p:extLst>
      <p:ext uri="{BB962C8B-B14F-4D97-AF65-F5344CB8AC3E}">
        <p14:creationId xmlns:p14="http://schemas.microsoft.com/office/powerpoint/2010/main" val="278835222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stretch>
            <a:fillRect/>
          </a:stretch>
        </p:blipFill>
        <p:spPr>
          <a:xfrm>
            <a:off x="1741305" y="2678092"/>
            <a:ext cx="8861790" cy="3438445"/>
          </a:xfrm>
          <a:prstGeom prst="rect">
            <a:avLst/>
          </a:prstGeom>
        </p:spPr>
      </p:pic>
      <p:pic>
        <p:nvPicPr>
          <p:cNvPr id="3" name="图片 2"/>
          <p:cNvPicPr>
            <a:picLocks noChangeAspect="1"/>
          </p:cNvPicPr>
          <p:nvPr/>
        </p:nvPicPr>
        <p:blipFill>
          <a:blip r:embed="rId4"/>
          <a:stretch>
            <a:fillRect/>
          </a:stretch>
        </p:blipFill>
        <p:spPr>
          <a:xfrm>
            <a:off x="2198963" y="2925106"/>
            <a:ext cx="9363886" cy="3070953"/>
          </a:xfrm>
          <a:prstGeom prst="rect">
            <a:avLst/>
          </a:prstGeom>
        </p:spPr>
      </p:pic>
      <p:sp>
        <p:nvSpPr>
          <p:cNvPr id="10" name="矩形 9"/>
          <p:cNvSpPr/>
          <p:nvPr/>
        </p:nvSpPr>
        <p:spPr>
          <a:xfrm>
            <a:off x="3238501" y="22046804"/>
            <a:ext cx="9190435" cy="3540919"/>
          </a:xfrm>
          <a:prstGeom prst="rect">
            <a:avLst/>
          </a:prstGeom>
          <a:noFill/>
          <a:ln w="50800">
            <a:solidFill>
              <a:srgbClr val="FBE5D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zh-CN" sz="1800">
              <a:solidFill>
                <a:srgbClr val="FFFFFF"/>
              </a:solidFill>
              <a:ea typeface="宋体" panose="02010600030101010101" pitchFamily="2" charset="-122"/>
            </a:endParaRPr>
          </a:p>
          <a:p>
            <a:pPr>
              <a:defRPr/>
            </a:pPr>
            <a:endParaRPr lang="en-US" altLang="zh-CN" sz="1800">
              <a:solidFill>
                <a:srgbClr val="FFFFFF"/>
              </a:solidFill>
              <a:ea typeface="宋体" panose="02010600030101010101" pitchFamily="2" charset="-122"/>
            </a:endParaRPr>
          </a:p>
          <a:p>
            <a:pPr>
              <a:defRPr/>
            </a:pPr>
            <a:endParaRPr lang="en-US" altLang="zh-CN" sz="1800">
              <a:solidFill>
                <a:srgbClr val="FFFFFF"/>
              </a:solidFill>
              <a:ea typeface="宋体" panose="02010600030101010101" pitchFamily="2" charset="-122"/>
            </a:endParaRPr>
          </a:p>
          <a:p>
            <a:pPr>
              <a:defRPr/>
            </a:pPr>
            <a:endParaRPr lang="en-US" altLang="zh-CN" sz="1800">
              <a:solidFill>
                <a:srgbClr val="FFFFFF"/>
              </a:solidFill>
              <a:ea typeface="宋体" panose="02010600030101010101" pitchFamily="2" charset="-122"/>
            </a:endParaRPr>
          </a:p>
          <a:p>
            <a:pPr>
              <a:defRPr/>
            </a:pPr>
            <a:endParaRPr lang="en-US" altLang="zh-CN" sz="1800">
              <a:solidFill>
                <a:srgbClr val="FFFFFF"/>
              </a:solidFill>
              <a:ea typeface="宋体" panose="02010600030101010101" pitchFamily="2" charset="-122"/>
            </a:endParaRPr>
          </a:p>
          <a:p>
            <a:pPr>
              <a:defRPr/>
            </a:pPr>
            <a:endParaRPr lang="en-US" altLang="zh-CN" sz="1800">
              <a:solidFill>
                <a:srgbClr val="FFFFFF"/>
              </a:solidFill>
              <a:ea typeface="宋体" panose="02010600030101010101" pitchFamily="2" charset="-122"/>
            </a:endParaRPr>
          </a:p>
          <a:p>
            <a:pPr>
              <a:defRPr/>
            </a:pPr>
            <a:endParaRPr lang="en-US" altLang="zh-CN" sz="1800">
              <a:solidFill>
                <a:srgbClr val="FFFFFF"/>
              </a:solidFill>
              <a:ea typeface="宋体" panose="02010600030101010101" pitchFamily="2" charset="-122"/>
            </a:endParaRPr>
          </a:p>
          <a:p>
            <a:pPr>
              <a:defRPr/>
            </a:pPr>
            <a:endParaRPr lang="en-US" altLang="zh-CN" sz="1800">
              <a:solidFill>
                <a:srgbClr val="FFFFFF"/>
              </a:solidFill>
              <a:ea typeface="宋体" panose="02010600030101010101" pitchFamily="2" charset="-122"/>
            </a:endParaRPr>
          </a:p>
          <a:p>
            <a:pPr>
              <a:defRPr/>
            </a:pPr>
            <a:endParaRPr lang="en-US" altLang="zh-CN" sz="1800">
              <a:solidFill>
                <a:srgbClr val="FFFFFF"/>
              </a:solidFill>
              <a:ea typeface="宋体" panose="02010600030101010101" pitchFamily="2" charset="-122"/>
            </a:endParaRPr>
          </a:p>
          <a:p>
            <a:pPr>
              <a:defRPr/>
            </a:pPr>
            <a:endParaRPr lang="zh-CN" altLang="en-US" sz="1800">
              <a:solidFill>
                <a:srgbClr val="FFFFFF"/>
              </a:solidFill>
              <a:ea typeface="宋体" panose="02010600030101010101" pitchFamily="2" charset="-122"/>
            </a:endParaRPr>
          </a:p>
        </p:txBody>
      </p:sp>
      <p:pic>
        <p:nvPicPr>
          <p:cNvPr id="11" name="图片 10"/>
          <p:cNvPicPr>
            <a:picLocks noChangeAspect="1"/>
          </p:cNvPicPr>
          <p:nvPr/>
        </p:nvPicPr>
        <p:blipFill>
          <a:blip r:embed="rId5"/>
          <a:stretch>
            <a:fillRect/>
          </a:stretch>
        </p:blipFill>
        <p:spPr>
          <a:xfrm>
            <a:off x="-882346" y="1223589"/>
            <a:ext cx="8890223" cy="1006199"/>
          </a:xfrm>
          <a:prstGeom prst="rect">
            <a:avLst/>
          </a:prstGeom>
        </p:spPr>
      </p:pic>
      <p:pic>
        <p:nvPicPr>
          <p:cNvPr id="14" name="图片 13"/>
          <p:cNvPicPr>
            <a:picLocks noChangeAspect="1"/>
          </p:cNvPicPr>
          <p:nvPr/>
        </p:nvPicPr>
        <p:blipFill>
          <a:blip r:embed="rId6"/>
          <a:stretch>
            <a:fillRect/>
          </a:stretch>
        </p:blipFill>
        <p:spPr>
          <a:xfrm>
            <a:off x="5421022" y="1301898"/>
            <a:ext cx="4291991" cy="797366"/>
          </a:xfrm>
          <a:prstGeom prst="rect">
            <a:avLst/>
          </a:prstGeom>
        </p:spPr>
      </p:pic>
      <p:sp>
        <p:nvSpPr>
          <p:cNvPr id="17" name="文本框 16"/>
          <p:cNvSpPr txBox="1"/>
          <p:nvPr/>
        </p:nvSpPr>
        <p:spPr>
          <a:xfrm>
            <a:off x="3238501" y="510370"/>
            <a:ext cx="5867399" cy="461665"/>
          </a:xfrm>
          <a:prstGeom prst="rect">
            <a:avLst/>
          </a:prstGeom>
          <a:noFill/>
        </p:spPr>
        <p:txBody>
          <a:bodyPr wrap="square" rtlCol="0">
            <a:spAutoFit/>
          </a:bodyPr>
          <a:lstStyle/>
          <a:p>
            <a:pPr algn="ctr" defTabSz="914400"/>
            <a:r>
              <a:rPr lang="en-US" altLang="zh-CN" sz="2400" dirty="0">
                <a:latin typeface="Adobe Garamond Pro Bold" panose="02020702060506020403" pitchFamily="18" charset="0"/>
              </a:rPr>
              <a:t>A New Method  </a:t>
            </a:r>
            <a:endParaRPr lang="zh-CN" altLang="en-US" sz="2400" dirty="0">
              <a:latin typeface="Adobe Garamond Pro Bold" panose="02020702060506020403" pitchFamily="18" charset="0"/>
            </a:endParaRPr>
          </a:p>
        </p:txBody>
      </p:sp>
      <p:sp>
        <p:nvSpPr>
          <p:cNvPr id="19" name="灯片编号占位符 18"/>
          <p:cNvSpPr>
            <a:spLocks noGrp="1"/>
          </p:cNvSpPr>
          <p:nvPr>
            <p:ph type="sldNum" sz="quarter" idx="12"/>
          </p:nvPr>
        </p:nvSpPr>
        <p:spPr/>
        <p:txBody>
          <a:bodyPr/>
          <a:lstStyle/>
          <a:p>
            <a:fld id="{FA39084A-E809-4549-B1F4-24061408E8B8}" type="slidenum">
              <a:rPr lang="zh-CN" altLang="en-US" smtClean="0"/>
              <a:t>6</a:t>
            </a:fld>
            <a:endParaRPr lang="zh-CN" altLang="en-US"/>
          </a:p>
        </p:txBody>
      </p:sp>
    </p:spTree>
    <p:extLst>
      <p:ext uri="{BB962C8B-B14F-4D97-AF65-F5344CB8AC3E}">
        <p14:creationId xmlns:p14="http://schemas.microsoft.com/office/powerpoint/2010/main" val="62875562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528049" y="1826246"/>
            <a:ext cx="4785259" cy="1635797"/>
          </a:xfrm>
          <a:prstGeom prst="rect">
            <a:avLst/>
          </a:prstGeom>
        </p:spPr>
      </p:pic>
      <p:sp>
        <p:nvSpPr>
          <p:cNvPr id="7" name="文本框 6"/>
          <p:cNvSpPr txBox="1"/>
          <p:nvPr/>
        </p:nvSpPr>
        <p:spPr>
          <a:xfrm>
            <a:off x="3493294" y="392529"/>
            <a:ext cx="5521708" cy="461665"/>
          </a:xfrm>
          <a:prstGeom prst="rect">
            <a:avLst/>
          </a:prstGeom>
          <a:noFill/>
        </p:spPr>
        <p:txBody>
          <a:bodyPr wrap="square" rtlCol="0">
            <a:spAutoFit/>
          </a:bodyPr>
          <a:lstStyle/>
          <a:p>
            <a:pPr algn="ctr" defTabSz="914400"/>
            <a:r>
              <a:rPr lang="en-US" altLang="zh-CN" sz="2400" dirty="0">
                <a:latin typeface="Adobe Garamond Pro Bold" panose="02020702060506020403" pitchFamily="18" charset="0"/>
              </a:rPr>
              <a:t>CESM_CAM--Experimental Setup</a:t>
            </a:r>
            <a:endParaRPr lang="zh-CN" altLang="en-US" sz="2400" dirty="0">
              <a:latin typeface="Adobe Garamond Pro Bold" panose="02020702060506020403" pitchFamily="18" charset="0"/>
            </a:endParaRPr>
          </a:p>
        </p:txBody>
      </p:sp>
      <p:sp>
        <p:nvSpPr>
          <p:cNvPr id="8" name="圆角矩形 7"/>
          <p:cNvSpPr/>
          <p:nvPr/>
        </p:nvSpPr>
        <p:spPr>
          <a:xfrm>
            <a:off x="4350665" y="1998961"/>
            <a:ext cx="1828324" cy="1728608"/>
          </a:xfrm>
          <a:prstGeom prst="round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pic>
        <p:nvPicPr>
          <p:cNvPr id="5" name="图片 4"/>
          <p:cNvPicPr>
            <a:picLocks noChangeAspect="1"/>
          </p:cNvPicPr>
          <p:nvPr/>
        </p:nvPicPr>
        <p:blipFill>
          <a:blip r:embed="rId3"/>
          <a:stretch>
            <a:fillRect/>
          </a:stretch>
        </p:blipFill>
        <p:spPr>
          <a:xfrm>
            <a:off x="7670545" y="1675985"/>
            <a:ext cx="4009697" cy="2284791"/>
          </a:xfrm>
          <a:prstGeom prst="rect">
            <a:avLst/>
          </a:prstGeom>
        </p:spPr>
      </p:pic>
      <p:sp>
        <p:nvSpPr>
          <p:cNvPr id="11" name="灯片编号占位符 10"/>
          <p:cNvSpPr>
            <a:spLocks noGrp="1"/>
          </p:cNvSpPr>
          <p:nvPr>
            <p:ph type="sldNum" sz="quarter" idx="12"/>
          </p:nvPr>
        </p:nvSpPr>
        <p:spPr/>
        <p:txBody>
          <a:bodyPr/>
          <a:lstStyle/>
          <a:p>
            <a:fld id="{FA39084A-E809-4549-B1F4-24061408E8B8}" type="slidenum">
              <a:rPr lang="zh-CN" altLang="en-US" smtClean="0"/>
              <a:t>7</a:t>
            </a:fld>
            <a:endParaRPr lang="zh-CN" altLang="en-US" dirty="0"/>
          </a:p>
        </p:txBody>
      </p:sp>
      <p:sp>
        <p:nvSpPr>
          <p:cNvPr id="12" name="文本框 11"/>
          <p:cNvSpPr txBox="1"/>
          <p:nvPr/>
        </p:nvSpPr>
        <p:spPr>
          <a:xfrm>
            <a:off x="516028" y="1058652"/>
            <a:ext cx="11390221" cy="923330"/>
          </a:xfrm>
          <a:prstGeom prst="rect">
            <a:avLst/>
          </a:prstGeom>
          <a:noFill/>
        </p:spPr>
        <p:txBody>
          <a:bodyPr wrap="square" rtlCol="0">
            <a:spAutoFit/>
          </a:bodyPr>
          <a:lstStyle/>
          <a:p>
            <a:r>
              <a:rPr lang="en-US" altLang="zh-CN" dirty="0" smtClean="0">
                <a:ea typeface="宋体" panose="02010600030101010101" pitchFamily="2" charset="-122"/>
              </a:rPr>
              <a:t>Each </a:t>
            </a:r>
            <a:r>
              <a:rPr lang="en-US" altLang="zh-CN" dirty="0">
                <a:ea typeface="宋体" panose="02010600030101010101" pitchFamily="2" charset="-122"/>
              </a:rPr>
              <a:t>iteration is a 5-year AMIP simulation with a resolution of 2 degrees from 2000 to 2004 in CAM5, and the output of the climatology in last three simulated years is used to calculate synthesized  metrics and </a:t>
            </a:r>
            <a:r>
              <a:rPr lang="en-US" altLang="zh-CN" dirty="0" smtClean="0">
                <a:ea typeface="宋体" panose="02010600030101010101" pitchFamily="2" charset="-122"/>
              </a:rPr>
              <a:t>constraint in </a:t>
            </a:r>
            <a:r>
              <a:rPr lang="en-US" altLang="zh-CN" dirty="0">
                <a:ea typeface="宋体" panose="02010600030101010101" pitchFamily="2" charset="-122"/>
              </a:rPr>
              <a:t>our experiment.</a:t>
            </a:r>
          </a:p>
          <a:p>
            <a:endParaRPr lang="zh-CN" altLang="en-US" dirty="0"/>
          </a:p>
        </p:txBody>
      </p:sp>
      <mc:AlternateContent xmlns:mc="http://schemas.openxmlformats.org/markup-compatibility/2006" xmlns:a14="http://schemas.microsoft.com/office/drawing/2010/main">
        <mc:Choice Requires="a14">
          <p:sp>
            <p:nvSpPr>
              <p:cNvPr id="13" name="矩形 12"/>
              <p:cNvSpPr/>
              <p:nvPr/>
            </p:nvSpPr>
            <p:spPr>
              <a:xfrm>
                <a:off x="582704" y="3794690"/>
                <a:ext cx="6775908" cy="2446824"/>
              </a:xfrm>
              <a:prstGeom prst="rect">
                <a:avLst/>
              </a:prstGeom>
            </p:spPr>
            <p:txBody>
              <a:bodyPr wrap="square">
                <a:spAutoFit/>
              </a:bodyPr>
              <a:lstStyle/>
              <a:p>
                <a:pPr algn="just"/>
                <a14:m>
                  <m:oMath xmlns:m="http://schemas.openxmlformats.org/officeDocument/2006/math">
                    <m:sSubSup>
                      <m:sSubSupPr>
                        <m:ctrlPr>
                          <a:rPr lang="en-US" altLang="zh-CN" i="1">
                            <a:solidFill>
                              <a:srgbClr val="000000"/>
                            </a:solidFill>
                            <a:latin typeface="Cambria Math" panose="02040503050406030204" pitchFamily="18" charset="0"/>
                            <a:ea typeface="宋体" panose="02010600030101010101" pitchFamily="2" charset="-122"/>
                          </a:rPr>
                        </m:ctrlPr>
                      </m:sSubSupPr>
                      <m:e>
                        <m:r>
                          <a:rPr lang="en-US" altLang="zh-CN">
                            <a:solidFill>
                              <a:srgbClr val="000000"/>
                            </a:solidFill>
                            <a:latin typeface="Cambria Math" panose="02040503050406030204" pitchFamily="18" charset="0"/>
                            <a:ea typeface="宋体" panose="02010600030101010101" pitchFamily="2" charset="-122"/>
                          </a:rPr>
                          <m:t>𝑥</m:t>
                        </m:r>
                      </m:e>
                      <m:sub>
                        <m:r>
                          <a:rPr lang="en-US" altLang="zh-CN">
                            <a:solidFill>
                              <a:srgbClr val="000000"/>
                            </a:solidFill>
                            <a:latin typeface="Cambria Math" panose="02040503050406030204" pitchFamily="18" charset="0"/>
                            <a:ea typeface="宋体" panose="02010600030101010101" pitchFamily="2" charset="-122"/>
                          </a:rPr>
                          <m:t>𝑚</m:t>
                        </m:r>
                      </m:sub>
                      <m:sup>
                        <m:r>
                          <a:rPr lang="en-US" altLang="zh-CN">
                            <a:solidFill>
                              <a:srgbClr val="000000"/>
                            </a:solidFill>
                            <a:latin typeface="Cambria Math" panose="02040503050406030204" pitchFamily="18" charset="0"/>
                            <a:ea typeface="宋体" panose="02010600030101010101" pitchFamily="2" charset="-122"/>
                          </a:rPr>
                          <m:t>𝐹</m:t>
                        </m:r>
                      </m:sup>
                    </m:sSubSup>
                    <m:r>
                      <a:rPr lang="en-US" altLang="zh-CN">
                        <a:solidFill>
                          <a:srgbClr val="000000"/>
                        </a:solidFill>
                        <a:latin typeface="Cambria Math" panose="02040503050406030204" pitchFamily="18" charset="0"/>
                        <a:ea typeface="宋体" panose="02010600030101010101" pitchFamily="2" charset="-122"/>
                      </a:rPr>
                      <m:t>(</m:t>
                    </m:r>
                    <m:r>
                      <a:rPr lang="en-US" altLang="zh-CN">
                        <a:solidFill>
                          <a:srgbClr val="000000"/>
                        </a:solidFill>
                        <a:latin typeface="Cambria Math" panose="02040503050406030204" pitchFamily="18" charset="0"/>
                        <a:ea typeface="宋体" panose="02010600030101010101" pitchFamily="2" charset="-122"/>
                      </a:rPr>
                      <m:t>𝑖</m:t>
                    </m:r>
                    <m:r>
                      <a:rPr lang="en-US" altLang="zh-CN">
                        <a:solidFill>
                          <a:srgbClr val="000000"/>
                        </a:solidFill>
                        <a:latin typeface="Cambria Math" panose="02040503050406030204" pitchFamily="18" charset="0"/>
                        <a:ea typeface="宋体" panose="02010600030101010101" pitchFamily="2" charset="-122"/>
                      </a:rPr>
                      <m:t>)</m:t>
                    </m:r>
                  </m:oMath>
                </a14:m>
                <a:r>
                  <a:rPr lang="en-US" altLang="zh-CN" dirty="0">
                    <a:solidFill>
                      <a:srgbClr val="000000"/>
                    </a:solidFill>
                    <a:ea typeface="宋体" panose="02010600030101010101" pitchFamily="2" charset="-122"/>
                  </a:rPr>
                  <a:t> is the model outputs, and </a:t>
                </a:r>
                <a14:m>
                  <m:oMath xmlns:m="http://schemas.openxmlformats.org/officeDocument/2006/math">
                    <m:sSubSup>
                      <m:sSubSupPr>
                        <m:ctrlPr>
                          <a:rPr lang="en-US" altLang="zh-CN" i="1">
                            <a:solidFill>
                              <a:srgbClr val="000000"/>
                            </a:solidFill>
                            <a:latin typeface="Cambria Math" panose="02040503050406030204" pitchFamily="18" charset="0"/>
                            <a:ea typeface="宋体" panose="02010600030101010101" pitchFamily="2" charset="-122"/>
                          </a:rPr>
                        </m:ctrlPr>
                      </m:sSubSupPr>
                      <m:e>
                        <m:r>
                          <a:rPr lang="en-US" altLang="zh-CN">
                            <a:solidFill>
                              <a:srgbClr val="000000"/>
                            </a:solidFill>
                            <a:latin typeface="Cambria Math" panose="02040503050406030204" pitchFamily="18" charset="0"/>
                            <a:ea typeface="宋体" panose="02010600030101010101" pitchFamily="2" charset="-122"/>
                          </a:rPr>
                          <m:t>𝑥</m:t>
                        </m:r>
                      </m:e>
                      <m:sub>
                        <m:r>
                          <a:rPr lang="en-US" altLang="zh-CN">
                            <a:solidFill>
                              <a:srgbClr val="000000"/>
                            </a:solidFill>
                            <a:latin typeface="Cambria Math" panose="02040503050406030204" pitchFamily="18" charset="0"/>
                            <a:ea typeface="宋体" panose="02010600030101010101" pitchFamily="2" charset="-122"/>
                          </a:rPr>
                          <m:t>𝑜</m:t>
                        </m:r>
                      </m:sub>
                      <m:sup>
                        <m:r>
                          <a:rPr lang="en-US" altLang="zh-CN">
                            <a:solidFill>
                              <a:srgbClr val="000000"/>
                            </a:solidFill>
                            <a:latin typeface="Cambria Math" panose="02040503050406030204" pitchFamily="18" charset="0"/>
                            <a:ea typeface="宋体" panose="02010600030101010101" pitchFamily="2" charset="-122"/>
                          </a:rPr>
                          <m:t>𝐹</m:t>
                        </m:r>
                      </m:sup>
                    </m:sSubSup>
                    <m:r>
                      <a:rPr lang="en-US" altLang="zh-CN">
                        <a:solidFill>
                          <a:srgbClr val="000000"/>
                        </a:solidFill>
                        <a:latin typeface="Cambria Math" panose="02040503050406030204" pitchFamily="18" charset="0"/>
                        <a:ea typeface="宋体" panose="02010600030101010101" pitchFamily="2" charset="-122"/>
                      </a:rPr>
                      <m:t>(</m:t>
                    </m:r>
                    <m:r>
                      <a:rPr lang="en-US" altLang="zh-CN">
                        <a:solidFill>
                          <a:srgbClr val="000000"/>
                        </a:solidFill>
                        <a:latin typeface="Cambria Math" panose="02040503050406030204" pitchFamily="18" charset="0"/>
                        <a:ea typeface="宋体" panose="02010600030101010101" pitchFamily="2" charset="-122"/>
                      </a:rPr>
                      <m:t>𝑖</m:t>
                    </m:r>
                    <m:r>
                      <a:rPr lang="en-US" altLang="zh-CN">
                        <a:solidFill>
                          <a:srgbClr val="000000"/>
                        </a:solidFill>
                        <a:latin typeface="Cambria Math" panose="02040503050406030204" pitchFamily="18" charset="0"/>
                        <a:ea typeface="宋体" panose="02010600030101010101" pitchFamily="2" charset="-122"/>
                      </a:rPr>
                      <m:t>)</m:t>
                    </m:r>
                  </m:oMath>
                </a14:m>
                <a:r>
                  <a:rPr lang="en-US" altLang="zh-CN" dirty="0">
                    <a:solidFill>
                      <a:srgbClr val="000000"/>
                    </a:solidFill>
                    <a:ea typeface="宋体" panose="02010600030101010101" pitchFamily="2" charset="-122"/>
                  </a:rPr>
                  <a:t> is the corresponding observation or reanalysis data.</a:t>
                </a:r>
                <a14:m>
                  <m:oMath xmlns:m="http://schemas.openxmlformats.org/officeDocument/2006/math">
                    <m:sSubSup>
                      <m:sSubSupPr>
                        <m:ctrlPr>
                          <a:rPr lang="en-US" altLang="zh-CN" i="1">
                            <a:solidFill>
                              <a:srgbClr val="000000"/>
                            </a:solidFill>
                            <a:latin typeface="Cambria Math" panose="02040503050406030204" pitchFamily="18" charset="0"/>
                            <a:ea typeface="宋体" panose="02010600030101010101" pitchFamily="2" charset="-122"/>
                          </a:rPr>
                        </m:ctrlPr>
                      </m:sSubSupPr>
                      <m:e>
                        <m:r>
                          <a:rPr lang="en-US" altLang="zh-CN">
                            <a:solidFill>
                              <a:srgbClr val="000000"/>
                            </a:solidFill>
                            <a:latin typeface="Cambria Math" panose="02040503050406030204" pitchFamily="18" charset="0"/>
                            <a:ea typeface="宋体" panose="02010600030101010101" pitchFamily="2" charset="-122"/>
                          </a:rPr>
                          <m:t>𝑥</m:t>
                        </m:r>
                      </m:e>
                      <m:sub>
                        <m:r>
                          <a:rPr lang="en-US" altLang="zh-CN">
                            <a:solidFill>
                              <a:srgbClr val="000000"/>
                            </a:solidFill>
                            <a:latin typeface="Cambria Math" panose="02040503050406030204" pitchFamily="18" charset="0"/>
                            <a:ea typeface="宋体" panose="02010600030101010101" pitchFamily="2" charset="-122"/>
                          </a:rPr>
                          <m:t>𝑟</m:t>
                        </m:r>
                      </m:sub>
                      <m:sup>
                        <m:r>
                          <a:rPr lang="en-US" altLang="zh-CN">
                            <a:solidFill>
                              <a:srgbClr val="000000"/>
                            </a:solidFill>
                            <a:latin typeface="Cambria Math" panose="02040503050406030204" pitchFamily="18" charset="0"/>
                            <a:ea typeface="宋体" panose="02010600030101010101" pitchFamily="2" charset="-122"/>
                          </a:rPr>
                          <m:t>𝐹</m:t>
                        </m:r>
                      </m:sup>
                    </m:sSubSup>
                    <m:d>
                      <m:dPr>
                        <m:ctrlPr>
                          <a:rPr lang="en-US" altLang="zh-CN" i="1">
                            <a:solidFill>
                              <a:srgbClr val="000000"/>
                            </a:solidFill>
                            <a:latin typeface="Cambria Math" panose="02040503050406030204" pitchFamily="18" charset="0"/>
                            <a:ea typeface="宋体" panose="02010600030101010101" pitchFamily="2" charset="-122"/>
                          </a:rPr>
                        </m:ctrlPr>
                      </m:dPr>
                      <m:e>
                        <m:r>
                          <a:rPr lang="en-US" altLang="zh-CN">
                            <a:solidFill>
                              <a:srgbClr val="000000"/>
                            </a:solidFill>
                            <a:latin typeface="Cambria Math" panose="02040503050406030204" pitchFamily="18" charset="0"/>
                            <a:ea typeface="宋体" panose="02010600030101010101" pitchFamily="2" charset="-122"/>
                          </a:rPr>
                          <m:t>𝑖</m:t>
                        </m:r>
                      </m:e>
                    </m:d>
                    <m:r>
                      <a:rPr lang="en-US" altLang="zh-CN">
                        <a:solidFill>
                          <a:srgbClr val="000000"/>
                        </a:solidFill>
                        <a:latin typeface="Cambria Math" panose="02040503050406030204" pitchFamily="18" charset="0"/>
                        <a:ea typeface="宋体" panose="02010600030101010101" pitchFamily="2" charset="-122"/>
                      </a:rPr>
                      <m:t> </m:t>
                    </m:r>
                  </m:oMath>
                </a14:m>
                <a:r>
                  <a:rPr lang="en-US" altLang="zh-CN" dirty="0">
                    <a:solidFill>
                      <a:srgbClr val="000000"/>
                    </a:solidFill>
                    <a:ea typeface="宋体" panose="02010600030101010101" pitchFamily="2" charset="-122"/>
                  </a:rPr>
                  <a:t>is model outputs from the control simulation using the default values for the parameters in Table 1.</a:t>
                </a:r>
                <a14:m>
                  <m:oMath xmlns:m="http://schemas.openxmlformats.org/officeDocument/2006/math">
                    <m:r>
                      <a:rPr lang="zh-CN" altLang="en-US">
                        <a:solidFill>
                          <a:srgbClr val="000000"/>
                        </a:solidFill>
                        <a:latin typeface="Cambria Math" panose="02040503050406030204" pitchFamily="18" charset="0"/>
                        <a:ea typeface="宋体" panose="02010600030101010101" pitchFamily="2" charset="-122"/>
                      </a:rPr>
                      <m:t>𝜔</m:t>
                    </m:r>
                    <m:r>
                      <a:rPr lang="en-US" altLang="zh-CN">
                        <a:solidFill>
                          <a:srgbClr val="000000"/>
                        </a:solidFill>
                        <a:latin typeface="Cambria Math" panose="02040503050406030204" pitchFamily="18" charset="0"/>
                        <a:ea typeface="宋体" panose="02010600030101010101" pitchFamily="2" charset="-122"/>
                      </a:rPr>
                      <m:t> </m:t>
                    </m:r>
                  </m:oMath>
                </a14:m>
                <a:r>
                  <a:rPr lang="en-US" altLang="zh-CN" dirty="0">
                    <a:solidFill>
                      <a:srgbClr val="000000"/>
                    </a:solidFill>
                    <a:ea typeface="宋体" panose="02010600030101010101" pitchFamily="2" charset="-122"/>
                  </a:rPr>
                  <a:t>is the weight due to the different grid area on a regular latitude–longitude grid on the sphere.</a:t>
                </a:r>
                <a14:m>
                  <m:oMath xmlns:m="http://schemas.openxmlformats.org/officeDocument/2006/math">
                    <m:r>
                      <a:rPr lang="en-US" altLang="zh-CN">
                        <a:solidFill>
                          <a:srgbClr val="000000"/>
                        </a:solidFill>
                        <a:latin typeface="Cambria Math" panose="02040503050406030204" pitchFamily="18" charset="0"/>
                        <a:ea typeface="宋体" panose="02010600030101010101" pitchFamily="2" charset="-122"/>
                      </a:rPr>
                      <m:t>𝐼</m:t>
                    </m:r>
                    <m:r>
                      <a:rPr lang="en-US" altLang="zh-CN">
                        <a:solidFill>
                          <a:srgbClr val="000000"/>
                        </a:solidFill>
                        <a:latin typeface="Cambria Math" panose="02040503050406030204" pitchFamily="18" charset="0"/>
                        <a:ea typeface="宋体" panose="02010600030101010101" pitchFamily="2" charset="-122"/>
                      </a:rPr>
                      <m:t> </m:t>
                    </m:r>
                  </m:oMath>
                </a14:m>
                <a:r>
                  <a:rPr lang="en-US" altLang="zh-CN" dirty="0">
                    <a:solidFill>
                      <a:srgbClr val="000000"/>
                    </a:solidFill>
                    <a:ea typeface="宋体" panose="02010600030101010101" pitchFamily="2" charset="-122"/>
                  </a:rPr>
                  <a:t>is the total grid number in model.</a:t>
                </a:r>
                <a14:m>
                  <m:oMath xmlns:m="http://schemas.openxmlformats.org/officeDocument/2006/math">
                    <m:sSup>
                      <m:sSupPr>
                        <m:ctrlPr>
                          <a:rPr lang="en-US" altLang="zh-CN" i="1">
                            <a:solidFill>
                              <a:srgbClr val="000000"/>
                            </a:solidFill>
                            <a:latin typeface="Cambria Math" panose="02040503050406030204" pitchFamily="18" charset="0"/>
                            <a:ea typeface="宋体" panose="02010600030101010101" pitchFamily="2" charset="-122"/>
                          </a:rPr>
                        </m:ctrlPr>
                      </m:sSupPr>
                      <m:e>
                        <m:r>
                          <a:rPr lang="en-US" altLang="zh-CN">
                            <a:solidFill>
                              <a:srgbClr val="000000"/>
                            </a:solidFill>
                            <a:latin typeface="Cambria Math" panose="02040503050406030204" pitchFamily="18" charset="0"/>
                            <a:ea typeface="宋体" panose="02010600030101010101" pitchFamily="2" charset="-122"/>
                          </a:rPr>
                          <m:t>𝑁</m:t>
                        </m:r>
                      </m:e>
                      <m:sup>
                        <m:r>
                          <a:rPr lang="en-US" altLang="zh-CN">
                            <a:solidFill>
                              <a:srgbClr val="000000"/>
                            </a:solidFill>
                            <a:latin typeface="Cambria Math" panose="02040503050406030204" pitchFamily="18" charset="0"/>
                            <a:ea typeface="宋体" panose="02010600030101010101" pitchFamily="2" charset="-122"/>
                          </a:rPr>
                          <m:t>𝐹</m:t>
                        </m:r>
                      </m:sup>
                    </m:sSup>
                  </m:oMath>
                </a14:m>
                <a:r>
                  <a:rPr lang="en-US" altLang="zh-CN" dirty="0">
                    <a:solidFill>
                      <a:srgbClr val="000000"/>
                    </a:solidFill>
                    <a:ea typeface="宋体" panose="02010600030101010101" pitchFamily="2" charset="-122"/>
                  </a:rPr>
                  <a:t>is the number of the chosen variables</a:t>
                </a:r>
                <a:r>
                  <a:rPr lang="en-US" altLang="zh-CN" dirty="0" smtClean="0">
                    <a:solidFill>
                      <a:srgbClr val="000000"/>
                    </a:solidFill>
                    <a:ea typeface="宋体" panose="02010600030101010101" pitchFamily="2" charset="-122"/>
                  </a:rPr>
                  <a:t>.</a:t>
                </a:r>
              </a:p>
              <a:p>
                <a:pPr algn="just">
                  <a:lnSpc>
                    <a:spcPct val="50000"/>
                  </a:lnSpc>
                </a:pPr>
                <a:endParaRPr lang="en-US" altLang="zh-CN" dirty="0" smtClean="0">
                  <a:solidFill>
                    <a:srgbClr val="000000"/>
                  </a:solidFill>
                  <a:ea typeface="宋体" panose="02010600030101010101" pitchFamily="2" charset="-122"/>
                </a:endParaRPr>
              </a:p>
              <a:p>
                <a:pPr algn="just"/>
                <a:r>
                  <a:rPr lang="en-US" altLang="zh-CN" dirty="0" smtClean="0">
                    <a:ea typeface="宋体" panose="02010600030101010101" pitchFamily="2" charset="-122"/>
                  </a:rPr>
                  <a:t>Coupled </a:t>
                </a:r>
                <a:r>
                  <a:rPr lang="en-US" altLang="zh-CN" dirty="0">
                    <a:ea typeface="宋体" panose="02010600030101010101" pitchFamily="2" charset="-122"/>
                  </a:rPr>
                  <a:t>with the radiation balance constraint, the optimization problem of this study can be expressed as </a:t>
                </a:r>
                <a:r>
                  <a:rPr lang="en-US" altLang="zh-CN" dirty="0" smtClean="0">
                    <a:ea typeface="宋体" panose="02010600030101010101" pitchFamily="2" charset="-122"/>
                  </a:rPr>
                  <a:t>the formula on the right.</a:t>
                </a:r>
                <a:endParaRPr lang="zh-CN" altLang="en-US" dirty="0">
                  <a:ea typeface="宋体" panose="02010600030101010101" pitchFamily="2" charset="-122"/>
                </a:endParaRPr>
              </a:p>
            </p:txBody>
          </p:sp>
        </mc:Choice>
        <mc:Fallback xmlns="">
          <p:sp>
            <p:nvSpPr>
              <p:cNvPr id="13" name="矩形 12"/>
              <p:cNvSpPr>
                <a:spLocks noRot="1" noChangeAspect="1" noMove="1" noResize="1" noEditPoints="1" noAdjustHandles="1" noChangeArrowheads="1" noChangeShapeType="1" noTextEdit="1"/>
              </p:cNvSpPr>
              <p:nvPr/>
            </p:nvSpPr>
            <p:spPr>
              <a:xfrm>
                <a:off x="582704" y="3794690"/>
                <a:ext cx="6775908" cy="2446824"/>
              </a:xfrm>
              <a:prstGeom prst="rect">
                <a:avLst/>
              </a:prstGeom>
              <a:blipFill>
                <a:blip r:embed="rId5"/>
                <a:stretch>
                  <a:fillRect l="-810" t="-1244" r="-810" b="-2985"/>
                </a:stretch>
              </a:blipFill>
            </p:spPr>
            <p:txBody>
              <a:bodyPr/>
              <a:lstStyle/>
              <a:p>
                <a:r>
                  <a:rPr lang="zh-CN" altLang="en-US">
                    <a:noFill/>
                  </a:rPr>
                  <a:t> </a:t>
                </a:r>
              </a:p>
            </p:txBody>
          </p:sp>
        </mc:Fallback>
      </mc:AlternateContent>
      <p:pic>
        <p:nvPicPr>
          <p:cNvPr id="14" name="图片 3"/>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4266799" y="2063588"/>
            <a:ext cx="1792287" cy="373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mc:Choice xmlns:a14="http://schemas.microsoft.com/office/drawing/2010/main" Requires="a14">
          <p:sp>
            <p:nvSpPr>
              <p:cNvPr id="10" name="文本框 9"/>
              <p:cNvSpPr txBox="1"/>
              <p:nvPr/>
            </p:nvSpPr>
            <p:spPr>
              <a:xfrm>
                <a:off x="3970658" y="2769297"/>
                <a:ext cx="2753895"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𝐴𝐵𝑆</m:t>
                          </m:r>
                          <m:r>
                            <a:rPr lang="en-US" altLang="zh-CN" b="0" i="1" smtClean="0">
                              <a:latin typeface="Cambria Math" panose="02040503050406030204" pitchFamily="18" charset="0"/>
                            </a:rPr>
                            <m:t>(</m:t>
                          </m:r>
                          <m:r>
                            <m:rPr>
                              <m:sty m:val="p"/>
                            </m:rPr>
                            <a:rPr lang="en-US" altLang="zh-CN" i="1">
                              <a:latin typeface="Cambria Math" panose="02040503050406030204" pitchFamily="18" charset="0"/>
                            </a:rPr>
                            <m:t>FSN</m:t>
                          </m:r>
                          <m:r>
                            <a:rPr lang="en-US" altLang="zh-CN" b="0" i="1" smtClean="0">
                              <a:latin typeface="Cambria Math" panose="02040503050406030204" pitchFamily="18" charset="0"/>
                            </a:rPr>
                            <m:t>𝑇</m:t>
                          </m:r>
                        </m:e>
                        <m:sub>
                          <m:r>
                            <a:rPr lang="en-US" altLang="zh-CN" b="0" i="1" smtClean="0">
                              <a:latin typeface="Cambria Math" panose="02040503050406030204" pitchFamily="18" charset="0"/>
                            </a:rPr>
                            <m:t>𝑚</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𝐹𝐿𝑁𝑇</m:t>
                          </m:r>
                        </m:e>
                        <m:sub>
                          <m:r>
                            <a:rPr lang="en-US" altLang="zh-CN" b="0" i="1" smtClean="0">
                              <a:latin typeface="Cambria Math" panose="02040503050406030204" pitchFamily="18" charset="0"/>
                            </a:rPr>
                            <m:t>𝑚</m:t>
                          </m:r>
                        </m:sub>
                      </m:sSub>
                      <m:r>
                        <a:rPr lang="en-US" altLang="zh-CN" b="0" i="1" smtClean="0">
                          <a:latin typeface="Cambria Math" panose="02040503050406030204" pitchFamily="18" charset="0"/>
                        </a:rPr>
                        <m:t>)&lt;1</m:t>
                      </m:r>
                    </m:oMath>
                  </m:oMathPara>
                </a14:m>
                <a:endParaRPr lang="zh-CN" altLang="en-US" dirty="0"/>
              </a:p>
            </p:txBody>
          </p:sp>
        </mc:Choice>
        <mc:Fallback>
          <p:sp>
            <p:nvSpPr>
              <p:cNvPr id="10" name="文本框 9"/>
              <p:cNvSpPr txBox="1">
                <a:spLocks noRot="1" noChangeAspect="1" noMove="1" noResize="1" noEditPoints="1" noAdjustHandles="1" noChangeArrowheads="1" noChangeShapeType="1" noTextEdit="1"/>
              </p:cNvSpPr>
              <p:nvPr/>
            </p:nvSpPr>
            <p:spPr>
              <a:xfrm>
                <a:off x="3970658" y="2769297"/>
                <a:ext cx="2753895" cy="276999"/>
              </a:xfrm>
              <a:prstGeom prst="rect">
                <a:avLst/>
              </a:prstGeom>
              <a:blipFill>
                <a:blip r:embed="rId7"/>
                <a:stretch>
                  <a:fillRect l="-1549" t="-2174" r="-1549" b="-32609"/>
                </a:stretch>
              </a:blipFill>
            </p:spPr>
            <p:txBody>
              <a:bodyPr/>
              <a:lstStyle/>
              <a:p>
                <a:r>
                  <a:rPr lang="zh-CN" altLang="en-US">
                    <a:noFill/>
                  </a:rPr>
                  <a:t> </a:t>
                </a:r>
              </a:p>
            </p:txBody>
          </p:sp>
        </mc:Fallback>
      </mc:AlternateContent>
      <p:pic>
        <p:nvPicPr>
          <p:cNvPr id="4" name="图片 3"/>
          <p:cNvPicPr>
            <a:picLocks noChangeAspect="1"/>
          </p:cNvPicPr>
          <p:nvPr/>
        </p:nvPicPr>
        <p:blipFill>
          <a:blip r:embed="rId8"/>
          <a:stretch>
            <a:fillRect/>
          </a:stretch>
        </p:blipFill>
        <p:spPr>
          <a:xfrm>
            <a:off x="7670545" y="4145942"/>
            <a:ext cx="4344842" cy="2392970"/>
          </a:xfrm>
          <a:prstGeom prst="rect">
            <a:avLst/>
          </a:prstGeom>
        </p:spPr>
      </p:pic>
    </p:spTree>
    <p:extLst>
      <p:ext uri="{BB962C8B-B14F-4D97-AF65-F5344CB8AC3E}">
        <p14:creationId xmlns:p14="http://schemas.microsoft.com/office/powerpoint/2010/main" val="46345794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FA39084A-E809-4549-B1F4-24061408E8B8}" type="slidenum">
              <a:rPr lang="zh-CN" altLang="en-US" smtClean="0"/>
              <a:t>8</a:t>
            </a:fld>
            <a:endParaRPr lang="zh-CN" altLang="en-US"/>
          </a:p>
        </p:txBody>
      </p:sp>
      <p:sp>
        <p:nvSpPr>
          <p:cNvPr id="4" name="文本框 11"/>
          <p:cNvSpPr txBox="1"/>
          <p:nvPr/>
        </p:nvSpPr>
        <p:spPr>
          <a:xfrm>
            <a:off x="3322075" y="381312"/>
            <a:ext cx="5521708" cy="461665"/>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914400"/>
            <a:r>
              <a:rPr lang="en-US" altLang="zh-CN" sz="2400" dirty="0">
                <a:latin typeface="Adobe Garamond Pro Bold" panose="02020702060506020403" pitchFamily="18" charset="0"/>
              </a:rPr>
              <a:t>CESM_CAM--results</a:t>
            </a:r>
            <a:endParaRPr lang="zh-CN" altLang="en-US" sz="2400" dirty="0">
              <a:latin typeface="Adobe Garamond Pro Bold" panose="02020702060506020403" pitchFamily="18" charset="0"/>
            </a:endParaRPr>
          </a:p>
        </p:txBody>
      </p:sp>
      <p:pic>
        <p:nvPicPr>
          <p:cNvPr id="5" name="图片 4"/>
          <p:cNvPicPr>
            <a:picLocks noChangeAspect="1"/>
          </p:cNvPicPr>
          <p:nvPr/>
        </p:nvPicPr>
        <p:blipFill>
          <a:blip r:embed="rId3"/>
          <a:stretch>
            <a:fillRect/>
          </a:stretch>
        </p:blipFill>
        <p:spPr>
          <a:xfrm>
            <a:off x="1734797" y="1086739"/>
            <a:ext cx="8964538" cy="5388261"/>
          </a:xfrm>
          <a:prstGeom prst="rect">
            <a:avLst/>
          </a:prstGeom>
        </p:spPr>
      </p:pic>
    </p:spTree>
    <p:extLst>
      <p:ext uri="{BB962C8B-B14F-4D97-AF65-F5344CB8AC3E}">
        <p14:creationId xmlns:p14="http://schemas.microsoft.com/office/powerpoint/2010/main" val="291618713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stretch>
            <a:fillRect/>
          </a:stretch>
        </p:blipFill>
        <p:spPr>
          <a:xfrm>
            <a:off x="114090" y="673303"/>
            <a:ext cx="6423086" cy="5865610"/>
          </a:xfrm>
          <a:prstGeom prst="rect">
            <a:avLst/>
          </a:prstGeom>
        </p:spPr>
      </p:pic>
      <p:sp>
        <p:nvSpPr>
          <p:cNvPr id="2" name="灯片编号占位符 1"/>
          <p:cNvSpPr>
            <a:spLocks noGrp="1"/>
          </p:cNvSpPr>
          <p:nvPr>
            <p:ph type="sldNum" sz="quarter" idx="12"/>
          </p:nvPr>
        </p:nvSpPr>
        <p:spPr/>
        <p:txBody>
          <a:bodyPr/>
          <a:lstStyle/>
          <a:p>
            <a:fld id="{FA39084A-E809-4549-B1F4-24061408E8B8}" type="slidenum">
              <a:rPr lang="zh-CN" altLang="en-US" smtClean="0"/>
              <a:t>9</a:t>
            </a:fld>
            <a:endParaRPr lang="zh-CN" altLang="en-US"/>
          </a:p>
        </p:txBody>
      </p:sp>
      <p:sp>
        <p:nvSpPr>
          <p:cNvPr id="7" name="文本框 11"/>
          <p:cNvSpPr txBox="1"/>
          <p:nvPr/>
        </p:nvSpPr>
        <p:spPr>
          <a:xfrm>
            <a:off x="3550983" y="194074"/>
            <a:ext cx="5521708" cy="461665"/>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914400"/>
            <a:r>
              <a:rPr lang="en-US" altLang="zh-CN" sz="2400" dirty="0" smtClean="0">
                <a:latin typeface="Adobe Garamond Pro Bold" panose="02020702060506020403" pitchFamily="18" charset="0"/>
              </a:rPr>
              <a:t>CESM_CAM—</a:t>
            </a:r>
            <a:r>
              <a:rPr lang="en-US" altLang="zh-CN" sz="2400" dirty="0" smtClean="0">
                <a:latin typeface="Adobe Garamond Pro Bold" panose="02020702060506020403" pitchFamily="18" charset="0"/>
              </a:rPr>
              <a:t>problem case</a:t>
            </a:r>
            <a:endParaRPr lang="zh-CN" altLang="en-US" sz="2400" dirty="0">
              <a:latin typeface="Adobe Garamond Pro Bold" panose="02020702060506020403" pitchFamily="18" charset="0"/>
            </a:endParaRPr>
          </a:p>
        </p:txBody>
      </p:sp>
      <p:sp>
        <p:nvSpPr>
          <p:cNvPr id="8" name="文本框 7"/>
          <p:cNvSpPr txBox="1"/>
          <p:nvPr/>
        </p:nvSpPr>
        <p:spPr>
          <a:xfrm>
            <a:off x="6386266" y="1023088"/>
            <a:ext cx="5805734" cy="2523768"/>
          </a:xfrm>
          <a:prstGeom prst="rect">
            <a:avLst/>
          </a:prstGeom>
          <a:noFill/>
        </p:spPr>
        <p:txBody>
          <a:bodyPr wrap="square" rtlCol="0">
            <a:spAutoFit/>
          </a:bodyPr>
          <a:lstStyle/>
          <a:p>
            <a:r>
              <a:rPr lang="en-US" altLang="zh-CN" sz="2000" dirty="0"/>
              <a:t>At the beginning of the iteration of the optimization algorithm, we will also find that in some cases the synthesis target is particularly good but does not satisfy the radiation balance constraint. For example, in the following example, the overall goal </a:t>
            </a:r>
            <a:r>
              <a:rPr lang="en-US" altLang="zh-CN" sz="2000" dirty="0" smtClean="0"/>
              <a:t>is optimized </a:t>
            </a:r>
            <a:r>
              <a:rPr lang="en-US" altLang="zh-CN" sz="2000" dirty="0"/>
              <a:t>by about </a:t>
            </a:r>
            <a:r>
              <a:rPr lang="en-US" altLang="zh-CN" sz="2000" dirty="0" smtClean="0"/>
              <a:t>10</a:t>
            </a:r>
            <a:r>
              <a:rPr lang="en-US" altLang="zh-CN" sz="2000" dirty="0"/>
              <a:t>%, but the radiation deviation is more than </a:t>
            </a:r>
            <a:r>
              <a:rPr lang="en-US" altLang="zh-CN" sz="2000" dirty="0" smtClean="0"/>
              <a:t>1W/m2.</a:t>
            </a:r>
            <a:endParaRPr lang="en-US" altLang="zh-CN" sz="2000" dirty="0"/>
          </a:p>
          <a:p>
            <a:endParaRPr lang="zh-CN" altLang="en-US" dirty="0"/>
          </a:p>
        </p:txBody>
      </p:sp>
      <p:pic>
        <p:nvPicPr>
          <p:cNvPr id="10" name="图片 9"/>
          <p:cNvPicPr>
            <a:picLocks noChangeAspect="1"/>
          </p:cNvPicPr>
          <p:nvPr/>
        </p:nvPicPr>
        <p:blipFill>
          <a:blip r:embed="rId3"/>
          <a:stretch>
            <a:fillRect/>
          </a:stretch>
        </p:blipFill>
        <p:spPr>
          <a:xfrm>
            <a:off x="6537176" y="3352795"/>
            <a:ext cx="5330018" cy="3203682"/>
          </a:xfrm>
          <a:prstGeom prst="rect">
            <a:avLst/>
          </a:prstGeom>
        </p:spPr>
      </p:pic>
    </p:spTree>
    <p:extLst>
      <p:ext uri="{BB962C8B-B14F-4D97-AF65-F5344CB8AC3E}">
        <p14:creationId xmlns:p14="http://schemas.microsoft.com/office/powerpoint/2010/main" val="334421973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15161</TotalTime>
  <Words>858</Words>
  <Application>Microsoft Office PowerPoint</Application>
  <PresentationFormat>宽屏</PresentationFormat>
  <Paragraphs>105</Paragraphs>
  <Slides>13</Slides>
  <Notes>6</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13</vt:i4>
      </vt:variant>
    </vt:vector>
  </HeadingPairs>
  <TitlesOfParts>
    <vt:vector size="25" baseType="lpstr">
      <vt:lpstr>等线</vt:lpstr>
      <vt:lpstr>等线 Light</vt:lpstr>
      <vt:lpstr>宋体</vt:lpstr>
      <vt:lpstr>Adobe Garamond Pro Bold</vt:lpstr>
      <vt:lpstr>Arial</vt:lpstr>
      <vt:lpstr>Calibri</vt:lpstr>
      <vt:lpstr>Calibri Light</vt:lpstr>
      <vt:lpstr>Cambria Math</vt:lpstr>
      <vt:lpstr>Rage Italic</vt:lpstr>
      <vt:lpstr>Times New Roman</vt:lpstr>
      <vt:lpstr>Verdana</vt:lpstr>
      <vt:lpstr>Office 主题​​</vt:lpstr>
      <vt:lpstr>An effective parameter optimization with radiation balance constraint in Atmospherical Models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Thank you very much</vt:lpstr>
    </vt:vector>
  </TitlesOfParts>
  <Company>HuiFuPan.Com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dc:creator>
  <cp:lastModifiedBy>Admin</cp:lastModifiedBy>
  <cp:revision>165</cp:revision>
  <dcterms:created xsi:type="dcterms:W3CDTF">2017-12-30T07:08:01Z</dcterms:created>
  <dcterms:modified xsi:type="dcterms:W3CDTF">2018-07-19T15:04:24Z</dcterms:modified>
</cp:coreProperties>
</file>