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9" r:id="rId5"/>
    <p:sldId id="27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FCD12E0-2312-6A48-8951-05B7AD7B33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AE087-7B9C-E445-9DB1-07A04864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5D2EC-0B3E-3749-BE3C-E23BD309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64CD-25CD-F042-BD57-0775E64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835-2D97-9145-8BDC-000F6D1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48D3D-F544-7141-9438-399CB0F0E1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156F5E-4B22-4544-B48D-78B63D3B8889}"/>
              </a:ext>
            </a:extLst>
          </p:cNvPr>
          <p:cNvCxnSpPr>
            <a:cxnSpLocks/>
          </p:cNvCxnSpPr>
          <p:nvPr userDrawn="1"/>
        </p:nvCxnSpPr>
        <p:spPr>
          <a:xfrm>
            <a:off x="90312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DA4C66A-F5BD-4949-8077-97B85A054F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905624-7469-5E4A-B6F3-D6A98F692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A1B25-D065-A549-9C44-63899FC5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31157-CFE0-4149-9697-9C14A71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4664-4130-FD46-85A7-B49EF67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F1D9-EB96-8243-8C8E-78F376E0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2D76B-9749-2D43-917B-71E072C96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80F3E-609A-9647-B9E0-221478E101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730A1-B850-9B40-924A-72E8CD9B87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6688E-CCEC-CF45-9ACA-B335787B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4210-AF56-0947-BF35-D34DEFA2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32A3-0FD8-1C4A-93FA-14EA376C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5912-3388-1443-83F9-5C4F578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B16FA-C080-614D-B927-2285E6F17A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9F95F-4941-5D40-A4E8-53F86117BB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D25F7E-CD29-9641-942B-83C97C7AC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B4611-5D9D-A342-B3E9-8A00B8DD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89"/>
            <a:ext cx="10515600" cy="654757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FABB-3CB7-1D4F-87C2-1BA75D05E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333"/>
            <a:ext cx="10515600" cy="5048075"/>
          </a:xfrm>
        </p:spPr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AEF5-67F9-504B-9C23-B1930A9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145B-68A9-994E-87F6-A5AE8DFD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TKaiti" panose="02010600040101010101" pitchFamily="2" charset="-122"/>
                <a:ea typeface="STKaiti" panose="02010600040101010101" pitchFamily="2" charset="-122"/>
              </a:defRPr>
            </a:lvl1pPr>
          </a:lstStyle>
          <a:p>
            <a:fld id="{52392074-2333-8746-B38C-345786D7A9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E1455-68FF-6B4A-9F89-A030DF0ED88A}"/>
              </a:ext>
            </a:extLst>
          </p:cNvPr>
          <p:cNvCxnSpPr>
            <a:cxnSpLocks/>
          </p:cNvCxnSpPr>
          <p:nvPr userDrawn="1"/>
        </p:nvCxnSpPr>
        <p:spPr>
          <a:xfrm>
            <a:off x="112890" y="784580"/>
            <a:ext cx="120791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2032D8E-BD44-B245-B600-4D94404CA7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1D6F2-4408-E641-AF00-6FA801F52A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6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BC9B3-6028-4645-95C4-9B44EEAB8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B5EFC-B8F4-0D45-9018-08EF7508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8A24-4FC0-CF44-A864-FC6D3A9E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B388-5DA5-944F-9ADD-0A135D36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2D98-E92B-474D-9BEC-F11225D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F2C0F-0785-AF48-904D-8EBC3DA6B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4378B2-1B70-304A-B8BE-0A800A34A7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C4CEE4-E342-2640-B30D-38C9FF8CD4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DE144-BA94-9B4A-A3B8-B8853AC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0424-A1E3-DC4C-AD96-74CB4F0D5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EE60-18AC-F54B-852D-B08EAFAC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DDC8-2D8E-6842-8BB5-461C3039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E576A-2A30-7843-82C7-18949BE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ED279-95DE-C74E-A0FB-6C4381E539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EE9880-C67B-DD4A-82DA-B464781FCD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DE8469-7B5B-7146-8AD4-DE0888ACE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22561-AC35-8441-97FA-3C238A83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42E7-7834-8240-9595-FA4701BD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373-2A0C-9747-8DE6-C0DFA019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5631A-E8AC-BD49-B410-753B2D13F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E88EE-D0B3-284F-B0E4-E300B0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2E91-824A-174D-9282-BD36C28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5E43-A7D6-4F4F-9DFC-FAD6919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27A923-E3DD-8947-8BB0-0B301B0D9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B3DA3C-45D5-9744-8AEC-ED57AB0F52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065078-DBB7-5849-BAAF-D8F265E65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866DA-73D9-FE47-9E14-44775A9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B6201-79A8-9741-8520-80D7A35E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3784-0731-A546-99B9-251603AE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AA9F-CF61-3C45-AFC7-B17112BE9B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4D825-24E2-D84D-89C6-724BEDCEA7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3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F4A50A-BF0C-874F-8C12-1C030DE0F8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115B1-0F85-524D-8159-12AF539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DDB7-E7CD-5542-8776-47DE8F46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48057-37B9-E04A-B4CA-BCAAF0009F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18553-F531-5D40-B1CD-5492A66239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8F2B28-2CA3-0B48-A916-5413C65E89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D4453-B938-224D-8D87-4AA0598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DF1C-0A99-9746-9EC4-7CA95B5C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FE5C6-7CC9-4648-AAEC-A6675610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F4E5-706B-6948-B7A3-00A214A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B2D6-3517-574B-BD6B-37268B58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6B8E9-80E0-B949-A273-4E18910C31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DE40BD-649C-A64D-9F91-35C5FF129B3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B2146C-C179-F041-A777-C72BBB44D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3272-362F-C04C-A7CE-95B99E1E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9DC24-C38B-1149-A2DC-0A6A6D33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6490E-001E-F841-92D2-6F6385907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1F94-0DDE-884D-A8E2-8DC2C7A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FF94-BE16-0946-AFC7-D4325ED2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12496-8983-494F-9F8D-07150410DF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ABEA6-6723-4340-918C-20173039AB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026F9-6A89-BA4A-9296-BB6F9440B1F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70284"/>
            <a:ext cx="12192000" cy="49708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F1B0-BEF2-604F-A240-88C9BF92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B655-AE5D-3340-9606-72EAB1D7D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A4F5-CBB0-DA4E-AE05-9F3CC284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AB1E-C8FE-004F-A2CE-C10B7F41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2074-2333-8746-B38C-345786D7A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B965B-1B00-0A49-B0C9-FE52366F391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890" y="47981"/>
            <a:ext cx="725310" cy="72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CCCA-E363-1043-AEC5-65694495CF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82752" y="6313840"/>
            <a:ext cx="456496" cy="45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Kaiti" panose="02010600040101010101" pitchFamily="2" charset="-122"/>
          <a:ea typeface="STKaiti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verleaf.realab.ai:8089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overleaf.realab.ai:8089/project/5d8ec20de8cbdf007a02ced3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github.com/" TargetMode="External"/><Relationship Id="rId2" Type="http://schemas.openxmlformats.org/officeDocument/2006/relationships/hyperlink" Target="https://zhuanlan.zhihu.com/p/527420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tsinghua.edu.cn/d/3c83d58497004f46a7ae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cloud.tsinghua.edu.cn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hyperlink" Target="http://192.168.0.25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89-FADE-8848-8069-B3A25C13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943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000" b="1"/>
              <a:t>智能集合预报系统</a:t>
            </a:r>
            <a:br>
              <a:rPr lang="en-US" altLang="zh-CN" sz="4000" b="1" dirty="0"/>
            </a:br>
            <a:r>
              <a:rPr lang="zh-CN" altLang="en-US" sz="4400" b="1" dirty="0"/>
              <a:t>启动讨论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07A34-C734-2247-80D1-8CA7D911E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148"/>
            <a:ext cx="9144000" cy="1655762"/>
          </a:xfrm>
        </p:spPr>
        <p:txBody>
          <a:bodyPr/>
          <a:lstStyle/>
          <a:p>
            <a:r>
              <a:rPr lang="en-US" altLang="zh-CN" dirty="0"/>
              <a:t>2019-10-10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D888DB-13E5-6544-8798-2FE28FC4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2435"/>
            <a:ext cx="12192000" cy="5457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B8D54-1919-8042-859C-15F27E7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1.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ja-JP" altLang="en-US"/>
              <a:t>系统</a:t>
            </a:r>
            <a:r>
              <a:rPr lang="zh-CN" altLang="en-US" dirty="0"/>
              <a:t>概念</a:t>
            </a:r>
            <a:r>
              <a:rPr lang="ja-JP" altLang="en-US"/>
              <a:t>框架</a:t>
            </a:r>
            <a:endParaRPr lang="en-US" baseline="30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B242-5F9C-A14B-8630-B0321E6E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zh-CN" altLang="en-US" dirty="0"/>
              <a:t>一级进度计划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EA05F-2C60-104A-ADCD-26EDDE0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21"/>
            <a:ext cx="12192000" cy="32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A844-FCB7-9A44-98DB-C784D97C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47" y="761416"/>
            <a:ext cx="11911263" cy="2387600"/>
          </a:xfrm>
        </p:spPr>
        <p:txBody>
          <a:bodyPr anchor="ctr">
            <a:normAutofit/>
          </a:bodyPr>
          <a:lstStyle/>
          <a:p>
            <a:r>
              <a:rPr lang="zh-CN" altLang="en-US" sz="4400" dirty="0"/>
              <a:t>当前阶段的重点是团队协同学习，走在正道上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A3CC-A4F9-794E-9B7C-266275573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388" y="3149016"/>
            <a:ext cx="9144000" cy="2514600"/>
          </a:xfrm>
        </p:spPr>
        <p:txBody>
          <a:bodyPr/>
          <a:lstStyle/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开放而有责任心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规范的知识管理</a:t>
            </a:r>
            <a:endParaRPr lang="en-US" altLang="zh-CN" sz="3600" dirty="0"/>
          </a:p>
          <a:p>
            <a:pPr marL="1028700" lvl="1" indent="-571500">
              <a:buFont typeface="Wingdings" pitchFamily="2" charset="2"/>
              <a:buChar char="§"/>
            </a:pPr>
            <a:r>
              <a:rPr lang="zh-CN" altLang="en-US" sz="3600" dirty="0"/>
              <a:t>攻略迁移到综述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8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487847-026E-D146-8756-A9B3A949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21734"/>
              </p:ext>
            </p:extLst>
          </p:nvPr>
        </p:nvGraphicFramePr>
        <p:xfrm>
          <a:off x="120316" y="866273"/>
          <a:ext cx="11952624" cy="540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156">
                  <a:extLst>
                    <a:ext uri="{9D8B030D-6E8A-4147-A177-3AD203B41FA5}">
                      <a16:colId xmlns:a16="http://schemas.microsoft.com/office/drawing/2014/main" val="370911143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1112944329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334182047"/>
                    </a:ext>
                  </a:extLst>
                </a:gridCol>
                <a:gridCol w="2988156">
                  <a:extLst>
                    <a:ext uri="{9D8B030D-6E8A-4147-A177-3AD203B41FA5}">
                      <a16:colId xmlns:a16="http://schemas.microsoft.com/office/drawing/2014/main" val="2629151090"/>
                    </a:ext>
                  </a:extLst>
                </a:gridCol>
              </a:tblGrid>
              <a:tr h="1080023">
                <a:tc>
                  <a:txBody>
                    <a:bodyPr/>
                    <a:lstStyle/>
                    <a:p>
                      <a:endParaRPr lang="en-US" sz="4000" kern="1200" dirty="0">
                        <a:solidFill>
                          <a:schemeClr val="tx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公网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校园网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HPCA</a:t>
                      </a:r>
                      <a:r>
                        <a:rPr lang="zh-CN" altLang="en-US" sz="4000" kern="1200" dirty="0">
                          <a:solidFill>
                            <a:schemeClr val="bg1"/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  <a:cs typeface="+mj-cs"/>
                        </a:rPr>
                        <a:t>内网</a:t>
                      </a:r>
                      <a:endParaRPr lang="en-US" sz="4000" kern="1200" dirty="0">
                        <a:solidFill>
                          <a:schemeClr val="bg1"/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30032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Public 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Collaborators of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tshpca-ai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/[repo]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                                     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  <a:hlinkClick r:id="rId2"/>
                        </a:rPr>
                        <a:t>？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96512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Public Documents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Tsinghua Cloud</a:t>
                      </a:r>
                    </a:p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n-cs"/>
                        </a:rPr>
                        <a:t>Share group: TH-HPCA</a:t>
                      </a:r>
                    </a:p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9142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Private codes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Gitlab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243207"/>
                  </a:ext>
                </a:extLst>
              </a:tr>
              <a:tr h="108002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Private paper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STKaiti" panose="02010600040101010101" pitchFamily="2" charset="-122"/>
                        <a:cs typeface="+mj-cs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STKaiti" panose="02010600040101010101" pitchFamily="2" charset="-122"/>
                          <a:cs typeface="+mj-cs"/>
                        </a:rPr>
                        <a:t>Overleaf (coming)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13973"/>
                  </a:ext>
                </a:extLst>
              </a:tr>
            </a:tbl>
          </a:graphicData>
        </a:graphic>
      </p:graphicFrame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E5B499F4-02CA-CC40-A2BF-65180FFD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6" y="5466584"/>
            <a:ext cx="1185862" cy="888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AC53A5-9561-D04D-AF92-E35F5C35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zh-CN" altLang="en-US" dirty="0"/>
              <a:t>知识管理框架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2AE664-6296-AE48-A078-792F93E11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48" y="4562664"/>
            <a:ext cx="1379000" cy="573091"/>
          </a:xfrm>
          <a:prstGeom prst="rect">
            <a:avLst/>
          </a:prstGeom>
        </p:spPr>
      </p:pic>
      <p:pic>
        <p:nvPicPr>
          <p:cNvPr id="34" name="Picture 33">
            <a:hlinkClick r:id="rId6"/>
            <a:extLst>
              <a:ext uri="{FF2B5EF4-FFF2-40B4-BE49-F238E27FC236}">
                <a16:creationId xmlns:a16="http://schemas.microsoft.com/office/drawing/2014/main" id="{33DEB35B-7035-B24E-9092-13BA51127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577" y="3228071"/>
            <a:ext cx="662783" cy="7971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9219CD7-1309-5543-9522-25E039720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948" y="2386126"/>
            <a:ext cx="1379000" cy="573091"/>
          </a:xfrm>
          <a:prstGeom prst="rect">
            <a:avLst/>
          </a:prstGeom>
        </p:spPr>
      </p:pic>
      <p:pic>
        <p:nvPicPr>
          <p:cNvPr id="18" name="Picture 17">
            <a:hlinkClick r:id="rId8"/>
            <a:extLst>
              <a:ext uri="{FF2B5EF4-FFF2-40B4-BE49-F238E27FC236}">
                <a16:creationId xmlns:a16="http://schemas.microsoft.com/office/drawing/2014/main" id="{B46D9766-7720-2443-AF0D-A87E60FFD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14102" y="5407550"/>
            <a:ext cx="858838" cy="858838"/>
          </a:xfrm>
          <a:prstGeom prst="rect">
            <a:avLst/>
          </a:prstGeom>
        </p:spPr>
      </p:pic>
      <p:pic>
        <p:nvPicPr>
          <p:cNvPr id="26" name="Picture 25">
            <a:hlinkClick r:id="rId10"/>
            <a:extLst>
              <a:ext uri="{FF2B5EF4-FFF2-40B4-BE49-F238E27FC236}">
                <a16:creationId xmlns:a16="http://schemas.microsoft.com/office/drawing/2014/main" id="{30DA7DF2-4FAA-4448-A607-B5F783C698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8500" y="3344766"/>
            <a:ext cx="782823" cy="735854"/>
          </a:xfrm>
          <a:prstGeom prst="rect">
            <a:avLst/>
          </a:prstGeom>
        </p:spPr>
      </p:pic>
      <p:pic>
        <p:nvPicPr>
          <p:cNvPr id="28" name="Picture 27">
            <a:hlinkClick r:id="rId12"/>
            <a:extLst>
              <a:ext uri="{FF2B5EF4-FFF2-40B4-BE49-F238E27FC236}">
                <a16:creationId xmlns:a16="http://schemas.microsoft.com/office/drawing/2014/main" id="{5525037C-0F45-804D-BFA9-4A1CEA4F6E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8775" y="2263031"/>
            <a:ext cx="781248" cy="763288"/>
          </a:xfrm>
          <a:prstGeom prst="rect">
            <a:avLst/>
          </a:prstGeom>
        </p:spPr>
      </p:pic>
      <p:pic>
        <p:nvPicPr>
          <p:cNvPr id="36" name="Picture 35">
            <a:hlinkClick r:id="rId14"/>
            <a:extLst>
              <a:ext uri="{FF2B5EF4-FFF2-40B4-BE49-F238E27FC236}">
                <a16:creationId xmlns:a16="http://schemas.microsoft.com/office/drawing/2014/main" id="{1718A63A-3D6E-FB4D-AFDE-AD54F3D407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99023" y="4501479"/>
            <a:ext cx="756464" cy="695459"/>
          </a:xfrm>
          <a:prstGeom prst="rect">
            <a:avLst/>
          </a:prstGeom>
        </p:spPr>
      </p:pic>
      <p:sp>
        <p:nvSpPr>
          <p:cNvPr id="37" name="Left-Up Arrow 36">
            <a:extLst>
              <a:ext uri="{FF2B5EF4-FFF2-40B4-BE49-F238E27FC236}">
                <a16:creationId xmlns:a16="http://schemas.microsoft.com/office/drawing/2014/main" id="{256F0B9C-66C0-224C-B23B-1348511AC24B}"/>
              </a:ext>
            </a:extLst>
          </p:cNvPr>
          <p:cNvSpPr/>
          <p:nvPr/>
        </p:nvSpPr>
        <p:spPr>
          <a:xfrm rot="16200000">
            <a:off x="6139598" y="1870925"/>
            <a:ext cx="1044694" cy="1131889"/>
          </a:xfrm>
          <a:prstGeom prst="leftUpArrow">
            <a:avLst>
              <a:gd name="adj1" fmla="val 19529"/>
              <a:gd name="adj2" fmla="val 25000"/>
              <a:gd name="adj3" fmla="val 25000"/>
            </a:avLst>
          </a:prstGeom>
          <a:solidFill>
            <a:schemeClr val="accent4">
              <a:lumMod val="60000"/>
              <a:lumOff val="40000"/>
              <a:alpha val="58000"/>
            </a:schemeClr>
          </a:solidFill>
          <a:ln>
            <a:solidFill>
              <a:srgbClr val="E3AC01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ED70C3CF-8FA1-4B40-BAD5-51714817E63C}"/>
              </a:ext>
            </a:extLst>
          </p:cNvPr>
          <p:cNvSpPr/>
          <p:nvPr/>
        </p:nvSpPr>
        <p:spPr>
          <a:xfrm rot="10800000" flipH="1">
            <a:off x="9101323" y="3195338"/>
            <a:ext cx="962932" cy="885280"/>
          </a:xfrm>
          <a:prstGeom prst="bentUpArrow">
            <a:avLst>
              <a:gd name="adj1" fmla="val 25000"/>
              <a:gd name="adj2" fmla="val 28228"/>
              <a:gd name="adj3" fmla="val 25000"/>
            </a:avLst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solidFill>
              <a:srgbClr val="E3AC01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6D4-A208-9147-B06A-F0F5C88F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联系方式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1568F-6A1F-AF42-914C-57D4CD43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123950"/>
            <a:ext cx="3276600" cy="461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255E4B-C67E-C34B-9C4A-C0B7B23954A4}"/>
              </a:ext>
            </a:extLst>
          </p:cNvPr>
          <p:cNvSpPr/>
          <p:nvPr/>
        </p:nvSpPr>
        <p:spPr>
          <a:xfrm>
            <a:off x="5879112" y="1281605"/>
            <a:ext cx="3247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13911132361</a:t>
            </a:r>
          </a:p>
          <a:p>
            <a:r>
              <a:rPr lang="en-US" dirty="0"/>
              <a:t>liheng19@mails.Tsinghua.edu.cn</a:t>
            </a:r>
          </a:p>
        </p:txBody>
      </p:sp>
    </p:spTree>
    <p:extLst>
      <p:ext uri="{BB962C8B-B14F-4D97-AF65-F5344CB8AC3E}">
        <p14:creationId xmlns:p14="http://schemas.microsoft.com/office/powerpoint/2010/main" val="1452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88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STKaiti</vt:lpstr>
      <vt:lpstr>游ゴシック</vt:lpstr>
      <vt:lpstr>Arial</vt:lpstr>
      <vt:lpstr>Calibri</vt:lpstr>
      <vt:lpstr>Wingdings</vt:lpstr>
      <vt:lpstr>Office Theme</vt:lpstr>
      <vt:lpstr>智能集合预报系统 启动讨论 </vt:lpstr>
      <vt:lpstr>1. 系统概念框架</vt:lpstr>
      <vt:lpstr>2. 一级进度计划</vt:lpstr>
      <vt:lpstr>当前阶段的重点是团队协同学习，走在正道上</vt:lpstr>
      <vt:lpstr>3. 知识管理框架</vt:lpstr>
      <vt:lpstr>联系方式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Li</dc:creator>
  <cp:lastModifiedBy>Heng Li</cp:lastModifiedBy>
  <cp:revision>194</cp:revision>
  <dcterms:created xsi:type="dcterms:W3CDTF">2019-02-25T02:06:39Z</dcterms:created>
  <dcterms:modified xsi:type="dcterms:W3CDTF">2019-10-09T16:24:06Z</dcterms:modified>
</cp:coreProperties>
</file>