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32" r:id="rId1"/>
  </p:sldMasterIdLst>
  <p:notesMasterIdLst>
    <p:notesMasterId r:id="rId14"/>
  </p:notesMasterIdLst>
  <p:handoutMasterIdLst>
    <p:handoutMasterId r:id="rId15"/>
  </p:handoutMasterIdLst>
  <p:sldIdLst>
    <p:sldId id="479" r:id="rId2"/>
    <p:sldId id="480" r:id="rId3"/>
    <p:sldId id="481" r:id="rId4"/>
    <p:sldId id="483" r:id="rId5"/>
    <p:sldId id="482" r:id="rId6"/>
    <p:sldId id="484" r:id="rId7"/>
    <p:sldId id="485" r:id="rId8"/>
    <p:sldId id="486" r:id="rId9"/>
    <p:sldId id="487" r:id="rId10"/>
    <p:sldId id="488" r:id="rId11"/>
    <p:sldId id="489" r:id="rId12"/>
    <p:sldId id="49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欣亮" initials="王欣亮" lastIdx="3" clrIdx="0">
    <p:extLst>
      <p:ext uri="{19B8F6BF-5375-455C-9EA6-DF929625EA0E}">
        <p15:presenceInfo xmlns:p15="http://schemas.microsoft.com/office/powerpoint/2012/main" userId="a696dd8fe79a29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7B357A"/>
    <a:srgbClr val="FF9900"/>
    <a:srgbClr val="FF7FFF"/>
    <a:srgbClr val="CCECFF"/>
    <a:srgbClr val="800000"/>
    <a:srgbClr val="FFCCCC"/>
    <a:srgbClr val="C89800"/>
    <a:srgbClr val="E7E7E7"/>
    <a:srgbClr val="F3B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3963" autoAdjust="0"/>
  </p:normalViewPr>
  <p:slideViewPr>
    <p:cSldViewPr>
      <p:cViewPr varScale="1">
        <p:scale>
          <a:sx n="70" d="100"/>
          <a:sy n="70" d="100"/>
        </p:scale>
        <p:origin x="621" y="45"/>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p:cViewPr varScale="1">
        <p:scale>
          <a:sx n="63" d="100"/>
          <a:sy n="63" d="100"/>
        </p:scale>
        <p:origin x="2986"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13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D717DD-3013-4070-8399-C9AA72F40564}" type="datetimeFigureOut">
              <a:rPr lang="zh-CN" altLang="en-US" smtClean="0"/>
              <a:t>2019/6/5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557F3-0B7B-45C3-95D0-F9DD9FE48187}" type="slidenum">
              <a:rPr lang="zh-CN" altLang="en-US" smtClean="0"/>
              <a:t>‹#›</a:t>
            </a:fld>
            <a:endParaRPr lang="zh-CN" altLang="en-US"/>
          </a:p>
        </p:txBody>
      </p:sp>
    </p:spTree>
    <p:extLst>
      <p:ext uri="{BB962C8B-B14F-4D97-AF65-F5344CB8AC3E}">
        <p14:creationId xmlns:p14="http://schemas.microsoft.com/office/powerpoint/2010/main" val="366861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E67603-E41E-43F6-90FB-2FCD34B0F209}" type="datetimeFigureOut">
              <a:rPr lang="zh-CN" altLang="en-US" smtClean="0"/>
              <a:pPr/>
              <a:t>2019/6/5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A5055-5A92-443A-A6C9-26104F8432E8}" type="slidenum">
              <a:rPr lang="zh-CN" altLang="en-US" smtClean="0"/>
              <a:pPr/>
              <a:t>‹#›</a:t>
            </a:fld>
            <a:endParaRPr lang="zh-CN" altLang="en-US"/>
          </a:p>
        </p:txBody>
      </p:sp>
    </p:spTree>
    <p:extLst>
      <p:ext uri="{BB962C8B-B14F-4D97-AF65-F5344CB8AC3E}">
        <p14:creationId xmlns:p14="http://schemas.microsoft.com/office/powerpoint/2010/main" val="383457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NCAR</a:t>
            </a:r>
            <a:r>
              <a:rPr lang="zh-CN" altLang="en-US" dirty="0" smtClean="0"/>
              <a:t>单柱</a:t>
            </a:r>
            <a:r>
              <a:rPr lang="en-US" altLang="zh-CN" dirty="0" smtClean="0"/>
              <a:t>CAM</a:t>
            </a:r>
            <a:r>
              <a:rPr lang="zh-CN" altLang="en-US" dirty="0" smtClean="0"/>
              <a:t>（</a:t>
            </a:r>
            <a:r>
              <a:rPr lang="en-US" altLang="zh-CN" dirty="0" smtClean="0"/>
              <a:t>SCAM</a:t>
            </a:r>
            <a:r>
              <a:rPr lang="zh-CN" altLang="en-US" dirty="0" smtClean="0"/>
              <a:t>）是一维时间依赖模型，其中大规模状态变量（例如，温度，湿度，动量，云水等）的局部时间变化率取决于 在指定的水平通量散度，指定的垂直运动场（从中评估大型垂直平流项），以及子网格尺度源，汇和涡流传输。</a:t>
            </a:r>
            <a:endParaRPr lang="zh-CN" altLang="en-US" dirty="0"/>
          </a:p>
        </p:txBody>
      </p:sp>
      <p:sp>
        <p:nvSpPr>
          <p:cNvPr id="4" name="灯片编号占位符 3"/>
          <p:cNvSpPr>
            <a:spLocks noGrp="1"/>
          </p:cNvSpPr>
          <p:nvPr>
            <p:ph type="sldNum" sz="quarter" idx="10"/>
          </p:nvPr>
        </p:nvSpPr>
        <p:spPr/>
        <p:txBody>
          <a:bodyPr/>
          <a:lstStyle/>
          <a:p>
            <a:fld id="{A0FDFA94-48E0-4F3C-8742-7FFB8B1769D1}" type="slidenum">
              <a:rPr lang="zh-CN" altLang="en-US" smtClean="0"/>
              <a:t>3</a:t>
            </a:fld>
            <a:endParaRPr lang="zh-CN" altLang="en-US"/>
          </a:p>
        </p:txBody>
      </p:sp>
    </p:spTree>
    <p:extLst>
      <p:ext uri="{BB962C8B-B14F-4D97-AF65-F5344CB8AC3E}">
        <p14:creationId xmlns:p14="http://schemas.microsoft.com/office/powerpoint/2010/main" val="619779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219201" y="1524000"/>
            <a:ext cx="10164233" cy="1752600"/>
          </a:xfrm>
        </p:spPr>
        <p:txBody>
          <a:bodyPr/>
          <a:lstStyle>
            <a:lvl1pPr>
              <a:defRPr sz="5000"/>
            </a:lvl1pPr>
          </a:lstStyle>
          <a:p>
            <a:r>
              <a:rPr lang="zh-CN" altLang="en-US"/>
              <a:t>单击此处编辑母版标题样式</a:t>
            </a:r>
            <a:endParaRPr lang="en-US" altLang="zh-CN"/>
          </a:p>
        </p:txBody>
      </p:sp>
      <p:sp>
        <p:nvSpPr>
          <p:cNvPr id="7171"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ltLang="en-US"/>
              <a:t>单击此处编辑母版副标题样式</a:t>
            </a:r>
            <a:endParaRPr lang="en-US" altLang="zh-CN"/>
          </a:p>
        </p:txBody>
      </p:sp>
      <p:sp>
        <p:nvSpPr>
          <p:cNvPr id="6" name="Rectangle 4"/>
          <p:cNvSpPr>
            <a:spLocks noGrp="1" noChangeArrowheads="1"/>
          </p:cNvSpPr>
          <p:nvPr>
            <p:ph type="dt" sz="half" idx="10"/>
          </p:nvPr>
        </p:nvSpPr>
        <p:spPr>
          <a:xfrm>
            <a:off x="609600" y="6243638"/>
            <a:ext cx="2844800" cy="457200"/>
          </a:xfrm>
          <a:prstGeom prst="rect">
            <a:avLst/>
          </a:prstGeom>
        </p:spPr>
        <p:txBody>
          <a:bodyPr/>
          <a:lstStyle>
            <a:lvl1pPr>
              <a:defRPr/>
            </a:lvl1pPr>
          </a:lstStyle>
          <a:p>
            <a:fld id="{947B831D-D035-4B06-A487-688DC3ECE853}" type="datetime1">
              <a:rPr lang="zh-CN" altLang="en-US" smtClean="0"/>
              <a:t>2019/6/5</a:t>
            </a:fld>
            <a:endParaRPr lang="zh-CN" altLang="en-US"/>
          </a:p>
        </p:txBody>
      </p:sp>
      <p:sp>
        <p:nvSpPr>
          <p:cNvPr id="7" name="Rectangle 5"/>
          <p:cNvSpPr>
            <a:spLocks noGrp="1" noChangeArrowheads="1"/>
          </p:cNvSpPr>
          <p:nvPr>
            <p:ph type="ftr" sz="quarter" idx="11"/>
          </p:nvPr>
        </p:nvSpPr>
        <p:spPr>
          <a:xfrm>
            <a:off x="4165600" y="6243638"/>
            <a:ext cx="3860800" cy="457200"/>
          </a:xfrm>
          <a:prstGeom prst="rect">
            <a:avLst/>
          </a:prstGeom>
        </p:spPr>
        <p:txBody>
          <a:bodyPr/>
          <a:lstStyle>
            <a:lvl1pPr>
              <a:defRPr/>
            </a:lvl1pPr>
          </a:lstStyle>
          <a:p>
            <a:r>
              <a:rPr lang="en-US" altLang="zh-CN" smtClean="0"/>
              <a:t>wangxinl16@mails.tsinghua.edu.cn</a:t>
            </a:r>
            <a:endParaRPr lang="zh-CN" altLang="en-US"/>
          </a:p>
        </p:txBody>
      </p:sp>
      <p:sp>
        <p:nvSpPr>
          <p:cNvPr id="8" name="Rectangle 6"/>
          <p:cNvSpPr>
            <a:spLocks noGrp="1" noChangeArrowheads="1"/>
          </p:cNvSpPr>
          <p:nvPr>
            <p:ph type="sldNum" sz="quarter" idx="12"/>
          </p:nvPr>
        </p:nvSpPr>
        <p:spPr>
          <a:xfrm>
            <a:off x="8737600" y="6248400"/>
            <a:ext cx="2844800" cy="457200"/>
          </a:xfrm>
        </p:spPr>
        <p:txBody>
          <a:bodyPr/>
          <a:lstStyle>
            <a:lvl1pPr>
              <a:defRPr/>
            </a:lvl1pPr>
          </a:lstStyle>
          <a:p>
            <a:fld id="{0C913308-F349-4B6D-A68A-DD1791B4A57B}" type="slidenum">
              <a:rPr lang="zh-CN" altLang="en-US" smtClean="0"/>
              <a:pPr/>
              <a:t>‹#›</a:t>
            </a:fld>
            <a:endParaRPr lang="zh-CN" altLang="en-US"/>
          </a:p>
        </p:txBody>
      </p:sp>
      <p:pic>
        <p:nvPicPr>
          <p:cNvPr id="9" name="图片 8"/>
          <p:cNvPicPr>
            <a:picLocks noChangeAspect="1"/>
          </p:cNvPicPr>
          <p:nvPr userDrawn="1"/>
        </p:nvPicPr>
        <p:blipFill>
          <a:blip r:embed="rId2"/>
          <a:stretch>
            <a:fillRect/>
          </a:stretch>
        </p:blipFill>
        <p:spPr>
          <a:xfrm>
            <a:off x="10848528" y="204868"/>
            <a:ext cx="1175453" cy="1135900"/>
          </a:xfrm>
          <a:prstGeom prst="rect">
            <a:avLst/>
          </a:prstGeom>
        </p:spPr>
      </p:pic>
    </p:spTree>
    <p:extLst>
      <p:ext uri="{BB962C8B-B14F-4D97-AF65-F5344CB8AC3E}">
        <p14:creationId xmlns:p14="http://schemas.microsoft.com/office/powerpoint/2010/main" val="20396030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D6652736-6A60-4B78-9ABD-908F15340CC7}" type="datetime1">
              <a:rPr lang="zh-CN" altLang="en-US" smtClean="0"/>
              <a:t>2019/6/5</a:t>
            </a:fld>
            <a:endParaRPr lang="zh-CN" altLang="en-US"/>
          </a:p>
        </p:txBody>
      </p:sp>
      <p:sp>
        <p:nvSpPr>
          <p:cNvPr id="5" name="Rectangle 5"/>
          <p:cNvSpPr>
            <a:spLocks noGrp="1" noChangeArrowheads="1"/>
          </p:cNvSpPr>
          <p:nvPr>
            <p:ph type="ftr" sz="quarter" idx="11"/>
          </p:nvPr>
        </p:nvSpPr>
        <p:spPr>
          <a:xfrm>
            <a:off x="4165600" y="6309320"/>
            <a:ext cx="3860800" cy="457200"/>
          </a:xfrm>
          <a:prstGeom prst="rect">
            <a:avLst/>
          </a:prstGeom>
          <a:ln/>
        </p:spPr>
        <p:txBody>
          <a:bodyPr/>
          <a:lstStyle>
            <a:lvl1pPr>
              <a:defRPr/>
            </a:lvl1pPr>
          </a:lstStyle>
          <a:p>
            <a:r>
              <a:rPr lang="en-US" altLang="zh-CN" smtClean="0"/>
              <a:t>wangxinl16@mails.tsinghua.edu.cn</a:t>
            </a: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775438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8771E32B-E4D6-4AE9-ACD4-5A8B9429ABE4}" type="datetime1">
              <a:rPr lang="zh-CN" altLang="en-US" smtClean="0"/>
              <a:t>2019/6/5</a:t>
            </a:fld>
            <a:endParaRPr lang="zh-CN" altLang="en-US"/>
          </a:p>
        </p:txBody>
      </p:sp>
      <p:sp>
        <p:nvSpPr>
          <p:cNvPr id="5" name="Rectangle 5"/>
          <p:cNvSpPr>
            <a:spLocks noGrp="1" noChangeArrowheads="1"/>
          </p:cNvSpPr>
          <p:nvPr>
            <p:ph type="ftr" sz="quarter" idx="11"/>
          </p:nvPr>
        </p:nvSpPr>
        <p:spPr>
          <a:xfrm>
            <a:off x="4165600" y="6309320"/>
            <a:ext cx="3860800" cy="457200"/>
          </a:xfrm>
          <a:prstGeom prst="rect">
            <a:avLst/>
          </a:prstGeom>
          <a:ln/>
        </p:spPr>
        <p:txBody>
          <a:bodyPr/>
          <a:lstStyle>
            <a:lvl1pPr>
              <a:defRPr/>
            </a:lvl1pPr>
          </a:lstStyle>
          <a:p>
            <a:r>
              <a:rPr lang="en-US" altLang="zh-CN" smtClean="0"/>
              <a:t>wangxinl16@mails.tsinghua.edu.cn</a:t>
            </a: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238525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1065040"/>
            <a:ext cx="10972800" cy="1139825"/>
          </a:xfrm>
        </p:spPr>
        <p:txBody>
          <a:bodyPr/>
          <a:lstStyle/>
          <a:p>
            <a:r>
              <a:rPr lang="zh-CN" altLang="en-US"/>
              <a:t>单击此处编辑母版标题样式</a:t>
            </a:r>
            <a:endParaRPr lang="en-US"/>
          </a:p>
        </p:txBody>
      </p:sp>
      <p:sp>
        <p:nvSpPr>
          <p:cNvPr id="3" name="Content Placeholder 2"/>
          <p:cNvSpPr>
            <a:spLocks noGrp="1"/>
          </p:cNvSpPr>
          <p:nvPr>
            <p:ph idx="1"/>
          </p:nvPr>
        </p:nvSpPr>
        <p:spPr>
          <a:xfrm>
            <a:off x="609600" y="1600201"/>
            <a:ext cx="10972800" cy="406104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05A718A2-92A9-4E85-88B7-D2C7560B2DE5}" type="datetime1">
              <a:rPr lang="zh-CN" altLang="en-US" smtClean="0"/>
              <a:t>2019/6/5</a:t>
            </a:fld>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81878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atin typeface="+mn-ea"/>
                <a:ea typeface="+mn-ea"/>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683493F0-27CC-4D08-8B12-7047098B0F2C}" type="datetime1">
              <a:rPr lang="zh-CN" altLang="en-US" smtClean="0"/>
              <a:t>2019/6/5</a:t>
            </a:fld>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88381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757BD201-8B37-42E9-9FBC-90FBA9778121}" type="datetime1">
              <a:rPr lang="zh-CN" altLang="en-US" smtClean="0"/>
              <a:t>2019/6/5</a:t>
            </a:fld>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967123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ABF9DF28-C90C-45F5-BECB-B26348026129}" type="datetime1">
              <a:rPr lang="zh-CN" altLang="en-US" smtClean="0"/>
              <a:t>2019/6/5</a:t>
            </a:fld>
            <a:endParaRPr lang="zh-CN" altLang="en-US"/>
          </a:p>
        </p:txBody>
      </p:sp>
      <p:sp>
        <p:nvSpPr>
          <p:cNvPr id="8" name="Rectangle 5"/>
          <p:cNvSpPr>
            <a:spLocks noGrp="1" noChangeArrowheads="1"/>
          </p:cNvSpPr>
          <p:nvPr>
            <p:ph type="ftr" sz="quarter" idx="11"/>
          </p:nvPr>
        </p:nvSpPr>
        <p:spPr>
          <a:xfrm>
            <a:off x="4165600" y="6309320"/>
            <a:ext cx="3860800" cy="457200"/>
          </a:xfrm>
          <a:prstGeom prst="rect">
            <a:avLst/>
          </a:prstGeom>
          <a:ln/>
        </p:spPr>
        <p:txBody>
          <a:bodyPr/>
          <a:lstStyle>
            <a:lvl1pPr>
              <a:defRPr/>
            </a:lvl1pPr>
          </a:lstStyle>
          <a:p>
            <a:r>
              <a:rPr lang="en-US" altLang="zh-CN" smtClean="0"/>
              <a:t>wangxinl16@mails.tsinghua.edu.cn</a:t>
            </a:r>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636748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Rectangle 5"/>
          <p:cNvSpPr>
            <a:spLocks noGrp="1" noChangeArrowheads="1"/>
          </p:cNvSpPr>
          <p:nvPr>
            <p:ph type="ftr" sz="quarter" idx="11"/>
          </p:nvPr>
        </p:nvSpPr>
        <p:spPr>
          <a:xfrm>
            <a:off x="609600" y="6243638"/>
            <a:ext cx="3470176" cy="457200"/>
          </a:xfrm>
          <a:prstGeom prst="rect">
            <a:avLst/>
          </a:prstGeom>
          <a:ln/>
        </p:spPr>
        <p:txBody>
          <a:bodyPr anchor="ctr"/>
          <a:lstStyle>
            <a:lvl1pPr>
              <a:defRPr sz="1400"/>
            </a:lvl1pPr>
          </a:lstStyle>
          <a:p>
            <a:r>
              <a:rPr lang="en-US" altLang="zh-CN" smtClean="0"/>
              <a:t>wangxinl16@mails.tsinghua.edu.cn</a:t>
            </a:r>
            <a:endParaRPr lang="zh-CN" altLang="en-US" dirty="0"/>
          </a:p>
        </p:txBody>
      </p:sp>
      <p:sp>
        <p:nvSpPr>
          <p:cNvPr id="5"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242397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B6FB29B0-3CB0-4CA9-AA95-F60FCE77A675}" type="datetime1">
              <a:rPr lang="zh-CN" altLang="en-US" smtClean="0"/>
              <a:t>2019/6/5</a:t>
            </a:fld>
            <a:endParaRPr lang="zh-CN" altLang="en-US"/>
          </a:p>
        </p:txBody>
      </p:sp>
      <p:sp>
        <p:nvSpPr>
          <p:cNvPr id="3" name="Rectangle 5"/>
          <p:cNvSpPr>
            <a:spLocks noGrp="1" noChangeArrowheads="1"/>
          </p:cNvSpPr>
          <p:nvPr>
            <p:ph type="ftr" sz="quarter" idx="11"/>
          </p:nvPr>
        </p:nvSpPr>
        <p:spPr>
          <a:xfrm>
            <a:off x="4165600" y="6309320"/>
            <a:ext cx="3860800" cy="457200"/>
          </a:xfrm>
          <a:prstGeom prst="rect">
            <a:avLst/>
          </a:prstGeom>
          <a:ln/>
        </p:spPr>
        <p:txBody>
          <a:bodyPr/>
          <a:lstStyle>
            <a:lvl1pPr>
              <a:defRPr/>
            </a:lvl1pPr>
          </a:lstStyle>
          <a:p>
            <a:r>
              <a:rPr lang="en-US" altLang="zh-CN" smtClean="0"/>
              <a:t>wangxinl16@mails.tsinghua.edu.cn</a:t>
            </a:r>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389768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7DCC28F6-5840-4A63-BA50-7B37B919FF5A}" type="datetime1">
              <a:rPr lang="zh-CN" altLang="en-US" smtClean="0"/>
              <a:t>2019/6/5</a:t>
            </a:fld>
            <a:endParaRPr lang="zh-CN" altLang="en-US"/>
          </a:p>
        </p:txBody>
      </p:sp>
      <p:sp>
        <p:nvSpPr>
          <p:cNvPr id="6" name="Footer Placeholder 5"/>
          <p:cNvSpPr>
            <a:spLocks noGrp="1" noChangeArrowheads="1"/>
          </p:cNvSpPr>
          <p:nvPr>
            <p:ph type="ftr" sz="quarter" idx="11"/>
          </p:nvPr>
        </p:nvSpPr>
        <p:spPr>
          <a:xfrm>
            <a:off x="4165600" y="6309320"/>
            <a:ext cx="3860800" cy="457200"/>
          </a:xfrm>
          <a:prstGeom prst="rect">
            <a:avLst/>
          </a:prstGeom>
          <a:ln/>
        </p:spPr>
        <p:txBody>
          <a:bodyPr/>
          <a:lstStyle>
            <a:lvl1pPr>
              <a:defRPr/>
            </a:lvl1pPr>
          </a:lstStyle>
          <a:p>
            <a:r>
              <a:rPr lang="en-US" altLang="zh-CN" smtClean="0"/>
              <a:t>wangxinl16@mails.tsinghua.edu.cn</a:t>
            </a: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10140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noChangeArrowheads="1"/>
          </p:cNvSpPr>
          <p:nvPr>
            <p:ph type="dt" sz="half" idx="10"/>
          </p:nvPr>
        </p:nvSpPr>
        <p:spPr>
          <a:xfrm>
            <a:off x="609600" y="6243638"/>
            <a:ext cx="2844800" cy="457200"/>
          </a:xfrm>
          <a:prstGeom prst="rect">
            <a:avLst/>
          </a:prstGeom>
          <a:ln/>
        </p:spPr>
        <p:txBody>
          <a:bodyPr/>
          <a:lstStyle>
            <a:lvl1pPr>
              <a:defRPr/>
            </a:lvl1pPr>
          </a:lstStyle>
          <a:p>
            <a:fld id="{22609168-3794-4E88-887A-1C9FBEBFD2E5}" type="datetime1">
              <a:rPr lang="zh-CN" altLang="en-US" smtClean="0"/>
              <a:t>2019/6/5</a:t>
            </a:fld>
            <a:endParaRPr lang="zh-CN" altLang="en-US"/>
          </a:p>
        </p:txBody>
      </p:sp>
      <p:sp>
        <p:nvSpPr>
          <p:cNvPr id="6" name="Footer Placeholder 5"/>
          <p:cNvSpPr>
            <a:spLocks noGrp="1" noChangeArrowheads="1"/>
          </p:cNvSpPr>
          <p:nvPr>
            <p:ph type="ftr" sz="quarter" idx="11"/>
          </p:nvPr>
        </p:nvSpPr>
        <p:spPr>
          <a:xfrm>
            <a:off x="4165600" y="6309320"/>
            <a:ext cx="3860800" cy="457200"/>
          </a:xfrm>
          <a:prstGeom prst="rect">
            <a:avLst/>
          </a:prstGeom>
          <a:ln/>
        </p:spPr>
        <p:txBody>
          <a:bodyPr/>
          <a:lstStyle>
            <a:lvl1pPr>
              <a:defRPr/>
            </a:lvl1pPr>
          </a:lstStyle>
          <a:p>
            <a:r>
              <a:rPr lang="en-US" altLang="zh-CN" smtClean="0"/>
              <a:t>wangxinl16@mails.tsinghua.edu.cn</a:t>
            </a: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852345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609600" y="1600201"/>
            <a:ext cx="10972800" cy="4327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6150"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Garamond" pitchFamily="18" charset="0"/>
              </a:defRPr>
            </a:lvl1pPr>
          </a:lstStyle>
          <a:p>
            <a:fld id="{0C913308-F349-4B6D-A68A-DD1791B4A57B}" type="slidenum">
              <a:rPr lang="zh-CN" altLang="en-US" smtClean="0"/>
              <a:pPr/>
              <a:t>‹#›</a:t>
            </a:fld>
            <a:endParaRPr lang="zh-CN" altLang="en-US"/>
          </a:p>
        </p:txBody>
      </p:sp>
      <p:sp>
        <p:nvSpPr>
          <p:cNvPr id="1032" name="Line 8"/>
          <p:cNvSpPr>
            <a:spLocks noChangeShapeType="1"/>
          </p:cNvSpPr>
          <p:nvPr/>
        </p:nvSpPr>
        <p:spPr bwMode="auto">
          <a:xfrm>
            <a:off x="609600" y="6237312"/>
            <a:ext cx="109728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zh-CN" altLang="en-US" sz="1800"/>
          </a:p>
        </p:txBody>
      </p:sp>
      <p:sp>
        <p:nvSpPr>
          <p:cNvPr id="11" name="文本框 1"/>
          <p:cNvSpPr txBox="1"/>
          <p:nvPr userDrawn="1"/>
        </p:nvSpPr>
        <p:spPr>
          <a:xfrm>
            <a:off x="839416" y="6351711"/>
            <a:ext cx="2180127" cy="276999"/>
          </a:xfrm>
          <a:prstGeom prst="rect">
            <a:avLst/>
          </a:prstGeom>
          <a:solidFill>
            <a:schemeClr val="bg1"/>
          </a:solidFill>
        </p:spPr>
        <p:txBody>
          <a:bodyPr wrap="square" rtlCol="0">
            <a:spAutoFit/>
          </a:bodyPr>
          <a:lstStyle/>
          <a:p>
            <a:pPr algn="ctr"/>
            <a:endParaRPr lang="en-US" altLang="zh-CN" sz="1200" b="1" dirty="0">
              <a:solidFill>
                <a:schemeClr val="accent1">
                  <a:lumMod val="75000"/>
                </a:schemeClr>
              </a:solidFill>
              <a:latin typeface="Apple Chancery" charset="0"/>
              <a:ea typeface="Apple Chancery" charset="0"/>
              <a:cs typeface="Apple Chancery" charset="0"/>
            </a:endParaRPr>
          </a:p>
        </p:txBody>
      </p:sp>
      <p:pic>
        <p:nvPicPr>
          <p:cNvPr id="2" name="图片 1"/>
          <p:cNvPicPr>
            <a:picLocks noChangeAspect="1"/>
          </p:cNvPicPr>
          <p:nvPr userDrawn="1"/>
        </p:nvPicPr>
        <p:blipFill>
          <a:blip r:embed="rId13"/>
          <a:stretch>
            <a:fillRect/>
          </a:stretch>
        </p:blipFill>
        <p:spPr>
          <a:xfrm>
            <a:off x="4943872" y="6309320"/>
            <a:ext cx="2376264" cy="456974"/>
          </a:xfrm>
          <a:prstGeom prst="rect">
            <a:avLst/>
          </a:prstGeom>
        </p:spPr>
      </p:pic>
      <p:pic>
        <p:nvPicPr>
          <p:cNvPr id="9" name="图片 8"/>
          <p:cNvPicPr>
            <a:picLocks noChangeAspect="1"/>
          </p:cNvPicPr>
          <p:nvPr userDrawn="1"/>
        </p:nvPicPr>
        <p:blipFill>
          <a:blip r:embed="rId14"/>
          <a:stretch>
            <a:fillRect/>
          </a:stretch>
        </p:blipFill>
        <p:spPr>
          <a:xfrm>
            <a:off x="4445967" y="6309074"/>
            <a:ext cx="513211" cy="495942"/>
          </a:xfrm>
          <a:prstGeom prst="rect">
            <a:avLst/>
          </a:prstGeom>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宋体" charset="0"/>
        </a:defRPr>
      </a:lvl1pPr>
      <a:lvl2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cs typeface="宋体" charset="0"/>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cs typeface="宋体" charset="0"/>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cs typeface="宋体" charset="0"/>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cs typeface="宋体"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71464" y="1765039"/>
            <a:ext cx="11177517" cy="1591953"/>
          </a:xfrm>
        </p:spPr>
        <p:txBody>
          <a:bodyPr>
            <a:normAutofit/>
          </a:bodyPr>
          <a:lstStyle/>
          <a:p>
            <a:r>
              <a:rPr lang="zh-CN" altLang="en-US" sz="4800" dirty="0" smtClean="0">
                <a:latin typeface="华文新魏" panose="02010800040101010101" pitchFamily="2" charset="-122"/>
                <a:ea typeface="华文新魏" panose="02010800040101010101" pitchFamily="2" charset="-122"/>
                <a:cs typeface="+mn-cs"/>
              </a:rPr>
              <a:t>面向</a:t>
            </a:r>
            <a:r>
              <a:rPr lang="en-US" altLang="zh-CN" sz="4800" dirty="0">
                <a:latin typeface="华文新魏" panose="02010800040101010101" pitchFamily="2" charset="-122"/>
                <a:ea typeface="华文新魏" panose="02010800040101010101" pitchFamily="2" charset="-122"/>
                <a:cs typeface="+mn-cs"/>
              </a:rPr>
              <a:t>SCAM</a:t>
            </a:r>
            <a:r>
              <a:rPr lang="zh-CN" altLang="en-US" sz="4800" dirty="0" smtClean="0">
                <a:latin typeface="华文新魏" panose="02010800040101010101" pitchFamily="2" charset="-122"/>
                <a:ea typeface="华文新魏" panose="02010800040101010101" pitchFamily="2" charset="-122"/>
                <a:cs typeface="+mn-cs"/>
              </a:rPr>
              <a:t>模式的参数优化</a:t>
            </a:r>
            <a:r>
              <a:rPr lang="zh-CN" altLang="en-US" sz="4800" dirty="0">
                <a:latin typeface="华文新魏" panose="02010800040101010101" pitchFamily="2" charset="-122"/>
                <a:ea typeface="华文新魏" panose="02010800040101010101" pitchFamily="2" charset="-122"/>
                <a:cs typeface="+mn-cs"/>
              </a:rPr>
              <a:t>工作流</a:t>
            </a:r>
          </a:p>
        </p:txBody>
      </p:sp>
      <p:sp>
        <p:nvSpPr>
          <p:cNvPr id="3" name="副标题 2"/>
          <p:cNvSpPr>
            <a:spLocks noGrp="1"/>
          </p:cNvSpPr>
          <p:nvPr>
            <p:ph type="subTitle" idx="1"/>
          </p:nvPr>
        </p:nvSpPr>
        <p:spPr>
          <a:xfrm>
            <a:off x="4439816" y="3356992"/>
            <a:ext cx="7100509" cy="502323"/>
          </a:xfrm>
        </p:spPr>
        <p:txBody>
          <a:bodyPr>
            <a:noAutofit/>
          </a:bodyPr>
          <a:lstStyle/>
          <a:p>
            <a:r>
              <a:rPr lang="zh-CN" altLang="en-US" dirty="0" smtClean="0">
                <a:latin typeface="华文新魏" panose="02010800040101010101" pitchFamily="2" charset="-122"/>
                <a:ea typeface="华文新魏" panose="02010800040101010101" pitchFamily="2" charset="-122"/>
              </a:rPr>
              <a:t>吴利 </a:t>
            </a:r>
            <a:r>
              <a:rPr lang="en-US" altLang="zh-CN" dirty="0" smtClean="0">
                <a:latin typeface="华文新魏" panose="02010800040101010101" pitchFamily="2" charset="-122"/>
                <a:ea typeface="华文新魏" panose="02010800040101010101" pitchFamily="2" charset="-122"/>
              </a:rPr>
              <a:t>2019/01/17</a:t>
            </a:r>
          </a:p>
          <a:p>
            <a:r>
              <a:rPr lang="zh-CN" altLang="en-US" sz="4000" dirty="0" smtClean="0">
                <a:latin typeface="华文新魏" panose="02010800040101010101" pitchFamily="2" charset="-122"/>
                <a:ea typeface="华文新魏" panose="02010800040101010101" pitchFamily="2" charset="-122"/>
              </a:rPr>
              <a:t> </a:t>
            </a:r>
            <a:endParaRPr lang="en-US" altLang="zh-CN" sz="40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45104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531080"/>
            <a:ext cx="7598229" cy="4571445"/>
          </a:xfrm>
          <a:prstGeom prst="rect">
            <a:avLst/>
          </a:prstGeom>
        </p:spPr>
      </p:pic>
      <p:sp>
        <p:nvSpPr>
          <p:cNvPr id="3" name="文本框 2"/>
          <p:cNvSpPr txBox="1"/>
          <p:nvPr/>
        </p:nvSpPr>
        <p:spPr>
          <a:xfrm>
            <a:off x="2307771" y="384629"/>
            <a:ext cx="6545943" cy="646331"/>
          </a:xfrm>
          <a:prstGeom prst="rect">
            <a:avLst/>
          </a:prstGeom>
          <a:noFill/>
        </p:spPr>
        <p:txBody>
          <a:bodyPr wrap="square" rtlCol="0">
            <a:spAutoFit/>
          </a:bodyPr>
          <a:lstStyle/>
          <a:p>
            <a:pPr algn="ctr"/>
            <a:r>
              <a:rPr lang="zh-CN" altLang="en-US" sz="3600" dirty="0" smtClean="0">
                <a:latin typeface="华文新魏" panose="02010800040101010101" pitchFamily="2" charset="-122"/>
                <a:ea typeface="华文新魏" panose="02010800040101010101" pitchFamily="2" charset="-122"/>
              </a:rPr>
              <a:t>常用优化算法 </a:t>
            </a:r>
            <a:r>
              <a:rPr lang="en-US" altLang="zh-CN" sz="3600" dirty="0" smtClean="0">
                <a:latin typeface="华文新魏" panose="02010800040101010101" pitchFamily="2" charset="-122"/>
                <a:ea typeface="华文新魏" panose="02010800040101010101" pitchFamily="2" charset="-122"/>
              </a:rPr>
              <a:t>- CMA-ES</a:t>
            </a:r>
            <a:r>
              <a:rPr lang="zh-CN" altLang="en-US" sz="3600" dirty="0">
                <a:latin typeface="华文新魏" panose="02010800040101010101" pitchFamily="2" charset="-122"/>
                <a:ea typeface="华文新魏" panose="02010800040101010101" pitchFamily="2" charset="-122"/>
              </a:rPr>
              <a:t>算法</a:t>
            </a:r>
          </a:p>
        </p:txBody>
      </p:sp>
      <p:sp>
        <p:nvSpPr>
          <p:cNvPr id="4" name="线形标注 1(带边框和强调线) 3"/>
          <p:cNvSpPr/>
          <p:nvPr/>
        </p:nvSpPr>
        <p:spPr>
          <a:xfrm>
            <a:off x="7692570" y="2394401"/>
            <a:ext cx="4325259" cy="1350285"/>
          </a:xfrm>
          <a:prstGeom prst="accentBorderCallout1">
            <a:avLst>
              <a:gd name="adj1" fmla="val 18750"/>
              <a:gd name="adj2" fmla="val -8333"/>
              <a:gd name="adj3" fmla="val 66241"/>
              <a:gd name="adj4" fmla="val -244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华文新魏" panose="02010800040101010101" pitchFamily="2" charset="-122"/>
                <a:ea typeface="华文新魏" panose="02010800040101010101" pitchFamily="2" charset="-122"/>
              </a:rPr>
              <a:t>CMA-ES </a:t>
            </a:r>
            <a:r>
              <a:rPr lang="zh-CN" altLang="en-US" sz="2000" dirty="0">
                <a:solidFill>
                  <a:schemeClr val="tx1"/>
                </a:solidFill>
                <a:latin typeface="华文新魏" panose="02010800040101010101" pitchFamily="2" charset="-122"/>
                <a:ea typeface="华文新魏" panose="02010800040101010101" pitchFamily="2" charset="-122"/>
              </a:rPr>
              <a:t>算法</a:t>
            </a:r>
            <a:r>
              <a:rPr lang="zh-CN" altLang="en-US" sz="2000" dirty="0" smtClean="0">
                <a:solidFill>
                  <a:schemeClr val="tx1"/>
                </a:solidFill>
                <a:latin typeface="华文新魏" panose="02010800040101010101" pitchFamily="2" charset="-122"/>
                <a:ea typeface="华文新魏" panose="02010800040101010101" pitchFamily="2" charset="-122"/>
              </a:rPr>
              <a:t>是</a:t>
            </a:r>
            <a:r>
              <a:rPr lang="zh-CN" altLang="en-US" sz="2000" dirty="0">
                <a:solidFill>
                  <a:schemeClr val="tx1"/>
                </a:solidFill>
                <a:latin typeface="华文新魏" panose="02010800040101010101" pitchFamily="2" charset="-122"/>
                <a:ea typeface="华文新魏" panose="02010800040101010101" pitchFamily="2" charset="-122"/>
              </a:rPr>
              <a:t>一</a:t>
            </a:r>
            <a:r>
              <a:rPr lang="zh-CN" altLang="en-US" sz="2000" dirty="0" smtClean="0">
                <a:solidFill>
                  <a:schemeClr val="tx1"/>
                </a:solidFill>
                <a:latin typeface="华文新魏" panose="02010800040101010101" pitchFamily="2" charset="-122"/>
                <a:ea typeface="华文新魏" panose="02010800040101010101" pitchFamily="2" charset="-122"/>
              </a:rPr>
              <a:t>种</a:t>
            </a:r>
            <a:r>
              <a:rPr lang="zh-CN" altLang="en-US" sz="2000" dirty="0">
                <a:solidFill>
                  <a:schemeClr val="tx1"/>
                </a:solidFill>
                <a:latin typeface="华文新魏" panose="02010800040101010101" pitchFamily="2" charset="-122"/>
                <a:ea typeface="华文新魏" panose="02010800040101010101" pitchFamily="2" charset="-122"/>
              </a:rPr>
              <a:t>随机进化算法</a:t>
            </a:r>
            <a:r>
              <a:rPr lang="zh-CN" altLang="en-US" sz="2000" dirty="0" smtClean="0">
                <a:solidFill>
                  <a:schemeClr val="tx1"/>
                </a:solidFill>
                <a:latin typeface="华文新魏" panose="02010800040101010101" pitchFamily="2" charset="-122"/>
                <a:ea typeface="华文新魏" panose="02010800040101010101" pitchFamily="2" charset="-122"/>
              </a:rPr>
              <a:t>。</a:t>
            </a:r>
            <a:r>
              <a:rPr lang="zh-CN" altLang="en-US" sz="2000" dirty="0">
                <a:solidFill>
                  <a:schemeClr val="tx1"/>
                </a:solidFill>
                <a:latin typeface="华文新魏" panose="02010800040101010101" pitchFamily="2" charset="-122"/>
                <a:ea typeface="华文新魏" panose="02010800040101010101" pitchFamily="2" charset="-122"/>
              </a:rPr>
              <a:t>子</a:t>
            </a:r>
            <a:r>
              <a:rPr lang="zh-CN" altLang="en-US" sz="2000" dirty="0" smtClean="0">
                <a:solidFill>
                  <a:schemeClr val="tx1"/>
                </a:solidFill>
                <a:latin typeface="华文新魏" panose="02010800040101010101" pitchFamily="2" charset="-122"/>
                <a:ea typeface="华文新魏" panose="02010800040101010101" pitchFamily="2" charset="-122"/>
              </a:rPr>
              <a:t>代</a:t>
            </a:r>
            <a:r>
              <a:rPr lang="zh-CN" altLang="en-US" sz="2000" dirty="0">
                <a:solidFill>
                  <a:schemeClr val="tx1"/>
                </a:solidFill>
                <a:latin typeface="华文新魏" panose="02010800040101010101" pitchFamily="2" charset="-122"/>
                <a:ea typeface="华文新魏" panose="02010800040101010101" pitchFamily="2" charset="-122"/>
              </a:rPr>
              <a:t>是通过在多维正态分布</a:t>
            </a:r>
            <a:r>
              <a:rPr lang="en-US" altLang="zh-CN" sz="2000" dirty="0">
                <a:solidFill>
                  <a:schemeClr val="tx1"/>
                </a:solidFill>
                <a:latin typeface="华文新魏" panose="02010800040101010101" pitchFamily="2" charset="-122"/>
                <a:ea typeface="华文新魏" panose="02010800040101010101" pitchFamily="2" charset="-122"/>
              </a:rPr>
              <a:t>N(</a:t>
            </a:r>
            <a:r>
              <a:rPr lang="en-US" altLang="zh-CN" sz="2000" dirty="0" err="1">
                <a:solidFill>
                  <a:schemeClr val="tx1"/>
                </a:solidFill>
                <a:latin typeface="华文新魏" panose="02010800040101010101" pitchFamily="2" charset="-122"/>
                <a:ea typeface="华文新魏" panose="02010800040101010101" pitchFamily="2" charset="-122"/>
              </a:rPr>
              <a:t>m,C</a:t>
            </a:r>
            <a:r>
              <a:rPr lang="en-US" altLang="zh-CN" sz="2000" dirty="0">
                <a:solidFill>
                  <a:schemeClr val="tx1"/>
                </a:solidFill>
                <a:latin typeface="华文新魏" panose="02010800040101010101" pitchFamily="2" charset="-122"/>
                <a:ea typeface="华文新魏" panose="02010800040101010101" pitchFamily="2" charset="-122"/>
              </a:rPr>
              <a:t>) </a:t>
            </a:r>
            <a:r>
              <a:rPr lang="zh-CN" altLang="en-US" sz="2000" dirty="0">
                <a:solidFill>
                  <a:schemeClr val="tx1"/>
                </a:solidFill>
                <a:latin typeface="华文新魏" panose="02010800040101010101" pitchFamily="2" charset="-122"/>
                <a:ea typeface="华文新魏" panose="02010800040101010101" pitchFamily="2" charset="-122"/>
              </a:rPr>
              <a:t>中抽样</a:t>
            </a:r>
            <a:r>
              <a:rPr lang="zh-CN" altLang="en-US" sz="2000" dirty="0" smtClean="0">
                <a:solidFill>
                  <a:schemeClr val="tx1"/>
                </a:solidFill>
                <a:latin typeface="华文新魏" panose="02010800040101010101" pitchFamily="2" charset="-122"/>
                <a:ea typeface="华文新魏" panose="02010800040101010101" pitchFamily="2" charset="-122"/>
              </a:rPr>
              <a:t>产生，</a:t>
            </a:r>
            <a:r>
              <a:rPr lang="zh-CN" altLang="en-US" sz="2000" dirty="0">
                <a:solidFill>
                  <a:schemeClr val="tx1"/>
                </a:solidFill>
                <a:latin typeface="华文新魏" panose="02010800040101010101" pitchFamily="2" charset="-122"/>
                <a:ea typeface="华文新魏" panose="02010800040101010101" pitchFamily="2" charset="-122"/>
              </a:rPr>
              <a:t>通过更新均值和协方差矩阵来不断逼近最优解</a:t>
            </a:r>
          </a:p>
        </p:txBody>
      </p:sp>
    </p:spTree>
    <p:extLst>
      <p:ext uri="{BB962C8B-B14F-4D97-AF65-F5344CB8AC3E}">
        <p14:creationId xmlns:p14="http://schemas.microsoft.com/office/powerpoint/2010/main" val="2245659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195B58-EB0A-42EF-B8D2-8C7B8F38C0F8}" type="slidenum">
              <a:rPr lang="zh-CN" altLang="en-US" smtClean="0"/>
              <a:t>11</a:t>
            </a:fld>
            <a:endParaRPr lang="zh-CN" altLang="en-US"/>
          </a:p>
        </p:txBody>
      </p:sp>
      <p:sp>
        <p:nvSpPr>
          <p:cNvPr id="3" name="文本框 2"/>
          <p:cNvSpPr txBox="1"/>
          <p:nvPr/>
        </p:nvSpPr>
        <p:spPr>
          <a:xfrm>
            <a:off x="716507" y="1395982"/>
            <a:ext cx="9642144" cy="2831544"/>
          </a:xfrm>
          <a:prstGeom prst="rect">
            <a:avLst/>
          </a:prstGeom>
          <a:noFill/>
        </p:spPr>
        <p:txBody>
          <a:bodyPr wrap="square" rtlCol="0">
            <a:spAutoFit/>
          </a:bodyPr>
          <a:lstStyle/>
          <a:p>
            <a:pPr marL="342900" indent="-342900">
              <a:buAutoNum type="arabicPeriod"/>
            </a:pPr>
            <a:r>
              <a:rPr lang="en-US" altLang="zh-CN" sz="2000" dirty="0">
                <a:latin typeface="华文新魏" panose="02010800040101010101" pitchFamily="2" charset="-122"/>
                <a:ea typeface="华文新魏" panose="02010800040101010101" pitchFamily="2" charset="-122"/>
              </a:rPr>
              <a:t>Model Run </a:t>
            </a:r>
          </a:p>
          <a:p>
            <a:r>
              <a:rPr lang="en-US" altLang="zh-CN" sz="2000" dirty="0">
                <a:latin typeface="华文新魏" panose="02010800040101010101" pitchFamily="2" charset="-122"/>
                <a:ea typeface="华文新魏" panose="02010800040101010101" pitchFamily="2" charset="-122"/>
              </a:rPr>
              <a:t> </a:t>
            </a:r>
            <a:r>
              <a:rPr lang="en-US" altLang="zh-CN" sz="2000" dirty="0" err="1" smtClean="0">
                <a:latin typeface="华文新魏" panose="02010800040101010101" pitchFamily="2" charset="-122"/>
                <a:ea typeface="华文新魏" panose="02010800040101010101" pitchFamily="2" charset="-122"/>
              </a:rPr>
              <a:t>atm_in</a:t>
            </a:r>
            <a:r>
              <a:rPr lang="en-US" altLang="zh-CN" sz="2000" dirty="0" smtClean="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a:t>
            </a:r>
            <a:r>
              <a:rPr lang="en-US" altLang="zh-CN" sz="2000" dirty="0" smtClean="0">
                <a:latin typeface="华文新魏" panose="02010800040101010101" pitchFamily="2" charset="-122"/>
                <a:ea typeface="华文新魏" panose="02010800040101010101" pitchFamily="2" charset="-122"/>
              </a:rPr>
              <a:t>parameters </a:t>
            </a:r>
            <a:r>
              <a:rPr lang="en-US" altLang="zh-CN" sz="2000" dirty="0">
                <a:latin typeface="华文新魏" panose="02010800040101010101" pitchFamily="2" charset="-122"/>
                <a:ea typeface="华文新魏" panose="02010800040101010101" pitchFamily="2" charset="-122"/>
              </a:rPr>
              <a:t>and </a:t>
            </a:r>
            <a:r>
              <a:rPr lang="en-US" altLang="zh-CN" sz="2000" dirty="0" smtClean="0">
                <a:latin typeface="华文新魏" panose="02010800040101010101" pitchFamily="2" charset="-122"/>
                <a:ea typeface="华文新魏" panose="02010800040101010101" pitchFamily="2" charset="-122"/>
              </a:rPr>
              <a:t>IOP data)  </a:t>
            </a:r>
            <a:r>
              <a:rPr lang="en-US" altLang="zh-CN" sz="2000" dirty="0">
                <a:latin typeface="华文新魏" panose="02010800040101010101" pitchFamily="2" charset="-122"/>
                <a:ea typeface="华文新魏" panose="02010800040101010101" pitchFamily="2" charset="-122"/>
              </a:rPr>
              <a:t>/  run-model.sh</a:t>
            </a:r>
          </a:p>
          <a:p>
            <a:endParaRPr lang="en-US" altLang="zh-CN" sz="2000" dirty="0" smtClean="0">
              <a:latin typeface="华文新魏" panose="02010800040101010101" pitchFamily="2" charset="-122"/>
              <a:ea typeface="华文新魏" panose="02010800040101010101" pitchFamily="2" charset="-122"/>
            </a:endParaRPr>
          </a:p>
          <a:p>
            <a:r>
              <a:rPr lang="en-US" altLang="zh-CN" sz="2000" dirty="0" smtClean="0">
                <a:latin typeface="华文新魏" panose="02010800040101010101" pitchFamily="2" charset="-122"/>
                <a:ea typeface="华文新魏" panose="02010800040101010101" pitchFamily="2" charset="-122"/>
              </a:rPr>
              <a:t>2. </a:t>
            </a:r>
            <a:r>
              <a:rPr lang="en-US" altLang="zh-CN" sz="2000" dirty="0">
                <a:latin typeface="华文新魏" panose="02010800040101010101" pitchFamily="2" charset="-122"/>
                <a:ea typeface="华文新魏" panose="02010800040101010101" pitchFamily="2" charset="-122"/>
              </a:rPr>
              <a:t>Metrics</a:t>
            </a:r>
          </a:p>
          <a:p>
            <a:r>
              <a:rPr lang="en-US" altLang="zh-CN" sz="2000" dirty="0">
                <a:latin typeface="华文新魏" panose="02010800040101010101" pitchFamily="2" charset="-122"/>
                <a:ea typeface="华文新魏" panose="02010800040101010101" pitchFamily="2" charset="-122"/>
              </a:rPr>
              <a:t>get_metrics.sh /  </a:t>
            </a:r>
            <a:r>
              <a:rPr lang="en-US" altLang="zh-CN" sz="2000" dirty="0" err="1">
                <a:latin typeface="华文新魏" panose="02010800040101010101" pitchFamily="2" charset="-122"/>
                <a:ea typeface="华文新魏" panose="02010800040101010101" pitchFamily="2" charset="-122"/>
              </a:rPr>
              <a:t>cal_mcpi.ncl</a:t>
            </a:r>
            <a:r>
              <a:rPr lang="en-US" altLang="zh-CN" sz="2000" dirty="0">
                <a:latin typeface="华文新魏" panose="02010800040101010101" pitchFamily="2" charset="-122"/>
                <a:ea typeface="华文新魏" panose="02010800040101010101" pitchFamily="2" charset="-122"/>
              </a:rPr>
              <a:t>  </a:t>
            </a:r>
          </a:p>
          <a:p>
            <a:endParaRPr lang="en-US" altLang="zh-CN" sz="2000" dirty="0" smtClean="0">
              <a:latin typeface="华文新魏" panose="02010800040101010101" pitchFamily="2" charset="-122"/>
              <a:ea typeface="华文新魏" panose="02010800040101010101" pitchFamily="2" charset="-122"/>
            </a:endParaRPr>
          </a:p>
          <a:p>
            <a:r>
              <a:rPr lang="en-US" altLang="zh-CN" sz="2000" dirty="0" smtClean="0">
                <a:latin typeface="华文新魏" panose="02010800040101010101" pitchFamily="2" charset="-122"/>
                <a:ea typeface="华文新魏" panose="02010800040101010101" pitchFamily="2" charset="-122"/>
              </a:rPr>
              <a:t>3. </a:t>
            </a:r>
            <a:r>
              <a:rPr lang="en-US" altLang="zh-CN" sz="2000" dirty="0">
                <a:latin typeface="华文新魏" panose="02010800040101010101" pitchFamily="2" charset="-122"/>
                <a:ea typeface="华文新魏" panose="02010800040101010101" pitchFamily="2" charset="-122"/>
              </a:rPr>
              <a:t>Optimization</a:t>
            </a:r>
          </a:p>
          <a:p>
            <a:r>
              <a:rPr lang="en-US" altLang="zh-CN" sz="2000" dirty="0">
                <a:latin typeface="华文新魏" panose="02010800040101010101" pitchFamily="2" charset="-122"/>
                <a:ea typeface="华文新魏" panose="02010800040101010101" pitchFamily="2" charset="-122"/>
              </a:rPr>
              <a:t>Sample /  sensitivity analysis / optimization </a:t>
            </a:r>
          </a:p>
          <a:p>
            <a:endParaRPr lang="zh-CN" altLang="en-US" dirty="0"/>
          </a:p>
        </p:txBody>
      </p:sp>
      <p:sp>
        <p:nvSpPr>
          <p:cNvPr id="4" name="文本框 3"/>
          <p:cNvSpPr txBox="1"/>
          <p:nvPr/>
        </p:nvSpPr>
        <p:spPr>
          <a:xfrm>
            <a:off x="2307771" y="384629"/>
            <a:ext cx="7825692" cy="646331"/>
          </a:xfrm>
          <a:prstGeom prst="rect">
            <a:avLst/>
          </a:prstGeom>
          <a:noFill/>
        </p:spPr>
        <p:txBody>
          <a:bodyPr wrap="square" rtlCol="0">
            <a:spAutoFit/>
          </a:bodyPr>
          <a:lstStyle/>
          <a:p>
            <a:pPr algn="ctr"/>
            <a:r>
              <a:rPr lang="zh-CN" altLang="en-US" sz="3600" dirty="0" smtClean="0">
                <a:latin typeface="华文新魏" panose="02010800040101010101" pitchFamily="2" charset="-122"/>
                <a:ea typeface="华文新魏" panose="02010800040101010101" pitchFamily="2" charset="-122"/>
              </a:rPr>
              <a:t>附：参数优化工作流及其接口信息</a:t>
            </a:r>
            <a:endParaRPr lang="zh-CN" altLang="en-US" sz="3600" dirty="0">
              <a:latin typeface="华文新魏" panose="02010800040101010101" pitchFamily="2" charset="-122"/>
              <a:ea typeface="华文新魏" panose="02010800040101010101" pitchFamily="2" charset="-122"/>
            </a:endParaRPr>
          </a:p>
        </p:txBody>
      </p:sp>
      <p:sp>
        <p:nvSpPr>
          <p:cNvPr id="5" name="矩形 4"/>
          <p:cNvSpPr/>
          <p:nvPr/>
        </p:nvSpPr>
        <p:spPr>
          <a:xfrm>
            <a:off x="716507" y="4530136"/>
            <a:ext cx="8645315" cy="400110"/>
          </a:xfrm>
          <a:prstGeom prst="rect">
            <a:avLst/>
          </a:prstGeom>
        </p:spPr>
        <p:txBody>
          <a:bodyPr wrap="none">
            <a:spAutoFit/>
          </a:bodyPr>
          <a:lstStyle/>
          <a:p>
            <a:r>
              <a:rPr lang="zh-CN" altLang="en-US" sz="2000" dirty="0" smtClean="0">
                <a:latin typeface="华文新魏" panose="02010800040101010101" pitchFamily="2" charset="-122"/>
                <a:ea typeface="华文新魏" panose="02010800040101010101" pitchFamily="2" charset="-122"/>
              </a:rPr>
              <a:t>*运行</a:t>
            </a:r>
            <a:r>
              <a:rPr lang="zh-CN" altLang="en-US" sz="2000" dirty="0">
                <a:latin typeface="华文新魏" panose="02010800040101010101" pitchFamily="2" charset="-122"/>
                <a:ea typeface="华文新魏" panose="02010800040101010101" pitchFamily="2" charset="-122"/>
              </a:rPr>
              <a:t>环境所需要的软件和库</a:t>
            </a:r>
            <a:r>
              <a:rPr lang="zh-CN" altLang="en-US" sz="2000" dirty="0" smtClean="0">
                <a:latin typeface="华文新魏" panose="02010800040101010101" pitchFamily="2" charset="-122"/>
                <a:ea typeface="华文新魏" panose="02010800040101010101" pitchFamily="2" charset="-122"/>
              </a:rPr>
              <a:t>：</a:t>
            </a:r>
            <a:r>
              <a:rPr lang="en-US" altLang="zh-CN" sz="2000" dirty="0" err="1" smtClean="0">
                <a:latin typeface="华文新魏" panose="02010800040101010101" pitchFamily="2" charset="-122"/>
                <a:ea typeface="华文新魏" panose="02010800040101010101" pitchFamily="2" charset="-122"/>
              </a:rPr>
              <a:t>NetCDF</a:t>
            </a:r>
            <a:r>
              <a:rPr lang="zh-CN" altLang="zh-CN" sz="2000" dirty="0">
                <a:latin typeface="华文新魏" panose="02010800040101010101" pitchFamily="2" charset="-122"/>
                <a:ea typeface="华文新魏" panose="02010800040101010101" pitchFamily="2" charset="-122"/>
              </a:rPr>
              <a:t>库、</a:t>
            </a:r>
            <a:r>
              <a:rPr lang="en-US" altLang="zh-CN" sz="2000" dirty="0">
                <a:latin typeface="华文新魏" panose="02010800040101010101" pitchFamily="2" charset="-122"/>
                <a:ea typeface="华文新魏" panose="02010800040101010101" pitchFamily="2" charset="-122"/>
              </a:rPr>
              <a:t>NCL</a:t>
            </a:r>
            <a:r>
              <a:rPr lang="zh-CN" altLang="zh-CN"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NCO</a:t>
            </a:r>
            <a:r>
              <a:rPr lang="zh-CN"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SALib</a:t>
            </a:r>
            <a:r>
              <a:rPr lang="zh-CN" altLang="zh-CN" sz="2000" dirty="0">
                <a:latin typeface="华文新魏" panose="02010800040101010101" pitchFamily="2" charset="-122"/>
                <a:ea typeface="华文新魏" panose="02010800040101010101" pitchFamily="2" charset="-122"/>
              </a:rPr>
              <a:t>、</a:t>
            </a:r>
            <a:r>
              <a:rPr lang="en-US" altLang="zh-CN" sz="2000" dirty="0" smtClean="0">
                <a:latin typeface="华文新魏" panose="02010800040101010101" pitchFamily="2" charset="-122"/>
                <a:ea typeface="华文新魏" panose="02010800040101010101" pitchFamily="2" charset="-122"/>
              </a:rPr>
              <a:t>Python </a:t>
            </a:r>
            <a:r>
              <a:rPr lang="zh-CN" altLang="en-US" sz="2000" dirty="0" smtClean="0">
                <a:latin typeface="华文新魏" panose="02010800040101010101" pitchFamily="2" charset="-122"/>
                <a:ea typeface="华文新魏" panose="02010800040101010101" pitchFamily="2" charset="-122"/>
              </a:rPr>
              <a:t>等</a:t>
            </a:r>
            <a:endParaRPr lang="zh-CN" altLang="en-US" sz="2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06252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195B58-EB0A-42EF-B8D2-8C7B8F38C0F8}" type="slidenum">
              <a:rPr lang="zh-CN" altLang="en-US" smtClean="0"/>
              <a:t>12</a:t>
            </a:fld>
            <a:endParaRPr lang="zh-CN" altLang="en-US"/>
          </a:p>
        </p:txBody>
      </p:sp>
      <p:sp>
        <p:nvSpPr>
          <p:cNvPr id="3" name="文本框 2"/>
          <p:cNvSpPr txBox="1"/>
          <p:nvPr/>
        </p:nvSpPr>
        <p:spPr>
          <a:xfrm>
            <a:off x="1231232" y="2121568"/>
            <a:ext cx="9950115" cy="830997"/>
          </a:xfrm>
          <a:prstGeom prst="rect">
            <a:avLst/>
          </a:prstGeom>
          <a:noFill/>
        </p:spPr>
        <p:txBody>
          <a:bodyPr wrap="square" rtlCol="0">
            <a:spAutoFit/>
          </a:bodyPr>
          <a:lstStyle/>
          <a:p>
            <a:pPr algn="ctr"/>
            <a:r>
              <a:rPr lang="zh-CN" altLang="en-US" sz="4800" dirty="0" smtClean="0">
                <a:latin typeface="华文新魏" panose="02010800040101010101" pitchFamily="2" charset="-122"/>
                <a:ea typeface="华文新魏" panose="02010800040101010101" pitchFamily="2" charset="-122"/>
              </a:rPr>
              <a:t>谢谢大家，请批评指正！</a:t>
            </a:r>
            <a:endParaRPr lang="zh-CN" altLang="en-US" sz="4800" dirty="0">
              <a:latin typeface="华文新魏" panose="02010800040101010101" pitchFamily="2" charset="-122"/>
              <a:ea typeface="华文新魏" panose="02010800040101010101" pitchFamily="2" charset="-122"/>
            </a:endParaRPr>
          </a:p>
        </p:txBody>
      </p:sp>
      <p:sp>
        <p:nvSpPr>
          <p:cNvPr id="4" name="文本框 3"/>
          <p:cNvSpPr txBox="1"/>
          <p:nvPr/>
        </p:nvSpPr>
        <p:spPr>
          <a:xfrm>
            <a:off x="3475120" y="4174958"/>
            <a:ext cx="5462337" cy="369332"/>
          </a:xfrm>
          <a:prstGeom prst="rect">
            <a:avLst/>
          </a:prstGeom>
          <a:noFill/>
        </p:spPr>
        <p:txBody>
          <a:bodyPr wrap="square" rtlCol="0">
            <a:spAutoFit/>
          </a:bodyPr>
          <a:lstStyle/>
          <a:p>
            <a:pPr algn="ctr"/>
            <a:r>
              <a:rPr lang="zh-CN" altLang="en-US" dirty="0" smtClean="0">
                <a:latin typeface="华文新魏" panose="02010800040101010101" pitchFamily="2" charset="-122"/>
                <a:ea typeface="华文新魏" panose="02010800040101010101" pitchFamily="2" charset="-122"/>
              </a:rPr>
              <a:t>吴利 </a:t>
            </a:r>
            <a:r>
              <a:rPr lang="en-US" altLang="zh-CN" dirty="0" smtClean="0">
                <a:latin typeface="华文新魏" panose="02010800040101010101" pitchFamily="2" charset="-122"/>
                <a:ea typeface="华文新魏" panose="02010800040101010101" pitchFamily="2" charset="-122"/>
              </a:rPr>
              <a:t>2019/01/17</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83131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700" y="414580"/>
            <a:ext cx="10515600" cy="1325563"/>
          </a:xfrm>
        </p:spPr>
        <p:txBody>
          <a:bodyPr>
            <a:normAutofit/>
          </a:bodyPr>
          <a:lstStyle/>
          <a:p>
            <a:pPr algn="ctr"/>
            <a:r>
              <a:rPr lang="zh-CN" altLang="en-US" sz="4800" b="1" dirty="0" smtClean="0">
                <a:latin typeface="华文新魏" panose="02010800040101010101" pitchFamily="2" charset="-122"/>
                <a:ea typeface="华文新魏" panose="02010800040101010101" pitchFamily="2" charset="-122"/>
              </a:rPr>
              <a:t>目录</a:t>
            </a:r>
            <a:endParaRPr lang="zh-CN" altLang="en-US" sz="4800" b="1" dirty="0">
              <a:latin typeface="华文新魏" panose="02010800040101010101" pitchFamily="2" charset="-122"/>
              <a:ea typeface="华文新魏" panose="02010800040101010101" pitchFamily="2" charset="-122"/>
            </a:endParaRPr>
          </a:p>
        </p:txBody>
      </p:sp>
      <p:sp>
        <p:nvSpPr>
          <p:cNvPr id="4" name="圆角矩形 3"/>
          <p:cNvSpPr/>
          <p:nvPr/>
        </p:nvSpPr>
        <p:spPr>
          <a:xfrm>
            <a:off x="3525746" y="2070134"/>
            <a:ext cx="5650337" cy="4652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华文新魏" panose="02010800040101010101" pitchFamily="2" charset="-122"/>
                <a:ea typeface="华文新魏" panose="02010800040101010101" pitchFamily="2" charset="-122"/>
              </a:rPr>
              <a:t>1 SCAM </a:t>
            </a:r>
            <a:r>
              <a:rPr lang="zh-CN" altLang="en-US" dirty="0" smtClean="0">
                <a:solidFill>
                  <a:schemeClr val="tx1"/>
                </a:solidFill>
                <a:latin typeface="华文新魏" panose="02010800040101010101" pitchFamily="2" charset="-122"/>
                <a:ea typeface="华文新魏" panose="02010800040101010101" pitchFamily="2" charset="-122"/>
              </a:rPr>
              <a:t>模式及其常用案例介绍</a:t>
            </a:r>
            <a:endParaRPr lang="zh-CN" altLang="en-US" dirty="0"/>
          </a:p>
        </p:txBody>
      </p:sp>
      <p:sp>
        <p:nvSpPr>
          <p:cNvPr id="6" name="圆角矩形 5"/>
          <p:cNvSpPr/>
          <p:nvPr/>
        </p:nvSpPr>
        <p:spPr>
          <a:xfrm>
            <a:off x="3525746" y="2847048"/>
            <a:ext cx="5650337" cy="4652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latin typeface="华文新魏" panose="02010800040101010101" pitchFamily="2" charset="-122"/>
              <a:ea typeface="华文新魏" panose="02010800040101010101" pitchFamily="2" charset="-122"/>
            </a:endParaRPr>
          </a:p>
          <a:p>
            <a:pPr algn="ctr"/>
            <a:r>
              <a:rPr lang="en-US" altLang="zh-CN" dirty="0" smtClean="0">
                <a:solidFill>
                  <a:schemeClr val="tx1"/>
                </a:solidFill>
                <a:latin typeface="华文新魏" panose="02010800040101010101" pitchFamily="2" charset="-122"/>
                <a:ea typeface="华文新魏" panose="02010800040101010101" pitchFamily="2" charset="-122"/>
              </a:rPr>
              <a:t>2 </a:t>
            </a:r>
            <a:r>
              <a:rPr lang="zh-CN" altLang="en-US" dirty="0" smtClean="0">
                <a:solidFill>
                  <a:schemeClr val="tx1"/>
                </a:solidFill>
                <a:latin typeface="华文新魏" panose="02010800040101010101" pitchFamily="2" charset="-122"/>
                <a:ea typeface="华文新魏" panose="02010800040101010101" pitchFamily="2" charset="-122"/>
              </a:rPr>
              <a:t>面向地球系统模式的参数优化框架</a:t>
            </a:r>
            <a:endParaRPr lang="en-US" altLang="zh-CN" dirty="0">
              <a:solidFill>
                <a:schemeClr val="tx1"/>
              </a:solidFill>
              <a:latin typeface="华文新魏" panose="02010800040101010101" pitchFamily="2" charset="-122"/>
              <a:ea typeface="华文新魏" panose="02010800040101010101" pitchFamily="2" charset="-122"/>
            </a:endParaRPr>
          </a:p>
          <a:p>
            <a:pPr algn="ctr"/>
            <a:endParaRPr lang="zh-CN" altLang="en-US" dirty="0"/>
          </a:p>
        </p:txBody>
      </p:sp>
      <p:sp>
        <p:nvSpPr>
          <p:cNvPr id="8" name="圆角矩形 7"/>
          <p:cNvSpPr/>
          <p:nvPr/>
        </p:nvSpPr>
        <p:spPr>
          <a:xfrm>
            <a:off x="3525747" y="3633111"/>
            <a:ext cx="5650336" cy="4652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latin typeface="华文新魏" panose="02010800040101010101" pitchFamily="2" charset="-122"/>
              <a:ea typeface="华文新魏" panose="02010800040101010101" pitchFamily="2" charset="-122"/>
            </a:endParaRPr>
          </a:p>
          <a:p>
            <a:pPr algn="ctr"/>
            <a:r>
              <a:rPr lang="en-US" altLang="zh-CN" dirty="0">
                <a:solidFill>
                  <a:schemeClr val="tx1"/>
                </a:solidFill>
                <a:latin typeface="华文新魏" panose="02010800040101010101" pitchFamily="2" charset="-122"/>
                <a:ea typeface="华文新魏" panose="02010800040101010101" pitchFamily="2" charset="-122"/>
              </a:rPr>
              <a:t>  </a:t>
            </a:r>
            <a:r>
              <a:rPr lang="en-US" altLang="zh-CN" dirty="0" smtClean="0">
                <a:solidFill>
                  <a:schemeClr val="tx1"/>
                </a:solidFill>
                <a:latin typeface="华文新魏" panose="02010800040101010101" pitchFamily="2" charset="-122"/>
                <a:ea typeface="华文新魏" panose="02010800040101010101" pitchFamily="2" charset="-122"/>
              </a:rPr>
              <a:t>3 SCAM</a:t>
            </a:r>
            <a:r>
              <a:rPr lang="zh-CN" altLang="en-US" dirty="0" smtClean="0">
                <a:solidFill>
                  <a:schemeClr val="tx1"/>
                </a:solidFill>
                <a:latin typeface="华文新魏" panose="02010800040101010101" pitchFamily="2" charset="-122"/>
                <a:ea typeface="华文新魏" panose="02010800040101010101" pitchFamily="2" charset="-122"/>
              </a:rPr>
              <a:t>模式的参数</a:t>
            </a:r>
            <a:r>
              <a:rPr lang="zh-CN" altLang="en-US" dirty="0">
                <a:solidFill>
                  <a:schemeClr val="tx1"/>
                </a:solidFill>
                <a:latin typeface="华文新魏" panose="02010800040101010101" pitchFamily="2" charset="-122"/>
                <a:ea typeface="华文新魏" panose="02010800040101010101" pitchFamily="2" charset="-122"/>
              </a:rPr>
              <a:t>优化工作流</a:t>
            </a:r>
          </a:p>
          <a:p>
            <a:pPr algn="ctr"/>
            <a:endParaRPr lang="zh-CN" altLang="en-US" dirty="0"/>
          </a:p>
        </p:txBody>
      </p:sp>
      <p:sp>
        <p:nvSpPr>
          <p:cNvPr id="9" name="圆角矩形 8"/>
          <p:cNvSpPr/>
          <p:nvPr/>
        </p:nvSpPr>
        <p:spPr>
          <a:xfrm>
            <a:off x="3525747" y="4419174"/>
            <a:ext cx="5650336" cy="4652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华文新魏" panose="02010800040101010101" pitchFamily="2" charset="-122"/>
                <a:ea typeface="华文新魏" panose="02010800040101010101" pitchFamily="2" charset="-122"/>
              </a:rPr>
              <a:t>4 SCAM</a:t>
            </a:r>
            <a:r>
              <a:rPr lang="zh-CN" altLang="en-US" dirty="0" smtClean="0">
                <a:solidFill>
                  <a:schemeClr val="tx1"/>
                </a:solidFill>
                <a:latin typeface="华文新魏" panose="02010800040101010101" pitchFamily="2" charset="-122"/>
                <a:ea typeface="华文新魏" panose="02010800040101010101" pitchFamily="2" charset="-122"/>
              </a:rPr>
              <a:t>参数优化工作流模块及其接口信息</a:t>
            </a:r>
            <a:endParaRPr lang="zh-CN" altLang="en-US" dirty="0"/>
          </a:p>
        </p:txBody>
      </p:sp>
    </p:spTree>
    <p:extLst>
      <p:ext uri="{BB962C8B-B14F-4D97-AF65-F5344CB8AC3E}">
        <p14:creationId xmlns:p14="http://schemas.microsoft.com/office/powerpoint/2010/main" val="2254498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195B58-EB0A-42EF-B8D2-8C7B8F38C0F8}" type="slidenum">
              <a:rPr lang="zh-CN" altLang="en-US" smtClean="0"/>
              <a:t>3</a:t>
            </a:fld>
            <a:endParaRPr lang="zh-CN" altLang="en-US"/>
          </a:p>
        </p:txBody>
      </p:sp>
      <p:sp>
        <p:nvSpPr>
          <p:cNvPr id="3" name="文本框 2"/>
          <p:cNvSpPr txBox="1"/>
          <p:nvPr/>
        </p:nvSpPr>
        <p:spPr>
          <a:xfrm>
            <a:off x="1340224" y="841811"/>
            <a:ext cx="9145016" cy="2246769"/>
          </a:xfrm>
          <a:prstGeom prst="rect">
            <a:avLst/>
          </a:prstGeom>
          <a:noFill/>
        </p:spPr>
        <p:txBody>
          <a:bodyPr wrap="square" rtlCol="0">
            <a:spAutoFit/>
          </a:bodyPr>
          <a:lstStyle/>
          <a:p>
            <a:pPr algn="just"/>
            <a:endParaRPr lang="en-US" altLang="zh-CN" sz="2000" dirty="0">
              <a:latin typeface="华文新魏" panose="02010800040101010101" pitchFamily="2" charset="-122"/>
              <a:ea typeface="华文新魏" panose="02010800040101010101" pitchFamily="2" charset="-122"/>
            </a:endParaRPr>
          </a:p>
          <a:p>
            <a:pPr algn="just"/>
            <a:r>
              <a:rPr lang="en-US" altLang="zh-CN" sz="2000" b="1" dirty="0" smtClean="0">
                <a:latin typeface="华文新魏" panose="02010800040101010101" pitchFamily="2" charset="-122"/>
                <a:ea typeface="华文新魏" panose="02010800040101010101" pitchFamily="2" charset="-122"/>
              </a:rPr>
              <a:t>SCAM </a:t>
            </a:r>
            <a:r>
              <a:rPr lang="zh-CN" altLang="en-US" sz="2000" b="1" dirty="0" smtClean="0">
                <a:latin typeface="华文新魏" panose="02010800040101010101" pitchFamily="2" charset="-122"/>
                <a:ea typeface="华文新魏" panose="02010800040101010101" pitchFamily="2" charset="-122"/>
              </a:rPr>
              <a:t>模式 </a:t>
            </a:r>
            <a:r>
              <a:rPr lang="zh-CN" altLang="en-US" sz="2000" dirty="0" smtClean="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The NCAR single column CAM (SCAM</a:t>
            </a:r>
            <a:r>
              <a:rPr lang="en-US" altLang="zh-CN" sz="2000" dirty="0" smtClean="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is a one-dimensional time dependent model in which the local time-rate-of-change of the large-scale state variables (e.g., temperature, moisture, momentum, cloud water, etc.) depends on specified horizontal flux divergences, a specified vertical motion field (from which the large-scale vertical advection terms are evaluated), and </a:t>
            </a:r>
            <a:r>
              <a:rPr lang="en-US" altLang="zh-CN" sz="2000" dirty="0" err="1">
                <a:latin typeface="华文新魏" panose="02010800040101010101" pitchFamily="2" charset="-122"/>
                <a:ea typeface="华文新魏" panose="02010800040101010101" pitchFamily="2" charset="-122"/>
              </a:rPr>
              <a:t>subgrid</a:t>
            </a:r>
            <a:r>
              <a:rPr lang="en-US" altLang="zh-CN" sz="2000" dirty="0">
                <a:latin typeface="华文新魏" panose="02010800040101010101" pitchFamily="2" charset="-122"/>
                <a:ea typeface="华文新魏" panose="02010800040101010101" pitchFamily="2" charset="-122"/>
              </a:rPr>
              <a:t>-scale sources, sinks and eddy transports. </a:t>
            </a:r>
            <a:endParaRPr lang="zh-CN" altLang="en-US" sz="2000" dirty="0">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3"/>
          <a:stretch>
            <a:fillRect/>
          </a:stretch>
        </p:blipFill>
        <p:spPr>
          <a:xfrm>
            <a:off x="1127448" y="3790475"/>
            <a:ext cx="4386131" cy="2369226"/>
          </a:xfrm>
          <a:prstGeom prst="rect">
            <a:avLst/>
          </a:prstGeom>
        </p:spPr>
      </p:pic>
      <p:pic>
        <p:nvPicPr>
          <p:cNvPr id="5" name="图片 4"/>
          <p:cNvPicPr>
            <a:picLocks noChangeAspect="1"/>
          </p:cNvPicPr>
          <p:nvPr/>
        </p:nvPicPr>
        <p:blipFill>
          <a:blip r:embed="rId4"/>
          <a:stretch>
            <a:fillRect/>
          </a:stretch>
        </p:blipFill>
        <p:spPr>
          <a:xfrm>
            <a:off x="6209989" y="3737165"/>
            <a:ext cx="4051300" cy="2271508"/>
          </a:xfrm>
          <a:prstGeom prst="rect">
            <a:avLst/>
          </a:prstGeom>
        </p:spPr>
      </p:pic>
      <p:sp>
        <p:nvSpPr>
          <p:cNvPr id="6" name="矩形 5"/>
          <p:cNvSpPr/>
          <p:nvPr/>
        </p:nvSpPr>
        <p:spPr>
          <a:xfrm>
            <a:off x="1290790" y="3239472"/>
            <a:ext cx="2029723" cy="400110"/>
          </a:xfrm>
          <a:prstGeom prst="rect">
            <a:avLst/>
          </a:prstGeom>
        </p:spPr>
        <p:txBody>
          <a:bodyPr wrap="none">
            <a:spAutoFit/>
          </a:bodyPr>
          <a:lstStyle/>
          <a:p>
            <a:r>
              <a:rPr lang="en-US" altLang="zh-CN" sz="2000" b="1" dirty="0">
                <a:latin typeface="华文新魏" panose="02010800040101010101" pitchFamily="2" charset="-122"/>
                <a:ea typeface="华文新魏" panose="02010800040101010101" pitchFamily="2" charset="-122"/>
              </a:rPr>
              <a:t>SCAM </a:t>
            </a:r>
            <a:r>
              <a:rPr lang="zh-CN" altLang="en-US" sz="2000" b="1" dirty="0" smtClean="0">
                <a:latin typeface="华文新魏" panose="02010800040101010101" pitchFamily="2" charset="-122"/>
                <a:ea typeface="华文新魏" panose="02010800040101010101" pitchFamily="2" charset="-122"/>
              </a:rPr>
              <a:t>常用案例 </a:t>
            </a:r>
            <a:endParaRPr lang="zh-CN" altLang="en-US" sz="2000" b="1" dirty="0"/>
          </a:p>
        </p:txBody>
      </p:sp>
      <p:sp>
        <p:nvSpPr>
          <p:cNvPr id="7" name="文本框 6"/>
          <p:cNvSpPr txBox="1"/>
          <p:nvPr/>
        </p:nvSpPr>
        <p:spPr>
          <a:xfrm>
            <a:off x="1985316" y="337514"/>
            <a:ext cx="8120851" cy="923330"/>
          </a:xfrm>
          <a:prstGeom prst="rect">
            <a:avLst/>
          </a:prstGeom>
          <a:noFill/>
        </p:spPr>
        <p:txBody>
          <a:bodyPr wrap="square" rtlCol="0">
            <a:spAutoFit/>
          </a:bodyPr>
          <a:lstStyle/>
          <a:p>
            <a:pPr algn="ctr"/>
            <a:r>
              <a:rPr lang="en-US" altLang="zh-CN" sz="3600" dirty="0" smtClean="0">
                <a:latin typeface="华文新魏" panose="02010800040101010101" pitchFamily="2" charset="-122"/>
                <a:ea typeface="华文新魏" panose="02010800040101010101" pitchFamily="2" charset="-122"/>
              </a:rPr>
              <a:t>SCAM</a:t>
            </a:r>
            <a:r>
              <a:rPr lang="zh-CN" altLang="en-US" sz="3600" dirty="0" smtClean="0">
                <a:latin typeface="华文新魏" panose="02010800040101010101" pitchFamily="2" charset="-122"/>
                <a:ea typeface="华文新魏" panose="02010800040101010101" pitchFamily="2" charset="-122"/>
              </a:rPr>
              <a:t>模式介绍</a:t>
            </a:r>
            <a:endParaRPr lang="en-US" altLang="zh-CN" sz="3600" dirty="0" smtClean="0">
              <a:latin typeface="华文新魏" panose="02010800040101010101" pitchFamily="2" charset="-122"/>
              <a:ea typeface="华文新魏" panose="02010800040101010101" pitchFamily="2" charset="-122"/>
            </a:endParaRPr>
          </a:p>
          <a:p>
            <a:endParaRPr lang="zh-CN" altLang="en-US" dirty="0"/>
          </a:p>
        </p:txBody>
      </p:sp>
      <p:sp>
        <p:nvSpPr>
          <p:cNvPr id="9" name="圆角矩形 8"/>
          <p:cNvSpPr/>
          <p:nvPr/>
        </p:nvSpPr>
        <p:spPr>
          <a:xfrm>
            <a:off x="1127448" y="1002296"/>
            <a:ext cx="9577064" cy="20862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023992" y="3776355"/>
            <a:ext cx="4203380" cy="23199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340224" y="3703082"/>
            <a:ext cx="4006460" cy="23677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4147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195B58-EB0A-42EF-B8D2-8C7B8F38C0F8}" type="slidenum">
              <a:rPr lang="zh-CN" altLang="en-US" smtClean="0"/>
              <a:t>4</a:t>
            </a:fld>
            <a:endParaRPr lang="zh-CN" altLang="en-US"/>
          </a:p>
        </p:txBody>
      </p:sp>
      <p:sp>
        <p:nvSpPr>
          <p:cNvPr id="5" name="文本框 4"/>
          <p:cNvSpPr txBox="1"/>
          <p:nvPr/>
        </p:nvSpPr>
        <p:spPr>
          <a:xfrm>
            <a:off x="2933835" y="347594"/>
            <a:ext cx="6531429" cy="923330"/>
          </a:xfrm>
          <a:prstGeom prst="rect">
            <a:avLst/>
          </a:prstGeom>
          <a:noFill/>
        </p:spPr>
        <p:txBody>
          <a:bodyPr wrap="square" rtlCol="0">
            <a:spAutoFit/>
          </a:bodyPr>
          <a:lstStyle/>
          <a:p>
            <a:pPr algn="ctr"/>
            <a:r>
              <a:rPr lang="en-US" altLang="zh-CN" sz="3600" dirty="0" smtClean="0">
                <a:latin typeface="华文新魏" panose="02010800040101010101" pitchFamily="2" charset="-122"/>
                <a:ea typeface="华文新魏" panose="02010800040101010101" pitchFamily="2" charset="-122"/>
              </a:rPr>
              <a:t>SCAM</a:t>
            </a:r>
            <a:r>
              <a:rPr lang="zh-CN" altLang="en-US" sz="3600" dirty="0" smtClean="0">
                <a:latin typeface="华文新魏" panose="02010800040101010101" pitchFamily="2" charset="-122"/>
                <a:ea typeface="华文新魏" panose="02010800040101010101" pitchFamily="2" charset="-122"/>
              </a:rPr>
              <a:t>参数优化工作流</a:t>
            </a:r>
            <a:endParaRPr lang="en-US" altLang="zh-CN" sz="3600" dirty="0">
              <a:latin typeface="华文新魏" panose="02010800040101010101" pitchFamily="2" charset="-122"/>
              <a:ea typeface="华文新魏" panose="02010800040101010101" pitchFamily="2" charset="-122"/>
            </a:endParaRPr>
          </a:p>
          <a:p>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432" y="1052736"/>
            <a:ext cx="10404143" cy="5120832"/>
          </a:xfrm>
          <a:prstGeom prst="rect">
            <a:avLst/>
          </a:prstGeom>
        </p:spPr>
      </p:pic>
    </p:spTree>
    <p:extLst>
      <p:ext uri="{BB962C8B-B14F-4D97-AF65-F5344CB8AC3E}">
        <p14:creationId xmlns:p14="http://schemas.microsoft.com/office/powerpoint/2010/main" val="3719616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2195B58-EB0A-42EF-B8D2-8C7B8F38C0F8}" type="slidenum">
              <a:rPr lang="zh-CN" altLang="en-US" smtClean="0"/>
              <a:t>5</a:t>
            </a:fld>
            <a:endParaRPr lang="zh-CN" altLang="en-US"/>
          </a:p>
        </p:txBody>
      </p:sp>
      <p:pic>
        <p:nvPicPr>
          <p:cNvPr id="5" name="图片 4"/>
          <p:cNvPicPr>
            <a:picLocks noChangeAspect="1"/>
          </p:cNvPicPr>
          <p:nvPr/>
        </p:nvPicPr>
        <p:blipFill>
          <a:blip r:embed="rId2"/>
          <a:stretch>
            <a:fillRect/>
          </a:stretch>
        </p:blipFill>
        <p:spPr>
          <a:xfrm>
            <a:off x="1055440" y="1121680"/>
            <a:ext cx="10412831" cy="5121958"/>
          </a:xfrm>
          <a:prstGeom prst="rect">
            <a:avLst/>
          </a:prstGeom>
        </p:spPr>
      </p:pic>
      <p:sp>
        <p:nvSpPr>
          <p:cNvPr id="6" name="文本框 5"/>
          <p:cNvSpPr txBox="1"/>
          <p:nvPr/>
        </p:nvSpPr>
        <p:spPr>
          <a:xfrm>
            <a:off x="1944373" y="450903"/>
            <a:ext cx="8120851" cy="923330"/>
          </a:xfrm>
          <a:prstGeom prst="rect">
            <a:avLst/>
          </a:prstGeom>
          <a:noFill/>
        </p:spPr>
        <p:txBody>
          <a:bodyPr wrap="square" rtlCol="0">
            <a:spAutoFit/>
          </a:bodyPr>
          <a:lstStyle/>
          <a:p>
            <a:pPr algn="ctr"/>
            <a:r>
              <a:rPr lang="zh-CN" altLang="en-US" sz="3600" dirty="0" smtClean="0">
                <a:latin typeface="华文新魏" panose="02010800040101010101" pitchFamily="2" charset="-122"/>
                <a:ea typeface="华文新魏" panose="02010800040101010101" pitchFamily="2" charset="-122"/>
              </a:rPr>
              <a:t>面向地球系统模式的自动参数优化框架</a:t>
            </a:r>
            <a:endParaRPr lang="en-US" altLang="zh-CN" sz="3600" dirty="0">
              <a:latin typeface="华文新魏" panose="02010800040101010101" pitchFamily="2" charset="-122"/>
              <a:ea typeface="华文新魏" panose="02010800040101010101" pitchFamily="2" charset="-122"/>
            </a:endParaRPr>
          </a:p>
          <a:p>
            <a:endParaRPr lang="zh-CN" altLang="en-US" dirty="0"/>
          </a:p>
        </p:txBody>
      </p:sp>
    </p:spTree>
    <p:extLst>
      <p:ext uri="{BB962C8B-B14F-4D97-AF65-F5344CB8AC3E}">
        <p14:creationId xmlns:p14="http://schemas.microsoft.com/office/powerpoint/2010/main" val="312330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195B58-EB0A-42EF-B8D2-8C7B8F38C0F8}" type="slidenum">
              <a:rPr lang="zh-CN" altLang="en-US" smtClean="0"/>
              <a:t>6</a:t>
            </a:fld>
            <a:endParaRPr lang="zh-CN" altLang="en-US"/>
          </a:p>
        </p:txBody>
      </p:sp>
      <p:pic>
        <p:nvPicPr>
          <p:cNvPr id="4" name="图片 3"/>
          <p:cNvPicPr>
            <a:picLocks noChangeAspect="1"/>
          </p:cNvPicPr>
          <p:nvPr/>
        </p:nvPicPr>
        <p:blipFill>
          <a:blip r:embed="rId2"/>
          <a:stretch>
            <a:fillRect/>
          </a:stretch>
        </p:blipFill>
        <p:spPr>
          <a:xfrm>
            <a:off x="845413" y="1064834"/>
            <a:ext cx="5407251" cy="3081140"/>
          </a:xfrm>
          <a:prstGeom prst="rect">
            <a:avLst/>
          </a:prstGeom>
        </p:spPr>
      </p:pic>
      <p:pic>
        <p:nvPicPr>
          <p:cNvPr id="5" name="图片 4"/>
          <p:cNvPicPr>
            <a:picLocks noChangeAspect="1"/>
          </p:cNvPicPr>
          <p:nvPr/>
        </p:nvPicPr>
        <p:blipFill>
          <a:blip r:embed="rId3"/>
          <a:stretch>
            <a:fillRect/>
          </a:stretch>
        </p:blipFill>
        <p:spPr>
          <a:xfrm>
            <a:off x="6755618" y="1702908"/>
            <a:ext cx="4816547" cy="2743152"/>
          </a:xfrm>
          <a:prstGeom prst="rect">
            <a:avLst/>
          </a:prstGeom>
        </p:spPr>
      </p:pic>
      <p:sp>
        <p:nvSpPr>
          <p:cNvPr id="7" name="文本框 6"/>
          <p:cNvSpPr txBox="1"/>
          <p:nvPr/>
        </p:nvSpPr>
        <p:spPr>
          <a:xfrm>
            <a:off x="2986950" y="272531"/>
            <a:ext cx="6531429" cy="923330"/>
          </a:xfrm>
          <a:prstGeom prst="rect">
            <a:avLst/>
          </a:prstGeom>
          <a:noFill/>
        </p:spPr>
        <p:txBody>
          <a:bodyPr wrap="square" rtlCol="0">
            <a:spAutoFit/>
          </a:bodyPr>
          <a:lstStyle/>
          <a:p>
            <a:pPr algn="ctr"/>
            <a:r>
              <a:rPr lang="zh-CN" altLang="en-US" sz="3600" dirty="0" smtClean="0">
                <a:latin typeface="华文新魏" panose="02010800040101010101" pitchFamily="2" charset="-122"/>
                <a:ea typeface="华文新魏" panose="02010800040101010101" pitchFamily="2" charset="-122"/>
              </a:rPr>
              <a:t>输入参数和评价标准设计</a:t>
            </a:r>
            <a:endParaRPr lang="en-US" altLang="zh-CN" sz="3600" dirty="0">
              <a:latin typeface="华文新魏" panose="02010800040101010101" pitchFamily="2" charset="-122"/>
              <a:ea typeface="华文新魏" panose="02010800040101010101" pitchFamily="2" charset="-122"/>
            </a:endParaRPr>
          </a:p>
          <a:p>
            <a:endParaRPr lang="zh-CN" altLang="en-US" dirty="0"/>
          </a:p>
        </p:txBody>
      </p:sp>
      <p:grpSp>
        <p:nvGrpSpPr>
          <p:cNvPr id="9" name="组合 8"/>
          <p:cNvGrpSpPr/>
          <p:nvPr/>
        </p:nvGrpSpPr>
        <p:grpSpPr>
          <a:xfrm>
            <a:off x="983432" y="4195584"/>
            <a:ext cx="6435168" cy="1988304"/>
            <a:chOff x="732767" y="933404"/>
            <a:chExt cx="6435168" cy="1988304"/>
          </a:xfrm>
        </p:grpSpPr>
        <p:pic>
          <p:nvPicPr>
            <p:cNvPr id="3" name="图片 2"/>
            <p:cNvPicPr>
              <a:picLocks noChangeAspect="1"/>
            </p:cNvPicPr>
            <p:nvPr/>
          </p:nvPicPr>
          <p:blipFill>
            <a:blip r:embed="rId4"/>
            <a:stretch>
              <a:fillRect/>
            </a:stretch>
          </p:blipFill>
          <p:spPr>
            <a:xfrm>
              <a:off x="732767" y="933404"/>
              <a:ext cx="5816461" cy="1988304"/>
            </a:xfrm>
            <a:prstGeom prst="rect">
              <a:avLst/>
            </a:prstGeom>
          </p:spPr>
        </p:pic>
        <p:sp>
          <p:nvSpPr>
            <p:cNvPr id="8" name="矩形 7"/>
            <p:cNvSpPr/>
            <p:nvPr/>
          </p:nvSpPr>
          <p:spPr>
            <a:xfrm>
              <a:off x="4909231" y="933404"/>
              <a:ext cx="2258704" cy="19106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0" name="文本框 9"/>
              <p:cNvSpPr txBox="1"/>
              <p:nvPr/>
            </p:nvSpPr>
            <p:spPr>
              <a:xfrm>
                <a:off x="5015880" y="4752136"/>
                <a:ext cx="7025133" cy="707886"/>
              </a:xfrm>
              <a:prstGeom prst="rect">
                <a:avLst/>
              </a:prstGeom>
              <a:noFill/>
            </p:spPr>
            <p:txBody>
              <a:bodyPr wrap="square" rtlCol="0">
                <a:spAutoFit/>
              </a:bodyPr>
              <a:lstStyle/>
              <a:p>
                <a14:m>
                  <m:oMath xmlns:m="http://schemas.openxmlformats.org/officeDocument/2006/math">
                    <m:sSubSup>
                      <m:sSubSupPr>
                        <m:ctrlPr>
                          <a:rPr lang="en-US" altLang="zh-CN" sz="2000" i="1" smtClean="0">
                            <a:latin typeface="Cambria Math" panose="02040503050406030204" pitchFamily="18" charset="0"/>
                            <a:ea typeface="华文新魏" panose="02010800040101010101" pitchFamily="2" charset="-122"/>
                          </a:rPr>
                        </m:ctrlPr>
                      </m:sSubSupPr>
                      <m:e>
                        <m:r>
                          <a:rPr lang="en-US" altLang="zh-CN" sz="2000" b="0" i="1" smtClean="0">
                            <a:latin typeface="Cambria Math" panose="02040503050406030204" pitchFamily="18" charset="0"/>
                            <a:ea typeface="华文新魏" panose="02010800040101010101" pitchFamily="2" charset="-122"/>
                          </a:rPr>
                          <m:t>𝑥</m:t>
                        </m:r>
                      </m:e>
                      <m:sub>
                        <m:r>
                          <a:rPr lang="en-US" altLang="zh-CN" sz="2000" b="0" i="1" smtClean="0">
                            <a:latin typeface="Cambria Math" panose="02040503050406030204" pitchFamily="18" charset="0"/>
                            <a:ea typeface="华文新魏" panose="02010800040101010101" pitchFamily="2" charset="-122"/>
                          </a:rPr>
                          <m:t>𝑚</m:t>
                        </m:r>
                      </m:sub>
                      <m:sup>
                        <m:r>
                          <a:rPr lang="en-US" altLang="zh-CN" sz="2000" b="0" i="1" smtClean="0">
                            <a:latin typeface="Cambria Math" panose="02040503050406030204" pitchFamily="18" charset="0"/>
                            <a:ea typeface="华文新魏" panose="02010800040101010101" pitchFamily="2" charset="-122"/>
                          </a:rPr>
                          <m:t>𝐹</m:t>
                        </m:r>
                      </m:sup>
                    </m:sSubSup>
                    <m:r>
                      <a:rPr lang="zh-CN" altLang="en-US" sz="2000" i="1">
                        <a:latin typeface="Cambria Math" panose="02040503050406030204" pitchFamily="18" charset="0"/>
                        <a:ea typeface="华文新魏" panose="02010800040101010101" pitchFamily="2" charset="-122"/>
                      </a:rPr>
                      <m:t>是</m:t>
                    </m:r>
                    <m:r>
                      <a:rPr lang="zh-CN" altLang="en-US" sz="2000" i="1" smtClean="0">
                        <a:latin typeface="Cambria Math" panose="02040503050406030204" pitchFamily="18" charset="0"/>
                        <a:ea typeface="华文新魏" panose="02010800040101010101" pitchFamily="2" charset="-122"/>
                      </a:rPr>
                      <m:t>当前</m:t>
                    </m:r>
                  </m:oMath>
                </a14:m>
                <a:r>
                  <a:rPr lang="zh-CN" altLang="en-US" sz="2000" dirty="0" smtClean="0">
                    <a:latin typeface="华文新魏" panose="02010800040101010101" pitchFamily="2" charset="-122"/>
                    <a:ea typeface="华文新魏" panose="02010800040101010101" pitchFamily="2" charset="-122"/>
                  </a:rPr>
                  <a:t>模型</a:t>
                </a:r>
                <a:r>
                  <a:rPr lang="zh-CN" altLang="en-US" sz="2000" dirty="0">
                    <a:latin typeface="华文新魏" panose="02010800040101010101" pitchFamily="2" charset="-122"/>
                    <a:ea typeface="华文新魏" panose="02010800040101010101" pitchFamily="2" charset="-122"/>
                  </a:rPr>
                  <a:t>的</a:t>
                </a:r>
                <a:r>
                  <a:rPr lang="zh-CN" altLang="en-US" sz="2000" dirty="0" smtClean="0">
                    <a:latin typeface="华文新魏" panose="02010800040101010101" pitchFamily="2" charset="-122"/>
                    <a:ea typeface="华文新魏" panose="02010800040101010101" pitchFamily="2" charset="-122"/>
                  </a:rPr>
                  <a:t>输出，</a:t>
                </a:r>
                <a14:m>
                  <m:oMath xmlns:m="http://schemas.openxmlformats.org/officeDocument/2006/math">
                    <m:sSubSup>
                      <m:sSubSupPr>
                        <m:ctrlPr>
                          <a:rPr lang="en-US" altLang="zh-CN" sz="2000" i="1">
                            <a:latin typeface="Cambria Math" panose="02040503050406030204" pitchFamily="18" charset="0"/>
                            <a:ea typeface="华文新魏" panose="02010800040101010101" pitchFamily="2" charset="-122"/>
                          </a:rPr>
                        </m:ctrlPr>
                      </m:sSubSupPr>
                      <m:e>
                        <m:r>
                          <a:rPr lang="en-US" altLang="zh-CN" sz="2000" i="1">
                            <a:latin typeface="Cambria Math" panose="02040503050406030204" pitchFamily="18" charset="0"/>
                            <a:ea typeface="华文新魏" panose="02010800040101010101" pitchFamily="2" charset="-122"/>
                          </a:rPr>
                          <m:t>𝑥</m:t>
                        </m:r>
                      </m:e>
                      <m:sub>
                        <m:r>
                          <m:rPr>
                            <m:sty m:val="p"/>
                          </m:rPr>
                          <a:rPr lang="en-US" altLang="zh-CN" sz="2000" i="1" smtClean="0">
                            <a:latin typeface="Cambria Math" panose="02040503050406030204" pitchFamily="18" charset="0"/>
                            <a:ea typeface="华文新魏" panose="02010800040101010101" pitchFamily="2" charset="-122"/>
                          </a:rPr>
                          <m:t>o</m:t>
                        </m:r>
                      </m:sub>
                      <m:sup>
                        <m:r>
                          <a:rPr lang="en-US" altLang="zh-CN" sz="2000" i="1">
                            <a:latin typeface="Cambria Math" panose="02040503050406030204" pitchFamily="18" charset="0"/>
                            <a:ea typeface="华文新魏" panose="02010800040101010101" pitchFamily="2" charset="-122"/>
                          </a:rPr>
                          <m:t>𝐹</m:t>
                        </m:r>
                      </m:sup>
                    </m:sSubSup>
                    <m:r>
                      <a:rPr lang="zh-CN" altLang="en-US" sz="2000" i="1" smtClean="0">
                        <a:latin typeface="Cambria Math" panose="02040503050406030204" pitchFamily="18" charset="0"/>
                        <a:ea typeface="华文新魏" panose="02010800040101010101" pitchFamily="2" charset="-122"/>
                      </a:rPr>
                      <m:t>为</m:t>
                    </m:r>
                  </m:oMath>
                </a14:m>
                <a:r>
                  <a:rPr lang="zh-CN" altLang="en-US" sz="2000" dirty="0" smtClean="0">
                    <a:latin typeface="华文新魏" panose="02010800040101010101" pitchFamily="2" charset="-122"/>
                    <a:ea typeface="华文新魏" panose="02010800040101010101" pitchFamily="2" charset="-122"/>
                  </a:rPr>
                  <a:t>对应</a:t>
                </a:r>
                <a:r>
                  <a:rPr lang="zh-CN" altLang="en-US" sz="2000" dirty="0">
                    <a:latin typeface="华文新魏" panose="02010800040101010101" pitchFamily="2" charset="-122"/>
                    <a:ea typeface="华文新魏" panose="02010800040101010101" pitchFamily="2" charset="-122"/>
                  </a:rPr>
                  <a:t>的观测</a:t>
                </a:r>
                <a:r>
                  <a:rPr lang="zh-CN" altLang="en-US" sz="2000" dirty="0" smtClean="0">
                    <a:latin typeface="华文新魏" panose="02010800040101010101" pitchFamily="2" charset="-122"/>
                    <a:ea typeface="华文新魏" panose="02010800040101010101" pitchFamily="2" charset="-122"/>
                  </a:rPr>
                  <a:t>数据</a:t>
                </a:r>
                <a:r>
                  <a:rPr lang="en-US" altLang="zh-CN" sz="2000" dirty="0" smtClean="0">
                    <a:latin typeface="华文新魏" panose="02010800040101010101" pitchFamily="2" charset="-122"/>
                    <a:ea typeface="华文新魏" panose="02010800040101010101" pitchFamily="2" charset="-122"/>
                  </a:rPr>
                  <a:t>, </a:t>
                </a:r>
                <a14:m>
                  <m:oMath xmlns:m="http://schemas.openxmlformats.org/officeDocument/2006/math">
                    <m:sSubSup>
                      <m:sSubSupPr>
                        <m:ctrlPr>
                          <a:rPr lang="en-US" altLang="zh-CN" sz="2000" i="1">
                            <a:latin typeface="Cambria Math" panose="02040503050406030204" pitchFamily="18" charset="0"/>
                            <a:ea typeface="华文新魏" panose="02010800040101010101" pitchFamily="2" charset="-122"/>
                          </a:rPr>
                        </m:ctrlPr>
                      </m:sSubSupPr>
                      <m:e>
                        <m:r>
                          <a:rPr lang="en-US" altLang="zh-CN" sz="2000" i="1">
                            <a:latin typeface="Cambria Math" panose="02040503050406030204" pitchFamily="18" charset="0"/>
                            <a:ea typeface="华文新魏" panose="02010800040101010101" pitchFamily="2" charset="-122"/>
                          </a:rPr>
                          <m:t>𝑥</m:t>
                        </m:r>
                      </m:e>
                      <m:sub>
                        <m:r>
                          <a:rPr lang="en-US" altLang="zh-CN" sz="2000" b="0" i="1" smtClean="0">
                            <a:latin typeface="Cambria Math" panose="02040503050406030204" pitchFamily="18" charset="0"/>
                            <a:ea typeface="华文新魏" panose="02010800040101010101" pitchFamily="2" charset="-122"/>
                          </a:rPr>
                          <m:t>𝑟</m:t>
                        </m:r>
                      </m:sub>
                      <m:sup>
                        <m:r>
                          <a:rPr lang="en-US" altLang="zh-CN" sz="2000" i="1">
                            <a:latin typeface="Cambria Math" panose="02040503050406030204" pitchFamily="18" charset="0"/>
                            <a:ea typeface="华文新魏" panose="02010800040101010101" pitchFamily="2" charset="-122"/>
                          </a:rPr>
                          <m:t>𝐹</m:t>
                        </m:r>
                      </m:sup>
                    </m:sSubSup>
                    <m:r>
                      <a:rPr lang="zh-CN" altLang="en-US" sz="2000" i="1">
                        <a:latin typeface="Cambria Math" panose="02040503050406030204" pitchFamily="18" charset="0"/>
                        <a:ea typeface="华文新魏" panose="02010800040101010101" pitchFamily="2" charset="-122"/>
                      </a:rPr>
                      <m:t>是</m:t>
                    </m:r>
                  </m:oMath>
                </a14:m>
                <a:r>
                  <a:rPr lang="zh-CN" altLang="en-US" sz="2000" dirty="0" smtClean="0">
                    <a:latin typeface="华文新魏" panose="02010800040101010101" pitchFamily="2" charset="-122"/>
                    <a:ea typeface="华文新魏" panose="02010800040101010101" pitchFamily="2" charset="-122"/>
                  </a:rPr>
                  <a:t>默认参数对应的输出结果，</a:t>
                </a:r>
                <a14:m>
                  <m:oMath xmlns:m="http://schemas.openxmlformats.org/officeDocument/2006/math">
                    <m:sSup>
                      <m:sSupPr>
                        <m:ctrlPr>
                          <a:rPr lang="en-US" altLang="zh-CN" sz="2000" i="1">
                            <a:latin typeface="Cambria Math" panose="02040503050406030204" pitchFamily="18" charset="0"/>
                            <a:ea typeface="华文新魏" panose="02010800040101010101" pitchFamily="2" charset="-122"/>
                          </a:rPr>
                        </m:ctrlPr>
                      </m:sSupPr>
                      <m:e>
                        <m:r>
                          <a:rPr lang="en-US" altLang="zh-CN" sz="2000" i="1">
                            <a:latin typeface="Cambria Math" panose="02040503050406030204" pitchFamily="18" charset="0"/>
                            <a:ea typeface="华文新魏" panose="02010800040101010101" pitchFamily="2" charset="-122"/>
                          </a:rPr>
                          <m:t>𝑁</m:t>
                        </m:r>
                      </m:e>
                      <m:sup>
                        <m:r>
                          <a:rPr lang="en-US" altLang="zh-CN" sz="2000" i="1">
                            <a:latin typeface="Cambria Math" panose="02040503050406030204" pitchFamily="18" charset="0"/>
                            <a:ea typeface="华文新魏" panose="02010800040101010101" pitchFamily="2" charset="-122"/>
                          </a:rPr>
                          <m:t>𝐹</m:t>
                        </m:r>
                      </m:sup>
                    </m:sSup>
                  </m:oMath>
                </a14:m>
                <a:r>
                  <a:rPr lang="zh-CN" altLang="en-US" sz="2000" dirty="0" smtClean="0">
                    <a:latin typeface="华文新魏" panose="02010800040101010101" pitchFamily="2" charset="-122"/>
                    <a:ea typeface="华文新魏" panose="02010800040101010101" pitchFamily="2" charset="-122"/>
                  </a:rPr>
                  <a:t>所</a:t>
                </a:r>
                <a:r>
                  <a:rPr lang="zh-CN" altLang="en-US" sz="2000" dirty="0">
                    <a:latin typeface="华文新魏" panose="02010800040101010101" pitchFamily="2" charset="-122"/>
                    <a:ea typeface="华文新魏" panose="02010800040101010101" pitchFamily="2" charset="-122"/>
                  </a:rPr>
                  <a:t>选输出变量的个数</a:t>
                </a:r>
                <a:r>
                  <a:rPr lang="en-US" altLang="zh-CN" sz="2000" dirty="0" smtClean="0">
                    <a:latin typeface="华文新魏" panose="02010800040101010101" pitchFamily="2" charset="-122"/>
                    <a:ea typeface="华文新魏" panose="02010800040101010101" pitchFamily="2" charset="-122"/>
                  </a:rPr>
                  <a:t>  </a:t>
                </a:r>
                <a14:m>
                  <m:oMath xmlns:m="http://schemas.openxmlformats.org/officeDocument/2006/math">
                    <m:r>
                      <a:rPr lang="zh-CN" altLang="en-US" sz="2000" i="1" dirty="0" smtClean="0">
                        <a:latin typeface="Cambria Math" panose="02040503050406030204" pitchFamily="18" charset="0"/>
                        <a:ea typeface="华文新魏" panose="02010800040101010101" pitchFamily="2" charset="-122"/>
                      </a:rPr>
                      <m:t>𝜔</m:t>
                    </m:r>
                    <m:r>
                      <a:rPr lang="zh-CN" altLang="en-US" sz="2000" i="1" dirty="0">
                        <a:latin typeface="Cambria Math" panose="02040503050406030204" pitchFamily="18" charset="0"/>
                        <a:ea typeface="华文新魏" panose="02010800040101010101" pitchFamily="2" charset="-122"/>
                      </a:rPr>
                      <m:t>是</m:t>
                    </m:r>
                  </m:oMath>
                </a14:m>
                <a:r>
                  <a:rPr lang="zh-CN" altLang="en-US" sz="2000" dirty="0">
                    <a:latin typeface="华文新魏" panose="02010800040101010101" pitchFamily="2" charset="-122"/>
                    <a:ea typeface="华文新魏" panose="02010800040101010101" pitchFamily="2" charset="-122"/>
                  </a:rPr>
                  <a:t>全球网格权重</a:t>
                </a:r>
              </a:p>
            </p:txBody>
          </p:sp>
        </mc:Choice>
        <mc:Fallback xmlns="">
          <p:sp>
            <p:nvSpPr>
              <p:cNvPr id="10" name="文本框 9"/>
              <p:cNvSpPr txBox="1">
                <a:spLocks noRot="1" noChangeAspect="1" noMove="1" noResize="1" noEditPoints="1" noAdjustHandles="1" noChangeArrowheads="1" noChangeShapeType="1" noTextEdit="1"/>
              </p:cNvSpPr>
              <p:nvPr/>
            </p:nvSpPr>
            <p:spPr>
              <a:xfrm>
                <a:off x="5015880" y="4752136"/>
                <a:ext cx="7025133" cy="707886"/>
              </a:xfrm>
              <a:prstGeom prst="rect">
                <a:avLst/>
              </a:prstGeom>
              <a:blipFill>
                <a:blip r:embed="rId5"/>
                <a:stretch>
                  <a:fillRect l="-955" t="-4310" b="-15517"/>
                </a:stretch>
              </a:blipFill>
            </p:spPr>
            <p:txBody>
              <a:bodyPr/>
              <a:lstStyle/>
              <a:p>
                <a:r>
                  <a:rPr lang="zh-CN" altLang="en-US">
                    <a:noFill/>
                  </a:rPr>
                  <a:t> </a:t>
                </a:r>
              </a:p>
            </p:txBody>
          </p:sp>
        </mc:Fallback>
      </mc:AlternateContent>
      <p:sp>
        <p:nvSpPr>
          <p:cNvPr id="13" name="文本框 12"/>
          <p:cNvSpPr txBox="1"/>
          <p:nvPr/>
        </p:nvSpPr>
        <p:spPr>
          <a:xfrm>
            <a:off x="6755618" y="1195861"/>
            <a:ext cx="4965151" cy="523220"/>
          </a:xfrm>
          <a:prstGeom prst="rect">
            <a:avLst/>
          </a:prstGeom>
          <a:noFill/>
        </p:spPr>
        <p:txBody>
          <a:bodyPr wrap="square" rtlCol="0">
            <a:spAutoFit/>
          </a:bodyPr>
          <a:lstStyle/>
          <a:p>
            <a:r>
              <a:rPr lang="en-US" altLang="zh-CN" sz="1400" b="1" dirty="0" smtClean="0">
                <a:latin typeface="Arial" panose="020B0604020202020204" pitchFamily="34" charset="0"/>
                <a:cs typeface="Arial" panose="020B0604020202020204" pitchFamily="34" charset="0"/>
              </a:rPr>
              <a:t>Table 2. Atmospheric </a:t>
            </a:r>
            <a:r>
              <a:rPr lang="en-US" altLang="zh-CN" sz="1400" b="1" dirty="0">
                <a:latin typeface="Arial" panose="020B0604020202020204" pitchFamily="34" charset="0"/>
                <a:cs typeface="Arial" panose="020B0604020202020204" pitchFamily="34" charset="0"/>
              </a:rPr>
              <a:t>fields included in the evaluation metrics and their sources</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3277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195B58-EB0A-42EF-B8D2-8C7B8F38C0F8}" type="slidenum">
              <a:rPr lang="zh-CN" altLang="en-US" smtClean="0"/>
              <a:t>7</a:t>
            </a:fld>
            <a:endParaRPr lang="zh-CN" altLang="en-US"/>
          </a:p>
        </p:txBody>
      </p:sp>
      <p:sp>
        <p:nvSpPr>
          <p:cNvPr id="4" name="文本框 3"/>
          <p:cNvSpPr txBox="1"/>
          <p:nvPr/>
        </p:nvSpPr>
        <p:spPr>
          <a:xfrm>
            <a:off x="709683" y="1232494"/>
            <a:ext cx="10965977" cy="1015663"/>
          </a:xfrm>
          <a:prstGeom prst="rect">
            <a:avLst/>
          </a:prstGeom>
          <a:noFill/>
        </p:spPr>
        <p:txBody>
          <a:bodyPr wrap="square" rtlCol="0">
            <a:spAutoFit/>
          </a:bodyPr>
          <a:lstStyle/>
          <a:p>
            <a:r>
              <a:rPr lang="zh-CN" altLang="en-US" sz="2000" dirty="0">
                <a:latin typeface="华文新魏" panose="02010800040101010101" pitchFamily="2" charset="-122"/>
                <a:ea typeface="华文新魏" panose="02010800040101010101" pitchFamily="2" charset="-122"/>
              </a:rPr>
              <a:t>莫里斯一次变一（</a:t>
            </a:r>
            <a:r>
              <a:rPr lang="en-US" altLang="zh-CN" sz="2000" dirty="0">
                <a:latin typeface="华文新魏" panose="02010800040101010101" pitchFamily="2" charset="-122"/>
                <a:ea typeface="华文新魏" panose="02010800040101010101" pitchFamily="2" charset="-122"/>
              </a:rPr>
              <a:t>Morris  One-At-a-Time</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MOAT</a:t>
            </a:r>
            <a:r>
              <a:rPr lang="zh-CN" altLang="en-US" sz="2000" dirty="0">
                <a:latin typeface="华文新魏" panose="02010800040101010101" pitchFamily="2" charset="-122"/>
                <a:ea typeface="华文新魏" panose="02010800040101010101" pitchFamily="2" charset="-122"/>
              </a:rPr>
              <a:t>）是常用于 </a:t>
            </a:r>
            <a:r>
              <a:rPr lang="en-US" altLang="zh-CN" sz="2000" dirty="0">
                <a:latin typeface="华文新魏" panose="02010800040101010101" pitchFamily="2" charset="-122"/>
                <a:ea typeface="华文新魏" panose="02010800040101010101" pitchFamily="2" charset="-122"/>
              </a:rPr>
              <a:t>Morris </a:t>
            </a:r>
            <a:r>
              <a:rPr lang="zh-CN" altLang="en-US" sz="2000" dirty="0">
                <a:latin typeface="华文新魏" panose="02010800040101010101" pitchFamily="2" charset="-122"/>
                <a:ea typeface="华文新魏" panose="02010800040101010101" pitchFamily="2" charset="-122"/>
              </a:rPr>
              <a:t>全局敏感性方法对应的采样方法。该采样方法每次基于当前样本仅随机扰动样本的一个变量，同时其他变量保持不变。具体采样过程如下：</a:t>
            </a:r>
          </a:p>
        </p:txBody>
      </p:sp>
      <p:sp>
        <p:nvSpPr>
          <p:cNvPr id="5" name="矩形 4"/>
          <p:cNvSpPr/>
          <p:nvPr/>
        </p:nvSpPr>
        <p:spPr>
          <a:xfrm>
            <a:off x="782472" y="2349901"/>
            <a:ext cx="8484900" cy="400110"/>
          </a:xfrm>
          <a:prstGeom prst="rect">
            <a:avLst/>
          </a:prstGeom>
        </p:spPr>
        <p:txBody>
          <a:bodyPr wrap="square">
            <a:spAutoFit/>
          </a:bodyPr>
          <a:lstStyle/>
          <a:p>
            <a:r>
              <a:rPr lang="en-US" altLang="zh-CN" sz="2000" dirty="0">
                <a:latin typeface="华文新魏" panose="02010800040101010101" pitchFamily="2" charset="-122"/>
                <a:ea typeface="华文新魏" panose="02010800040101010101" pitchFamily="2" charset="-122"/>
              </a:rPr>
              <a:t>(1) </a:t>
            </a:r>
            <a:r>
              <a:rPr lang="zh-CN" altLang="en-US" sz="2000" dirty="0">
                <a:latin typeface="华文新魏" panose="02010800040101010101" pitchFamily="2" charset="-122"/>
                <a:ea typeface="华文新魏" panose="02010800040101010101" pitchFamily="2" charset="-122"/>
              </a:rPr>
              <a:t>设采样参数 </a:t>
            </a:r>
            <a:r>
              <a:rPr lang="en-US" altLang="zh-CN" sz="2000" dirty="0">
                <a:latin typeface="华文新魏" panose="02010800040101010101" pitchFamily="2" charset="-122"/>
                <a:ea typeface="华文新魏" panose="02010800040101010101" pitchFamily="2" charset="-122"/>
              </a:rPr>
              <a:t>k </a:t>
            </a:r>
            <a:r>
              <a:rPr lang="zh-CN" altLang="en-US" sz="2000" dirty="0">
                <a:latin typeface="华文新魏" panose="02010800040101010101" pitchFamily="2" charset="-122"/>
                <a:ea typeface="华文新魏" panose="02010800040101010101" pitchFamily="2" charset="-122"/>
              </a:rPr>
              <a:t>个，随机生成一个样本</a:t>
            </a:r>
            <a:r>
              <a:rPr lang="en-US" altLang="zh-CN" sz="2000" dirty="0">
                <a:latin typeface="华文新魏" panose="02010800040101010101" pitchFamily="2" charset="-122"/>
                <a:ea typeface="华文新魏" panose="02010800040101010101" pitchFamily="2" charset="-122"/>
              </a:rPr>
              <a:t>S1</a:t>
            </a:r>
            <a:r>
              <a:rPr lang="en-US" altLang="zh-CN" sz="2000" dirty="0" smtClean="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x</a:t>
            </a:r>
            <a:r>
              <a:rPr lang="en-US" altLang="zh-CN" sz="2000" baseline="-25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,x</a:t>
            </a:r>
            <a:r>
              <a:rPr lang="en-US" altLang="zh-CN" sz="2000" baseline="-25000" dirty="0">
                <a:latin typeface="华文新魏" panose="02010800040101010101" pitchFamily="2" charset="-122"/>
                <a:ea typeface="华文新魏" panose="02010800040101010101" pitchFamily="2" charset="-122"/>
              </a:rPr>
              <a:t>2</a:t>
            </a:r>
            <a:r>
              <a:rPr lang="en-US"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x</a:t>
            </a:r>
            <a:r>
              <a:rPr lang="en-US" altLang="zh-CN" sz="2000" baseline="-25000" dirty="0" err="1">
                <a:latin typeface="华文新魏" panose="02010800040101010101" pitchFamily="2" charset="-122"/>
                <a:ea typeface="华文新魏" panose="02010800040101010101" pitchFamily="2" charset="-122"/>
              </a:rPr>
              <a:t>k</a:t>
            </a:r>
            <a:r>
              <a:rPr lang="en-US" altLang="zh-CN" sz="2000" dirty="0">
                <a:latin typeface="华文新魏" panose="02010800040101010101" pitchFamily="2" charset="-122"/>
                <a:ea typeface="华文新魏" panose="02010800040101010101" pitchFamily="2" charset="-122"/>
              </a:rPr>
              <a:t> }</a:t>
            </a:r>
          </a:p>
        </p:txBody>
      </p:sp>
      <p:sp>
        <p:nvSpPr>
          <p:cNvPr id="6" name="矩形 5"/>
          <p:cNvSpPr/>
          <p:nvPr/>
        </p:nvSpPr>
        <p:spPr>
          <a:xfrm>
            <a:off x="782472" y="3045936"/>
            <a:ext cx="8409295" cy="707886"/>
          </a:xfrm>
          <a:prstGeom prst="rect">
            <a:avLst/>
          </a:prstGeom>
        </p:spPr>
        <p:txBody>
          <a:bodyPr wrap="square">
            <a:spAutoFit/>
          </a:bodyPr>
          <a:lstStyle/>
          <a:p>
            <a:r>
              <a:rPr lang="en-US" altLang="zh-CN" sz="2000" dirty="0">
                <a:latin typeface="华文新魏" panose="02010800040101010101" pitchFamily="2" charset="-122"/>
                <a:ea typeface="华文新魏" panose="02010800040101010101" pitchFamily="2" charset="-122"/>
              </a:rPr>
              <a:t>(2) </a:t>
            </a:r>
            <a:r>
              <a:rPr lang="zh-CN" altLang="en-US" sz="2000" dirty="0">
                <a:latin typeface="华文新魏" panose="02010800040101010101" pitchFamily="2" charset="-122"/>
                <a:ea typeface="华文新魏" panose="02010800040101010101" pitchFamily="2" charset="-122"/>
              </a:rPr>
              <a:t>下一个样本的生成是在当前样本的基础上仅随机扰动某一个变量的取值即为 </a:t>
            </a:r>
            <a:r>
              <a:rPr lang="en-US" altLang="zh-CN" sz="2000" dirty="0" smtClean="0">
                <a:latin typeface="华文新魏" panose="02010800040101010101" pitchFamily="2" charset="-122"/>
                <a:ea typeface="华文新魏" panose="02010800040101010101" pitchFamily="2" charset="-122"/>
              </a:rPr>
              <a:t>S2</a:t>
            </a:r>
            <a:r>
              <a:rPr lang="en-US" altLang="zh-CN" sz="2000" dirty="0">
                <a:latin typeface="华文新魏" panose="02010800040101010101" pitchFamily="2" charset="-122"/>
                <a:ea typeface="华文新魏" panose="02010800040101010101" pitchFamily="2" charset="-122"/>
              </a:rPr>
              <a:t>={x</a:t>
            </a:r>
            <a:r>
              <a:rPr lang="en-US" altLang="zh-CN" sz="2000" baseline="-25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,x</a:t>
            </a:r>
            <a:r>
              <a:rPr lang="en-US" altLang="zh-CN" sz="2000" baseline="-25000" dirty="0">
                <a:latin typeface="华文新魏" panose="02010800040101010101" pitchFamily="2" charset="-122"/>
                <a:ea typeface="华文新魏" panose="02010800040101010101" pitchFamily="2" charset="-122"/>
              </a:rPr>
              <a:t>2</a:t>
            </a:r>
            <a:r>
              <a:rPr lang="en-US" altLang="zh-CN" sz="2000" dirty="0">
                <a:latin typeface="华文新魏" panose="02010800040101010101" pitchFamily="2" charset="-122"/>
                <a:ea typeface="华文新魏" panose="02010800040101010101" pitchFamily="2" charset="-122"/>
              </a:rPr>
              <a:t>,…,</a:t>
            </a:r>
            <a:r>
              <a:rPr lang="en-US" altLang="zh-CN" sz="2000" dirty="0" smtClean="0">
                <a:latin typeface="华文新魏" panose="02010800040101010101" pitchFamily="2" charset="-122"/>
                <a:ea typeface="华文新魏" panose="02010800040101010101" pitchFamily="2" charset="-122"/>
              </a:rPr>
              <a:t>x</a:t>
            </a:r>
            <a:r>
              <a:rPr lang="en-US" altLang="zh-CN" sz="2000" baseline="-25000" dirty="0" smtClean="0">
                <a:latin typeface="华文新魏" panose="02010800040101010101" pitchFamily="2" charset="-122"/>
                <a:ea typeface="华文新魏" panose="02010800040101010101" pitchFamily="2" charset="-122"/>
              </a:rPr>
              <a:t>i</a:t>
            </a:r>
            <a:r>
              <a:rPr lang="en-US" altLang="zh-CN" sz="2000" dirty="0" smtClean="0">
                <a:latin typeface="华文新魏" panose="02010800040101010101" pitchFamily="2" charset="-122"/>
                <a:ea typeface="华文新魏" panose="02010800040101010101" pitchFamily="2" charset="-122"/>
              </a:rPr>
              <a:t>+</a:t>
            </a:r>
            <a:r>
              <a:rPr lang="el-GR" altLang="zh-CN" sz="2000" dirty="0">
                <a:latin typeface="华文新魏" panose="02010800040101010101" pitchFamily="2" charset="-122"/>
                <a:ea typeface="华文新魏" panose="02010800040101010101" pitchFamily="2" charset="-122"/>
              </a:rPr>
              <a:t>Δ</a:t>
            </a:r>
            <a:r>
              <a:rPr lang="en-US" altLang="zh-CN" sz="2000" dirty="0" smtClean="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x</a:t>
            </a:r>
            <a:r>
              <a:rPr lang="en-US" altLang="zh-CN" sz="2000" baseline="-25000" dirty="0" err="1">
                <a:latin typeface="华文新魏" panose="02010800040101010101" pitchFamily="2" charset="-122"/>
                <a:ea typeface="华文新魏" panose="02010800040101010101" pitchFamily="2" charset="-122"/>
              </a:rPr>
              <a:t>k</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，且已被扰动的变量不再重复被扰动</a:t>
            </a:r>
          </a:p>
        </p:txBody>
      </p:sp>
      <p:sp>
        <p:nvSpPr>
          <p:cNvPr id="7" name="矩形 6"/>
          <p:cNvSpPr/>
          <p:nvPr/>
        </p:nvSpPr>
        <p:spPr>
          <a:xfrm>
            <a:off x="782472" y="4018970"/>
            <a:ext cx="9521588" cy="400110"/>
          </a:xfrm>
          <a:prstGeom prst="rect">
            <a:avLst/>
          </a:prstGeom>
        </p:spPr>
        <p:txBody>
          <a:bodyPr wrap="square">
            <a:spAutoFit/>
          </a:bodyPr>
          <a:lstStyle/>
          <a:p>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以此递推</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直至所有变量全部扰动。</a:t>
            </a:r>
          </a:p>
        </p:txBody>
      </p:sp>
      <p:sp>
        <p:nvSpPr>
          <p:cNvPr id="8" name="矩形 7"/>
          <p:cNvSpPr/>
          <p:nvPr/>
        </p:nvSpPr>
        <p:spPr>
          <a:xfrm>
            <a:off x="782472" y="4531057"/>
            <a:ext cx="11200262" cy="707886"/>
          </a:xfrm>
          <a:prstGeom prst="rect">
            <a:avLst/>
          </a:prstGeom>
        </p:spPr>
        <p:txBody>
          <a:bodyPr wrap="square">
            <a:spAutoFit/>
          </a:bodyPr>
          <a:lstStyle/>
          <a:p>
            <a:r>
              <a:rPr lang="zh-CN" altLang="en-US" sz="2000" dirty="0">
                <a:latin typeface="华文新魏" panose="02010800040101010101" pitchFamily="2" charset="-122"/>
                <a:ea typeface="华文新魏" panose="02010800040101010101" pitchFamily="2" charset="-122"/>
              </a:rPr>
              <a:t>以上为一次完整的 </a:t>
            </a:r>
            <a:r>
              <a:rPr lang="en-US" altLang="zh-CN" sz="2000" dirty="0">
                <a:latin typeface="华文新魏" panose="02010800040101010101" pitchFamily="2" charset="-122"/>
                <a:ea typeface="华文新魏" panose="02010800040101010101" pitchFamily="2" charset="-122"/>
              </a:rPr>
              <a:t>MOAT </a:t>
            </a:r>
            <a:r>
              <a:rPr lang="zh-CN" altLang="en-US" sz="2000" dirty="0">
                <a:latin typeface="华文新魏" panose="02010800040101010101" pitchFamily="2" charset="-122"/>
                <a:ea typeface="华文新魏" panose="02010800040101010101" pitchFamily="2" charset="-122"/>
              </a:rPr>
              <a:t>采样过程，每次 </a:t>
            </a:r>
            <a:r>
              <a:rPr lang="en-US" altLang="zh-CN" sz="2000" dirty="0">
                <a:latin typeface="华文新魏" panose="02010800040101010101" pitchFamily="2" charset="-122"/>
                <a:ea typeface="华文新魏" panose="02010800040101010101" pitchFamily="2" charset="-122"/>
              </a:rPr>
              <a:t>MOAT </a:t>
            </a:r>
            <a:r>
              <a:rPr lang="zh-CN" altLang="en-US" sz="2000" dirty="0">
                <a:latin typeface="华文新魏" panose="02010800040101010101" pitchFamily="2" charset="-122"/>
                <a:ea typeface="华文新魏" panose="02010800040101010101" pitchFamily="2" charset="-122"/>
              </a:rPr>
              <a:t>采样都会生成个样本。</a:t>
            </a:r>
          </a:p>
          <a:p>
            <a:r>
              <a:rPr lang="zh-CN" altLang="en-US" sz="2000" dirty="0">
                <a:latin typeface="华文新魏" panose="02010800040101010101" pitchFamily="2" charset="-122"/>
                <a:ea typeface="华文新魏" panose="02010800040101010101" pitchFamily="2" charset="-122"/>
              </a:rPr>
              <a:t>每生成</a:t>
            </a:r>
            <a:r>
              <a:rPr lang="en-US" altLang="zh-CN" sz="2000" dirty="0">
                <a:latin typeface="华文新魏" panose="02010800040101010101" pitchFamily="2" charset="-122"/>
                <a:ea typeface="华文新魏" panose="02010800040101010101" pitchFamily="2" charset="-122"/>
              </a:rPr>
              <a:t>K+1</a:t>
            </a:r>
            <a:r>
              <a:rPr lang="zh-CN" altLang="en-US" sz="2000" dirty="0">
                <a:latin typeface="华文新魏" panose="02010800040101010101" pitchFamily="2" charset="-122"/>
                <a:ea typeface="华文新魏" panose="02010800040101010101" pitchFamily="2" charset="-122"/>
              </a:rPr>
              <a:t>个样本，称为一条路径（</a:t>
            </a:r>
            <a:r>
              <a:rPr lang="en-US" altLang="zh-CN" sz="2000" dirty="0">
                <a:latin typeface="华文新魏" panose="02010800040101010101" pitchFamily="2" charset="-122"/>
                <a:ea typeface="华文新魏" panose="02010800040101010101" pitchFamily="2" charset="-122"/>
              </a:rPr>
              <a:t>trajectory</a:t>
            </a:r>
            <a:r>
              <a:rPr lang="zh-CN" altLang="en-US" sz="2000" dirty="0">
                <a:latin typeface="华文新魏" panose="02010800040101010101" pitchFamily="2" charset="-122"/>
                <a:ea typeface="华文新魏" panose="02010800040101010101" pitchFamily="2" charset="-122"/>
              </a:rPr>
              <a:t>）</a:t>
            </a:r>
          </a:p>
        </p:txBody>
      </p:sp>
      <p:sp>
        <p:nvSpPr>
          <p:cNvPr id="9" name="文本框 8"/>
          <p:cNvSpPr txBox="1"/>
          <p:nvPr/>
        </p:nvSpPr>
        <p:spPr>
          <a:xfrm>
            <a:off x="2824653" y="309164"/>
            <a:ext cx="6531429" cy="923330"/>
          </a:xfrm>
          <a:prstGeom prst="rect">
            <a:avLst/>
          </a:prstGeom>
          <a:noFill/>
        </p:spPr>
        <p:txBody>
          <a:bodyPr wrap="square" rtlCol="0">
            <a:spAutoFit/>
          </a:bodyPr>
          <a:lstStyle/>
          <a:p>
            <a:pPr algn="ctr"/>
            <a:r>
              <a:rPr lang="zh-CN" altLang="en-US" sz="3600" dirty="0">
                <a:latin typeface="华文新魏" panose="02010800040101010101" pitchFamily="2" charset="-122"/>
                <a:ea typeface="华文新魏" panose="02010800040101010101" pitchFamily="2" charset="-122"/>
              </a:rPr>
              <a:t>常用</a:t>
            </a:r>
            <a:r>
              <a:rPr lang="zh-CN" altLang="en-US" sz="3600" dirty="0" smtClean="0">
                <a:latin typeface="华文新魏" panose="02010800040101010101" pitchFamily="2" charset="-122"/>
                <a:ea typeface="华文新魏" panose="02010800040101010101" pitchFamily="2" charset="-122"/>
              </a:rPr>
              <a:t>的采样方法</a:t>
            </a:r>
            <a:r>
              <a:rPr lang="en-US" altLang="zh-CN" sz="3600" dirty="0" smtClean="0">
                <a:latin typeface="华文新魏" panose="02010800040101010101" pitchFamily="2" charset="-122"/>
                <a:ea typeface="华文新魏" panose="02010800040101010101" pitchFamily="2" charset="-122"/>
              </a:rPr>
              <a:t>-MOAT</a:t>
            </a:r>
            <a:endParaRPr lang="en-US" altLang="zh-CN" sz="3600" dirty="0">
              <a:latin typeface="华文新魏" panose="02010800040101010101" pitchFamily="2" charset="-122"/>
              <a:ea typeface="华文新魏" panose="02010800040101010101" pitchFamily="2" charset="-122"/>
            </a:endParaRPr>
          </a:p>
          <a:p>
            <a:endParaRPr lang="zh-CN" altLang="en-US" dirty="0"/>
          </a:p>
        </p:txBody>
      </p:sp>
      <p:pic>
        <p:nvPicPr>
          <p:cNvPr id="10" name="图片 9"/>
          <p:cNvPicPr>
            <a:picLocks noChangeAspect="1"/>
          </p:cNvPicPr>
          <p:nvPr/>
        </p:nvPicPr>
        <p:blipFill>
          <a:blip r:embed="rId2"/>
          <a:stretch>
            <a:fillRect/>
          </a:stretch>
        </p:blipFill>
        <p:spPr>
          <a:xfrm>
            <a:off x="8984823" y="2624269"/>
            <a:ext cx="2690837" cy="2486297"/>
          </a:xfrm>
          <a:prstGeom prst="rect">
            <a:avLst/>
          </a:prstGeom>
        </p:spPr>
      </p:pic>
      <p:sp>
        <p:nvSpPr>
          <p:cNvPr id="11" name="矩形 10"/>
          <p:cNvSpPr/>
          <p:nvPr/>
        </p:nvSpPr>
        <p:spPr>
          <a:xfrm>
            <a:off x="8984823" y="5269159"/>
            <a:ext cx="2888932" cy="400110"/>
          </a:xfrm>
          <a:prstGeom prst="rect">
            <a:avLst/>
          </a:prstGeom>
        </p:spPr>
        <p:txBody>
          <a:bodyPr wrap="none">
            <a:spAutoFit/>
          </a:bodyPr>
          <a:lstStyle/>
          <a:p>
            <a:r>
              <a:rPr lang="zh-CN" altLang="en-US" dirty="0"/>
              <a:t> </a:t>
            </a:r>
            <a:r>
              <a:rPr lang="zh-CN" altLang="en-US" sz="2000" dirty="0">
                <a:latin typeface="华文新魏" panose="02010800040101010101" pitchFamily="2" charset="-122"/>
                <a:ea typeface="华文新魏" panose="02010800040101010101" pitchFamily="2" charset="-122"/>
              </a:rPr>
              <a:t>MOAT 采样过程示意图</a:t>
            </a:r>
          </a:p>
        </p:txBody>
      </p:sp>
    </p:spTree>
    <p:extLst>
      <p:ext uri="{BB962C8B-B14F-4D97-AF65-F5344CB8AC3E}">
        <p14:creationId xmlns:p14="http://schemas.microsoft.com/office/powerpoint/2010/main" val="4125651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27085" y="379495"/>
            <a:ext cx="7213600" cy="646331"/>
          </a:xfrm>
          <a:prstGeom prst="rect">
            <a:avLst/>
          </a:prstGeom>
          <a:noFill/>
        </p:spPr>
        <p:txBody>
          <a:bodyPr wrap="square" rtlCol="0">
            <a:spAutoFit/>
          </a:bodyPr>
          <a:lstStyle/>
          <a:p>
            <a:pPr algn="ctr"/>
            <a:r>
              <a:rPr lang="zh-CN" altLang="en-US" sz="3600" dirty="0">
                <a:latin typeface="华文新魏" panose="02010800040101010101" pitchFamily="2" charset="-122"/>
                <a:ea typeface="华文新魏" panose="02010800040101010101" pitchFamily="2" charset="-122"/>
              </a:rPr>
              <a:t>常用的敏感性分析方法</a:t>
            </a:r>
            <a:r>
              <a:rPr lang="en-US" altLang="zh-CN" sz="3600" dirty="0">
                <a:latin typeface="华文新魏" panose="02010800040101010101" pitchFamily="2" charset="-122"/>
                <a:ea typeface="华文新魏" panose="02010800040101010101" pitchFamily="2" charset="-122"/>
              </a:rPr>
              <a:t>-Morris</a:t>
            </a:r>
          </a:p>
        </p:txBody>
      </p:sp>
      <p:pic>
        <p:nvPicPr>
          <p:cNvPr id="10"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38" y="2510130"/>
            <a:ext cx="7040904" cy="96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86" y="3332819"/>
            <a:ext cx="6260372" cy="172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926" y="1855969"/>
            <a:ext cx="6128940" cy="4207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圆角矩形标注 5"/>
          <p:cNvSpPr/>
          <p:nvPr/>
        </p:nvSpPr>
        <p:spPr>
          <a:xfrm>
            <a:off x="4335070" y="1297003"/>
            <a:ext cx="3600400" cy="720080"/>
          </a:xfrm>
          <a:prstGeom prst="wedgeRoundRectCallout">
            <a:avLst>
              <a:gd name="adj1" fmla="val -35692"/>
              <a:gd name="adj2" fmla="val 96403"/>
              <a:gd name="adj3" fmla="val 16667"/>
            </a:avLst>
          </a:prstGeom>
          <a:noFill/>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000" dirty="0">
                <a:solidFill>
                  <a:schemeClr val="tx1"/>
                </a:solidFill>
                <a:latin typeface="华文新魏" panose="02010800040101010101" pitchFamily="2" charset="-122"/>
                <a:ea typeface="华文新魏" panose="02010800040101010101" pitchFamily="2" charset="-122"/>
              </a:rPr>
              <a:t>参数的交互敏感性</a:t>
            </a:r>
          </a:p>
        </p:txBody>
      </p:sp>
      <p:sp>
        <p:nvSpPr>
          <p:cNvPr id="5" name="圆角矩形标注 4"/>
          <p:cNvSpPr/>
          <p:nvPr/>
        </p:nvSpPr>
        <p:spPr>
          <a:xfrm>
            <a:off x="9037751" y="5733256"/>
            <a:ext cx="3024336" cy="504056"/>
          </a:xfrm>
          <a:prstGeom prst="wedgeRoundRectCallout">
            <a:avLst>
              <a:gd name="adj1" fmla="val -46339"/>
              <a:gd name="adj2" fmla="val -87193"/>
              <a:gd name="adj3" fmla="val 16667"/>
            </a:avLst>
          </a:prstGeom>
          <a:noFill/>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000" dirty="0">
                <a:solidFill>
                  <a:schemeClr val="tx1"/>
                </a:solidFill>
                <a:latin typeface="华文新魏" panose="02010800040101010101" pitchFamily="2" charset="-122"/>
                <a:ea typeface="华文新魏" panose="02010800040101010101" pitchFamily="2" charset="-122"/>
              </a:rPr>
              <a:t>参数的独立敏感性</a:t>
            </a:r>
          </a:p>
        </p:txBody>
      </p:sp>
    </p:spTree>
    <p:extLst>
      <p:ext uri="{BB962C8B-B14F-4D97-AF65-F5344CB8AC3E}">
        <p14:creationId xmlns:p14="http://schemas.microsoft.com/office/powerpoint/2010/main" val="632368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91944" y="5791673"/>
            <a:ext cx="4971344" cy="400110"/>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000" dirty="0">
                <a:latin typeface="华文新魏" panose="02010800040101010101" pitchFamily="2" charset="-122"/>
                <a:ea typeface="华文新魏" panose="02010800040101010101" pitchFamily="2" charset="-122"/>
              </a:rPr>
              <a:t>Screening results of </a:t>
            </a:r>
            <a:r>
              <a:rPr lang="en-US" altLang="zh-CN" sz="2000" dirty="0" err="1">
                <a:latin typeface="华文新魏" panose="02010800040101010101" pitchFamily="2" charset="-122"/>
                <a:ea typeface="华文新魏" panose="02010800040101010101" pitchFamily="2" charset="-122"/>
              </a:rPr>
              <a:t>Sobol</a:t>
            </a:r>
            <a:r>
              <a:rPr lang="en-US" altLang="zh-CN" sz="2000" dirty="0">
                <a:latin typeface="华文新魏" panose="02010800040101010101" pitchFamily="2" charset="-122"/>
                <a:ea typeface="华文新魏" panose="02010800040101010101" pitchFamily="2" charset="-122"/>
              </a:rPr>
              <a:t>’ for SCAM</a:t>
            </a:r>
            <a:endParaRPr lang="zh-CN" altLang="en-US" sz="2000" dirty="0">
              <a:latin typeface="华文新魏" panose="02010800040101010101" pitchFamily="2" charset="-122"/>
              <a:ea typeface="华文新魏" panose="02010800040101010101" pitchFamily="2" charset="-122"/>
            </a:endParaRPr>
          </a:p>
        </p:txBody>
      </p:sp>
      <p:sp>
        <p:nvSpPr>
          <p:cNvPr id="6" name="文本框 5"/>
          <p:cNvSpPr txBox="1"/>
          <p:nvPr/>
        </p:nvSpPr>
        <p:spPr>
          <a:xfrm>
            <a:off x="2790534" y="286179"/>
            <a:ext cx="6531429" cy="923330"/>
          </a:xfrm>
          <a:prstGeom prst="rect">
            <a:avLst/>
          </a:prstGeom>
          <a:noFill/>
        </p:spPr>
        <p:txBody>
          <a:bodyPr wrap="square" rtlCol="0">
            <a:spAutoFit/>
          </a:bodyPr>
          <a:lstStyle/>
          <a:p>
            <a:pPr algn="ctr"/>
            <a:r>
              <a:rPr lang="zh-CN" altLang="en-US" sz="3600" dirty="0">
                <a:latin typeface="华文新魏" panose="02010800040101010101" pitchFamily="2" charset="-122"/>
                <a:ea typeface="华文新魏" panose="02010800040101010101" pitchFamily="2" charset="-122"/>
              </a:rPr>
              <a:t>常用的敏感性分析方法</a:t>
            </a:r>
            <a:r>
              <a:rPr lang="en-US" altLang="zh-CN" sz="3600" dirty="0">
                <a:latin typeface="华文新魏" panose="02010800040101010101" pitchFamily="2" charset="-122"/>
                <a:ea typeface="华文新魏" panose="02010800040101010101" pitchFamily="2" charset="-122"/>
              </a:rPr>
              <a:t>-</a:t>
            </a:r>
            <a:r>
              <a:rPr lang="en-US" altLang="zh-CN" sz="3600" dirty="0" err="1">
                <a:latin typeface="华文新魏" panose="02010800040101010101" pitchFamily="2" charset="-122"/>
                <a:ea typeface="华文新魏" panose="02010800040101010101" pitchFamily="2" charset="-122"/>
              </a:rPr>
              <a:t>Sobol</a:t>
            </a:r>
            <a:endParaRPr lang="en-US" altLang="zh-CN" sz="3600" dirty="0">
              <a:latin typeface="华文新魏" panose="02010800040101010101" pitchFamily="2" charset="-122"/>
              <a:ea typeface="华文新魏" panose="02010800040101010101" pitchFamily="2" charset="-122"/>
            </a:endParaRPr>
          </a:p>
          <a:p>
            <a:endParaRPr lang="zh-CN" altLang="en-US" dirty="0"/>
          </a:p>
        </p:txBody>
      </p:sp>
      <p:pic>
        <p:nvPicPr>
          <p:cNvPr id="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5" y="2643922"/>
            <a:ext cx="5884523" cy="177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544" y="1209509"/>
            <a:ext cx="7802064" cy="4582164"/>
          </a:xfrm>
          <a:prstGeom prst="rect">
            <a:avLst/>
          </a:prstGeom>
        </p:spPr>
      </p:pic>
    </p:spTree>
    <p:extLst>
      <p:ext uri="{BB962C8B-B14F-4D97-AF65-F5344CB8AC3E}">
        <p14:creationId xmlns:p14="http://schemas.microsoft.com/office/powerpoint/2010/main" val="97185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自定义 4">
      <a:dk1>
        <a:srgbClr val="000000"/>
      </a:dk1>
      <a:lt1>
        <a:srgbClr val="FFFFFF"/>
      </a:lt1>
      <a:dk2>
        <a:srgbClr val="006633"/>
      </a:dk2>
      <a:lt2>
        <a:srgbClr val="5F5F5F"/>
      </a:lt2>
      <a:accent1>
        <a:srgbClr val="8037B7"/>
      </a:accent1>
      <a:accent2>
        <a:srgbClr val="3B812F"/>
      </a:accent2>
      <a:accent3>
        <a:srgbClr val="FFFFFF"/>
      </a:accent3>
      <a:accent4>
        <a:srgbClr val="000000"/>
      </a:accent4>
      <a:accent5>
        <a:srgbClr val="E2CAAA"/>
      </a:accent5>
      <a:accent6>
        <a:srgbClr val="35742A"/>
      </a:accent6>
      <a:hlink>
        <a:srgbClr val="7F7F7F"/>
      </a:hlink>
      <a:folHlink>
        <a:srgbClr val="AFBF39"/>
      </a:folHlink>
    </a:clrScheme>
    <a:fontScheme name="自定义 3">
      <a:majorFont>
        <a:latin typeface="MS Reference Sans Serif"/>
        <a:ea typeface="微软雅黑"/>
        <a:cs typeface=""/>
      </a:majorFont>
      <a:minorFont>
        <a:latin typeface="MS Reference Sans Serif"/>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17283</TotalTime>
  <Words>533</Words>
  <Application>Microsoft Office PowerPoint</Application>
  <PresentationFormat>宽屏</PresentationFormat>
  <Paragraphs>55</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Apple Chancery</vt:lpstr>
      <vt:lpstr>华文新魏</vt:lpstr>
      <vt:lpstr>宋体</vt:lpstr>
      <vt:lpstr>微软雅黑</vt:lpstr>
      <vt:lpstr>Arial</vt:lpstr>
      <vt:lpstr>Calibri</vt:lpstr>
      <vt:lpstr>Cambria Math</vt:lpstr>
      <vt:lpstr>Garamond</vt:lpstr>
      <vt:lpstr>MS Reference Sans Serif</vt:lpstr>
      <vt:lpstr>Wingdings</vt:lpstr>
      <vt:lpstr>主题1</vt:lpstr>
      <vt:lpstr>面向SCAM模式的参数优化工作流</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Tsinghua Beam Project</dc:title>
  <dc:creator>nwyq</dc:creator>
  <cp:lastModifiedBy>Admin</cp:lastModifiedBy>
  <cp:revision>3306</cp:revision>
  <dcterms:created xsi:type="dcterms:W3CDTF">2012-09-17T01:24:33Z</dcterms:created>
  <dcterms:modified xsi:type="dcterms:W3CDTF">2019-06-05T03:58:46Z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yanhon@microsoft.com</vt:lpwstr>
  </property>
  <property fmtid="{D5CDD505-2E9C-101B-9397-08002B2CF9AE}" pid="5" name="MSIP_Label_f42aa342-8706-4288-bd11-ebb85995028c_SetDate">
    <vt:lpwstr>2018-03-18T05:18:59.1364983Z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