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263" r:id="rId4"/>
    <p:sldId id="264" r:id="rId5"/>
    <p:sldId id="265" r:id="rId6"/>
    <p:sldId id="258" r:id="rId7"/>
    <p:sldId id="266" r:id="rId8"/>
    <p:sldId id="267" r:id="rId9"/>
    <p:sldId id="268" r:id="rId10"/>
    <p:sldId id="257" r:id="rId11"/>
    <p:sldId id="271" r:id="rId12"/>
    <p:sldId id="269" r:id="rId13"/>
    <p:sldId id="259" r:id="rId14"/>
    <p:sldId id="260" r:id="rId15"/>
    <p:sldId id="261" r:id="rId16"/>
    <p:sldId id="273" r:id="rId17"/>
    <p:sldId id="275" r:id="rId18"/>
    <p:sldId id="286" r:id="rId19"/>
    <p:sldId id="287" r:id="rId20"/>
    <p:sldId id="277" r:id="rId21"/>
    <p:sldId id="278" r:id="rId22"/>
    <p:sldId id="279" r:id="rId23"/>
    <p:sldId id="282" r:id="rId24"/>
    <p:sldId id="283" r:id="rId25"/>
    <p:sldId id="284" r:id="rId26"/>
    <p:sldId id="285" r:id="rId27"/>
    <p:sldId id="288" r:id="rId28"/>
    <p:sldId id="27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7" d="100"/>
          <a:sy n="117" d="100"/>
        </p:scale>
        <p:origin x="3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myFile:11-&#24320;&#39064;:5ylog-mpip:mpip3.csv"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invertIfNegative val="0"/>
          <c:val>
            <c:numRef>
              <c:f>mpip3.csv!$B$1:$B$96</c:f>
              <c:numCache>
                <c:formatCode>General</c:formatCode>
                <c:ptCount val="96"/>
                <c:pt idx="0">
                  <c:v>0.27650000000000002</c:v>
                </c:pt>
                <c:pt idx="1">
                  <c:v>0.36099999999999999</c:v>
                </c:pt>
                <c:pt idx="2">
                  <c:v>0.36220000000000002</c:v>
                </c:pt>
                <c:pt idx="3">
                  <c:v>0.3468</c:v>
                </c:pt>
                <c:pt idx="4">
                  <c:v>0.33289999999999997</c:v>
                </c:pt>
                <c:pt idx="5">
                  <c:v>0.33739999999999998</c:v>
                </c:pt>
                <c:pt idx="6">
                  <c:v>0.32590000000000002</c:v>
                </c:pt>
                <c:pt idx="7">
                  <c:v>0.35110000000000002</c:v>
                </c:pt>
                <c:pt idx="8">
                  <c:v>0.34239999999999998</c:v>
                </c:pt>
                <c:pt idx="9">
                  <c:v>0.3458</c:v>
                </c:pt>
                <c:pt idx="10">
                  <c:v>0.32169999999999999</c:v>
                </c:pt>
                <c:pt idx="11">
                  <c:v>0.2908</c:v>
                </c:pt>
                <c:pt idx="12">
                  <c:v>0.31969999999999998</c:v>
                </c:pt>
                <c:pt idx="13">
                  <c:v>0.307</c:v>
                </c:pt>
                <c:pt idx="14">
                  <c:v>0.32150000000000001</c:v>
                </c:pt>
                <c:pt idx="15">
                  <c:v>0.31040000000000001</c:v>
                </c:pt>
                <c:pt idx="16">
                  <c:v>0.30309999999999998</c:v>
                </c:pt>
                <c:pt idx="17">
                  <c:v>0.30769999999999997</c:v>
                </c:pt>
                <c:pt idx="18">
                  <c:v>0.30609999999999998</c:v>
                </c:pt>
                <c:pt idx="19">
                  <c:v>0.32219999999999999</c:v>
                </c:pt>
                <c:pt idx="20">
                  <c:v>0.34239999999999998</c:v>
                </c:pt>
                <c:pt idx="21">
                  <c:v>0.33160000000000001</c:v>
                </c:pt>
                <c:pt idx="22">
                  <c:v>0.34210000000000002</c:v>
                </c:pt>
                <c:pt idx="23">
                  <c:v>0.32990000000000003</c:v>
                </c:pt>
                <c:pt idx="24">
                  <c:v>0.3014</c:v>
                </c:pt>
                <c:pt idx="25">
                  <c:v>0.32979999999999998</c:v>
                </c:pt>
                <c:pt idx="26">
                  <c:v>0.30680000000000002</c:v>
                </c:pt>
                <c:pt idx="27">
                  <c:v>0.29149999999999998</c:v>
                </c:pt>
                <c:pt idx="28">
                  <c:v>0.28129999999999999</c:v>
                </c:pt>
                <c:pt idx="29">
                  <c:v>0.27439999999999998</c:v>
                </c:pt>
                <c:pt idx="30">
                  <c:v>0.26929999999999998</c:v>
                </c:pt>
                <c:pt idx="31">
                  <c:v>0.30380000000000001</c:v>
                </c:pt>
                <c:pt idx="32">
                  <c:v>0.30020000000000002</c:v>
                </c:pt>
                <c:pt idx="33">
                  <c:v>0.2989</c:v>
                </c:pt>
                <c:pt idx="34">
                  <c:v>0.27160000000000001</c:v>
                </c:pt>
                <c:pt idx="35">
                  <c:v>0.2964</c:v>
                </c:pt>
                <c:pt idx="36">
                  <c:v>0.2797</c:v>
                </c:pt>
                <c:pt idx="37">
                  <c:v>0.27750000000000002</c:v>
                </c:pt>
                <c:pt idx="38">
                  <c:v>0.2767</c:v>
                </c:pt>
                <c:pt idx="39">
                  <c:v>0.2979</c:v>
                </c:pt>
                <c:pt idx="40">
                  <c:v>0.2838</c:v>
                </c:pt>
                <c:pt idx="41">
                  <c:v>0.32079999999999997</c:v>
                </c:pt>
                <c:pt idx="42">
                  <c:v>0.29470000000000002</c:v>
                </c:pt>
                <c:pt idx="43">
                  <c:v>0.30830000000000002</c:v>
                </c:pt>
                <c:pt idx="44">
                  <c:v>0.31240000000000001</c:v>
                </c:pt>
                <c:pt idx="45">
                  <c:v>0.2974</c:v>
                </c:pt>
                <c:pt idx="46">
                  <c:v>0.28160000000000002</c:v>
                </c:pt>
                <c:pt idx="47">
                  <c:v>0.29220000000000002</c:v>
                </c:pt>
                <c:pt idx="48">
                  <c:v>0.2959</c:v>
                </c:pt>
                <c:pt idx="49">
                  <c:v>0.33889999999999998</c:v>
                </c:pt>
                <c:pt idx="50">
                  <c:v>0.31780000000000003</c:v>
                </c:pt>
                <c:pt idx="51">
                  <c:v>0.32400000000000001</c:v>
                </c:pt>
                <c:pt idx="52">
                  <c:v>0.3392</c:v>
                </c:pt>
                <c:pt idx="53">
                  <c:v>0.34</c:v>
                </c:pt>
                <c:pt idx="54">
                  <c:v>0.32340000000000002</c:v>
                </c:pt>
                <c:pt idx="55">
                  <c:v>0.33739999999999998</c:v>
                </c:pt>
                <c:pt idx="56">
                  <c:v>0.33729999999999999</c:v>
                </c:pt>
                <c:pt idx="57">
                  <c:v>0.32369999999999999</c:v>
                </c:pt>
                <c:pt idx="58">
                  <c:v>0.30690000000000001</c:v>
                </c:pt>
                <c:pt idx="59">
                  <c:v>0.31190000000000001</c:v>
                </c:pt>
                <c:pt idx="60">
                  <c:v>0.28570000000000001</c:v>
                </c:pt>
                <c:pt idx="61">
                  <c:v>0.28860000000000002</c:v>
                </c:pt>
                <c:pt idx="62">
                  <c:v>0.311</c:v>
                </c:pt>
                <c:pt idx="63">
                  <c:v>0.31059999999999999</c:v>
                </c:pt>
                <c:pt idx="64">
                  <c:v>0.3054</c:v>
                </c:pt>
                <c:pt idx="65">
                  <c:v>0.29649999999999999</c:v>
                </c:pt>
                <c:pt idx="66">
                  <c:v>0.29110000000000003</c:v>
                </c:pt>
                <c:pt idx="67">
                  <c:v>0.28129999999999999</c:v>
                </c:pt>
                <c:pt idx="68">
                  <c:v>0.29420000000000002</c:v>
                </c:pt>
                <c:pt idx="69">
                  <c:v>0.29110000000000003</c:v>
                </c:pt>
                <c:pt idx="70">
                  <c:v>0.32250000000000001</c:v>
                </c:pt>
                <c:pt idx="71">
                  <c:v>0.32179999999999997</c:v>
                </c:pt>
                <c:pt idx="72">
                  <c:v>0.32240000000000002</c:v>
                </c:pt>
                <c:pt idx="73">
                  <c:v>0.35659999999999997</c:v>
                </c:pt>
                <c:pt idx="74">
                  <c:v>0.3659</c:v>
                </c:pt>
                <c:pt idx="75">
                  <c:v>0.35510000000000003</c:v>
                </c:pt>
                <c:pt idx="76">
                  <c:v>0.34229999999999999</c:v>
                </c:pt>
                <c:pt idx="77">
                  <c:v>0.33779999999999999</c:v>
                </c:pt>
                <c:pt idx="78">
                  <c:v>0.35220000000000001</c:v>
                </c:pt>
                <c:pt idx="79">
                  <c:v>0.33600000000000002</c:v>
                </c:pt>
                <c:pt idx="80">
                  <c:v>0.3392</c:v>
                </c:pt>
                <c:pt idx="81">
                  <c:v>0.37719999999999998</c:v>
                </c:pt>
                <c:pt idx="82">
                  <c:v>0.373</c:v>
                </c:pt>
                <c:pt idx="83">
                  <c:v>0.3679</c:v>
                </c:pt>
                <c:pt idx="84">
                  <c:v>0.34560000000000002</c:v>
                </c:pt>
                <c:pt idx="85">
                  <c:v>0.35630000000000001</c:v>
                </c:pt>
                <c:pt idx="86">
                  <c:v>0.36299999999999999</c:v>
                </c:pt>
                <c:pt idx="87">
                  <c:v>0.34949999999999998</c:v>
                </c:pt>
                <c:pt idx="88">
                  <c:v>0.33439999999999998</c:v>
                </c:pt>
                <c:pt idx="89">
                  <c:v>0.33550000000000002</c:v>
                </c:pt>
                <c:pt idx="90">
                  <c:v>0.32850000000000001</c:v>
                </c:pt>
                <c:pt idx="91">
                  <c:v>0.3276</c:v>
                </c:pt>
                <c:pt idx="92">
                  <c:v>0.3286</c:v>
                </c:pt>
                <c:pt idx="93">
                  <c:v>0.34610000000000002</c:v>
                </c:pt>
                <c:pt idx="94">
                  <c:v>0.35899999999999999</c:v>
                </c:pt>
                <c:pt idx="95">
                  <c:v>0.36680000000000001</c:v>
                </c:pt>
              </c:numCache>
            </c:numRef>
          </c:val>
          <c:extLst>
            <c:ext xmlns:c16="http://schemas.microsoft.com/office/drawing/2014/chart" uri="{C3380CC4-5D6E-409C-BE32-E72D297353CC}">
              <c16:uniqueId val="{00000000-5FC0-45DE-B4F4-BE78355A4BAD}"/>
            </c:ext>
          </c:extLst>
        </c:ser>
        <c:dLbls>
          <c:showLegendKey val="0"/>
          <c:showVal val="0"/>
          <c:showCatName val="0"/>
          <c:showSerName val="0"/>
          <c:showPercent val="0"/>
          <c:showBubbleSize val="0"/>
        </c:dLbls>
        <c:gapWidth val="55"/>
        <c:overlap val="100"/>
        <c:axId val="-2089242592"/>
        <c:axId val="-2084016432"/>
      </c:barChart>
      <c:catAx>
        <c:axId val="-2089242592"/>
        <c:scaling>
          <c:orientation val="minMax"/>
        </c:scaling>
        <c:delete val="0"/>
        <c:axPos val="b"/>
        <c:majorTickMark val="none"/>
        <c:minorTickMark val="none"/>
        <c:tickLblPos val="nextTo"/>
        <c:crossAx val="-2084016432"/>
        <c:crosses val="autoZero"/>
        <c:auto val="1"/>
        <c:lblAlgn val="ctr"/>
        <c:lblOffset val="100"/>
        <c:noMultiLvlLbl val="0"/>
      </c:catAx>
      <c:valAx>
        <c:axId val="-2084016432"/>
        <c:scaling>
          <c:orientation val="minMax"/>
          <c:max val="0.4"/>
          <c:min val="0.25"/>
        </c:scaling>
        <c:delete val="0"/>
        <c:axPos val="l"/>
        <c:majorGridlines/>
        <c:numFmt formatCode="0%" sourceLinked="0"/>
        <c:majorTickMark val="none"/>
        <c:minorTickMark val="none"/>
        <c:tickLblPos val="nextTo"/>
        <c:crossAx val="-2089242592"/>
        <c:crosses val="autoZero"/>
        <c:crossBetween val="between"/>
      </c:valAx>
    </c:plotArea>
    <c:plotVisOnly val="1"/>
    <c:dispBlanksAs val="gap"/>
    <c:showDLblsOverMax val="0"/>
  </c:chart>
  <c:externalData r:id="rId2">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6DC71-1E76-42EE-A1F4-DF6F4901916F}" type="doc">
      <dgm:prSet loTypeId="urn:microsoft.com/office/officeart/2005/8/layout/radial2" loCatId="relationship" qsTypeId="urn:microsoft.com/office/officeart/2005/8/quickstyle/simple1" qsCatId="simple" csTypeId="urn:microsoft.com/office/officeart/2005/8/colors/colorful1" csCatId="colorful" phldr="1"/>
      <dgm:spPr/>
      <dgm:t>
        <a:bodyPr/>
        <a:lstStyle/>
        <a:p>
          <a:endParaRPr lang="zh-CN" altLang="en-US"/>
        </a:p>
      </dgm:t>
    </dgm:pt>
    <dgm:pt modelId="{B85BB11C-896C-498A-9698-813478E7CC19}">
      <dgm:prSet phldrT="[文本]"/>
      <dgm:spPr/>
      <dgm:t>
        <a:bodyPr/>
        <a:lstStyle/>
        <a:p>
          <a:r>
            <a:rPr lang="zh-CN" altLang="en-US" b="1" dirty="0" smtClean="0">
              <a:latin typeface="等线" panose="02010600030101010101" pitchFamily="2" charset="-122"/>
              <a:ea typeface="等线" panose="02010600030101010101" pitchFamily="2" charset="-122"/>
            </a:rPr>
            <a:t>神威太湖之光移植与</a:t>
          </a:r>
          <a:r>
            <a:rPr lang="zh-CN" altLang="en-US" b="1" dirty="0" smtClean="0">
              <a:latin typeface="等线" panose="02010600030101010101" pitchFamily="2" charset="-122"/>
              <a:ea typeface="等线" panose="02010600030101010101" pitchFamily="2" charset="-122"/>
            </a:rPr>
            <a:t>优化</a:t>
          </a:r>
          <a:endParaRPr lang="zh-CN" altLang="en-US" b="1" dirty="0">
            <a:latin typeface="等线" panose="02010600030101010101" pitchFamily="2" charset="-122"/>
            <a:ea typeface="等线" panose="02010600030101010101" pitchFamily="2" charset="-122"/>
          </a:endParaRPr>
        </a:p>
      </dgm:t>
    </dgm:pt>
    <dgm:pt modelId="{16745909-44CA-4351-94E8-E2AD35B87DEB}" type="parTrans" cxnId="{AC09A493-757C-44CA-8F49-4C382595AEA3}">
      <dgm:prSet/>
      <dgm:spPr/>
      <dgm:t>
        <a:bodyPr/>
        <a:lstStyle/>
        <a:p>
          <a:endParaRPr lang="zh-CN" altLang="en-US" b="1">
            <a:latin typeface="等线" panose="02010600030101010101" pitchFamily="2" charset="-122"/>
            <a:ea typeface="等线" panose="02010600030101010101" pitchFamily="2" charset="-122"/>
          </a:endParaRPr>
        </a:p>
      </dgm:t>
    </dgm:pt>
    <dgm:pt modelId="{CAC3B8C3-D962-45C4-8679-A33A2560C031}" type="sibTrans" cxnId="{AC09A493-757C-44CA-8F49-4C382595AEA3}">
      <dgm:prSet/>
      <dgm:spPr/>
      <dgm:t>
        <a:bodyPr/>
        <a:lstStyle/>
        <a:p>
          <a:endParaRPr lang="zh-CN" altLang="en-US" b="1">
            <a:latin typeface="等线" panose="02010600030101010101" pitchFamily="2" charset="-122"/>
            <a:ea typeface="等线" panose="02010600030101010101" pitchFamily="2" charset="-122"/>
          </a:endParaRPr>
        </a:p>
      </dgm:t>
    </dgm:pt>
    <dgm:pt modelId="{E920B2B0-702F-4409-85FB-D63B499F217A}">
      <dgm:prSet phldrT="[文本]"/>
      <dgm:spPr/>
      <dgm:t>
        <a:bodyPr/>
        <a:lstStyle/>
        <a:p>
          <a:r>
            <a:rPr lang="zh-CN" altLang="en-US" b="1" dirty="0" smtClean="0">
              <a:latin typeface="等线" panose="02010600030101010101" pitchFamily="2" charset="-122"/>
              <a:ea typeface="等线" panose="02010600030101010101" pitchFamily="2" charset="-122"/>
            </a:rPr>
            <a:t>进程布局来改进模拟性能</a:t>
          </a:r>
          <a:endParaRPr lang="zh-CN" altLang="en-US" b="1" dirty="0">
            <a:latin typeface="等线" panose="02010600030101010101" pitchFamily="2" charset="-122"/>
            <a:ea typeface="等线" panose="02010600030101010101" pitchFamily="2" charset="-122"/>
          </a:endParaRPr>
        </a:p>
      </dgm:t>
    </dgm:pt>
    <dgm:pt modelId="{43A5E40E-EFBB-4292-BC8E-55154FA56D7F}" type="parTrans" cxnId="{41F42C2A-8862-4FAD-B312-3A5EE54563F4}">
      <dgm:prSet/>
      <dgm:spPr/>
      <dgm:t>
        <a:bodyPr/>
        <a:lstStyle/>
        <a:p>
          <a:endParaRPr lang="zh-CN" altLang="en-US" b="1">
            <a:latin typeface="等线" panose="02010600030101010101" pitchFamily="2" charset="-122"/>
            <a:ea typeface="等线" panose="02010600030101010101" pitchFamily="2" charset="-122"/>
          </a:endParaRPr>
        </a:p>
      </dgm:t>
    </dgm:pt>
    <dgm:pt modelId="{82BAB532-5D64-46C2-A850-A0BB0991D8DA}" type="sibTrans" cxnId="{41F42C2A-8862-4FAD-B312-3A5EE54563F4}">
      <dgm:prSet/>
      <dgm:spPr/>
      <dgm:t>
        <a:bodyPr/>
        <a:lstStyle/>
        <a:p>
          <a:endParaRPr lang="zh-CN" altLang="en-US" b="1">
            <a:latin typeface="等线" panose="02010600030101010101" pitchFamily="2" charset="-122"/>
            <a:ea typeface="等线" panose="02010600030101010101" pitchFamily="2" charset="-122"/>
          </a:endParaRPr>
        </a:p>
      </dgm:t>
    </dgm:pt>
    <dgm:pt modelId="{28445F42-DAB4-4148-AFF9-2DB6628975DF}" type="pres">
      <dgm:prSet presAssocID="{F3B6DC71-1E76-42EE-A1F4-DF6F4901916F}" presName="composite" presStyleCnt="0">
        <dgm:presLayoutVars>
          <dgm:chMax val="5"/>
          <dgm:dir/>
          <dgm:animLvl val="ctr"/>
          <dgm:resizeHandles val="exact"/>
        </dgm:presLayoutVars>
      </dgm:prSet>
      <dgm:spPr/>
      <dgm:t>
        <a:bodyPr/>
        <a:lstStyle/>
        <a:p>
          <a:endParaRPr lang="zh-CN" altLang="en-US"/>
        </a:p>
      </dgm:t>
    </dgm:pt>
    <dgm:pt modelId="{211B2667-AC1D-441E-8545-A0A22BC22D1E}" type="pres">
      <dgm:prSet presAssocID="{F3B6DC71-1E76-42EE-A1F4-DF6F4901916F}" presName="cycle" presStyleCnt="0"/>
      <dgm:spPr/>
    </dgm:pt>
    <dgm:pt modelId="{3A70640C-BFEA-4F8E-A323-3DE29892ABEE}" type="pres">
      <dgm:prSet presAssocID="{F3B6DC71-1E76-42EE-A1F4-DF6F4901916F}" presName="centerShape" presStyleCnt="0"/>
      <dgm:spPr/>
    </dgm:pt>
    <dgm:pt modelId="{24CBBFB0-416A-4144-896E-D6CE85C2BB2C}" type="pres">
      <dgm:prSet presAssocID="{F3B6DC71-1E76-42EE-A1F4-DF6F4901916F}" presName="connSite" presStyleLbl="node1" presStyleIdx="0" presStyleCnt="3"/>
      <dgm:spPr/>
    </dgm:pt>
    <dgm:pt modelId="{CA9CC2FA-8FEB-4280-A948-698CE8E0C8B8}" type="pres">
      <dgm:prSet presAssocID="{F3B6DC71-1E76-42EE-A1F4-DF6F4901916F}" presName="visible" presStyleLbl="node1" presStyleIdx="0" presStyleCnt="3" custLinFactNeighborY="650"/>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zh-CN" altLang="en-US"/>
        </a:p>
      </dgm:t>
    </dgm:pt>
    <dgm:pt modelId="{93464F7F-1AE3-4471-B5B4-456D2F17036D}" type="pres">
      <dgm:prSet presAssocID="{16745909-44CA-4351-94E8-E2AD35B87DEB}" presName="Name25" presStyleLbl="parChTrans1D1" presStyleIdx="0" presStyleCnt="2"/>
      <dgm:spPr/>
      <dgm:t>
        <a:bodyPr/>
        <a:lstStyle/>
        <a:p>
          <a:endParaRPr lang="zh-CN" altLang="en-US"/>
        </a:p>
      </dgm:t>
    </dgm:pt>
    <dgm:pt modelId="{37FCD562-264F-4281-8E77-1E9B2D3D420C}" type="pres">
      <dgm:prSet presAssocID="{B85BB11C-896C-498A-9698-813478E7CC19}" presName="node" presStyleCnt="0"/>
      <dgm:spPr/>
    </dgm:pt>
    <dgm:pt modelId="{F3BE47BB-5492-4A0A-B8F9-4FDB9DA767B8}" type="pres">
      <dgm:prSet presAssocID="{B85BB11C-896C-498A-9698-813478E7CC19}" presName="parentNode" presStyleLbl="node1" presStyleIdx="1" presStyleCnt="3">
        <dgm:presLayoutVars>
          <dgm:chMax val="1"/>
          <dgm:bulletEnabled val="1"/>
        </dgm:presLayoutVars>
      </dgm:prSet>
      <dgm:spPr/>
      <dgm:t>
        <a:bodyPr/>
        <a:lstStyle/>
        <a:p>
          <a:endParaRPr lang="zh-CN" altLang="en-US"/>
        </a:p>
      </dgm:t>
    </dgm:pt>
    <dgm:pt modelId="{3A89BCDE-7419-4339-9713-0E21198376C0}" type="pres">
      <dgm:prSet presAssocID="{B85BB11C-896C-498A-9698-813478E7CC19}" presName="childNode" presStyleLbl="revTx" presStyleIdx="0" presStyleCnt="0">
        <dgm:presLayoutVars>
          <dgm:bulletEnabled val="1"/>
        </dgm:presLayoutVars>
      </dgm:prSet>
      <dgm:spPr/>
      <dgm:t>
        <a:bodyPr/>
        <a:lstStyle/>
        <a:p>
          <a:endParaRPr lang="zh-CN" altLang="en-US"/>
        </a:p>
      </dgm:t>
    </dgm:pt>
    <dgm:pt modelId="{7DDB81B9-341F-4BA8-BD59-4D018F21B958}" type="pres">
      <dgm:prSet presAssocID="{43A5E40E-EFBB-4292-BC8E-55154FA56D7F}" presName="Name25" presStyleLbl="parChTrans1D1" presStyleIdx="1" presStyleCnt="2"/>
      <dgm:spPr/>
      <dgm:t>
        <a:bodyPr/>
        <a:lstStyle/>
        <a:p>
          <a:endParaRPr lang="zh-CN" altLang="en-US"/>
        </a:p>
      </dgm:t>
    </dgm:pt>
    <dgm:pt modelId="{671CCF56-F931-4C77-AD40-5151B6E8740A}" type="pres">
      <dgm:prSet presAssocID="{E920B2B0-702F-4409-85FB-D63B499F217A}" presName="node" presStyleCnt="0"/>
      <dgm:spPr/>
    </dgm:pt>
    <dgm:pt modelId="{87C0EFFA-C7D2-4B9E-81B2-A642B927E52E}" type="pres">
      <dgm:prSet presAssocID="{E920B2B0-702F-4409-85FB-D63B499F217A}" presName="parentNode" presStyleLbl="node1" presStyleIdx="2" presStyleCnt="3">
        <dgm:presLayoutVars>
          <dgm:chMax val="1"/>
          <dgm:bulletEnabled val="1"/>
        </dgm:presLayoutVars>
      </dgm:prSet>
      <dgm:spPr/>
      <dgm:t>
        <a:bodyPr/>
        <a:lstStyle/>
        <a:p>
          <a:endParaRPr lang="zh-CN" altLang="en-US"/>
        </a:p>
      </dgm:t>
    </dgm:pt>
    <dgm:pt modelId="{C6880F21-C3CF-40E9-94D2-759D64B5AE37}" type="pres">
      <dgm:prSet presAssocID="{E920B2B0-702F-4409-85FB-D63B499F217A}" presName="childNode" presStyleLbl="revTx" presStyleIdx="0" presStyleCnt="0">
        <dgm:presLayoutVars>
          <dgm:bulletEnabled val="1"/>
        </dgm:presLayoutVars>
      </dgm:prSet>
      <dgm:spPr/>
      <dgm:t>
        <a:bodyPr/>
        <a:lstStyle/>
        <a:p>
          <a:endParaRPr lang="zh-CN" altLang="en-US"/>
        </a:p>
      </dgm:t>
    </dgm:pt>
  </dgm:ptLst>
  <dgm:cxnLst>
    <dgm:cxn modelId="{AC09A493-757C-44CA-8F49-4C382595AEA3}" srcId="{F3B6DC71-1E76-42EE-A1F4-DF6F4901916F}" destId="{B85BB11C-896C-498A-9698-813478E7CC19}" srcOrd="0" destOrd="0" parTransId="{16745909-44CA-4351-94E8-E2AD35B87DEB}" sibTransId="{CAC3B8C3-D962-45C4-8679-A33A2560C031}"/>
    <dgm:cxn modelId="{992DCE8E-7ACE-43B9-B31F-BC4BA814C34F}" type="presOf" srcId="{B85BB11C-896C-498A-9698-813478E7CC19}" destId="{F3BE47BB-5492-4A0A-B8F9-4FDB9DA767B8}" srcOrd="0" destOrd="0" presId="urn:microsoft.com/office/officeart/2005/8/layout/radial2"/>
    <dgm:cxn modelId="{41F42C2A-8862-4FAD-B312-3A5EE54563F4}" srcId="{F3B6DC71-1E76-42EE-A1F4-DF6F4901916F}" destId="{E920B2B0-702F-4409-85FB-D63B499F217A}" srcOrd="1" destOrd="0" parTransId="{43A5E40E-EFBB-4292-BC8E-55154FA56D7F}" sibTransId="{82BAB532-5D64-46C2-A850-A0BB0991D8DA}"/>
    <dgm:cxn modelId="{A708E016-2E82-4DAA-962A-6A8DBA13DDCA}" type="presOf" srcId="{43A5E40E-EFBB-4292-BC8E-55154FA56D7F}" destId="{7DDB81B9-341F-4BA8-BD59-4D018F21B958}" srcOrd="0" destOrd="0" presId="urn:microsoft.com/office/officeart/2005/8/layout/radial2"/>
    <dgm:cxn modelId="{A8B8092F-E6B2-456F-ABFF-3A159D0E1504}" type="presOf" srcId="{E920B2B0-702F-4409-85FB-D63B499F217A}" destId="{87C0EFFA-C7D2-4B9E-81B2-A642B927E52E}" srcOrd="0" destOrd="0" presId="urn:microsoft.com/office/officeart/2005/8/layout/radial2"/>
    <dgm:cxn modelId="{4D8C852C-7D73-4CB1-A842-1BF27137C097}" type="presOf" srcId="{F3B6DC71-1E76-42EE-A1F4-DF6F4901916F}" destId="{28445F42-DAB4-4148-AFF9-2DB6628975DF}" srcOrd="0" destOrd="0" presId="urn:microsoft.com/office/officeart/2005/8/layout/radial2"/>
    <dgm:cxn modelId="{F61735D3-4A4C-4A29-88A6-0D443EF4D9D2}" type="presOf" srcId="{16745909-44CA-4351-94E8-E2AD35B87DEB}" destId="{93464F7F-1AE3-4471-B5B4-456D2F17036D}" srcOrd="0" destOrd="0" presId="urn:microsoft.com/office/officeart/2005/8/layout/radial2"/>
    <dgm:cxn modelId="{5FBBE19A-2EE6-4608-9188-6F89E3DB01B3}" type="presParOf" srcId="{28445F42-DAB4-4148-AFF9-2DB6628975DF}" destId="{211B2667-AC1D-441E-8545-A0A22BC22D1E}" srcOrd="0" destOrd="0" presId="urn:microsoft.com/office/officeart/2005/8/layout/radial2"/>
    <dgm:cxn modelId="{7B15A2EE-5F7C-4763-8922-C8B2B0770725}" type="presParOf" srcId="{211B2667-AC1D-441E-8545-A0A22BC22D1E}" destId="{3A70640C-BFEA-4F8E-A323-3DE29892ABEE}" srcOrd="0" destOrd="0" presId="urn:microsoft.com/office/officeart/2005/8/layout/radial2"/>
    <dgm:cxn modelId="{C8553AD4-8523-4247-97A5-43334D3C5C5A}" type="presParOf" srcId="{3A70640C-BFEA-4F8E-A323-3DE29892ABEE}" destId="{24CBBFB0-416A-4144-896E-D6CE85C2BB2C}" srcOrd="0" destOrd="0" presId="urn:microsoft.com/office/officeart/2005/8/layout/radial2"/>
    <dgm:cxn modelId="{68D82D34-D714-42A8-84FA-03FDAEC26C64}" type="presParOf" srcId="{3A70640C-BFEA-4F8E-A323-3DE29892ABEE}" destId="{CA9CC2FA-8FEB-4280-A948-698CE8E0C8B8}" srcOrd="1" destOrd="0" presId="urn:microsoft.com/office/officeart/2005/8/layout/radial2"/>
    <dgm:cxn modelId="{562C5538-519B-47FC-89C8-36BC05F32188}" type="presParOf" srcId="{211B2667-AC1D-441E-8545-A0A22BC22D1E}" destId="{93464F7F-1AE3-4471-B5B4-456D2F17036D}" srcOrd="1" destOrd="0" presId="urn:microsoft.com/office/officeart/2005/8/layout/radial2"/>
    <dgm:cxn modelId="{219D0A2E-CA06-4331-BFC4-531936F4EDED}" type="presParOf" srcId="{211B2667-AC1D-441E-8545-A0A22BC22D1E}" destId="{37FCD562-264F-4281-8E77-1E9B2D3D420C}" srcOrd="2" destOrd="0" presId="urn:microsoft.com/office/officeart/2005/8/layout/radial2"/>
    <dgm:cxn modelId="{B6B5C49F-FCA7-45C5-9F68-15D48D1764D1}" type="presParOf" srcId="{37FCD562-264F-4281-8E77-1E9B2D3D420C}" destId="{F3BE47BB-5492-4A0A-B8F9-4FDB9DA767B8}" srcOrd="0" destOrd="0" presId="urn:microsoft.com/office/officeart/2005/8/layout/radial2"/>
    <dgm:cxn modelId="{908D72AF-C9E9-47BA-8D89-398715C78B9C}" type="presParOf" srcId="{37FCD562-264F-4281-8E77-1E9B2D3D420C}" destId="{3A89BCDE-7419-4339-9713-0E21198376C0}" srcOrd="1" destOrd="0" presId="urn:microsoft.com/office/officeart/2005/8/layout/radial2"/>
    <dgm:cxn modelId="{35E992E8-FFF7-4736-A15E-CA748E43B858}" type="presParOf" srcId="{211B2667-AC1D-441E-8545-A0A22BC22D1E}" destId="{7DDB81B9-341F-4BA8-BD59-4D018F21B958}" srcOrd="3" destOrd="0" presId="urn:microsoft.com/office/officeart/2005/8/layout/radial2"/>
    <dgm:cxn modelId="{883E4F25-0157-4573-80CB-23DC955EA11C}" type="presParOf" srcId="{211B2667-AC1D-441E-8545-A0A22BC22D1E}" destId="{671CCF56-F931-4C77-AD40-5151B6E8740A}" srcOrd="4" destOrd="0" presId="urn:microsoft.com/office/officeart/2005/8/layout/radial2"/>
    <dgm:cxn modelId="{08C26A1F-12A0-4523-BD63-A86F628EEE51}" type="presParOf" srcId="{671CCF56-F931-4C77-AD40-5151B6E8740A}" destId="{87C0EFFA-C7D2-4B9E-81B2-A642B927E52E}" srcOrd="0" destOrd="0" presId="urn:microsoft.com/office/officeart/2005/8/layout/radial2"/>
    <dgm:cxn modelId="{47B46EBD-8D2D-440D-AE1D-FB739258827B}" type="presParOf" srcId="{671CCF56-F931-4C77-AD40-5151B6E8740A}" destId="{C6880F21-C3CF-40E9-94D2-759D64B5AE3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CBEADB-9550-4CC0-AB6D-25D3E86CE996}" type="doc">
      <dgm:prSet loTypeId="urn:microsoft.com/office/officeart/2005/8/layout/radial5" loCatId="cycle" qsTypeId="urn:microsoft.com/office/officeart/2005/8/quickstyle/3d9" qsCatId="3D" csTypeId="urn:microsoft.com/office/officeart/2005/8/colors/colorful1" csCatId="colorful" phldr="1"/>
      <dgm:spPr/>
      <dgm:t>
        <a:bodyPr/>
        <a:lstStyle/>
        <a:p>
          <a:endParaRPr lang="zh-CN" altLang="en-US"/>
        </a:p>
      </dgm:t>
    </dgm:pt>
    <dgm:pt modelId="{F174EC7F-2938-4D73-B0D1-D945D53E7A22}">
      <dgm:prSet phldrT="[文本]" custT="1"/>
      <dgm:spPr/>
      <dgm:t>
        <a:bodyPr/>
        <a:lstStyle/>
        <a:p>
          <a:r>
            <a:rPr lang="zh-CN" altLang="en-US" sz="1800" b="1" dirty="0" smtClean="0">
              <a:solidFill>
                <a:srgbClr val="FF0000"/>
              </a:solidFill>
              <a:latin typeface="黑体" panose="02010609060101010101" pitchFamily="49" charset="-122"/>
              <a:ea typeface="黑体" panose="02010609060101010101" pitchFamily="49" charset="-122"/>
            </a:rPr>
            <a:t>最小化计算时间</a:t>
          </a:r>
          <a:r>
            <a:rPr lang="en-US" altLang="zh-CN" sz="1800" b="1" dirty="0" smtClean="0">
              <a:solidFill>
                <a:srgbClr val="FF0000"/>
              </a:solidFill>
              <a:latin typeface="黑体" panose="02010609060101010101" pitchFamily="49" charset="-122"/>
              <a:ea typeface="黑体" panose="02010609060101010101" pitchFamily="49" charset="-122"/>
            </a:rPr>
            <a:t>/</a:t>
          </a:r>
          <a:r>
            <a:rPr lang="zh-CN" altLang="en-US" sz="1800" b="1" dirty="0" smtClean="0">
              <a:solidFill>
                <a:srgbClr val="FF0000"/>
              </a:solidFill>
              <a:latin typeface="黑体" panose="02010609060101010101" pitchFamily="49" charset="-122"/>
              <a:ea typeface="黑体" panose="02010609060101010101" pitchFamily="49" charset="-122"/>
            </a:rPr>
            <a:t>机时</a:t>
          </a:r>
          <a:endParaRPr lang="zh-CN" altLang="en-US" sz="1800" b="1" dirty="0">
            <a:solidFill>
              <a:srgbClr val="FF0000"/>
            </a:solidFill>
            <a:latin typeface="黑体" panose="02010609060101010101" pitchFamily="49" charset="-122"/>
            <a:ea typeface="黑体" panose="02010609060101010101" pitchFamily="49" charset="-122"/>
          </a:endParaRPr>
        </a:p>
      </dgm:t>
    </dgm:pt>
    <dgm:pt modelId="{8FCF22FA-B3E9-4EA4-953A-87B1944113E4}" type="parTrans" cxnId="{D9E74285-2543-4F53-8B64-8BC326AA2E48}">
      <dgm:prSet/>
      <dgm:spPr/>
      <dgm:t>
        <a:bodyPr/>
        <a:lstStyle/>
        <a:p>
          <a:endParaRPr lang="zh-CN" altLang="en-US" sz="2400" b="1"/>
        </a:p>
      </dgm:t>
    </dgm:pt>
    <dgm:pt modelId="{2C3A1B8E-6041-417A-9B56-57138DFCCFA4}" type="sibTrans" cxnId="{D9E74285-2543-4F53-8B64-8BC326AA2E48}">
      <dgm:prSet/>
      <dgm:spPr/>
      <dgm:t>
        <a:bodyPr/>
        <a:lstStyle/>
        <a:p>
          <a:endParaRPr lang="zh-CN" altLang="en-US" sz="2400" b="1"/>
        </a:p>
      </dgm:t>
    </dgm:pt>
    <dgm:pt modelId="{60E5BAAE-C6E7-4FFE-96A7-448E9D7D897F}">
      <dgm:prSet phldrT="[文本]" custT="1"/>
      <dgm:spPr/>
      <dgm:t>
        <a:bodyPr/>
        <a:lstStyle/>
        <a:p>
          <a:r>
            <a:rPr lang="zh-CN" altLang="en-US" sz="2000" b="1" dirty="0" smtClean="0"/>
            <a:t>可选进程数</a:t>
          </a:r>
          <a:endParaRPr lang="zh-CN" altLang="en-US" sz="2000" b="1" dirty="0"/>
        </a:p>
      </dgm:t>
    </dgm:pt>
    <dgm:pt modelId="{45C4CE03-2033-4ED9-9A6C-BFAEA404B7F4}" type="parTrans" cxnId="{0669EE8E-01F1-486C-A40F-8256EE87923C}">
      <dgm:prSet custT="1"/>
      <dgm:spPr/>
      <dgm:t>
        <a:bodyPr/>
        <a:lstStyle/>
        <a:p>
          <a:endParaRPr lang="zh-CN" altLang="en-US" sz="1800" b="1"/>
        </a:p>
      </dgm:t>
    </dgm:pt>
    <dgm:pt modelId="{57822292-7A8E-41E1-9296-1799C73217D1}" type="sibTrans" cxnId="{0669EE8E-01F1-486C-A40F-8256EE87923C}">
      <dgm:prSet/>
      <dgm:spPr/>
      <dgm:t>
        <a:bodyPr/>
        <a:lstStyle/>
        <a:p>
          <a:endParaRPr lang="zh-CN" altLang="en-US" sz="2400" b="1"/>
        </a:p>
      </dgm:t>
    </dgm:pt>
    <dgm:pt modelId="{19076626-A865-48DF-98CB-13BF54DA1C66}">
      <dgm:prSet phldrT="[文本]" custT="1"/>
      <dgm:spPr/>
      <dgm:t>
        <a:bodyPr/>
        <a:lstStyle/>
        <a:p>
          <a:r>
            <a:rPr lang="zh-CN" altLang="en-US" sz="2000" b="1" dirty="0" smtClean="0"/>
            <a:t>低开销</a:t>
          </a:r>
          <a:endParaRPr lang="zh-CN" altLang="en-US" sz="2000" b="1" dirty="0"/>
        </a:p>
      </dgm:t>
    </dgm:pt>
    <dgm:pt modelId="{D6670562-F621-465E-841C-E255BAD384F6}" type="parTrans" cxnId="{3846257A-4A2C-4891-804E-802251B6C25E}">
      <dgm:prSet custT="1"/>
      <dgm:spPr/>
      <dgm:t>
        <a:bodyPr/>
        <a:lstStyle/>
        <a:p>
          <a:endParaRPr lang="zh-CN" altLang="en-US" sz="1800" b="1"/>
        </a:p>
      </dgm:t>
    </dgm:pt>
    <dgm:pt modelId="{CF2CF8A0-3D60-4A0A-90A4-005347076415}" type="sibTrans" cxnId="{3846257A-4A2C-4891-804E-802251B6C25E}">
      <dgm:prSet/>
      <dgm:spPr/>
      <dgm:t>
        <a:bodyPr/>
        <a:lstStyle/>
        <a:p>
          <a:endParaRPr lang="zh-CN" altLang="en-US" sz="2400" b="1"/>
        </a:p>
      </dgm:t>
    </dgm:pt>
    <dgm:pt modelId="{AFEA41B1-E301-4178-8877-8415B3471ED5}">
      <dgm:prSet phldrT="[文本]" custT="1"/>
      <dgm:spPr/>
      <dgm:t>
        <a:bodyPr/>
        <a:lstStyle/>
        <a:p>
          <a:r>
            <a:rPr lang="zh-CN" altLang="en-US" sz="2000" b="1" dirty="0" smtClean="0"/>
            <a:t>不同并行平台</a:t>
          </a:r>
          <a:endParaRPr lang="zh-CN" altLang="en-US" sz="2000" b="1" dirty="0"/>
        </a:p>
      </dgm:t>
    </dgm:pt>
    <dgm:pt modelId="{31D864B6-B33F-4284-9826-37B7E42D8E2F}" type="parTrans" cxnId="{DEF0B0CA-9D5F-442A-9688-E067130590D7}">
      <dgm:prSet custT="1"/>
      <dgm:spPr/>
      <dgm:t>
        <a:bodyPr/>
        <a:lstStyle/>
        <a:p>
          <a:endParaRPr lang="zh-CN" altLang="en-US" sz="1800" b="1"/>
        </a:p>
      </dgm:t>
    </dgm:pt>
    <dgm:pt modelId="{220B6B33-6ECB-44CD-A254-FC86FCCD72C1}" type="sibTrans" cxnId="{DEF0B0CA-9D5F-442A-9688-E067130590D7}">
      <dgm:prSet/>
      <dgm:spPr/>
      <dgm:t>
        <a:bodyPr/>
        <a:lstStyle/>
        <a:p>
          <a:endParaRPr lang="zh-CN" altLang="en-US" sz="2400" b="1"/>
        </a:p>
      </dgm:t>
    </dgm:pt>
    <dgm:pt modelId="{A27F837F-4377-41C4-96BA-8DBB84196BF5}">
      <dgm:prSet phldrT="[文本]" custT="1"/>
      <dgm:spPr/>
      <dgm:t>
        <a:bodyPr/>
        <a:lstStyle/>
        <a:p>
          <a:r>
            <a:rPr lang="zh-CN" altLang="en-US" sz="2000" b="1" dirty="0" smtClean="0"/>
            <a:t>可选模块进程布局</a:t>
          </a:r>
          <a:endParaRPr lang="zh-CN" altLang="en-US" sz="2000" b="1" dirty="0"/>
        </a:p>
      </dgm:t>
    </dgm:pt>
    <dgm:pt modelId="{6DC8B9F3-DFC7-48DA-9E88-7BCA25BB0834}" type="parTrans" cxnId="{12B4C022-EBB6-4DCD-B2C7-C7E8E969E185}">
      <dgm:prSet custT="1"/>
      <dgm:spPr/>
      <dgm:t>
        <a:bodyPr/>
        <a:lstStyle/>
        <a:p>
          <a:endParaRPr lang="zh-CN" altLang="en-US" sz="1800" b="1"/>
        </a:p>
      </dgm:t>
    </dgm:pt>
    <dgm:pt modelId="{B30FC90F-8B04-4153-963F-F75EFA63A0AF}" type="sibTrans" cxnId="{12B4C022-EBB6-4DCD-B2C7-C7E8E969E185}">
      <dgm:prSet/>
      <dgm:spPr/>
      <dgm:t>
        <a:bodyPr/>
        <a:lstStyle/>
        <a:p>
          <a:endParaRPr lang="zh-CN" altLang="en-US" sz="2400" b="1"/>
        </a:p>
      </dgm:t>
    </dgm:pt>
    <dgm:pt modelId="{D9FB26B3-8E88-4B8B-8A52-D5FFFB97BA1B}" type="pres">
      <dgm:prSet presAssocID="{4ECBEADB-9550-4CC0-AB6D-25D3E86CE996}" presName="Name0" presStyleCnt="0">
        <dgm:presLayoutVars>
          <dgm:chMax val="1"/>
          <dgm:dir/>
          <dgm:animLvl val="ctr"/>
          <dgm:resizeHandles val="exact"/>
        </dgm:presLayoutVars>
      </dgm:prSet>
      <dgm:spPr/>
      <dgm:t>
        <a:bodyPr/>
        <a:lstStyle/>
        <a:p>
          <a:endParaRPr lang="zh-CN" altLang="en-US"/>
        </a:p>
      </dgm:t>
    </dgm:pt>
    <dgm:pt modelId="{C9F5F153-69E4-44F0-A37D-938460F5D360}" type="pres">
      <dgm:prSet presAssocID="{F174EC7F-2938-4D73-B0D1-D945D53E7A22}" presName="centerShape" presStyleLbl="node0" presStyleIdx="0" presStyleCnt="1" custScaleX="145516" custScaleY="149331" custLinFactNeighborX="888"/>
      <dgm:spPr/>
      <dgm:t>
        <a:bodyPr/>
        <a:lstStyle/>
        <a:p>
          <a:endParaRPr lang="zh-CN" altLang="en-US"/>
        </a:p>
      </dgm:t>
    </dgm:pt>
    <dgm:pt modelId="{CC112B0E-AAE3-45AB-8D00-B5D1B89B3B8F}" type="pres">
      <dgm:prSet presAssocID="{45C4CE03-2033-4ED9-9A6C-BFAEA404B7F4}" presName="parTrans" presStyleLbl="sibTrans2D1" presStyleIdx="0" presStyleCnt="4"/>
      <dgm:spPr/>
      <dgm:t>
        <a:bodyPr/>
        <a:lstStyle/>
        <a:p>
          <a:endParaRPr lang="zh-CN" altLang="en-US"/>
        </a:p>
      </dgm:t>
    </dgm:pt>
    <dgm:pt modelId="{F2A9D420-9CB4-4F21-9EB4-FF4243764C5C}" type="pres">
      <dgm:prSet presAssocID="{45C4CE03-2033-4ED9-9A6C-BFAEA404B7F4}" presName="connectorText" presStyleLbl="sibTrans2D1" presStyleIdx="0" presStyleCnt="4"/>
      <dgm:spPr/>
      <dgm:t>
        <a:bodyPr/>
        <a:lstStyle/>
        <a:p>
          <a:endParaRPr lang="zh-CN" altLang="en-US"/>
        </a:p>
      </dgm:t>
    </dgm:pt>
    <dgm:pt modelId="{8F59310F-9C85-4594-918D-1DFDCA4607A9}" type="pres">
      <dgm:prSet presAssocID="{60E5BAAE-C6E7-4FFE-96A7-448E9D7D897F}" presName="node" presStyleLbl="node1" presStyleIdx="0" presStyleCnt="4" custRadScaleRad="112588" custRadScaleInc="-15723">
        <dgm:presLayoutVars>
          <dgm:bulletEnabled val="1"/>
        </dgm:presLayoutVars>
      </dgm:prSet>
      <dgm:spPr/>
      <dgm:t>
        <a:bodyPr/>
        <a:lstStyle/>
        <a:p>
          <a:endParaRPr lang="zh-CN" altLang="en-US"/>
        </a:p>
      </dgm:t>
    </dgm:pt>
    <dgm:pt modelId="{BE35CE95-B91B-4B90-A9D6-A5DE19A6AC8B}" type="pres">
      <dgm:prSet presAssocID="{D6670562-F621-465E-841C-E255BAD384F6}" presName="parTrans" presStyleLbl="sibTrans2D1" presStyleIdx="1" presStyleCnt="4"/>
      <dgm:spPr/>
      <dgm:t>
        <a:bodyPr/>
        <a:lstStyle/>
        <a:p>
          <a:endParaRPr lang="zh-CN" altLang="en-US"/>
        </a:p>
      </dgm:t>
    </dgm:pt>
    <dgm:pt modelId="{625EC6A9-AEFA-4CFC-9C98-132DBCED4F82}" type="pres">
      <dgm:prSet presAssocID="{D6670562-F621-465E-841C-E255BAD384F6}" presName="connectorText" presStyleLbl="sibTrans2D1" presStyleIdx="1" presStyleCnt="4"/>
      <dgm:spPr/>
      <dgm:t>
        <a:bodyPr/>
        <a:lstStyle/>
        <a:p>
          <a:endParaRPr lang="zh-CN" altLang="en-US"/>
        </a:p>
      </dgm:t>
    </dgm:pt>
    <dgm:pt modelId="{D35C4360-1D77-44FE-8810-C265EB372609}" type="pres">
      <dgm:prSet presAssocID="{19076626-A865-48DF-98CB-13BF54DA1C66}" presName="node" presStyleLbl="node1" presStyleIdx="1" presStyleCnt="4" custRadScaleRad="108878" custRadScaleInc="1829">
        <dgm:presLayoutVars>
          <dgm:bulletEnabled val="1"/>
        </dgm:presLayoutVars>
      </dgm:prSet>
      <dgm:spPr/>
      <dgm:t>
        <a:bodyPr/>
        <a:lstStyle/>
        <a:p>
          <a:endParaRPr lang="zh-CN" altLang="en-US"/>
        </a:p>
      </dgm:t>
    </dgm:pt>
    <dgm:pt modelId="{5F931C7B-46B2-4F40-914F-82E18BB0C088}" type="pres">
      <dgm:prSet presAssocID="{31D864B6-B33F-4284-9826-37B7E42D8E2F}" presName="parTrans" presStyleLbl="sibTrans2D1" presStyleIdx="2" presStyleCnt="4"/>
      <dgm:spPr/>
      <dgm:t>
        <a:bodyPr/>
        <a:lstStyle/>
        <a:p>
          <a:endParaRPr lang="zh-CN" altLang="en-US"/>
        </a:p>
      </dgm:t>
    </dgm:pt>
    <dgm:pt modelId="{100DD38D-EAF3-40C4-B8E5-1EE344CF3ACC}" type="pres">
      <dgm:prSet presAssocID="{31D864B6-B33F-4284-9826-37B7E42D8E2F}" presName="connectorText" presStyleLbl="sibTrans2D1" presStyleIdx="2" presStyleCnt="4"/>
      <dgm:spPr/>
      <dgm:t>
        <a:bodyPr/>
        <a:lstStyle/>
        <a:p>
          <a:endParaRPr lang="zh-CN" altLang="en-US"/>
        </a:p>
      </dgm:t>
    </dgm:pt>
    <dgm:pt modelId="{DEA47CC7-8E59-4475-BBA2-5E83E5AB30FB}" type="pres">
      <dgm:prSet presAssocID="{AFEA41B1-E301-4178-8877-8415B3471ED5}" presName="node" presStyleLbl="node1" presStyleIdx="2" presStyleCnt="4">
        <dgm:presLayoutVars>
          <dgm:bulletEnabled val="1"/>
        </dgm:presLayoutVars>
      </dgm:prSet>
      <dgm:spPr/>
      <dgm:t>
        <a:bodyPr/>
        <a:lstStyle/>
        <a:p>
          <a:endParaRPr lang="zh-CN" altLang="en-US"/>
        </a:p>
      </dgm:t>
    </dgm:pt>
    <dgm:pt modelId="{5D2761EC-633E-402A-8CB2-217B2186CD89}" type="pres">
      <dgm:prSet presAssocID="{6DC8B9F3-DFC7-48DA-9E88-7BCA25BB0834}" presName="parTrans" presStyleLbl="sibTrans2D1" presStyleIdx="3" presStyleCnt="4"/>
      <dgm:spPr/>
      <dgm:t>
        <a:bodyPr/>
        <a:lstStyle/>
        <a:p>
          <a:endParaRPr lang="zh-CN" altLang="en-US"/>
        </a:p>
      </dgm:t>
    </dgm:pt>
    <dgm:pt modelId="{55DEBAE6-FF19-4996-9CF5-893B900F6053}" type="pres">
      <dgm:prSet presAssocID="{6DC8B9F3-DFC7-48DA-9E88-7BCA25BB0834}" presName="connectorText" presStyleLbl="sibTrans2D1" presStyleIdx="3" presStyleCnt="4"/>
      <dgm:spPr/>
      <dgm:t>
        <a:bodyPr/>
        <a:lstStyle/>
        <a:p>
          <a:endParaRPr lang="zh-CN" altLang="en-US"/>
        </a:p>
      </dgm:t>
    </dgm:pt>
    <dgm:pt modelId="{336C3AF9-66C2-4793-9D0B-516AF255D137}" type="pres">
      <dgm:prSet presAssocID="{A27F837F-4377-41C4-96BA-8DBB84196BF5}" presName="node" presStyleLbl="node1" presStyleIdx="3" presStyleCnt="4">
        <dgm:presLayoutVars>
          <dgm:bulletEnabled val="1"/>
        </dgm:presLayoutVars>
      </dgm:prSet>
      <dgm:spPr/>
      <dgm:t>
        <a:bodyPr/>
        <a:lstStyle/>
        <a:p>
          <a:endParaRPr lang="zh-CN" altLang="en-US"/>
        </a:p>
      </dgm:t>
    </dgm:pt>
  </dgm:ptLst>
  <dgm:cxnLst>
    <dgm:cxn modelId="{D9E74285-2543-4F53-8B64-8BC326AA2E48}" srcId="{4ECBEADB-9550-4CC0-AB6D-25D3E86CE996}" destId="{F174EC7F-2938-4D73-B0D1-D945D53E7A22}" srcOrd="0" destOrd="0" parTransId="{8FCF22FA-B3E9-4EA4-953A-87B1944113E4}" sibTransId="{2C3A1B8E-6041-417A-9B56-57138DFCCFA4}"/>
    <dgm:cxn modelId="{0D6E5537-0159-4A9B-92DE-CEEAD261563B}" type="presOf" srcId="{6DC8B9F3-DFC7-48DA-9E88-7BCA25BB0834}" destId="{55DEBAE6-FF19-4996-9CF5-893B900F6053}" srcOrd="1" destOrd="0" presId="urn:microsoft.com/office/officeart/2005/8/layout/radial5"/>
    <dgm:cxn modelId="{F28A11DD-14CA-41A3-BF9B-1CC77B0B146D}" type="presOf" srcId="{60E5BAAE-C6E7-4FFE-96A7-448E9D7D897F}" destId="{8F59310F-9C85-4594-918D-1DFDCA4607A9}" srcOrd="0" destOrd="0" presId="urn:microsoft.com/office/officeart/2005/8/layout/radial5"/>
    <dgm:cxn modelId="{D01EF239-6AAE-4BCB-9A4C-E07A3F41763E}" type="presOf" srcId="{D6670562-F621-465E-841C-E255BAD384F6}" destId="{BE35CE95-B91B-4B90-A9D6-A5DE19A6AC8B}" srcOrd="0" destOrd="0" presId="urn:microsoft.com/office/officeart/2005/8/layout/radial5"/>
    <dgm:cxn modelId="{D2A12C0E-7D85-4B01-AEA9-934356A570F7}" type="presOf" srcId="{6DC8B9F3-DFC7-48DA-9E88-7BCA25BB0834}" destId="{5D2761EC-633E-402A-8CB2-217B2186CD89}" srcOrd="0" destOrd="0" presId="urn:microsoft.com/office/officeart/2005/8/layout/radial5"/>
    <dgm:cxn modelId="{3846257A-4A2C-4891-804E-802251B6C25E}" srcId="{F174EC7F-2938-4D73-B0D1-D945D53E7A22}" destId="{19076626-A865-48DF-98CB-13BF54DA1C66}" srcOrd="1" destOrd="0" parTransId="{D6670562-F621-465E-841C-E255BAD384F6}" sibTransId="{CF2CF8A0-3D60-4A0A-90A4-005347076415}"/>
    <dgm:cxn modelId="{12B4C022-EBB6-4DCD-B2C7-C7E8E969E185}" srcId="{F174EC7F-2938-4D73-B0D1-D945D53E7A22}" destId="{A27F837F-4377-41C4-96BA-8DBB84196BF5}" srcOrd="3" destOrd="0" parTransId="{6DC8B9F3-DFC7-48DA-9E88-7BCA25BB0834}" sibTransId="{B30FC90F-8B04-4153-963F-F75EFA63A0AF}"/>
    <dgm:cxn modelId="{EE89BFCC-26D7-432B-8F5E-4784BB6058F7}" type="presOf" srcId="{A27F837F-4377-41C4-96BA-8DBB84196BF5}" destId="{336C3AF9-66C2-4793-9D0B-516AF255D137}" srcOrd="0" destOrd="0" presId="urn:microsoft.com/office/officeart/2005/8/layout/radial5"/>
    <dgm:cxn modelId="{4D6062E3-2E80-41DB-BB52-89615CA49CFC}" type="presOf" srcId="{45C4CE03-2033-4ED9-9A6C-BFAEA404B7F4}" destId="{CC112B0E-AAE3-45AB-8D00-B5D1B89B3B8F}" srcOrd="0" destOrd="0" presId="urn:microsoft.com/office/officeart/2005/8/layout/radial5"/>
    <dgm:cxn modelId="{30800341-A9A8-4948-B2A7-BA41FE1A4F12}" type="presOf" srcId="{AFEA41B1-E301-4178-8877-8415B3471ED5}" destId="{DEA47CC7-8E59-4475-BBA2-5E83E5AB30FB}" srcOrd="0" destOrd="0" presId="urn:microsoft.com/office/officeart/2005/8/layout/radial5"/>
    <dgm:cxn modelId="{46D8F6F9-C164-4643-8727-27F2527497EB}" type="presOf" srcId="{31D864B6-B33F-4284-9826-37B7E42D8E2F}" destId="{5F931C7B-46B2-4F40-914F-82E18BB0C088}" srcOrd="0" destOrd="0" presId="urn:microsoft.com/office/officeart/2005/8/layout/radial5"/>
    <dgm:cxn modelId="{696FF607-AF99-4889-9E3D-62CDECFA5D5E}" type="presOf" srcId="{4ECBEADB-9550-4CC0-AB6D-25D3E86CE996}" destId="{D9FB26B3-8E88-4B8B-8A52-D5FFFB97BA1B}" srcOrd="0" destOrd="0" presId="urn:microsoft.com/office/officeart/2005/8/layout/radial5"/>
    <dgm:cxn modelId="{A36C19D5-D147-4BD7-8BAE-124986DEEFE4}" type="presOf" srcId="{19076626-A865-48DF-98CB-13BF54DA1C66}" destId="{D35C4360-1D77-44FE-8810-C265EB372609}" srcOrd="0" destOrd="0" presId="urn:microsoft.com/office/officeart/2005/8/layout/radial5"/>
    <dgm:cxn modelId="{DEF0B0CA-9D5F-442A-9688-E067130590D7}" srcId="{F174EC7F-2938-4D73-B0D1-D945D53E7A22}" destId="{AFEA41B1-E301-4178-8877-8415B3471ED5}" srcOrd="2" destOrd="0" parTransId="{31D864B6-B33F-4284-9826-37B7E42D8E2F}" sibTransId="{220B6B33-6ECB-44CD-A254-FC86FCCD72C1}"/>
    <dgm:cxn modelId="{A9C9B778-BFE0-4EC7-8AF9-A08CD0E8C000}" type="presOf" srcId="{45C4CE03-2033-4ED9-9A6C-BFAEA404B7F4}" destId="{F2A9D420-9CB4-4F21-9EB4-FF4243764C5C}" srcOrd="1" destOrd="0" presId="urn:microsoft.com/office/officeart/2005/8/layout/radial5"/>
    <dgm:cxn modelId="{695E9873-ECC4-43D7-8D3E-C2A77A8675BC}" type="presOf" srcId="{D6670562-F621-465E-841C-E255BAD384F6}" destId="{625EC6A9-AEFA-4CFC-9C98-132DBCED4F82}" srcOrd="1" destOrd="0" presId="urn:microsoft.com/office/officeart/2005/8/layout/radial5"/>
    <dgm:cxn modelId="{7834E022-153D-4722-87E1-9061F3FE4CA8}" type="presOf" srcId="{31D864B6-B33F-4284-9826-37B7E42D8E2F}" destId="{100DD38D-EAF3-40C4-B8E5-1EE344CF3ACC}" srcOrd="1" destOrd="0" presId="urn:microsoft.com/office/officeart/2005/8/layout/radial5"/>
    <dgm:cxn modelId="{0669EE8E-01F1-486C-A40F-8256EE87923C}" srcId="{F174EC7F-2938-4D73-B0D1-D945D53E7A22}" destId="{60E5BAAE-C6E7-4FFE-96A7-448E9D7D897F}" srcOrd="0" destOrd="0" parTransId="{45C4CE03-2033-4ED9-9A6C-BFAEA404B7F4}" sibTransId="{57822292-7A8E-41E1-9296-1799C73217D1}"/>
    <dgm:cxn modelId="{42D0FFF5-0F28-40AB-925A-9237C25C3F84}" type="presOf" srcId="{F174EC7F-2938-4D73-B0D1-D945D53E7A22}" destId="{C9F5F153-69E4-44F0-A37D-938460F5D360}" srcOrd="0" destOrd="0" presId="urn:microsoft.com/office/officeart/2005/8/layout/radial5"/>
    <dgm:cxn modelId="{2AF7DBB7-0335-474E-B649-373151A02C88}" type="presParOf" srcId="{D9FB26B3-8E88-4B8B-8A52-D5FFFB97BA1B}" destId="{C9F5F153-69E4-44F0-A37D-938460F5D360}" srcOrd="0" destOrd="0" presId="urn:microsoft.com/office/officeart/2005/8/layout/radial5"/>
    <dgm:cxn modelId="{EBE64E94-396A-4690-B7D3-7E801DE10BA9}" type="presParOf" srcId="{D9FB26B3-8E88-4B8B-8A52-D5FFFB97BA1B}" destId="{CC112B0E-AAE3-45AB-8D00-B5D1B89B3B8F}" srcOrd="1" destOrd="0" presId="urn:microsoft.com/office/officeart/2005/8/layout/radial5"/>
    <dgm:cxn modelId="{8450BFED-37EF-4CA7-A27D-FC5B387A42AE}" type="presParOf" srcId="{CC112B0E-AAE3-45AB-8D00-B5D1B89B3B8F}" destId="{F2A9D420-9CB4-4F21-9EB4-FF4243764C5C}" srcOrd="0" destOrd="0" presId="urn:microsoft.com/office/officeart/2005/8/layout/radial5"/>
    <dgm:cxn modelId="{AB5665EE-74CF-4C74-B154-B5B901AD1AEB}" type="presParOf" srcId="{D9FB26B3-8E88-4B8B-8A52-D5FFFB97BA1B}" destId="{8F59310F-9C85-4594-918D-1DFDCA4607A9}" srcOrd="2" destOrd="0" presId="urn:microsoft.com/office/officeart/2005/8/layout/radial5"/>
    <dgm:cxn modelId="{288AE4AC-4CAD-4E99-82B9-91DBD8AFC26C}" type="presParOf" srcId="{D9FB26B3-8E88-4B8B-8A52-D5FFFB97BA1B}" destId="{BE35CE95-B91B-4B90-A9D6-A5DE19A6AC8B}" srcOrd="3" destOrd="0" presId="urn:microsoft.com/office/officeart/2005/8/layout/radial5"/>
    <dgm:cxn modelId="{7B7767B8-CA00-4321-B02F-AF42144D1B48}" type="presParOf" srcId="{BE35CE95-B91B-4B90-A9D6-A5DE19A6AC8B}" destId="{625EC6A9-AEFA-4CFC-9C98-132DBCED4F82}" srcOrd="0" destOrd="0" presId="urn:microsoft.com/office/officeart/2005/8/layout/radial5"/>
    <dgm:cxn modelId="{DB7423A9-943E-4311-84B0-08010F395E1C}" type="presParOf" srcId="{D9FB26B3-8E88-4B8B-8A52-D5FFFB97BA1B}" destId="{D35C4360-1D77-44FE-8810-C265EB372609}" srcOrd="4" destOrd="0" presId="urn:microsoft.com/office/officeart/2005/8/layout/radial5"/>
    <dgm:cxn modelId="{7F78FF03-014C-4DF5-8528-61877D4436EC}" type="presParOf" srcId="{D9FB26B3-8E88-4B8B-8A52-D5FFFB97BA1B}" destId="{5F931C7B-46B2-4F40-914F-82E18BB0C088}" srcOrd="5" destOrd="0" presId="urn:microsoft.com/office/officeart/2005/8/layout/radial5"/>
    <dgm:cxn modelId="{7BBD02DE-C275-4C3B-ADF4-71F5A161B637}" type="presParOf" srcId="{5F931C7B-46B2-4F40-914F-82E18BB0C088}" destId="{100DD38D-EAF3-40C4-B8E5-1EE344CF3ACC}" srcOrd="0" destOrd="0" presId="urn:microsoft.com/office/officeart/2005/8/layout/radial5"/>
    <dgm:cxn modelId="{962FFF9C-680A-482D-BEA4-2338A591C833}" type="presParOf" srcId="{D9FB26B3-8E88-4B8B-8A52-D5FFFB97BA1B}" destId="{DEA47CC7-8E59-4475-BBA2-5E83E5AB30FB}" srcOrd="6" destOrd="0" presId="urn:microsoft.com/office/officeart/2005/8/layout/radial5"/>
    <dgm:cxn modelId="{83E09C27-6DED-4E66-A79B-3C1F50D1A131}" type="presParOf" srcId="{D9FB26B3-8E88-4B8B-8A52-D5FFFB97BA1B}" destId="{5D2761EC-633E-402A-8CB2-217B2186CD89}" srcOrd="7" destOrd="0" presId="urn:microsoft.com/office/officeart/2005/8/layout/radial5"/>
    <dgm:cxn modelId="{82EC3FCE-1B41-4E15-9DDB-283949E9EE8D}" type="presParOf" srcId="{5D2761EC-633E-402A-8CB2-217B2186CD89}" destId="{55DEBAE6-FF19-4996-9CF5-893B900F6053}" srcOrd="0" destOrd="0" presId="urn:microsoft.com/office/officeart/2005/8/layout/radial5"/>
    <dgm:cxn modelId="{1D45DB86-5FCB-42D4-A20B-C09CC1AF42B0}" type="presParOf" srcId="{D9FB26B3-8E88-4B8B-8A52-D5FFFB97BA1B}" destId="{336C3AF9-66C2-4793-9D0B-516AF255D137}"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B81B9-341F-4BA8-BD59-4D018F21B958}">
      <dsp:nvSpPr>
        <dsp:cNvPr id="0" name=""/>
        <dsp:cNvSpPr/>
      </dsp:nvSpPr>
      <dsp:spPr>
        <a:xfrm rot="1764028">
          <a:off x="3434612" y="2703131"/>
          <a:ext cx="776901" cy="49218"/>
        </a:xfrm>
        <a:custGeom>
          <a:avLst/>
          <a:gdLst/>
          <a:ahLst/>
          <a:cxnLst/>
          <a:rect l="0" t="0" r="0" b="0"/>
          <a:pathLst>
            <a:path>
              <a:moveTo>
                <a:pt x="0" y="24609"/>
              </a:moveTo>
              <a:lnTo>
                <a:pt x="776901" y="2460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464F7F-1AE3-4471-B5B4-456D2F17036D}">
      <dsp:nvSpPr>
        <dsp:cNvPr id="0" name=""/>
        <dsp:cNvSpPr/>
      </dsp:nvSpPr>
      <dsp:spPr>
        <a:xfrm rot="19835972">
          <a:off x="3434612" y="1311649"/>
          <a:ext cx="776901" cy="49218"/>
        </a:xfrm>
        <a:custGeom>
          <a:avLst/>
          <a:gdLst/>
          <a:ahLst/>
          <a:cxnLst/>
          <a:rect l="0" t="0" r="0" b="0"/>
          <a:pathLst>
            <a:path>
              <a:moveTo>
                <a:pt x="0" y="24609"/>
              </a:moveTo>
              <a:lnTo>
                <a:pt x="776901" y="2460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CC2FA-8FEB-4280-A948-698CE8E0C8B8}">
      <dsp:nvSpPr>
        <dsp:cNvPr id="0" name=""/>
        <dsp:cNvSpPr/>
      </dsp:nvSpPr>
      <dsp:spPr>
        <a:xfrm>
          <a:off x="1307920" y="768222"/>
          <a:ext cx="2560846" cy="256084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E47BB-5492-4A0A-B8F9-4FDB9DA767B8}">
      <dsp:nvSpPr>
        <dsp:cNvPr id="0" name=""/>
        <dsp:cNvSpPr/>
      </dsp:nvSpPr>
      <dsp:spPr>
        <a:xfrm>
          <a:off x="4062540" y="166"/>
          <a:ext cx="1536508" cy="153650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等线" panose="02010600030101010101" pitchFamily="2" charset="-122"/>
              <a:ea typeface="等线" panose="02010600030101010101" pitchFamily="2" charset="-122"/>
            </a:rPr>
            <a:t>神威太湖之光移植与</a:t>
          </a:r>
          <a:r>
            <a:rPr lang="zh-CN" altLang="en-US" sz="2000" b="1" kern="1200" dirty="0" smtClean="0">
              <a:latin typeface="等线" panose="02010600030101010101" pitchFamily="2" charset="-122"/>
              <a:ea typeface="等线" panose="02010600030101010101" pitchFamily="2" charset="-122"/>
            </a:rPr>
            <a:t>优化</a:t>
          </a:r>
          <a:endParaRPr lang="zh-CN" altLang="en-US" sz="2000" b="1" kern="1200" dirty="0">
            <a:latin typeface="等线" panose="02010600030101010101" pitchFamily="2" charset="-122"/>
            <a:ea typeface="等线" panose="02010600030101010101" pitchFamily="2" charset="-122"/>
          </a:endParaRPr>
        </a:p>
      </dsp:txBody>
      <dsp:txXfrm>
        <a:off x="4287556" y="225182"/>
        <a:ext cx="1086476" cy="1086476"/>
      </dsp:txXfrm>
    </dsp:sp>
    <dsp:sp modelId="{87C0EFFA-C7D2-4B9E-81B2-A642B927E52E}">
      <dsp:nvSpPr>
        <dsp:cNvPr id="0" name=""/>
        <dsp:cNvSpPr/>
      </dsp:nvSpPr>
      <dsp:spPr>
        <a:xfrm>
          <a:off x="4062540" y="2527325"/>
          <a:ext cx="1536508" cy="153650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等线" panose="02010600030101010101" pitchFamily="2" charset="-122"/>
              <a:ea typeface="等线" panose="02010600030101010101" pitchFamily="2" charset="-122"/>
            </a:rPr>
            <a:t>进程布局来改进模拟性能</a:t>
          </a:r>
          <a:endParaRPr lang="zh-CN" altLang="en-US" sz="2000" b="1" kern="1200" dirty="0">
            <a:latin typeface="等线" panose="02010600030101010101" pitchFamily="2" charset="-122"/>
            <a:ea typeface="等线" panose="02010600030101010101" pitchFamily="2" charset="-122"/>
          </a:endParaRPr>
        </a:p>
      </dsp:txBody>
      <dsp:txXfrm>
        <a:off x="4287556" y="2752341"/>
        <a:ext cx="1086476" cy="1086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5F153-69E4-44F0-A37D-938460F5D360}">
      <dsp:nvSpPr>
        <dsp:cNvPr id="0" name=""/>
        <dsp:cNvSpPr/>
      </dsp:nvSpPr>
      <dsp:spPr>
        <a:xfrm>
          <a:off x="3015114" y="1258423"/>
          <a:ext cx="1584794" cy="1626342"/>
        </a:xfrm>
        <a:prstGeom prst="ellipse">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b="1" kern="1200" dirty="0" smtClean="0">
              <a:solidFill>
                <a:srgbClr val="FF0000"/>
              </a:solidFill>
              <a:latin typeface="黑体" panose="02010609060101010101" pitchFamily="49" charset="-122"/>
              <a:ea typeface="黑体" panose="02010609060101010101" pitchFamily="49" charset="-122"/>
            </a:rPr>
            <a:t>最小化计算时间</a:t>
          </a:r>
          <a:r>
            <a:rPr lang="en-US" altLang="zh-CN" sz="1800" b="1" kern="1200" dirty="0" smtClean="0">
              <a:solidFill>
                <a:srgbClr val="FF0000"/>
              </a:solidFill>
              <a:latin typeface="黑体" panose="02010609060101010101" pitchFamily="49" charset="-122"/>
              <a:ea typeface="黑体" panose="02010609060101010101" pitchFamily="49" charset="-122"/>
            </a:rPr>
            <a:t>/</a:t>
          </a:r>
          <a:r>
            <a:rPr lang="zh-CN" altLang="en-US" sz="1800" b="1" kern="1200" dirty="0" smtClean="0">
              <a:solidFill>
                <a:srgbClr val="FF0000"/>
              </a:solidFill>
              <a:latin typeface="黑体" panose="02010609060101010101" pitchFamily="49" charset="-122"/>
              <a:ea typeface="黑体" panose="02010609060101010101" pitchFamily="49" charset="-122"/>
            </a:rPr>
            <a:t>机时</a:t>
          </a:r>
          <a:endParaRPr lang="zh-CN" altLang="en-US" sz="1800" b="1" kern="1200" dirty="0">
            <a:solidFill>
              <a:srgbClr val="FF0000"/>
            </a:solidFill>
            <a:latin typeface="黑体" panose="02010609060101010101" pitchFamily="49" charset="-122"/>
            <a:ea typeface="黑体" panose="02010609060101010101" pitchFamily="49" charset="-122"/>
          </a:endParaRPr>
        </a:p>
      </dsp:txBody>
      <dsp:txXfrm>
        <a:off x="3247202" y="1496595"/>
        <a:ext cx="1120618" cy="1149998"/>
      </dsp:txXfrm>
    </dsp:sp>
    <dsp:sp modelId="{CC112B0E-AAE3-45AB-8D00-B5D1B89B3B8F}">
      <dsp:nvSpPr>
        <dsp:cNvPr id="0" name=""/>
        <dsp:cNvSpPr/>
      </dsp:nvSpPr>
      <dsp:spPr>
        <a:xfrm rot="15667090">
          <a:off x="3618010" y="993266"/>
          <a:ext cx="99844" cy="370289"/>
        </a:xfrm>
        <a:prstGeom prst="rightArrow">
          <a:avLst>
            <a:gd name="adj1" fmla="val 60000"/>
            <a:gd name="adj2" fmla="val 50000"/>
          </a:avLst>
        </a:prstGeom>
        <a:solidFill>
          <a:schemeClr val="accent2">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b="1" kern="1200"/>
        </a:p>
      </dsp:txBody>
      <dsp:txXfrm rot="10800000">
        <a:off x="3635299" y="1082121"/>
        <a:ext cx="69891" cy="222173"/>
      </dsp:txXfrm>
    </dsp:sp>
    <dsp:sp modelId="{8F59310F-9C85-4594-918D-1DFDCA4607A9}">
      <dsp:nvSpPr>
        <dsp:cNvPr id="0" name=""/>
        <dsp:cNvSpPr/>
      </dsp:nvSpPr>
      <dsp:spPr>
        <a:xfrm>
          <a:off x="3024334" y="0"/>
          <a:ext cx="1089085" cy="1089085"/>
        </a:xfrm>
        <a:prstGeom prst="ellipse">
          <a:avLst/>
        </a:prstGeom>
        <a:solidFill>
          <a:schemeClr val="accent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zh-CN" altLang="en-US" sz="2000" b="1" kern="1200" dirty="0" smtClean="0"/>
            <a:t>可选进程数</a:t>
          </a:r>
          <a:endParaRPr lang="zh-CN" altLang="en-US" sz="2000" b="1" kern="1200" dirty="0"/>
        </a:p>
      </dsp:txBody>
      <dsp:txXfrm>
        <a:off x="3183827" y="159493"/>
        <a:ext cx="770099" cy="770099"/>
      </dsp:txXfrm>
    </dsp:sp>
    <dsp:sp modelId="{BE35CE95-B91B-4B90-A9D6-A5DE19A6AC8B}">
      <dsp:nvSpPr>
        <dsp:cNvPr id="0" name=""/>
        <dsp:cNvSpPr/>
      </dsp:nvSpPr>
      <dsp:spPr>
        <a:xfrm rot="50202">
          <a:off x="4665108" y="1900123"/>
          <a:ext cx="157303" cy="370289"/>
        </a:xfrm>
        <a:prstGeom prst="rightArrow">
          <a:avLst>
            <a:gd name="adj1" fmla="val 60000"/>
            <a:gd name="adj2" fmla="val 50000"/>
          </a:avLst>
        </a:prstGeom>
        <a:solidFill>
          <a:schemeClr val="accent3">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b="1" kern="1200"/>
        </a:p>
      </dsp:txBody>
      <dsp:txXfrm>
        <a:off x="4665111" y="1973836"/>
        <a:ext cx="110112" cy="222173"/>
      </dsp:txXfrm>
    </dsp:sp>
    <dsp:sp modelId="{D35C4360-1D77-44FE-8810-C265EB372609}">
      <dsp:nvSpPr>
        <dsp:cNvPr id="0" name=""/>
        <dsp:cNvSpPr/>
      </dsp:nvSpPr>
      <dsp:spPr>
        <a:xfrm>
          <a:off x="4896537" y="1550908"/>
          <a:ext cx="1089085" cy="1089085"/>
        </a:xfrm>
        <a:prstGeom prst="ellipse">
          <a:avLst/>
        </a:prstGeom>
        <a:solidFill>
          <a:schemeClr val="accent3">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zh-CN" altLang="en-US" sz="2000" b="1" kern="1200" dirty="0" smtClean="0"/>
            <a:t>低开销</a:t>
          </a:r>
          <a:endParaRPr lang="zh-CN" altLang="en-US" sz="2000" b="1" kern="1200" dirty="0"/>
        </a:p>
      </dsp:txBody>
      <dsp:txXfrm>
        <a:off x="5056030" y="1710401"/>
        <a:ext cx="770099" cy="770099"/>
      </dsp:txXfrm>
    </dsp:sp>
    <dsp:sp modelId="{5F931C7B-46B2-4F40-914F-82E18BB0C088}">
      <dsp:nvSpPr>
        <dsp:cNvPr id="0" name=""/>
        <dsp:cNvSpPr/>
      </dsp:nvSpPr>
      <dsp:spPr>
        <a:xfrm rot="5461048">
          <a:off x="3747121" y="2780924"/>
          <a:ext cx="89007" cy="370289"/>
        </a:xfrm>
        <a:prstGeom prst="rightArrow">
          <a:avLst>
            <a:gd name="adj1" fmla="val 60000"/>
            <a:gd name="adj2" fmla="val 50000"/>
          </a:avLst>
        </a:prstGeom>
        <a:solidFill>
          <a:schemeClr val="accent4">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b="1" kern="1200"/>
        </a:p>
      </dsp:txBody>
      <dsp:txXfrm rot="10800000">
        <a:off x="3760709" y="2841633"/>
        <a:ext cx="62305" cy="222173"/>
      </dsp:txXfrm>
    </dsp:sp>
    <dsp:sp modelId="{DEA47CC7-8E59-4475-BBA2-5E83E5AB30FB}">
      <dsp:nvSpPr>
        <dsp:cNvPr id="0" name=""/>
        <dsp:cNvSpPr/>
      </dsp:nvSpPr>
      <dsp:spPr>
        <a:xfrm>
          <a:off x="3235877" y="3052458"/>
          <a:ext cx="1089085" cy="1089085"/>
        </a:xfrm>
        <a:prstGeom prst="ellipse">
          <a:avLst/>
        </a:prstGeom>
        <a:solidFill>
          <a:schemeClr val="accent4">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zh-CN" altLang="en-US" sz="2000" b="1" kern="1200" dirty="0" smtClean="0"/>
            <a:t>不同并行平台</a:t>
          </a:r>
          <a:endParaRPr lang="zh-CN" altLang="en-US" sz="2000" b="1" kern="1200" dirty="0"/>
        </a:p>
      </dsp:txBody>
      <dsp:txXfrm>
        <a:off x="3395370" y="3211951"/>
        <a:ext cx="770099" cy="770099"/>
      </dsp:txXfrm>
    </dsp:sp>
    <dsp:sp modelId="{5D2761EC-633E-402A-8CB2-217B2186CD89}">
      <dsp:nvSpPr>
        <dsp:cNvPr id="0" name=""/>
        <dsp:cNvSpPr/>
      </dsp:nvSpPr>
      <dsp:spPr>
        <a:xfrm rot="10800000">
          <a:off x="2853446" y="1886450"/>
          <a:ext cx="114245" cy="370289"/>
        </a:xfrm>
        <a:prstGeom prst="rightArrow">
          <a:avLst>
            <a:gd name="adj1" fmla="val 60000"/>
            <a:gd name="adj2" fmla="val 50000"/>
          </a:avLst>
        </a:prstGeom>
        <a:solidFill>
          <a:schemeClr val="accent5">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b="1" kern="1200"/>
        </a:p>
      </dsp:txBody>
      <dsp:txXfrm rot="10800000">
        <a:off x="2887719" y="1960508"/>
        <a:ext cx="79972" cy="222173"/>
      </dsp:txXfrm>
    </dsp:sp>
    <dsp:sp modelId="{336C3AF9-66C2-4793-9D0B-516AF255D137}">
      <dsp:nvSpPr>
        <dsp:cNvPr id="0" name=""/>
        <dsp:cNvSpPr/>
      </dsp:nvSpPr>
      <dsp:spPr>
        <a:xfrm>
          <a:off x="1710471" y="1527052"/>
          <a:ext cx="1089085" cy="1089085"/>
        </a:xfrm>
        <a:prstGeom prst="ellipse">
          <a:avLst/>
        </a:prstGeom>
        <a:solidFill>
          <a:schemeClr val="accent5">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zh-CN" altLang="en-US" sz="2000" b="1" kern="1200" dirty="0" smtClean="0"/>
            <a:t>可选模块进程布局</a:t>
          </a:r>
          <a:endParaRPr lang="zh-CN" altLang="en-US" sz="2000" b="1" kern="1200" dirty="0"/>
        </a:p>
      </dsp:txBody>
      <dsp:txXfrm>
        <a:off x="1869964" y="1686545"/>
        <a:ext cx="770099" cy="77009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928EA-8B7F-4760-9A25-C7738E08103E}"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3A60-49E4-4887-AFB5-8B306AFC7972}" type="slidenum">
              <a:rPr lang="zh-CN" altLang="en-US" smtClean="0"/>
              <a:t>‹#›</a:t>
            </a:fld>
            <a:endParaRPr lang="zh-CN" altLang="en-US"/>
          </a:p>
        </p:txBody>
      </p:sp>
    </p:spTree>
    <p:extLst>
      <p:ext uri="{BB962C8B-B14F-4D97-AF65-F5344CB8AC3E}">
        <p14:creationId xmlns:p14="http://schemas.microsoft.com/office/powerpoint/2010/main" val="398262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A5055-5A92-443A-A6C9-26104F8432E8}" type="slidenum">
              <a:rPr lang="zh-CN" altLang="en-US" smtClean="0"/>
              <a:pPr/>
              <a:t>9</a:t>
            </a:fld>
            <a:endParaRPr lang="zh-CN" altLang="en-US"/>
          </a:p>
        </p:txBody>
      </p:sp>
    </p:spTree>
    <p:extLst>
      <p:ext uri="{BB962C8B-B14F-4D97-AF65-F5344CB8AC3E}">
        <p14:creationId xmlns:p14="http://schemas.microsoft.com/office/powerpoint/2010/main" val="424935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A5055-5A92-443A-A6C9-26104F8432E8}" type="slidenum">
              <a:rPr lang="zh-CN" altLang="en-US" smtClean="0"/>
              <a:pPr/>
              <a:t>18</a:t>
            </a:fld>
            <a:endParaRPr lang="zh-CN" altLang="en-US"/>
          </a:p>
        </p:txBody>
      </p:sp>
    </p:spTree>
    <p:extLst>
      <p:ext uri="{BB962C8B-B14F-4D97-AF65-F5344CB8AC3E}">
        <p14:creationId xmlns:p14="http://schemas.microsoft.com/office/powerpoint/2010/main" val="149408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A5055-5A92-443A-A6C9-26104F8432E8}" type="slidenum">
              <a:rPr lang="zh-CN" altLang="en-US" smtClean="0"/>
              <a:pPr/>
              <a:t>19</a:t>
            </a:fld>
            <a:endParaRPr lang="zh-CN" altLang="en-US"/>
          </a:p>
        </p:txBody>
      </p:sp>
    </p:spTree>
    <p:extLst>
      <p:ext uri="{BB962C8B-B14F-4D97-AF65-F5344CB8AC3E}">
        <p14:creationId xmlns:p14="http://schemas.microsoft.com/office/powerpoint/2010/main" val="396857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A5055-5A92-443A-A6C9-26104F8432E8}" type="slidenum">
              <a:rPr lang="zh-CN" altLang="en-US" smtClean="0"/>
              <a:pPr/>
              <a:t>24</a:t>
            </a:fld>
            <a:endParaRPr lang="zh-CN" altLang="en-US"/>
          </a:p>
        </p:txBody>
      </p:sp>
    </p:spTree>
    <p:extLst>
      <p:ext uri="{BB962C8B-B14F-4D97-AF65-F5344CB8AC3E}">
        <p14:creationId xmlns:p14="http://schemas.microsoft.com/office/powerpoint/2010/main" val="3581033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A5055-5A92-443A-A6C9-26104F8432E8}" type="slidenum">
              <a:rPr lang="zh-CN" altLang="en-US" smtClean="0"/>
              <a:pPr/>
              <a:t>25</a:t>
            </a:fld>
            <a:endParaRPr lang="zh-CN" altLang="en-US"/>
          </a:p>
        </p:txBody>
      </p:sp>
    </p:spTree>
    <p:extLst>
      <p:ext uri="{BB962C8B-B14F-4D97-AF65-F5344CB8AC3E}">
        <p14:creationId xmlns:p14="http://schemas.microsoft.com/office/powerpoint/2010/main" val="113413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A5055-5A92-443A-A6C9-26104F8432E8}" type="slidenum">
              <a:rPr lang="zh-CN" altLang="en-US" smtClean="0"/>
              <a:pPr/>
              <a:t>26</a:t>
            </a:fld>
            <a:endParaRPr lang="zh-CN" altLang="en-US"/>
          </a:p>
        </p:txBody>
      </p:sp>
    </p:spTree>
    <p:extLst>
      <p:ext uri="{BB962C8B-B14F-4D97-AF65-F5344CB8AC3E}">
        <p14:creationId xmlns:p14="http://schemas.microsoft.com/office/powerpoint/2010/main" val="374616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902573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65163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43378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71043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02942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85161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53494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129692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67583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84033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859703D-BCCB-40E9-BD5D-DDC68559FF1B}"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92987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9703D-BCCB-40E9-BD5D-DDC68559FF1B}" type="datetimeFigureOut">
              <a:rPr lang="zh-CN" altLang="en-US" smtClean="0"/>
              <a:t>2019/3/20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4DA19-A2FD-404D-AB44-822C48A596E6}" type="slidenum">
              <a:rPr lang="zh-CN" altLang="en-US" smtClean="0"/>
              <a:t>‹#›</a:t>
            </a:fld>
            <a:endParaRPr lang="zh-CN" altLang="en-US"/>
          </a:p>
        </p:txBody>
      </p:sp>
    </p:spTree>
    <p:extLst>
      <p:ext uri="{BB962C8B-B14F-4D97-AF65-F5344CB8AC3E}">
        <p14:creationId xmlns:p14="http://schemas.microsoft.com/office/powerpoint/2010/main" val="3794201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hart" Target="../charts/chart1.xml"/><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bin"/><Relationship Id="rId18" Type="http://schemas.openxmlformats.org/officeDocument/2006/relationships/image" Target="../media/image41.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38.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vml"/><Relationship Id="rId6" Type="http://schemas.openxmlformats.org/officeDocument/2006/relationships/image" Target="../media/image35.wmf"/><Relationship Id="rId11" Type="http://schemas.openxmlformats.org/officeDocument/2006/relationships/oleObject" Target="../embeddings/oleObject5.bin"/><Relationship Id="rId24" Type="http://schemas.openxmlformats.org/officeDocument/2006/relationships/image" Target="../media/image44.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37.wmf"/><Relationship Id="rId19" Type="http://schemas.openxmlformats.org/officeDocument/2006/relationships/oleObject" Target="../embeddings/oleObject9.bin"/><Relationship Id="rId4" Type="http://schemas.openxmlformats.org/officeDocument/2006/relationships/image" Target="../media/image34.wmf"/><Relationship Id="rId9" Type="http://schemas.openxmlformats.org/officeDocument/2006/relationships/oleObject" Target="../embeddings/oleObject4.bin"/><Relationship Id="rId14" Type="http://schemas.openxmlformats.org/officeDocument/2006/relationships/image" Target="../media/image39.wmf"/><Relationship Id="rId22" Type="http://schemas.openxmlformats.org/officeDocument/2006/relationships/image" Target="../media/image43.wmf"/></Relationships>
</file>

<file path=ppt/slides/_rels/slide2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8.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3.wmf"/><Relationship Id="rId5" Type="http://schemas.openxmlformats.org/officeDocument/2006/relationships/oleObject" Target="../embeddings/oleObject10.bin"/><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58071"/>
            <a:ext cx="9144000" cy="4216256"/>
          </a:xfrm>
        </p:spPr>
        <p:txBody>
          <a:bodyPr anchor="ctr">
            <a:normAutofit/>
          </a:bodyPr>
          <a:lstStyle/>
          <a:p>
            <a:r>
              <a:rPr lang="en-US" altLang="zh-CN" b="1" dirty="0" smtClean="0">
                <a:latin typeface="+mn-lt"/>
              </a:rPr>
              <a:t>BCC_CSM</a:t>
            </a:r>
            <a:r>
              <a:rPr lang="zh-CN" altLang="en-US" b="1" dirty="0" smtClean="0">
                <a:latin typeface="+mn-lt"/>
              </a:rPr>
              <a:t>耦合模式在神威太湖之</a:t>
            </a:r>
            <a:r>
              <a:rPr lang="zh-CN" altLang="en-US" b="1" dirty="0" smtClean="0">
                <a:latin typeface="+mn-lt"/>
              </a:rPr>
              <a:t>光大型机上</a:t>
            </a:r>
            <a:r>
              <a:rPr lang="zh-CN" altLang="en-US" b="1" dirty="0" smtClean="0">
                <a:latin typeface="+mn-lt"/>
              </a:rPr>
              <a:t>的</a:t>
            </a:r>
            <a:r>
              <a:rPr lang="zh-CN" altLang="en-US" b="1" dirty="0" smtClean="0">
                <a:latin typeface="+mn-lt"/>
              </a:rPr>
              <a:t>移植</a:t>
            </a:r>
            <a:r>
              <a:rPr lang="en-US" altLang="zh-CN" b="1" dirty="0" smtClean="0">
                <a:latin typeface="+mn-lt"/>
              </a:rPr>
              <a:t/>
            </a:r>
            <a:br>
              <a:rPr lang="en-US" altLang="zh-CN" b="1" dirty="0" smtClean="0">
                <a:latin typeface="+mn-lt"/>
              </a:rPr>
            </a:br>
            <a:r>
              <a:rPr lang="en-US" altLang="zh-CN" dirty="0">
                <a:latin typeface="+mn-lt"/>
              </a:rPr>
              <a:t/>
            </a:r>
            <a:br>
              <a:rPr lang="en-US" altLang="zh-CN" dirty="0">
                <a:latin typeface="+mn-lt"/>
              </a:rPr>
            </a:br>
            <a:r>
              <a:rPr lang="zh-CN" altLang="en-US" sz="4000" dirty="0" smtClean="0">
                <a:latin typeface="+mn-lt"/>
              </a:rPr>
              <a:t>清华大学</a:t>
            </a:r>
            <a:r>
              <a:rPr lang="en-US" altLang="zh-CN" sz="4000" dirty="0" smtClean="0">
                <a:latin typeface="+mn-lt"/>
              </a:rPr>
              <a:t/>
            </a:r>
            <a:br>
              <a:rPr lang="en-US" altLang="zh-CN" sz="4000" dirty="0" smtClean="0">
                <a:latin typeface="+mn-lt"/>
              </a:rPr>
            </a:br>
            <a:r>
              <a:rPr lang="zh-CN" altLang="en-US" sz="4000" dirty="0" smtClean="0">
                <a:latin typeface="+mn-lt"/>
              </a:rPr>
              <a:t>薛巍</a:t>
            </a:r>
            <a:r>
              <a:rPr lang="en-US" altLang="zh-CN" sz="4000" dirty="0" smtClean="0">
                <a:latin typeface="+mn-lt"/>
              </a:rPr>
              <a:t/>
            </a:r>
            <a:br>
              <a:rPr lang="en-US" altLang="zh-CN" sz="4000" dirty="0" smtClean="0">
                <a:latin typeface="+mn-lt"/>
              </a:rPr>
            </a:br>
            <a:r>
              <a:rPr lang="en-US" altLang="zh-CN" sz="4000" dirty="0" smtClean="0">
                <a:latin typeface="+mn-lt"/>
              </a:rPr>
              <a:t>2019-03-20</a:t>
            </a:r>
            <a:endParaRPr lang="zh-CN" altLang="en-US" sz="4000" dirty="0">
              <a:latin typeface="+mn-lt"/>
            </a:endParaRPr>
          </a:p>
        </p:txBody>
      </p:sp>
      <p:sp>
        <p:nvSpPr>
          <p:cNvPr id="4" name="Shape 77"/>
          <p:cNvSpPr txBox="1">
            <a:spLocks/>
          </p:cNvSpPr>
          <p:nvPr/>
        </p:nvSpPr>
        <p:spPr>
          <a:xfrm>
            <a:off x="0" y="-26150"/>
            <a:ext cx="12192000" cy="964109"/>
          </a:xfrm>
          <a:prstGeom prst="rect">
            <a:avLst/>
          </a:prstGeom>
          <a:solidFill>
            <a:srgbClr val="9024EF"/>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800" b="1" kern="1200">
                <a:solidFill>
                  <a:schemeClr val="tx1"/>
                </a:solidFill>
                <a:latin typeface="等线"/>
                <a:ea typeface="等线"/>
                <a:cs typeface="等线"/>
                <a:sym typeface="等线"/>
              </a:defRPr>
            </a:lvl1pPr>
          </a:lstStyle>
          <a:p>
            <a:pPr>
              <a:defRPr sz="1800" b="0">
                <a:solidFill>
                  <a:srgbClr val="000000"/>
                </a:solidFill>
              </a:defRPr>
            </a:pPr>
            <a:r>
              <a:rPr lang="en-US" altLang="zh-CN" sz="2800" dirty="0" smtClean="0">
                <a:solidFill>
                  <a:srgbClr val="FFFFFF"/>
                </a:solidFill>
              </a:rPr>
              <a:t>2016</a:t>
            </a:r>
            <a:r>
              <a:rPr lang="zh-CN" altLang="en-US" sz="2800" dirty="0" smtClean="0">
                <a:solidFill>
                  <a:srgbClr val="FFFFFF"/>
                </a:solidFill>
              </a:rPr>
              <a:t>年国家气候中心数值模式发展专项课题进展汇报</a:t>
            </a:r>
            <a:endParaRPr lang="zh-CN" altLang="en-US" sz="2800" dirty="0">
              <a:solidFill>
                <a:srgbClr val="FFFFFF"/>
              </a:solidFill>
            </a:endParaRPr>
          </a:p>
        </p:txBody>
      </p:sp>
    </p:spTree>
    <p:extLst>
      <p:ext uri="{BB962C8B-B14F-4D97-AF65-F5344CB8AC3E}">
        <p14:creationId xmlns:p14="http://schemas.microsoft.com/office/powerpoint/2010/main" val="277591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7808"/>
            <a:ext cx="10515600" cy="1325563"/>
          </a:xfrm>
        </p:spPr>
        <p:txBody>
          <a:bodyPr/>
          <a:lstStyle/>
          <a:p>
            <a:r>
              <a:rPr lang="en-US" altLang="zh-CN" dirty="0" smtClean="0"/>
              <a:t>1. </a:t>
            </a:r>
            <a:r>
              <a:rPr lang="zh-CN" altLang="en-US" dirty="0" smtClean="0"/>
              <a:t>移植工作进展</a:t>
            </a:r>
            <a:endParaRPr lang="zh-CN" altLang="en-US" dirty="0"/>
          </a:p>
        </p:txBody>
      </p:sp>
      <p:sp>
        <p:nvSpPr>
          <p:cNvPr id="3" name="内容占位符 2"/>
          <p:cNvSpPr>
            <a:spLocks noGrp="1"/>
          </p:cNvSpPr>
          <p:nvPr>
            <p:ph idx="1"/>
          </p:nvPr>
        </p:nvSpPr>
        <p:spPr>
          <a:xfrm>
            <a:off x="838200" y="1393371"/>
            <a:ext cx="10515600" cy="4648655"/>
          </a:xfrm>
        </p:spPr>
        <p:txBody>
          <a:bodyPr>
            <a:normAutofit/>
          </a:bodyPr>
          <a:lstStyle/>
          <a:p>
            <a:r>
              <a:rPr lang="en-US" altLang="zh-CN" dirty="0" smtClean="0"/>
              <a:t>BCC_CSM</a:t>
            </a:r>
            <a:r>
              <a:rPr lang="zh-CN" altLang="en-US" dirty="0" smtClean="0"/>
              <a:t>耦合模式在神威太湖之光上的主</a:t>
            </a:r>
            <a:r>
              <a:rPr lang="zh-CN" altLang="en-US" dirty="0" smtClean="0"/>
              <a:t>核移植</a:t>
            </a:r>
            <a:endParaRPr lang="en-US" altLang="zh-CN" dirty="0" smtClean="0"/>
          </a:p>
          <a:p>
            <a:pPr lvl="1"/>
            <a:r>
              <a:rPr lang="zh-CN" altLang="en-US" dirty="0" smtClean="0"/>
              <a:t>重构模式编译运行环境</a:t>
            </a:r>
            <a:endParaRPr lang="en-US" altLang="zh-CN" dirty="0" smtClean="0"/>
          </a:p>
          <a:p>
            <a:pPr lvl="1"/>
            <a:r>
              <a:rPr lang="zh-CN" altLang="en-US" dirty="0"/>
              <a:t>改写</a:t>
            </a:r>
            <a:r>
              <a:rPr lang="zh-CN" altLang="en-US" dirty="0" smtClean="0"/>
              <a:t>了模式代码不支持的</a:t>
            </a:r>
            <a:r>
              <a:rPr lang="en-US" altLang="zh-CN" dirty="0" err="1"/>
              <a:t>selected_real_kind</a:t>
            </a:r>
            <a:r>
              <a:rPr lang="en-US" altLang="zh-CN" dirty="0"/>
              <a:t>(24) </a:t>
            </a:r>
            <a:r>
              <a:rPr lang="zh-CN" altLang="en-US" dirty="0" smtClean="0"/>
              <a:t>相关代码段</a:t>
            </a:r>
            <a:endParaRPr lang="en-US" altLang="zh-CN" dirty="0" smtClean="0"/>
          </a:p>
          <a:p>
            <a:pPr lvl="1"/>
            <a:r>
              <a:rPr lang="zh-CN" altLang="en-US" dirty="0" smtClean="0"/>
              <a:t>改写了神威编译器不支持的</a:t>
            </a:r>
            <a:r>
              <a:rPr lang="en-US" altLang="zh-CN" dirty="0" smtClean="0"/>
              <a:t>Fortran</a:t>
            </a:r>
            <a:r>
              <a:rPr lang="zh-CN" altLang="en-US" dirty="0" smtClean="0"/>
              <a:t>语法，修正了强制类型转换代码</a:t>
            </a:r>
            <a:endParaRPr lang="en-US" altLang="zh-CN" dirty="0"/>
          </a:p>
          <a:p>
            <a:pPr lvl="1"/>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38346486"/>
              </p:ext>
            </p:extLst>
          </p:nvPr>
        </p:nvGraphicFramePr>
        <p:xfrm>
          <a:off x="968201" y="3268217"/>
          <a:ext cx="10466417" cy="2773809"/>
        </p:xfrm>
        <a:graphic>
          <a:graphicData uri="http://schemas.openxmlformats.org/drawingml/2006/table">
            <a:tbl>
              <a:tblPr firstRow="1" firstCol="1" bandRow="1">
                <a:tableStyleId>{5C22544A-7EE6-4342-B048-85BDC9FD1C3A}</a:tableStyleId>
              </a:tblPr>
              <a:tblGrid>
                <a:gridCol w="10466417">
                  <a:extLst>
                    <a:ext uri="{9D8B030D-6E8A-4147-A177-3AD203B41FA5}">
                      <a16:colId xmlns:a16="http://schemas.microsoft.com/office/drawing/2014/main" val="3373299088"/>
                    </a:ext>
                  </a:extLst>
                </a:gridCol>
              </a:tblGrid>
              <a:tr h="2773809">
                <a:tc>
                  <a:txBody>
                    <a:bodyPr/>
                    <a:lstStyle/>
                    <a:p>
                      <a:pPr marL="228600" indent="279400" algn="just">
                        <a:spcAft>
                          <a:spcPts val="0"/>
                        </a:spcAft>
                      </a:pPr>
                      <a:r>
                        <a:rPr lang="en-US" sz="2400" kern="100" dirty="0">
                          <a:effectLst/>
                        </a:rPr>
                        <a:t>REAL(r8), PARAMETER    ::                        &amp;   </a:t>
                      </a:r>
                      <a:endParaRPr lang="zh-CN" sz="2000" kern="100" dirty="0">
                        <a:effectLst/>
                      </a:endParaRPr>
                    </a:p>
                    <a:p>
                      <a:pPr marL="228600" indent="279400" algn="just">
                        <a:spcAft>
                          <a:spcPts val="0"/>
                        </a:spcAft>
                      </a:pPr>
                      <a:r>
                        <a:rPr lang="en-US" sz="2400" kern="100" dirty="0">
                          <a:effectLst/>
                        </a:rPr>
                        <a:t>       !</a:t>
                      </a:r>
                      <a:r>
                        <a:rPr lang="en-US" sz="2400" kern="100" dirty="0" err="1" smtClean="0">
                          <a:effectLst/>
                        </a:rPr>
                        <a:t>wuli</a:t>
                      </a:r>
                      <a:r>
                        <a:rPr lang="en-US" sz="2400" kern="100" dirty="0" smtClean="0">
                          <a:effectLst/>
                        </a:rPr>
                        <a:t> </a:t>
                      </a:r>
                      <a:r>
                        <a:rPr lang="en-US" sz="2400" kern="100" dirty="0">
                          <a:effectLst/>
                        </a:rPr>
                        <a:t>pi      = 2.*ASIN(1.),                  &amp; ! half the unit circle (radians)</a:t>
                      </a:r>
                      <a:endParaRPr lang="zh-CN" sz="2000" kern="100" dirty="0">
                        <a:effectLst/>
                      </a:endParaRPr>
                    </a:p>
                    <a:p>
                      <a:pPr marL="228600" indent="279400" algn="just">
                        <a:spcAft>
                          <a:spcPts val="0"/>
                        </a:spcAft>
                      </a:pPr>
                      <a:r>
                        <a:rPr lang="en-US" sz="2400" kern="100" dirty="0">
                          <a:effectLst/>
                        </a:rPr>
                        <a:t>       pi      = 3.1415926535897932384626433832795028841971, &amp; ! half the unit circle (radians)</a:t>
                      </a:r>
                      <a:endParaRPr lang="zh-CN" sz="2000" kern="100" dirty="0">
                        <a:effectLst/>
                      </a:endParaRPr>
                    </a:p>
                    <a:p>
                      <a:pPr marL="228600" indent="279400" algn="just">
                        <a:spcAft>
                          <a:spcPts val="0"/>
                        </a:spcAft>
                      </a:pPr>
                      <a:r>
                        <a:rPr lang="en-US" sz="2400" kern="100" dirty="0">
                          <a:effectLst/>
                        </a:rPr>
                        <a:t>       deg2rad = pi/180.                         ! conversion factor from degrees to radians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4107298"/>
                  </a:ext>
                </a:extLst>
              </a:tr>
            </a:tbl>
          </a:graphicData>
        </a:graphic>
      </p:graphicFrame>
    </p:spTree>
    <p:extLst>
      <p:ext uri="{BB962C8B-B14F-4D97-AF65-F5344CB8AC3E}">
        <p14:creationId xmlns:p14="http://schemas.microsoft.com/office/powerpoint/2010/main" val="2934509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7808"/>
            <a:ext cx="10515600" cy="1325563"/>
          </a:xfrm>
        </p:spPr>
        <p:txBody>
          <a:bodyPr/>
          <a:lstStyle/>
          <a:p>
            <a:r>
              <a:rPr lang="en-US" altLang="zh-CN" dirty="0" smtClean="0"/>
              <a:t>1. </a:t>
            </a:r>
            <a:r>
              <a:rPr lang="zh-CN" altLang="en-US" dirty="0" smtClean="0"/>
              <a:t>移植工作进展</a:t>
            </a:r>
            <a:endParaRPr lang="zh-CN" altLang="en-US" dirty="0"/>
          </a:p>
        </p:txBody>
      </p:sp>
      <p:sp>
        <p:nvSpPr>
          <p:cNvPr id="3" name="内容占位符 2"/>
          <p:cNvSpPr>
            <a:spLocks noGrp="1"/>
          </p:cNvSpPr>
          <p:nvPr>
            <p:ph idx="1"/>
          </p:nvPr>
        </p:nvSpPr>
        <p:spPr>
          <a:xfrm>
            <a:off x="838200" y="1393371"/>
            <a:ext cx="10515600" cy="4648655"/>
          </a:xfrm>
        </p:spPr>
        <p:txBody>
          <a:bodyPr>
            <a:normAutofit/>
          </a:bodyPr>
          <a:lstStyle/>
          <a:p>
            <a:r>
              <a:rPr lang="en-US" altLang="zh-CN" dirty="0" smtClean="0"/>
              <a:t>BCC_CSM</a:t>
            </a:r>
            <a:r>
              <a:rPr lang="zh-CN" altLang="en-US" dirty="0" smtClean="0"/>
              <a:t>耦合模式在神威太湖之光上的主</a:t>
            </a:r>
            <a:r>
              <a:rPr lang="zh-CN" altLang="en-US" dirty="0" smtClean="0"/>
              <a:t>核移植</a:t>
            </a:r>
            <a:endParaRPr lang="en-US" altLang="zh-CN" dirty="0" smtClean="0"/>
          </a:p>
          <a:p>
            <a:pPr lvl="1"/>
            <a:r>
              <a:rPr lang="zh-CN" altLang="en-US" dirty="0" smtClean="0"/>
              <a:t>改写了海冰</a:t>
            </a:r>
            <a:r>
              <a:rPr lang="en-US" altLang="zh-CN" dirty="0" err="1" smtClean="0"/>
              <a:t>namelist</a:t>
            </a:r>
            <a:r>
              <a:rPr lang="zh-CN" altLang="en-US" dirty="0" smtClean="0"/>
              <a:t>文件不能正确读取的问题</a:t>
            </a:r>
            <a:endParaRPr lang="en-US" altLang="zh-CN" dirty="0" smtClean="0"/>
          </a:p>
          <a:p>
            <a:pPr lvl="1"/>
            <a:r>
              <a:rPr lang="zh-CN" altLang="en-US" dirty="0" smtClean="0"/>
              <a:t>改正了</a:t>
            </a:r>
            <a:r>
              <a:rPr lang="en-US" altLang="zh-CN" dirty="0" smtClean="0"/>
              <a:t>physics/cam1/phys_gmean.F90</a:t>
            </a:r>
            <a:r>
              <a:rPr lang="zh-CN" altLang="en-US" dirty="0" smtClean="0"/>
              <a:t>的数组越界问题</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44439396"/>
              </p:ext>
            </p:extLst>
          </p:nvPr>
        </p:nvGraphicFramePr>
        <p:xfrm>
          <a:off x="973542" y="2898662"/>
          <a:ext cx="10244916" cy="3400537"/>
        </p:xfrm>
        <a:graphic>
          <a:graphicData uri="http://schemas.openxmlformats.org/drawingml/2006/table">
            <a:tbl>
              <a:tblPr firstRow="1" firstCol="1" bandRow="1">
                <a:tableStyleId>{5C22544A-7EE6-4342-B048-85BDC9FD1C3A}</a:tableStyleId>
              </a:tblPr>
              <a:tblGrid>
                <a:gridCol w="10244916">
                  <a:extLst>
                    <a:ext uri="{9D8B030D-6E8A-4147-A177-3AD203B41FA5}">
                      <a16:colId xmlns:a16="http://schemas.microsoft.com/office/drawing/2014/main" val="4159021532"/>
                    </a:ext>
                  </a:extLst>
                </a:gridCol>
              </a:tblGrid>
              <a:tr h="3400537">
                <a:tc>
                  <a:txBody>
                    <a:bodyPr/>
                    <a:lstStyle/>
                    <a:p>
                      <a:pPr marL="228600" indent="279400" algn="just">
                        <a:spcAft>
                          <a:spcPts val="0"/>
                        </a:spcAft>
                      </a:pPr>
                      <a:r>
                        <a:rPr lang="en-US" sz="2400" kern="100" dirty="0">
                          <a:effectLst/>
                        </a:rPr>
                        <a:t>physics/cam1/check_energy.F90:369:    call </a:t>
                      </a:r>
                      <a:r>
                        <a:rPr lang="en-US" sz="2400" kern="100" dirty="0" err="1">
                          <a:effectLst/>
                        </a:rPr>
                        <a:t>gmean</a:t>
                      </a:r>
                      <a:r>
                        <a:rPr lang="en-US" sz="2400" kern="100" dirty="0">
                          <a:effectLst/>
                        </a:rPr>
                        <a:t>(</a:t>
                      </a:r>
                      <a:r>
                        <a:rPr lang="en-US" sz="2400" kern="100" dirty="0" err="1">
                          <a:effectLst/>
                        </a:rPr>
                        <a:t>te</a:t>
                      </a:r>
                      <a:r>
                        <a:rPr lang="en-US" sz="2400" kern="100" dirty="0">
                          <a:effectLst/>
                        </a:rPr>
                        <a:t>, </a:t>
                      </a:r>
                      <a:r>
                        <a:rPr lang="en-US" sz="2400" kern="100" dirty="0" err="1">
                          <a:effectLst/>
                        </a:rPr>
                        <a:t>te_glob</a:t>
                      </a:r>
                      <a:r>
                        <a:rPr lang="en-US" sz="2400" kern="100" dirty="0">
                          <a:effectLst/>
                        </a:rPr>
                        <a:t>, 3)</a:t>
                      </a:r>
                      <a:endParaRPr lang="zh-CN" sz="2000" kern="100" dirty="0">
                        <a:effectLst/>
                      </a:endParaRPr>
                    </a:p>
                    <a:p>
                      <a:pPr marL="228600" indent="279400" algn="just">
                        <a:spcAft>
                          <a:spcPts val="0"/>
                        </a:spcAft>
                      </a:pPr>
                      <a:r>
                        <a:rPr lang="en-US" sz="2400" kern="100" dirty="0">
                          <a:effectLst/>
                        </a:rPr>
                        <a:t>physics/cam1/ghg_surfvals.F90:839:    call </a:t>
                      </a:r>
                      <a:r>
                        <a:rPr lang="en-US" sz="2400" kern="100" dirty="0" err="1">
                          <a:effectLst/>
                        </a:rPr>
                        <a:t>gmean</a:t>
                      </a:r>
                      <a:r>
                        <a:rPr lang="en-US" sz="2400" kern="100" dirty="0">
                          <a:effectLst/>
                        </a:rPr>
                        <a:t>(</a:t>
                      </a:r>
                      <a:r>
                        <a:rPr lang="en-US" sz="2400" kern="100" dirty="0" err="1">
                          <a:effectLst/>
                        </a:rPr>
                        <a:t>te</a:t>
                      </a:r>
                      <a:r>
                        <a:rPr lang="en-US" sz="2400" kern="100" dirty="0">
                          <a:effectLst/>
                        </a:rPr>
                        <a:t>, </a:t>
                      </a:r>
                      <a:r>
                        <a:rPr lang="en-US" sz="2400" kern="100" dirty="0" err="1">
                          <a:effectLst/>
                        </a:rPr>
                        <a:t>carb_glob</a:t>
                      </a:r>
                      <a:r>
                        <a:rPr lang="en-US" sz="2400" kern="100" dirty="0">
                          <a:effectLst/>
                        </a:rPr>
                        <a:t>, 1)</a:t>
                      </a:r>
                      <a:endParaRPr lang="zh-CN" sz="2000" kern="100" dirty="0">
                        <a:effectLst/>
                      </a:endParaRPr>
                    </a:p>
                    <a:p>
                      <a:pPr marL="228600" indent="279400" algn="just">
                        <a:spcAft>
                          <a:spcPts val="0"/>
                        </a:spcAft>
                      </a:pPr>
                      <a:r>
                        <a:rPr lang="en-US" sz="2400" kern="100" dirty="0">
                          <a:effectLst/>
                        </a:rPr>
                        <a:t> </a:t>
                      </a:r>
                      <a:endParaRPr lang="zh-CN" sz="2000" kern="100" dirty="0">
                        <a:effectLst/>
                      </a:endParaRPr>
                    </a:p>
                    <a:p>
                      <a:pPr marL="228600" indent="279400" algn="just">
                        <a:spcAft>
                          <a:spcPts val="0"/>
                        </a:spcAft>
                      </a:pPr>
                      <a:r>
                        <a:rPr lang="en-US" sz="2400" kern="100" dirty="0" smtClean="0">
                          <a:effectLst/>
                        </a:rPr>
                        <a:t>subroutine </a:t>
                      </a:r>
                      <a:r>
                        <a:rPr lang="en-US" sz="2400" kern="100" dirty="0" err="1">
                          <a:effectLst/>
                        </a:rPr>
                        <a:t>gmean</a:t>
                      </a:r>
                      <a:r>
                        <a:rPr lang="en-US" sz="2400" kern="100" dirty="0">
                          <a:effectLst/>
                        </a:rPr>
                        <a:t> (</a:t>
                      </a:r>
                      <a:r>
                        <a:rPr lang="en-US" sz="2400" kern="100" dirty="0" err="1">
                          <a:effectLst/>
                        </a:rPr>
                        <a:t>arr</a:t>
                      </a:r>
                      <a:r>
                        <a:rPr lang="en-US" sz="2400" kern="100" dirty="0">
                          <a:effectLst/>
                        </a:rPr>
                        <a:t>, </a:t>
                      </a:r>
                      <a:r>
                        <a:rPr lang="en-US" sz="2400" kern="100" dirty="0" err="1">
                          <a:effectLst/>
                        </a:rPr>
                        <a:t>arr_gmean</a:t>
                      </a:r>
                      <a:r>
                        <a:rPr lang="en-US" sz="2400" kern="100" dirty="0">
                          <a:effectLst/>
                        </a:rPr>
                        <a:t>, </a:t>
                      </a:r>
                      <a:r>
                        <a:rPr lang="en-US" sz="2400" kern="100" dirty="0" err="1">
                          <a:effectLst/>
                        </a:rPr>
                        <a:t>nflds</a:t>
                      </a:r>
                      <a:r>
                        <a:rPr lang="en-US" sz="2400" kern="100" dirty="0">
                          <a:effectLst/>
                        </a:rPr>
                        <a:t>)</a:t>
                      </a:r>
                      <a:endParaRPr lang="zh-CN" sz="2000" kern="100" dirty="0">
                        <a:effectLst/>
                      </a:endParaRPr>
                    </a:p>
                    <a:p>
                      <a:pPr marL="228600" indent="279400" algn="just">
                        <a:spcAft>
                          <a:spcPts val="0"/>
                        </a:spcAft>
                      </a:pPr>
                      <a:r>
                        <a:rPr lang="en-US" sz="2400" kern="100" dirty="0">
                          <a:effectLst/>
                        </a:rPr>
                        <a:t>#if ( defined SPMD )</a:t>
                      </a:r>
                      <a:endParaRPr lang="zh-CN" sz="2000" kern="100" dirty="0">
                        <a:effectLst/>
                      </a:endParaRPr>
                    </a:p>
                    <a:p>
                      <a:pPr marL="228600" indent="279400" algn="just">
                        <a:spcAft>
                          <a:spcPts val="0"/>
                        </a:spcAft>
                      </a:pPr>
                      <a:r>
                        <a:rPr lang="en-US" sz="2400" kern="100" dirty="0">
                          <a:effectLst/>
                        </a:rPr>
                        <a:t>!</a:t>
                      </a:r>
                      <a:r>
                        <a:rPr lang="en-US" sz="2400" kern="100" dirty="0" err="1">
                          <a:effectLst/>
                        </a:rPr>
                        <a:t>xuz</a:t>
                      </a:r>
                      <a:r>
                        <a:rPr lang="en-US" sz="2400" kern="100" dirty="0">
                          <a:effectLst/>
                        </a:rPr>
                        <a:t> </a:t>
                      </a:r>
                      <a:r>
                        <a:rPr lang="en-US" sz="2400" kern="100" dirty="0" smtClean="0">
                          <a:effectLst/>
                        </a:rPr>
                        <a:t>call </a:t>
                      </a:r>
                      <a:r>
                        <a:rPr lang="en-US" sz="2400" kern="100" dirty="0" err="1">
                          <a:effectLst/>
                        </a:rPr>
                        <a:t>mpibcast</a:t>
                      </a:r>
                      <a:r>
                        <a:rPr lang="en-US" sz="2400" kern="100" dirty="0">
                          <a:effectLst/>
                        </a:rPr>
                        <a:t> (</a:t>
                      </a:r>
                      <a:r>
                        <a:rPr lang="en-US" sz="2400" kern="100" dirty="0" err="1">
                          <a:effectLst/>
                        </a:rPr>
                        <a:t>arr_gmean</a:t>
                      </a:r>
                      <a:r>
                        <a:rPr lang="en-US" sz="2400" kern="100" dirty="0">
                          <a:effectLst/>
                        </a:rPr>
                        <a:t>, 3, mpir8, 0, </a:t>
                      </a:r>
                      <a:r>
                        <a:rPr lang="en-US" sz="2400" kern="100" dirty="0" err="1">
                          <a:effectLst/>
                        </a:rPr>
                        <a:t>mpicom</a:t>
                      </a:r>
                      <a:r>
                        <a:rPr lang="en-US" sz="2400" kern="100" dirty="0">
                          <a:effectLst/>
                        </a:rPr>
                        <a:t>)</a:t>
                      </a:r>
                      <a:endParaRPr lang="zh-CN" sz="2000" kern="100" dirty="0">
                        <a:effectLst/>
                      </a:endParaRPr>
                    </a:p>
                    <a:p>
                      <a:pPr marL="228600" indent="279400" algn="just">
                        <a:spcAft>
                          <a:spcPts val="0"/>
                        </a:spcAft>
                      </a:pPr>
                      <a:r>
                        <a:rPr lang="en-US" sz="2400" kern="100" dirty="0">
                          <a:effectLst/>
                        </a:rPr>
                        <a:t>       </a:t>
                      </a:r>
                      <a:r>
                        <a:rPr lang="en-US" sz="2400" kern="100" dirty="0" smtClean="0">
                          <a:effectLst/>
                        </a:rPr>
                        <a:t> call </a:t>
                      </a:r>
                      <a:r>
                        <a:rPr lang="en-US" sz="2400" kern="100" dirty="0" err="1">
                          <a:effectLst/>
                        </a:rPr>
                        <a:t>mpibcast</a:t>
                      </a:r>
                      <a:r>
                        <a:rPr lang="en-US" sz="2400" kern="100" dirty="0">
                          <a:effectLst/>
                        </a:rPr>
                        <a:t> (</a:t>
                      </a:r>
                      <a:r>
                        <a:rPr lang="en-US" sz="2400" kern="100" dirty="0" err="1">
                          <a:effectLst/>
                        </a:rPr>
                        <a:t>arr_gmean</a:t>
                      </a:r>
                      <a:r>
                        <a:rPr lang="en-US" sz="2400" kern="100" dirty="0">
                          <a:effectLst/>
                        </a:rPr>
                        <a:t>, </a:t>
                      </a:r>
                      <a:r>
                        <a:rPr lang="en-US" sz="2400" kern="100" dirty="0" err="1">
                          <a:effectLst/>
                        </a:rPr>
                        <a:t>nflds</a:t>
                      </a:r>
                      <a:r>
                        <a:rPr lang="en-US" sz="2400" kern="100" dirty="0">
                          <a:effectLst/>
                        </a:rPr>
                        <a:t>, mpir8, 0, </a:t>
                      </a:r>
                      <a:r>
                        <a:rPr lang="en-US" sz="2400" kern="100" dirty="0" err="1">
                          <a:effectLst/>
                        </a:rPr>
                        <a:t>mpicom</a:t>
                      </a:r>
                      <a:r>
                        <a:rPr lang="en-US" sz="2400" kern="100" dirty="0">
                          <a:effectLst/>
                        </a:rPr>
                        <a:t>)</a:t>
                      </a:r>
                      <a:endParaRPr lang="zh-CN" sz="2000" kern="100" dirty="0">
                        <a:effectLst/>
                      </a:endParaRPr>
                    </a:p>
                    <a:p>
                      <a:pPr marL="228600" indent="279400" algn="just">
                        <a:spcAft>
                          <a:spcPts val="0"/>
                        </a:spcAft>
                      </a:pPr>
                      <a:r>
                        <a:rPr lang="en-US" sz="2400" kern="100" dirty="0">
                          <a:effectLst/>
                        </a:rPr>
                        <a:t>#</a:t>
                      </a:r>
                      <a:r>
                        <a:rPr lang="en-US" sz="2400" kern="100" dirty="0" err="1">
                          <a:effectLst/>
                        </a:rPr>
                        <a:t>endif</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6876602"/>
                  </a:ext>
                </a:extLst>
              </a:tr>
            </a:tbl>
          </a:graphicData>
        </a:graphic>
      </p:graphicFrame>
    </p:spTree>
    <p:extLst>
      <p:ext uri="{BB962C8B-B14F-4D97-AF65-F5344CB8AC3E}">
        <p14:creationId xmlns:p14="http://schemas.microsoft.com/office/powerpoint/2010/main" val="682932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7808"/>
            <a:ext cx="10515600" cy="1325563"/>
          </a:xfrm>
        </p:spPr>
        <p:txBody>
          <a:bodyPr/>
          <a:lstStyle/>
          <a:p>
            <a:r>
              <a:rPr lang="en-US" altLang="zh-CN" dirty="0" smtClean="0"/>
              <a:t>1. </a:t>
            </a:r>
            <a:r>
              <a:rPr lang="zh-CN" altLang="en-US" dirty="0" smtClean="0"/>
              <a:t>验证工作进展</a:t>
            </a:r>
            <a:endParaRPr lang="zh-CN" altLang="en-US" dirty="0"/>
          </a:p>
        </p:txBody>
      </p:sp>
      <p:sp>
        <p:nvSpPr>
          <p:cNvPr id="3" name="内容占位符 2"/>
          <p:cNvSpPr>
            <a:spLocks noGrp="1"/>
          </p:cNvSpPr>
          <p:nvPr>
            <p:ph idx="1"/>
          </p:nvPr>
        </p:nvSpPr>
        <p:spPr>
          <a:xfrm>
            <a:off x="838200" y="1393371"/>
            <a:ext cx="10515600" cy="4648655"/>
          </a:xfrm>
        </p:spPr>
        <p:txBody>
          <a:bodyPr>
            <a:normAutofit/>
          </a:bodyPr>
          <a:lstStyle/>
          <a:p>
            <a:r>
              <a:rPr lang="en-US" altLang="zh-CN" sz="3600" dirty="0" smtClean="0"/>
              <a:t>BCC_CSM</a:t>
            </a:r>
            <a:r>
              <a:rPr lang="zh-CN" altLang="en-US" sz="3600" dirty="0" smtClean="0"/>
              <a:t>耦合模式神威版本的正确性</a:t>
            </a:r>
            <a:r>
              <a:rPr lang="zh-CN" altLang="en-US" sz="3600" dirty="0" smtClean="0"/>
              <a:t>验证</a:t>
            </a:r>
            <a:endParaRPr lang="en-US" altLang="zh-CN" sz="3600" dirty="0" smtClean="0"/>
          </a:p>
          <a:p>
            <a:pPr lvl="1"/>
            <a:r>
              <a:rPr lang="zh-CN" altLang="en-US" sz="3200" dirty="0" smtClean="0"/>
              <a:t>初步验证通过</a:t>
            </a:r>
            <a:endParaRPr lang="en-US" altLang="zh-CN" sz="3200" dirty="0" smtClean="0"/>
          </a:p>
          <a:p>
            <a:pPr lvl="2"/>
            <a:r>
              <a:rPr lang="zh-CN" altLang="en-US" sz="2800" dirty="0" smtClean="0"/>
              <a:t>与</a:t>
            </a:r>
            <a:r>
              <a:rPr lang="en-US" altLang="zh-CN" sz="2800" dirty="0" smtClean="0"/>
              <a:t>x86</a:t>
            </a:r>
            <a:r>
              <a:rPr lang="zh-CN" altLang="en-US" sz="2800" dirty="0" smtClean="0"/>
              <a:t>环境的测试结果相比，不同变量的模拟结果有相似</a:t>
            </a:r>
            <a:r>
              <a:rPr lang="en-US" altLang="zh-CN" sz="2800" dirty="0" smtClean="0"/>
              <a:t>pattern</a:t>
            </a:r>
            <a:r>
              <a:rPr lang="zh-CN" altLang="en-US" sz="2800" dirty="0" smtClean="0"/>
              <a:t>和相对较小的误差，模拟偏差不随积分时间增加</a:t>
            </a:r>
            <a:r>
              <a:rPr lang="zh-CN" altLang="en-US" sz="2800" dirty="0" smtClean="0"/>
              <a:t>增大</a:t>
            </a:r>
            <a:endParaRPr lang="en-US" altLang="zh-CN" sz="2800" dirty="0" smtClean="0"/>
          </a:p>
          <a:p>
            <a:pPr lvl="2"/>
            <a:r>
              <a:rPr lang="en-US" altLang="zh-CN" sz="2800" dirty="0">
                <a:ea typeface="黑体" panose="02010609060101010101" pitchFamily="49" charset="-122"/>
              </a:rPr>
              <a:t>BCC_CSM2-MR</a:t>
            </a:r>
            <a:r>
              <a:rPr lang="zh-CN" altLang="en-US" sz="2800" dirty="0">
                <a:ea typeface="黑体" panose="02010609060101010101" pitchFamily="49" charset="-122"/>
              </a:rPr>
              <a:t>耦合模式历史</a:t>
            </a:r>
            <a:r>
              <a:rPr lang="zh-CN" altLang="en-US" sz="2800" dirty="0" smtClean="0">
                <a:ea typeface="黑体" panose="02010609060101010101" pitchFamily="49" charset="-122"/>
              </a:rPr>
              <a:t>试验</a:t>
            </a:r>
            <a:r>
              <a:rPr lang="en-US" altLang="zh-CN" sz="2800" dirty="0" smtClean="0">
                <a:ea typeface="黑体" panose="02010609060101010101" pitchFamily="49" charset="-122"/>
              </a:rPr>
              <a:t/>
            </a:r>
            <a:br>
              <a:rPr lang="en-US" altLang="zh-CN" sz="2800" dirty="0" smtClean="0">
                <a:ea typeface="黑体" panose="02010609060101010101" pitchFamily="49" charset="-122"/>
              </a:rPr>
            </a:br>
            <a:r>
              <a:rPr lang="zh-CN" altLang="en-US" sz="2800" dirty="0" smtClean="0">
                <a:latin typeface="等线" panose="02010600030101010101" pitchFamily="2" charset="-122"/>
                <a:ea typeface="等线" panose="02010600030101010101" pitchFamily="2" charset="-122"/>
              </a:rPr>
              <a:t>（目前模拟</a:t>
            </a:r>
            <a:r>
              <a:rPr lang="en-US" altLang="zh-CN" sz="2800" dirty="0" smtClean="0">
                <a:latin typeface="等线" panose="02010600030101010101" pitchFamily="2" charset="-122"/>
                <a:ea typeface="等线" panose="02010600030101010101" pitchFamily="2" charset="-122"/>
              </a:rPr>
              <a:t>4</a:t>
            </a:r>
            <a:r>
              <a:rPr lang="zh-CN" altLang="en-US" sz="2800" dirty="0">
                <a:latin typeface="等线" panose="02010600030101010101" pitchFamily="2" charset="-122"/>
                <a:ea typeface="等线" panose="02010600030101010101" pitchFamily="2" charset="-122"/>
              </a:rPr>
              <a:t>个</a:t>
            </a:r>
            <a:r>
              <a:rPr lang="zh-CN" altLang="en-US" sz="2800" dirty="0" smtClean="0">
                <a:latin typeface="等线" panose="02010600030101010101" pitchFamily="2" charset="-122"/>
                <a:ea typeface="等线" panose="02010600030101010101" pitchFamily="2" charset="-122"/>
              </a:rPr>
              <a:t>月，对月平均结果进行验证</a:t>
            </a:r>
            <a:r>
              <a:rPr lang="zh-CN" altLang="en-US" sz="2800" dirty="0" smtClean="0">
                <a:latin typeface="等线" panose="02010600030101010101" pitchFamily="2" charset="-122"/>
                <a:ea typeface="等线" panose="02010600030101010101" pitchFamily="2" charset="-122"/>
              </a:rPr>
              <a:t>）</a:t>
            </a:r>
            <a:endParaRPr lang="en-US" altLang="zh-CN" sz="2800" dirty="0" smtClean="0">
              <a:latin typeface="等线" panose="02010600030101010101" pitchFamily="2" charset="-122"/>
              <a:ea typeface="等线" panose="02010600030101010101" pitchFamily="2" charset="-122"/>
            </a:endParaRPr>
          </a:p>
          <a:p>
            <a:pPr lvl="1"/>
            <a:endParaRPr lang="en-US" altLang="zh-CN" sz="3200" dirty="0" smtClean="0">
              <a:latin typeface="等线" panose="02010600030101010101" pitchFamily="2" charset="-122"/>
              <a:ea typeface="等线" panose="02010600030101010101" pitchFamily="2" charset="-122"/>
            </a:endParaRPr>
          </a:p>
          <a:p>
            <a:pPr lvl="1"/>
            <a:r>
              <a:rPr lang="zh-CN" altLang="en-US" sz="3200" dirty="0" smtClean="0">
                <a:latin typeface="等线" panose="02010600030101010101" pitchFamily="2" charset="-122"/>
                <a:ea typeface="等线" panose="02010600030101010101" pitchFamily="2" charset="-122"/>
              </a:rPr>
              <a:t>计算性能较低，仅为</a:t>
            </a:r>
            <a:r>
              <a:rPr lang="en-US" altLang="zh-CN" sz="3200" dirty="0" smtClean="0">
                <a:latin typeface="等线" panose="02010600030101010101" pitchFamily="2" charset="-122"/>
                <a:ea typeface="等线" panose="02010600030101010101" pitchFamily="2" charset="-122"/>
              </a:rPr>
              <a:t>x86</a:t>
            </a:r>
            <a:r>
              <a:rPr lang="zh-CN" altLang="en-US" sz="3200" dirty="0" smtClean="0">
                <a:latin typeface="等线" panose="02010600030101010101" pitchFamily="2" charset="-122"/>
                <a:ea typeface="等线" panose="02010600030101010101" pitchFamily="2" charset="-122"/>
              </a:rPr>
              <a:t>版本相同并行度计算性能的</a:t>
            </a:r>
            <a:r>
              <a:rPr lang="en-US" altLang="zh-CN" sz="3200" dirty="0" smtClean="0">
                <a:latin typeface="等线" panose="02010600030101010101" pitchFamily="2" charset="-122"/>
                <a:ea typeface="等线" panose="02010600030101010101" pitchFamily="2" charset="-122"/>
              </a:rPr>
              <a:t>1/6</a:t>
            </a:r>
            <a:endParaRPr lang="en-US" altLang="zh-CN" sz="3200" dirty="0">
              <a:latin typeface="等线" panose="02010600030101010101" pitchFamily="2" charset="-122"/>
              <a:ea typeface="等线" panose="02010600030101010101" pitchFamily="2" charset="-122"/>
            </a:endParaRPr>
          </a:p>
          <a:p>
            <a:pPr lvl="1"/>
            <a:endParaRPr lang="en-US" altLang="zh-CN" sz="3200" dirty="0"/>
          </a:p>
          <a:p>
            <a:endParaRPr lang="zh-CN" altLang="en-US" sz="3600" dirty="0"/>
          </a:p>
        </p:txBody>
      </p:sp>
    </p:spTree>
    <p:extLst>
      <p:ext uri="{BB962C8B-B14F-4D97-AF65-F5344CB8AC3E}">
        <p14:creationId xmlns:p14="http://schemas.microsoft.com/office/powerpoint/2010/main" val="241952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310" y="118382"/>
            <a:ext cx="11264889" cy="1325563"/>
          </a:xfrm>
        </p:spPr>
        <p:txBody>
          <a:bodyPr/>
          <a:lstStyle/>
          <a:p>
            <a:r>
              <a:rPr lang="zh-CN" altLang="en-US" dirty="0" smtClean="0"/>
              <a:t>模拟结果验证</a:t>
            </a:r>
            <a:r>
              <a:rPr lang="zh-CN" altLang="en-US" dirty="0" smtClean="0"/>
              <a:t>（月</a:t>
            </a:r>
            <a:r>
              <a:rPr lang="zh-CN" altLang="en-US" dirty="0" smtClean="0"/>
              <a:t>降水偏差）</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5463" y="1286238"/>
            <a:ext cx="4785270" cy="2853191"/>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880111" y="1286238"/>
            <a:ext cx="4758860" cy="2853191"/>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895463" y="4054293"/>
            <a:ext cx="4785270" cy="2968716"/>
          </a:xfrm>
          <a:prstGeom prst="rect">
            <a:avLst/>
          </a:prstGeom>
          <a:noFill/>
          <a:ln>
            <a:noFill/>
          </a:ln>
        </p:spPr>
      </p:pic>
      <p:pic>
        <p:nvPicPr>
          <p:cNvPr id="7" name="图片 6"/>
          <p:cNvPicPr/>
          <p:nvPr/>
        </p:nvPicPr>
        <p:blipFill>
          <a:blip r:embed="rId5">
            <a:extLst>
              <a:ext uri="{28A0092B-C50C-407E-A947-70E740481C1C}">
                <a14:useLocalDpi xmlns:a14="http://schemas.microsoft.com/office/drawing/2010/main" val="0"/>
              </a:ext>
            </a:extLst>
          </a:blip>
          <a:srcRect/>
          <a:stretch>
            <a:fillRect/>
          </a:stretch>
        </p:blipFill>
        <p:spPr bwMode="auto">
          <a:xfrm>
            <a:off x="5880111" y="4133169"/>
            <a:ext cx="4758860" cy="2889840"/>
          </a:xfrm>
          <a:prstGeom prst="rect">
            <a:avLst/>
          </a:prstGeom>
          <a:noFill/>
          <a:ln>
            <a:noFill/>
          </a:ln>
        </p:spPr>
      </p:pic>
    </p:spTree>
    <p:extLst>
      <p:ext uri="{BB962C8B-B14F-4D97-AF65-F5344CB8AC3E}">
        <p14:creationId xmlns:p14="http://schemas.microsoft.com/office/powerpoint/2010/main" val="2395020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486" y="103868"/>
            <a:ext cx="12079514" cy="1325563"/>
          </a:xfrm>
        </p:spPr>
        <p:txBody>
          <a:bodyPr/>
          <a:lstStyle/>
          <a:p>
            <a:r>
              <a:rPr lang="zh-CN" altLang="en-US" dirty="0" smtClean="0"/>
              <a:t>模拟结果验证</a:t>
            </a:r>
            <a:r>
              <a:rPr lang="zh-CN" altLang="en-US" dirty="0" smtClean="0"/>
              <a:t>（顶层</a:t>
            </a:r>
            <a:r>
              <a:rPr lang="zh-CN" altLang="en-US" dirty="0" smtClean="0"/>
              <a:t>水汽偏差）</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3970" y="1327835"/>
            <a:ext cx="4559281" cy="2767911"/>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920033" y="1327835"/>
            <a:ext cx="4559281" cy="2535016"/>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1113970" y="3937409"/>
            <a:ext cx="4710884" cy="2767911"/>
          </a:xfrm>
          <a:prstGeom prst="rect">
            <a:avLst/>
          </a:prstGeom>
          <a:noFill/>
          <a:ln>
            <a:noFill/>
          </a:ln>
        </p:spPr>
      </p:pic>
      <p:pic>
        <p:nvPicPr>
          <p:cNvPr id="7" name="图片 6"/>
          <p:cNvPicPr/>
          <p:nvPr/>
        </p:nvPicPr>
        <p:blipFill>
          <a:blip r:embed="rId5">
            <a:extLst>
              <a:ext uri="{28A0092B-C50C-407E-A947-70E740481C1C}">
                <a14:useLocalDpi xmlns:a14="http://schemas.microsoft.com/office/drawing/2010/main" val="0"/>
              </a:ext>
            </a:extLst>
          </a:blip>
          <a:srcRect/>
          <a:stretch>
            <a:fillRect/>
          </a:stretch>
        </p:blipFill>
        <p:spPr bwMode="auto">
          <a:xfrm>
            <a:off x="5920033" y="3882325"/>
            <a:ext cx="4710884" cy="2663371"/>
          </a:xfrm>
          <a:prstGeom prst="rect">
            <a:avLst/>
          </a:prstGeom>
          <a:noFill/>
          <a:ln>
            <a:noFill/>
          </a:ln>
        </p:spPr>
      </p:pic>
    </p:spTree>
    <p:extLst>
      <p:ext uri="{BB962C8B-B14F-4D97-AF65-F5344CB8AC3E}">
        <p14:creationId xmlns:p14="http://schemas.microsoft.com/office/powerpoint/2010/main" val="24041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486" y="103868"/>
            <a:ext cx="12079514" cy="1325563"/>
          </a:xfrm>
        </p:spPr>
        <p:txBody>
          <a:bodyPr/>
          <a:lstStyle/>
          <a:p>
            <a:r>
              <a:rPr lang="zh-CN" altLang="en-US" dirty="0" smtClean="0"/>
              <a:t>模拟结果验证</a:t>
            </a:r>
            <a:r>
              <a:rPr lang="zh-CN" altLang="en-US" dirty="0" smtClean="0"/>
              <a:t>（月顶层</a:t>
            </a:r>
            <a:r>
              <a:rPr lang="zh-CN" altLang="en-US" dirty="0" smtClean="0"/>
              <a:t>气温偏差）</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585016" y="1183141"/>
            <a:ext cx="4756241" cy="2880860"/>
          </a:xfrm>
          <a:prstGeom prst="rect">
            <a:avLst/>
          </a:prstGeom>
          <a:noFill/>
          <a:ln>
            <a:noFill/>
          </a:ln>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585016" y="4064001"/>
            <a:ext cx="4756241" cy="2663370"/>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5577932" y="1183142"/>
            <a:ext cx="4756240" cy="2880860"/>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5577932" y="4064002"/>
            <a:ext cx="4756240" cy="2663370"/>
          </a:xfrm>
          <a:prstGeom prst="rect">
            <a:avLst/>
          </a:prstGeom>
          <a:noFill/>
          <a:ln>
            <a:noFill/>
          </a:ln>
        </p:spPr>
      </p:pic>
      <p:sp>
        <p:nvSpPr>
          <p:cNvPr id="3" name="文本框 2"/>
          <p:cNvSpPr txBox="1"/>
          <p:nvPr/>
        </p:nvSpPr>
        <p:spPr>
          <a:xfrm>
            <a:off x="348583" y="6265706"/>
            <a:ext cx="11251798"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400" dirty="0" smtClean="0"/>
              <a:t>第</a:t>
            </a:r>
            <a:r>
              <a:rPr lang="en-US" altLang="zh-CN" sz="2400" dirty="0" smtClean="0"/>
              <a:t>2/3</a:t>
            </a:r>
            <a:r>
              <a:rPr lang="zh-CN" altLang="en-US" sz="2400" dirty="0" smtClean="0"/>
              <a:t>月北半球温度有较大偏差，第</a:t>
            </a:r>
            <a:r>
              <a:rPr lang="en-US" altLang="zh-CN" sz="2400" dirty="0" smtClean="0"/>
              <a:t>4</a:t>
            </a:r>
            <a:r>
              <a:rPr lang="zh-CN" altLang="en-US" sz="2400" dirty="0" smtClean="0"/>
              <a:t>月偏差降低，没有随积分时间偏差增大的趋势</a:t>
            </a:r>
            <a:endParaRPr lang="zh-CN" altLang="en-US" sz="2400" dirty="0"/>
          </a:p>
        </p:txBody>
      </p:sp>
    </p:spTree>
    <p:extLst>
      <p:ext uri="{BB962C8B-B14F-4D97-AF65-F5344CB8AC3E}">
        <p14:creationId xmlns:p14="http://schemas.microsoft.com/office/powerpoint/2010/main" val="132963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7808"/>
            <a:ext cx="10515600" cy="1325563"/>
          </a:xfrm>
        </p:spPr>
        <p:txBody>
          <a:bodyPr/>
          <a:lstStyle/>
          <a:p>
            <a:r>
              <a:rPr lang="zh-CN" altLang="en-US" dirty="0" smtClean="0"/>
              <a:t>验证工作进展</a:t>
            </a:r>
            <a:endParaRPr lang="zh-CN" altLang="en-US" dirty="0"/>
          </a:p>
        </p:txBody>
      </p:sp>
      <p:sp>
        <p:nvSpPr>
          <p:cNvPr id="3" name="内容占位符 2"/>
          <p:cNvSpPr>
            <a:spLocks noGrp="1"/>
          </p:cNvSpPr>
          <p:nvPr>
            <p:ph idx="1"/>
          </p:nvPr>
        </p:nvSpPr>
        <p:spPr>
          <a:xfrm>
            <a:off x="838200" y="1393371"/>
            <a:ext cx="10515600" cy="4648655"/>
          </a:xfrm>
        </p:spPr>
        <p:txBody>
          <a:bodyPr>
            <a:normAutofit/>
          </a:bodyPr>
          <a:lstStyle/>
          <a:p>
            <a:r>
              <a:rPr lang="zh-CN" altLang="zh-CN" sz="3600" dirty="0"/>
              <a:t>利用</a:t>
            </a:r>
            <a:r>
              <a:rPr lang="zh-CN" altLang="en-US" sz="3600" dirty="0"/>
              <a:t>派</a:t>
            </a:r>
            <a:r>
              <a:rPr lang="en-US" altLang="zh-CN" sz="3600" dirty="0"/>
              <a:t>-</a:t>
            </a:r>
            <a:r>
              <a:rPr lang="zh-CN" altLang="en-US" sz="3600" dirty="0"/>
              <a:t>曙光上</a:t>
            </a:r>
            <a:r>
              <a:rPr lang="zh-CN" altLang="zh-CN" sz="3600" dirty="0"/>
              <a:t>短期集合验证方案完成</a:t>
            </a:r>
            <a:r>
              <a:rPr lang="en-US" altLang="zh-CN" sz="3600" dirty="0"/>
              <a:t>BCC_CSM CMIP6</a:t>
            </a:r>
            <a:r>
              <a:rPr lang="zh-CN" altLang="zh-CN" sz="3600" dirty="0" smtClean="0"/>
              <a:t>版本</a:t>
            </a:r>
            <a:r>
              <a:rPr lang="zh-CN" altLang="en-US" sz="3600" dirty="0" smtClean="0"/>
              <a:t>移植</a:t>
            </a:r>
            <a:r>
              <a:rPr lang="zh-CN" altLang="zh-CN" sz="3600" dirty="0" smtClean="0"/>
              <a:t>正确性</a:t>
            </a:r>
            <a:endParaRPr lang="en-US" altLang="zh-CN" sz="3600" dirty="0"/>
          </a:p>
          <a:p>
            <a:pPr lvl="1"/>
            <a:r>
              <a:rPr lang="zh-CN" altLang="en-US" sz="3200" dirty="0"/>
              <a:t>可靠</a:t>
            </a:r>
            <a:r>
              <a:rPr lang="zh-CN" altLang="en-US" sz="3200" dirty="0" smtClean="0"/>
              <a:t>地验证移植正确性大家关注比较少，但确是地球系统模式面临的挑战之一</a:t>
            </a:r>
            <a:endParaRPr lang="en-US" altLang="zh-CN" sz="3200" dirty="0" smtClean="0"/>
          </a:p>
          <a:p>
            <a:pPr lvl="1"/>
            <a:endParaRPr lang="en-US" altLang="zh-CN" sz="3200" dirty="0" smtClean="0"/>
          </a:p>
        </p:txBody>
      </p:sp>
      <p:pic>
        <p:nvPicPr>
          <p:cNvPr id="4" name="图片 3"/>
          <p:cNvPicPr>
            <a:picLocks noChangeAspect="1"/>
          </p:cNvPicPr>
          <p:nvPr/>
        </p:nvPicPr>
        <p:blipFill>
          <a:blip r:embed="rId2"/>
          <a:stretch>
            <a:fillRect/>
          </a:stretch>
        </p:blipFill>
        <p:spPr>
          <a:xfrm>
            <a:off x="838200" y="3558000"/>
            <a:ext cx="5170229" cy="2944400"/>
          </a:xfrm>
          <a:prstGeom prst="rect">
            <a:avLst/>
          </a:prstGeom>
        </p:spPr>
      </p:pic>
      <p:pic>
        <p:nvPicPr>
          <p:cNvPr id="5" name="图片 4"/>
          <p:cNvPicPr>
            <a:picLocks noChangeAspect="1"/>
          </p:cNvPicPr>
          <p:nvPr/>
        </p:nvPicPr>
        <p:blipFill>
          <a:blip r:embed="rId3"/>
          <a:stretch>
            <a:fillRect/>
          </a:stretch>
        </p:blipFill>
        <p:spPr>
          <a:xfrm>
            <a:off x="6096000" y="3121000"/>
            <a:ext cx="4426425" cy="3381400"/>
          </a:xfrm>
          <a:prstGeom prst="rect">
            <a:avLst/>
          </a:prstGeom>
        </p:spPr>
      </p:pic>
    </p:spTree>
    <p:extLst>
      <p:ext uri="{BB962C8B-B14F-4D97-AF65-F5344CB8AC3E}">
        <p14:creationId xmlns:p14="http://schemas.microsoft.com/office/powerpoint/2010/main" val="3321140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7808"/>
            <a:ext cx="10515600" cy="1325563"/>
          </a:xfrm>
        </p:spPr>
        <p:txBody>
          <a:bodyPr/>
          <a:lstStyle/>
          <a:p>
            <a:r>
              <a:rPr lang="zh-CN" altLang="en-US" dirty="0" smtClean="0"/>
              <a:t>验证工作进展</a:t>
            </a:r>
            <a:endParaRPr lang="zh-CN" altLang="en-US" dirty="0"/>
          </a:p>
        </p:txBody>
      </p:sp>
      <p:sp>
        <p:nvSpPr>
          <p:cNvPr id="3" name="内容占位符 2"/>
          <p:cNvSpPr>
            <a:spLocks noGrp="1"/>
          </p:cNvSpPr>
          <p:nvPr>
            <p:ph idx="1"/>
          </p:nvPr>
        </p:nvSpPr>
        <p:spPr>
          <a:xfrm>
            <a:off x="838200" y="1393371"/>
            <a:ext cx="10515600" cy="4648655"/>
          </a:xfrm>
        </p:spPr>
        <p:txBody>
          <a:bodyPr>
            <a:normAutofit/>
          </a:bodyPr>
          <a:lstStyle/>
          <a:p>
            <a:r>
              <a:rPr lang="zh-CN" altLang="zh-CN" sz="3600" dirty="0"/>
              <a:t>利用</a:t>
            </a:r>
            <a:r>
              <a:rPr lang="zh-CN" altLang="en-US" sz="3600" dirty="0"/>
              <a:t>派</a:t>
            </a:r>
            <a:r>
              <a:rPr lang="en-US" altLang="zh-CN" sz="3600" dirty="0"/>
              <a:t>-</a:t>
            </a:r>
            <a:r>
              <a:rPr lang="zh-CN" altLang="en-US" sz="3600" dirty="0"/>
              <a:t>曙光上</a:t>
            </a:r>
            <a:r>
              <a:rPr lang="zh-CN" altLang="zh-CN" sz="3600" dirty="0"/>
              <a:t>短期集合验证方案完成</a:t>
            </a:r>
            <a:r>
              <a:rPr lang="en-US" altLang="zh-CN" sz="3600" dirty="0"/>
              <a:t>BCC_CSM CMIP6</a:t>
            </a:r>
            <a:r>
              <a:rPr lang="zh-CN" altLang="zh-CN" sz="3600" dirty="0" smtClean="0"/>
              <a:t>版本</a:t>
            </a:r>
            <a:r>
              <a:rPr lang="zh-CN" altLang="en-US" sz="3600" dirty="0" smtClean="0"/>
              <a:t>移植</a:t>
            </a:r>
            <a:r>
              <a:rPr lang="zh-CN" altLang="zh-CN" sz="3600" dirty="0" smtClean="0"/>
              <a:t>正确性</a:t>
            </a:r>
            <a:endParaRPr lang="en-US" altLang="zh-CN" sz="3600" dirty="0"/>
          </a:p>
          <a:p>
            <a:pPr lvl="1"/>
            <a:r>
              <a:rPr lang="en-US" altLang="zh-CN" sz="3200" dirty="0" smtClean="0"/>
              <a:t>NCAR</a:t>
            </a:r>
            <a:r>
              <a:rPr lang="zh-CN" altLang="en-US" sz="3200" dirty="0" smtClean="0"/>
              <a:t>提出对初值进行机器精度级的扰动，对编译选项进行调整等开展大量短期集合试验，构建模拟不确定性空间；移植后的模拟结果位于该空间之内认为移植正确</a:t>
            </a:r>
            <a:endParaRPr lang="en-US" altLang="zh-CN" sz="3200" dirty="0" smtClean="0"/>
          </a:p>
          <a:p>
            <a:pPr lvl="1"/>
            <a:r>
              <a:rPr lang="en-US" altLang="zh-CN" sz="3200" dirty="0" smtClean="0"/>
              <a:t>CAM5</a:t>
            </a:r>
            <a:r>
              <a:rPr lang="zh-CN" altLang="en-US" sz="3200" dirty="0" smtClean="0"/>
              <a:t>在神威太湖之光通过了该验证</a:t>
            </a:r>
            <a:endParaRPr lang="en-US" altLang="zh-CN" sz="3200" dirty="0" smtClean="0"/>
          </a:p>
          <a:p>
            <a:pPr lvl="1"/>
            <a:r>
              <a:rPr lang="zh-CN" altLang="en-US" sz="3200" b="1" dirty="0" smtClean="0"/>
              <a:t>希望采用类似方案对</a:t>
            </a:r>
            <a:r>
              <a:rPr lang="en-US" altLang="zh-CN" sz="3200" b="1" dirty="0" smtClean="0"/>
              <a:t>BCC</a:t>
            </a:r>
            <a:r>
              <a:rPr lang="zh-CN" altLang="en-US" sz="3200" b="1" dirty="0" smtClean="0"/>
              <a:t>耦合模式的移植进行验证，这个工作刚刚开始</a:t>
            </a:r>
            <a:endParaRPr lang="en-US" altLang="zh-CN" sz="3200" b="1" dirty="0"/>
          </a:p>
          <a:p>
            <a:endParaRPr lang="zh-CN" altLang="en-US" sz="3600" dirty="0"/>
          </a:p>
        </p:txBody>
      </p:sp>
    </p:spTree>
    <p:extLst>
      <p:ext uri="{BB962C8B-B14F-4D97-AF65-F5344CB8AC3E}">
        <p14:creationId xmlns:p14="http://schemas.microsoft.com/office/powerpoint/2010/main" val="2638566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56" name="文本框 55"/>
          <p:cNvSpPr txBox="1"/>
          <p:nvPr/>
        </p:nvSpPr>
        <p:spPr>
          <a:xfrm>
            <a:off x="3766084" y="1347462"/>
            <a:ext cx="4752528" cy="461665"/>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公共地球系统模式</a:t>
            </a:r>
            <a:r>
              <a:rPr lang="en-US" altLang="zh-CN" sz="2400" dirty="0" smtClean="0">
                <a:latin typeface="华文新魏" panose="02010800040101010101" pitchFamily="2" charset="-122"/>
                <a:ea typeface="华文新魏" panose="02010800040101010101" pitchFamily="2" charset="-122"/>
              </a:rPr>
              <a:t>CESM</a:t>
            </a:r>
            <a:endParaRPr lang="zh-CN" altLang="en-US" sz="2400" dirty="0">
              <a:latin typeface="华文新魏" panose="02010800040101010101" pitchFamily="2" charset="-122"/>
              <a:ea typeface="华文新魏" panose="02010800040101010101" pitchFamily="2" charset="-122"/>
            </a:endParaRPr>
          </a:p>
        </p:txBody>
      </p:sp>
      <p:sp>
        <p:nvSpPr>
          <p:cNvPr id="58" name="矩形 9"/>
          <p:cNvSpPr>
            <a:spLocks noChangeArrowheads="1"/>
          </p:cNvSpPr>
          <p:nvPr/>
        </p:nvSpPr>
        <p:spPr bwMode="auto">
          <a:xfrm rot="16200000">
            <a:off x="1267720" y="3954809"/>
            <a:ext cx="1005403" cy="338554"/>
          </a:xfrm>
          <a:prstGeom prst="rect">
            <a:avLst/>
          </a:prstGeom>
          <a:noFill/>
          <a:ln>
            <a:noFill/>
          </a:ln>
          <a:extLst/>
        </p:spPr>
        <p:txBody>
          <a:bodyPr wrap="none">
            <a:spAutoFit/>
          </a:bodyPr>
          <a:lstStyle/>
          <a:p>
            <a:pPr>
              <a:defRPr/>
            </a:pPr>
            <a:r>
              <a:rPr lang="zh-CN" altLang="en-US" sz="1600" b="1" dirty="0" smtClean="0">
                <a:solidFill>
                  <a:srgbClr val="000000"/>
                </a:solidFill>
                <a:latin typeface="Book Antiqua" panose="02040602050305030304" pitchFamily="18" charset="0"/>
                <a:ea typeface="华文新魏" charset="0"/>
                <a:cs typeface="Comic Sans MS"/>
              </a:rPr>
              <a:t>通信比例</a:t>
            </a:r>
            <a:endParaRPr lang="en-US" altLang="zh-CN" sz="1600" b="1" dirty="0">
              <a:solidFill>
                <a:srgbClr val="000000"/>
              </a:solidFill>
              <a:latin typeface="Book Antiqua" panose="02040602050305030304" pitchFamily="18" charset="0"/>
              <a:ea typeface="华文新魏" charset="0"/>
              <a:cs typeface="Comic Sans MS"/>
            </a:endParaRPr>
          </a:p>
        </p:txBody>
      </p:sp>
      <p:graphicFrame>
        <p:nvGraphicFramePr>
          <p:cNvPr id="59" name="图表 58"/>
          <p:cNvGraphicFramePr>
            <a:graphicFrameLocks/>
          </p:cNvGraphicFramePr>
          <p:nvPr>
            <p:extLst>
              <p:ext uri="{D42A27DB-BD31-4B8C-83A1-F6EECF244321}">
                <p14:modId xmlns:p14="http://schemas.microsoft.com/office/powerpoint/2010/main" val="2392641492"/>
              </p:ext>
            </p:extLst>
          </p:nvPr>
        </p:nvGraphicFramePr>
        <p:xfrm>
          <a:off x="1902260" y="3288118"/>
          <a:ext cx="7848872" cy="1911072"/>
        </p:xfrm>
        <a:graphic>
          <a:graphicData uri="http://schemas.openxmlformats.org/drawingml/2006/chart">
            <c:chart xmlns:c="http://schemas.openxmlformats.org/drawingml/2006/chart" xmlns:r="http://schemas.openxmlformats.org/officeDocument/2006/relationships" r:id="rId3"/>
          </a:graphicData>
        </a:graphic>
      </p:graphicFrame>
      <p:sp>
        <p:nvSpPr>
          <p:cNvPr id="60" name="矩形 9"/>
          <p:cNvSpPr>
            <a:spLocks noChangeArrowheads="1"/>
          </p:cNvSpPr>
          <p:nvPr/>
        </p:nvSpPr>
        <p:spPr bwMode="auto">
          <a:xfrm>
            <a:off x="5502086" y="5075295"/>
            <a:ext cx="595035" cy="338554"/>
          </a:xfrm>
          <a:prstGeom prst="rect">
            <a:avLst/>
          </a:prstGeom>
          <a:noFill/>
          <a:ln>
            <a:noFill/>
          </a:ln>
          <a:extLst/>
        </p:spPr>
        <p:txBody>
          <a:bodyPr wrap="none">
            <a:spAutoFit/>
          </a:bodyPr>
          <a:lstStyle/>
          <a:p>
            <a:pPr>
              <a:defRPr/>
            </a:pPr>
            <a:r>
              <a:rPr lang="zh-CN" altLang="en-US" sz="1600" b="1" dirty="0" smtClean="0">
                <a:solidFill>
                  <a:srgbClr val="000000"/>
                </a:solidFill>
                <a:latin typeface="Book Antiqua" panose="02040602050305030304" pitchFamily="18" charset="0"/>
                <a:ea typeface="华文新魏" charset="0"/>
                <a:cs typeface="Comic Sans MS"/>
              </a:rPr>
              <a:t>进程</a:t>
            </a:r>
            <a:endParaRPr lang="en-US" altLang="zh-CN" sz="1400" b="1" dirty="0">
              <a:solidFill>
                <a:srgbClr val="000000"/>
              </a:solidFill>
              <a:latin typeface="Book Antiqua" panose="02040602050305030304" pitchFamily="18" charset="0"/>
              <a:ea typeface="华文新魏" charset="0"/>
              <a:cs typeface="Comic Sans MS"/>
            </a:endParaRPr>
          </a:p>
        </p:txBody>
      </p:sp>
      <p:pic>
        <p:nvPicPr>
          <p:cNvPr id="61" name="图片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6618" y="3395034"/>
            <a:ext cx="7848871" cy="176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5" descr="D:\hpc\TsingHpc\UQ\workflow\csm概念图\atm\QQ截图20130306210812.png"/>
          <p:cNvPicPr>
            <a:picLocks noChangeAspect="1" noChangeArrowheads="1"/>
          </p:cNvPicPr>
          <p:nvPr/>
        </p:nvPicPr>
        <p:blipFill>
          <a:blip r:embed="rId5"/>
          <a:srcRect/>
          <a:stretch>
            <a:fillRect/>
          </a:stretch>
        </p:blipFill>
        <p:spPr bwMode="auto">
          <a:xfrm>
            <a:off x="2158048" y="1903453"/>
            <a:ext cx="1504844" cy="1335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4" name="Picture 12" descr="D:\hpc\TsingHpc\UQ\workflow\csm概念图\ocn\set5_ANN_SST_HADISST_obsc.png"/>
          <p:cNvPicPr>
            <a:picLocks noChangeAspect="1" noChangeArrowheads="1"/>
          </p:cNvPicPr>
          <p:nvPr/>
        </p:nvPicPr>
        <p:blipFill>
          <a:blip r:embed="rId6"/>
          <a:srcRect/>
          <a:stretch>
            <a:fillRect/>
          </a:stretch>
        </p:blipFill>
        <p:spPr bwMode="auto">
          <a:xfrm>
            <a:off x="4198132" y="1903453"/>
            <a:ext cx="1504844" cy="13370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5" name="Picture 8" descr="D:\hpc\TsingHpc\UQ\workflow\csm概念图\lnd\set2_ANN_SNOWDP_CMC.gif"/>
          <p:cNvPicPr>
            <a:picLocks noChangeAspect="1" noChangeArrowheads="1"/>
          </p:cNvPicPr>
          <p:nvPr/>
        </p:nvPicPr>
        <p:blipFill>
          <a:blip r:embed="rId7"/>
          <a:srcRect/>
          <a:stretch>
            <a:fillRect/>
          </a:stretch>
        </p:blipFill>
        <p:spPr bwMode="auto">
          <a:xfrm>
            <a:off x="6065418" y="1896863"/>
            <a:ext cx="1565639" cy="1335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6" name="图片 65"/>
          <p:cNvPicPr>
            <a:picLocks noChangeAspect="1"/>
          </p:cNvPicPr>
          <p:nvPr/>
        </p:nvPicPr>
        <p:blipFill>
          <a:blip r:embed="rId8"/>
          <a:stretch>
            <a:fillRect/>
          </a:stretch>
        </p:blipFill>
        <p:spPr>
          <a:xfrm>
            <a:off x="8030691" y="1899795"/>
            <a:ext cx="1565639" cy="1341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标题 1"/>
          <p:cNvSpPr>
            <a:spLocks noGrp="1"/>
          </p:cNvSpPr>
          <p:nvPr>
            <p:ph type="title"/>
          </p:nvPr>
        </p:nvSpPr>
        <p:spPr>
          <a:xfrm>
            <a:off x="708891" y="208110"/>
            <a:ext cx="10515600" cy="1325563"/>
          </a:xfrm>
        </p:spPr>
        <p:txBody>
          <a:bodyPr/>
          <a:lstStyle/>
          <a:p>
            <a:r>
              <a:rPr lang="zh-CN" altLang="en-US" dirty="0" smtClean="0"/>
              <a:t>针对进程布局的耦合模式计算性能调优</a:t>
            </a:r>
            <a:endParaRPr lang="zh-CN" altLang="en-US" dirty="0"/>
          </a:p>
        </p:txBody>
      </p:sp>
      <p:sp>
        <p:nvSpPr>
          <p:cNvPr id="28" name="内容占位符 2"/>
          <p:cNvSpPr>
            <a:spLocks noGrp="1"/>
          </p:cNvSpPr>
          <p:nvPr>
            <p:ph idx="1"/>
          </p:nvPr>
        </p:nvSpPr>
        <p:spPr>
          <a:xfrm>
            <a:off x="507652" y="5529621"/>
            <a:ext cx="11269391" cy="1285255"/>
          </a:xfrm>
        </p:spPr>
        <p:txBody>
          <a:bodyPr>
            <a:noAutofit/>
          </a:bodyPr>
          <a:lstStyle/>
          <a:p>
            <a:r>
              <a:rPr lang="zh-CN" altLang="en-US" sz="2400" dirty="0" smtClean="0"/>
              <a:t>能否利用进程数量的优选以及在节点内的映射调整来达到更好的计算性能？</a:t>
            </a:r>
            <a:endParaRPr lang="en-US" altLang="zh-CN" sz="2400" dirty="0" smtClean="0"/>
          </a:p>
          <a:p>
            <a:r>
              <a:rPr lang="zh-CN" altLang="en-US" sz="2400" dirty="0" smtClean="0"/>
              <a:t>如何降低寻找最优方案的成本？</a:t>
            </a:r>
            <a:endParaRPr lang="zh-CN" altLang="en-US" sz="2400" dirty="0"/>
          </a:p>
        </p:txBody>
      </p:sp>
    </p:spTree>
    <p:extLst>
      <p:ext uri="{BB962C8B-B14F-4D97-AF65-F5344CB8AC3E}">
        <p14:creationId xmlns:p14="http://schemas.microsoft.com/office/powerpoint/2010/main" val="290315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22" presetClass="entr" presetSubtype="4"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down)">
                                      <p:cBhvr>
                                        <p:cTn id="19" dur="500"/>
                                        <p:tgtEl>
                                          <p:spTgt spid="5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9"/>
                                        </p:tgtEl>
                                        <p:attrNameLst>
                                          <p:attrName>style.visibility</p:attrName>
                                        </p:attrNameLst>
                                      </p:cBhvr>
                                      <p:to>
                                        <p:strVal val="hidden"/>
                                      </p:to>
                                    </p:set>
                                  </p:childTnLst>
                                </p:cTn>
                              </p:par>
                              <p:par>
                                <p:cTn id="27" presetID="22" presetClass="entr" presetSubtype="1"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Graphic spid="59" grpId="0">
        <p:bldAsOne/>
      </p:bldGraphic>
      <p:bldGraphic spid="59" grpId="1">
        <p:bldAsOne/>
      </p:bldGraphic>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27" name="标题 1"/>
          <p:cNvSpPr>
            <a:spLocks noGrp="1"/>
          </p:cNvSpPr>
          <p:nvPr>
            <p:ph type="title"/>
          </p:nvPr>
        </p:nvSpPr>
        <p:spPr>
          <a:xfrm>
            <a:off x="708891" y="208110"/>
            <a:ext cx="10515600" cy="1325563"/>
          </a:xfrm>
        </p:spPr>
        <p:txBody>
          <a:bodyPr/>
          <a:lstStyle/>
          <a:p>
            <a:r>
              <a:rPr lang="zh-CN" altLang="en-US" dirty="0" smtClean="0"/>
              <a:t>针对进程布局的耦合模式计算性能调优</a:t>
            </a:r>
            <a:endParaRPr lang="zh-CN" altLang="en-US" dirty="0"/>
          </a:p>
        </p:txBody>
      </p:sp>
      <p:sp>
        <p:nvSpPr>
          <p:cNvPr id="28" name="内容占位符 2"/>
          <p:cNvSpPr>
            <a:spLocks noGrp="1"/>
          </p:cNvSpPr>
          <p:nvPr>
            <p:ph idx="1"/>
          </p:nvPr>
        </p:nvSpPr>
        <p:spPr>
          <a:xfrm>
            <a:off x="643723" y="1730507"/>
            <a:ext cx="11269391" cy="555493"/>
          </a:xfrm>
        </p:spPr>
        <p:txBody>
          <a:bodyPr>
            <a:noAutofit/>
          </a:bodyPr>
          <a:lstStyle/>
          <a:p>
            <a:r>
              <a:rPr lang="zh-CN" altLang="en-US" sz="2400" dirty="0" smtClean="0"/>
              <a:t>能否利用进程数量的优选以及在节点内的映射调整来达到更好的计算性能？</a:t>
            </a:r>
            <a:endParaRPr lang="en-US" altLang="zh-CN" sz="2400" dirty="0" smtClean="0"/>
          </a:p>
        </p:txBody>
      </p:sp>
      <p:sp>
        <p:nvSpPr>
          <p:cNvPr id="14" name="内容占位符 2"/>
          <p:cNvSpPr txBox="1">
            <a:spLocks/>
          </p:cNvSpPr>
          <p:nvPr/>
        </p:nvSpPr>
        <p:spPr>
          <a:xfrm>
            <a:off x="600180" y="5713722"/>
            <a:ext cx="11269391" cy="5129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如何降低寻找最优方案的成本？</a:t>
            </a:r>
            <a:r>
              <a:rPr lang="zh-CN" altLang="en-US" sz="2400" b="1" dirty="0" smtClean="0">
                <a:solidFill>
                  <a:srgbClr val="FF0000"/>
                </a:solidFill>
              </a:rPr>
              <a:t>性能建模</a:t>
            </a:r>
            <a:endParaRPr lang="zh-CN" altLang="en-US" sz="2400" b="1" dirty="0">
              <a:solidFill>
                <a:srgbClr val="FF0000"/>
              </a:solidFill>
            </a:endParaRPr>
          </a:p>
        </p:txBody>
      </p:sp>
      <p:graphicFrame>
        <p:nvGraphicFramePr>
          <p:cNvPr id="16" name="图示 15"/>
          <p:cNvGraphicFramePr/>
          <p:nvPr>
            <p:extLst>
              <p:ext uri="{D42A27DB-BD31-4B8C-83A1-F6EECF244321}">
                <p14:modId xmlns:p14="http://schemas.microsoft.com/office/powerpoint/2010/main" val="554847323"/>
              </p:ext>
            </p:extLst>
          </p:nvPr>
        </p:nvGraphicFramePr>
        <p:xfrm>
          <a:off x="764772" y="1631302"/>
          <a:ext cx="7560840" cy="414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7"/>
          <p:cNvSpPr txBox="1"/>
          <p:nvPr/>
        </p:nvSpPr>
        <p:spPr>
          <a:xfrm>
            <a:off x="7875361" y="3177605"/>
            <a:ext cx="2415103"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fontAlgn="auto">
              <a:spcBef>
                <a:spcPts val="0"/>
              </a:spcBef>
              <a:spcAft>
                <a:spcPts val="0"/>
              </a:spcAft>
              <a:defRPr/>
            </a:pPr>
            <a:r>
              <a:rPr lang="zh-CN" altLang="en-US" sz="2400" dirty="0">
                <a:latin typeface="黑体" panose="02010609060101010101" pitchFamily="49" charset="-122"/>
                <a:ea typeface="黑体" panose="02010609060101010101" pitchFamily="49" charset="-122"/>
              </a:rPr>
              <a:t>有效地求解一个多维非线性混合整数规划问题</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3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汇报提纲</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sz="3200" dirty="0" smtClean="0"/>
              <a:t>研究背景</a:t>
            </a:r>
            <a:endParaRPr lang="en-US" altLang="zh-CN" sz="3200" dirty="0" smtClean="0"/>
          </a:p>
          <a:p>
            <a:pPr marL="514350" indent="-514350">
              <a:buFont typeface="+mj-lt"/>
              <a:buAutoNum type="arabicPeriod"/>
            </a:pPr>
            <a:r>
              <a:rPr lang="zh-CN" altLang="en-US" sz="3200" dirty="0" smtClean="0"/>
              <a:t>研究目标</a:t>
            </a:r>
            <a:endParaRPr lang="en-US" altLang="zh-CN" sz="3200" dirty="0" smtClean="0"/>
          </a:p>
          <a:p>
            <a:pPr marL="514350" indent="-514350">
              <a:buFont typeface="+mj-lt"/>
              <a:buAutoNum type="arabicPeriod"/>
            </a:pPr>
            <a:r>
              <a:rPr lang="zh-CN" altLang="en-US" sz="3200" dirty="0" smtClean="0"/>
              <a:t>目前进展</a:t>
            </a:r>
            <a:endParaRPr lang="en-US" altLang="zh-CN" sz="3200" dirty="0" smtClean="0"/>
          </a:p>
          <a:p>
            <a:pPr marL="514350" indent="-514350">
              <a:buFont typeface="+mj-lt"/>
              <a:buAutoNum type="arabicPeriod"/>
            </a:pPr>
            <a:r>
              <a:rPr lang="zh-CN" altLang="en-US" sz="3200" dirty="0"/>
              <a:t>总结</a:t>
            </a:r>
          </a:p>
        </p:txBody>
      </p:sp>
    </p:spTree>
    <p:extLst>
      <p:ext uri="{BB962C8B-B14F-4D97-AF65-F5344CB8AC3E}">
        <p14:creationId xmlns:p14="http://schemas.microsoft.com/office/powerpoint/2010/main" val="213751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7328" y="44624"/>
            <a:ext cx="4281411" cy="393180"/>
          </a:xfrm>
          <a:prstGeom prst="roundRect">
            <a:avLst/>
          </a:prstGeom>
          <a:solidFill>
            <a:schemeClr val="accent5">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矩形 5"/>
          <p:cNvSpPr/>
          <p:nvPr/>
        </p:nvSpPr>
        <p:spPr>
          <a:xfrm>
            <a:off x="-379497" y="-12870"/>
            <a:ext cx="4680520"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面向地球系统模式的分析模型</a:t>
            </a:r>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p:txBody>
      </p:sp>
      <p:graphicFrame>
        <p:nvGraphicFramePr>
          <p:cNvPr id="17" name="对象 16"/>
          <p:cNvGraphicFramePr>
            <a:graphicFrameLocks noChangeAspect="1"/>
          </p:cNvGraphicFramePr>
          <p:nvPr>
            <p:extLst/>
          </p:nvPr>
        </p:nvGraphicFramePr>
        <p:xfrm>
          <a:off x="698096" y="1675579"/>
          <a:ext cx="3895318" cy="590759"/>
        </p:xfrm>
        <a:graphic>
          <a:graphicData uri="http://schemas.openxmlformats.org/presentationml/2006/ole">
            <mc:AlternateContent xmlns:mc="http://schemas.openxmlformats.org/markup-compatibility/2006">
              <mc:Choice xmlns:v="urn:schemas-microsoft-com:vml" Requires="v">
                <p:oleObj spid="_x0000_s3162" name="公式" r:id="rId3" imgW="2679480" imgH="406080" progId="Equation.3">
                  <p:embed/>
                </p:oleObj>
              </mc:Choice>
              <mc:Fallback>
                <p:oleObj name="公式" r:id="rId3" imgW="2679480" imgH="406080" progId="Equation.3">
                  <p:embed/>
                  <p:pic>
                    <p:nvPicPr>
                      <p:cNvPr id="17" name="对象 16"/>
                      <p:cNvPicPr/>
                      <p:nvPr/>
                    </p:nvPicPr>
                    <p:blipFill>
                      <a:blip r:embed="rId4"/>
                      <a:stretch>
                        <a:fillRect/>
                      </a:stretch>
                    </p:blipFill>
                    <p:spPr>
                      <a:xfrm>
                        <a:off x="698096" y="1675579"/>
                        <a:ext cx="3895318" cy="590759"/>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714720" y="3287219"/>
          <a:ext cx="3895318" cy="590759"/>
        </p:xfrm>
        <a:graphic>
          <a:graphicData uri="http://schemas.openxmlformats.org/presentationml/2006/ole">
            <mc:AlternateContent xmlns:mc="http://schemas.openxmlformats.org/markup-compatibility/2006">
              <mc:Choice xmlns:v="urn:schemas-microsoft-com:vml" Requires="v">
                <p:oleObj spid="_x0000_s3163" name="公式" r:id="rId5" imgW="2679480" imgH="406080" progId="Equation.3">
                  <p:embed/>
                </p:oleObj>
              </mc:Choice>
              <mc:Fallback>
                <p:oleObj name="公式" r:id="rId5" imgW="2679480" imgH="406080" progId="Equation.3">
                  <p:embed/>
                  <p:pic>
                    <p:nvPicPr>
                      <p:cNvPr id="19" name="对象 18"/>
                      <p:cNvPicPr/>
                      <p:nvPr/>
                    </p:nvPicPr>
                    <p:blipFill>
                      <a:blip r:embed="rId6"/>
                      <a:stretch>
                        <a:fillRect/>
                      </a:stretch>
                    </p:blipFill>
                    <p:spPr>
                      <a:xfrm>
                        <a:off x="714720" y="3287219"/>
                        <a:ext cx="3895318" cy="590759"/>
                      </a:xfrm>
                      <a:prstGeom prst="rect">
                        <a:avLst/>
                      </a:prstGeom>
                    </p:spPr>
                  </p:pic>
                </p:oleObj>
              </mc:Fallback>
            </mc:AlternateContent>
          </a:graphicData>
        </a:graphic>
      </p:graphicFrame>
      <p:graphicFrame>
        <p:nvGraphicFramePr>
          <p:cNvPr id="24" name="对象 23"/>
          <p:cNvGraphicFramePr>
            <a:graphicFrameLocks noChangeAspect="1"/>
          </p:cNvGraphicFramePr>
          <p:nvPr>
            <p:extLst/>
          </p:nvPr>
        </p:nvGraphicFramePr>
        <p:xfrm>
          <a:off x="1002693" y="4723066"/>
          <a:ext cx="3286125" cy="608013"/>
        </p:xfrm>
        <a:graphic>
          <a:graphicData uri="http://schemas.openxmlformats.org/presentationml/2006/ole">
            <mc:AlternateContent xmlns:mc="http://schemas.openxmlformats.org/markup-compatibility/2006">
              <mc:Choice xmlns:v="urn:schemas-microsoft-com:vml" Requires="v">
                <p:oleObj spid="_x0000_s3164" name="公式" r:id="rId7" imgW="2260440" imgH="419040" progId="Equation.3">
                  <p:embed/>
                </p:oleObj>
              </mc:Choice>
              <mc:Fallback>
                <p:oleObj name="公式" r:id="rId7" imgW="2260440" imgH="419040" progId="Equation.3">
                  <p:embed/>
                  <p:pic>
                    <p:nvPicPr>
                      <p:cNvPr id="24" name="对象 23"/>
                      <p:cNvPicPr/>
                      <p:nvPr/>
                    </p:nvPicPr>
                    <p:blipFill>
                      <a:blip r:embed="rId8"/>
                      <a:stretch>
                        <a:fillRect/>
                      </a:stretch>
                    </p:blipFill>
                    <p:spPr>
                      <a:xfrm>
                        <a:off x="1002693" y="4723066"/>
                        <a:ext cx="3286125" cy="608013"/>
                      </a:xfrm>
                      <a:prstGeom prst="rect">
                        <a:avLst/>
                      </a:prstGeom>
                    </p:spPr>
                  </p:pic>
                </p:oleObj>
              </mc:Fallback>
            </mc:AlternateContent>
          </a:graphicData>
        </a:graphic>
      </p:graphicFrame>
      <p:graphicFrame>
        <p:nvGraphicFramePr>
          <p:cNvPr id="32" name="对象 31"/>
          <p:cNvGraphicFramePr>
            <a:graphicFrameLocks noChangeAspect="1"/>
          </p:cNvGraphicFramePr>
          <p:nvPr>
            <p:extLst/>
          </p:nvPr>
        </p:nvGraphicFramePr>
        <p:xfrm>
          <a:off x="6302756" y="4588989"/>
          <a:ext cx="4098925" cy="682625"/>
        </p:xfrm>
        <a:graphic>
          <a:graphicData uri="http://schemas.openxmlformats.org/presentationml/2006/ole">
            <mc:AlternateContent xmlns:mc="http://schemas.openxmlformats.org/markup-compatibility/2006">
              <mc:Choice xmlns:v="urn:schemas-microsoft-com:vml" Requires="v">
                <p:oleObj spid="_x0000_s3165" name="公式" r:id="rId9" imgW="2819160" imgH="469800" progId="Equation.3">
                  <p:embed/>
                </p:oleObj>
              </mc:Choice>
              <mc:Fallback>
                <p:oleObj name="公式" r:id="rId9" imgW="2819160" imgH="469800" progId="Equation.3">
                  <p:embed/>
                  <p:pic>
                    <p:nvPicPr>
                      <p:cNvPr id="32" name="对象 31"/>
                      <p:cNvPicPr/>
                      <p:nvPr/>
                    </p:nvPicPr>
                    <p:blipFill>
                      <a:blip r:embed="rId10"/>
                      <a:stretch>
                        <a:fillRect/>
                      </a:stretch>
                    </p:blipFill>
                    <p:spPr>
                      <a:xfrm>
                        <a:off x="6302756" y="4588989"/>
                        <a:ext cx="4098925" cy="682625"/>
                      </a:xfrm>
                      <a:prstGeom prst="rect">
                        <a:avLst/>
                      </a:prstGeom>
                    </p:spPr>
                  </p:pic>
                </p:oleObj>
              </mc:Fallback>
            </mc:AlternateContent>
          </a:graphicData>
        </a:graphic>
      </p:graphicFrame>
      <p:graphicFrame>
        <p:nvGraphicFramePr>
          <p:cNvPr id="35" name="对象 34"/>
          <p:cNvGraphicFramePr>
            <a:graphicFrameLocks noChangeAspect="1"/>
          </p:cNvGraphicFramePr>
          <p:nvPr>
            <p:extLst/>
          </p:nvPr>
        </p:nvGraphicFramePr>
        <p:xfrm>
          <a:off x="6229290" y="3092001"/>
          <a:ext cx="4173538" cy="682625"/>
        </p:xfrm>
        <a:graphic>
          <a:graphicData uri="http://schemas.openxmlformats.org/presentationml/2006/ole">
            <mc:AlternateContent xmlns:mc="http://schemas.openxmlformats.org/markup-compatibility/2006">
              <mc:Choice xmlns:v="urn:schemas-microsoft-com:vml" Requires="v">
                <p:oleObj spid="_x0000_s3166" name="公式" r:id="rId11" imgW="2869920" imgH="469800" progId="Equation.3">
                  <p:embed/>
                </p:oleObj>
              </mc:Choice>
              <mc:Fallback>
                <p:oleObj name="公式" r:id="rId11" imgW="2869920" imgH="469800" progId="Equation.3">
                  <p:embed/>
                  <p:pic>
                    <p:nvPicPr>
                      <p:cNvPr id="35" name="对象 34"/>
                      <p:cNvPicPr/>
                      <p:nvPr/>
                    </p:nvPicPr>
                    <p:blipFill>
                      <a:blip r:embed="rId12"/>
                      <a:stretch>
                        <a:fillRect/>
                      </a:stretch>
                    </p:blipFill>
                    <p:spPr>
                      <a:xfrm>
                        <a:off x="6229290" y="3092001"/>
                        <a:ext cx="4173538" cy="682625"/>
                      </a:xfrm>
                      <a:prstGeom prst="rect">
                        <a:avLst/>
                      </a:prstGeom>
                    </p:spPr>
                  </p:pic>
                </p:oleObj>
              </mc:Fallback>
            </mc:AlternateContent>
          </a:graphicData>
        </a:graphic>
      </p:graphicFrame>
      <p:graphicFrame>
        <p:nvGraphicFramePr>
          <p:cNvPr id="39" name="对象 38"/>
          <p:cNvGraphicFramePr>
            <a:graphicFrameLocks noChangeAspect="1"/>
          </p:cNvGraphicFramePr>
          <p:nvPr>
            <p:extLst/>
          </p:nvPr>
        </p:nvGraphicFramePr>
        <p:xfrm>
          <a:off x="6423025" y="881345"/>
          <a:ext cx="3268663" cy="608012"/>
        </p:xfrm>
        <a:graphic>
          <a:graphicData uri="http://schemas.openxmlformats.org/presentationml/2006/ole">
            <mc:AlternateContent xmlns:mc="http://schemas.openxmlformats.org/markup-compatibility/2006">
              <mc:Choice xmlns:v="urn:schemas-microsoft-com:vml" Requires="v">
                <p:oleObj spid="_x0000_s3167" name="公式" r:id="rId13" imgW="2247840" imgH="419040" progId="Equation.3">
                  <p:embed/>
                </p:oleObj>
              </mc:Choice>
              <mc:Fallback>
                <p:oleObj name="公式" r:id="rId13" imgW="2247840" imgH="419040" progId="Equation.3">
                  <p:embed/>
                  <p:pic>
                    <p:nvPicPr>
                      <p:cNvPr id="39" name="对象 38"/>
                      <p:cNvPicPr/>
                      <p:nvPr/>
                    </p:nvPicPr>
                    <p:blipFill>
                      <a:blip r:embed="rId14"/>
                      <a:stretch>
                        <a:fillRect/>
                      </a:stretch>
                    </p:blipFill>
                    <p:spPr>
                      <a:xfrm>
                        <a:off x="6423025" y="881345"/>
                        <a:ext cx="3268663" cy="608012"/>
                      </a:xfrm>
                      <a:prstGeom prst="rect">
                        <a:avLst/>
                      </a:prstGeom>
                    </p:spPr>
                  </p:pic>
                </p:oleObj>
              </mc:Fallback>
            </mc:AlternateContent>
          </a:graphicData>
        </a:graphic>
      </p:graphicFrame>
      <p:sp>
        <p:nvSpPr>
          <p:cNvPr id="56" name="椭圆 55"/>
          <p:cNvSpPr/>
          <p:nvPr/>
        </p:nvSpPr>
        <p:spPr>
          <a:xfrm>
            <a:off x="551384" y="1652919"/>
            <a:ext cx="4536504" cy="6695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09692" y="3263180"/>
            <a:ext cx="4536504" cy="6695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350" y="4703713"/>
            <a:ext cx="4536504" cy="6695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128046" y="846043"/>
            <a:ext cx="3866025" cy="6959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5951984" y="3091427"/>
            <a:ext cx="4824536" cy="6959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035631" y="4609866"/>
            <a:ext cx="4824536" cy="6959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标题 1"/>
          <p:cNvSpPr txBox="1">
            <a:spLocks/>
          </p:cNvSpPr>
          <p:nvPr/>
        </p:nvSpPr>
        <p:spPr bwMode="auto">
          <a:xfrm>
            <a:off x="629568" y="1755798"/>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3" name="标题 1"/>
          <p:cNvSpPr txBox="1">
            <a:spLocks/>
          </p:cNvSpPr>
          <p:nvPr/>
        </p:nvSpPr>
        <p:spPr bwMode="auto">
          <a:xfrm>
            <a:off x="652447" y="3394926"/>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4" name="标题 1"/>
          <p:cNvSpPr txBox="1">
            <a:spLocks/>
          </p:cNvSpPr>
          <p:nvPr/>
        </p:nvSpPr>
        <p:spPr bwMode="auto">
          <a:xfrm>
            <a:off x="759490" y="4808420"/>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5" name="标题 1"/>
          <p:cNvSpPr txBox="1">
            <a:spLocks/>
          </p:cNvSpPr>
          <p:nvPr/>
        </p:nvSpPr>
        <p:spPr bwMode="auto">
          <a:xfrm>
            <a:off x="6331692" y="868163"/>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6" name="标题 1"/>
          <p:cNvSpPr txBox="1">
            <a:spLocks/>
          </p:cNvSpPr>
          <p:nvPr/>
        </p:nvSpPr>
        <p:spPr bwMode="auto">
          <a:xfrm>
            <a:off x="6237925" y="3210584"/>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7" name="标题 1"/>
          <p:cNvSpPr txBox="1">
            <a:spLocks/>
          </p:cNvSpPr>
          <p:nvPr/>
        </p:nvSpPr>
        <p:spPr bwMode="auto">
          <a:xfrm>
            <a:off x="6273180" y="4708206"/>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45" name="圆角矩形 44"/>
          <p:cNvSpPr/>
          <p:nvPr/>
        </p:nvSpPr>
        <p:spPr>
          <a:xfrm>
            <a:off x="623391" y="1158903"/>
            <a:ext cx="5209370" cy="28940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标题 1"/>
          <p:cNvSpPr>
            <a:spLocks noGrp="1"/>
          </p:cNvSpPr>
          <p:nvPr>
            <p:ph type="title"/>
          </p:nvPr>
        </p:nvSpPr>
        <p:spPr>
          <a:xfrm>
            <a:off x="1775520" y="764704"/>
            <a:ext cx="2664296" cy="407498"/>
          </a:xfrm>
        </p:spPr>
        <p:txBody>
          <a:bodyPr>
            <a:normAutofit fontScale="90000"/>
          </a:bodyPr>
          <a:lstStyle/>
          <a:p>
            <a:r>
              <a:rPr kumimoji="1" lang="zh-CN" altLang="en-US" sz="2400" dirty="0" smtClean="0">
                <a:solidFill>
                  <a:schemeClr val="tx1"/>
                </a:solidFill>
                <a:latin typeface="华文新魏" panose="02010800040101010101" pitchFamily="2" charset="-122"/>
                <a:ea typeface="华文新魏" panose="02010800040101010101" pitchFamily="2" charset="-122"/>
              </a:rPr>
              <a:t>大气模式分析模型</a:t>
            </a:r>
            <a:endParaRPr kumimoji="1" lang="en-US" altLang="zh-CN" sz="2400" dirty="0">
              <a:solidFill>
                <a:schemeClr val="tx1"/>
              </a:solidFill>
              <a:latin typeface="华文新魏" panose="02010800040101010101" pitchFamily="2" charset="-122"/>
              <a:ea typeface="华文新魏" panose="02010800040101010101" pitchFamily="2" charset="-122"/>
            </a:endParaRPr>
          </a:p>
        </p:txBody>
      </p:sp>
      <p:sp>
        <p:nvSpPr>
          <p:cNvPr id="47" name="标题 1"/>
          <p:cNvSpPr txBox="1">
            <a:spLocks/>
          </p:cNvSpPr>
          <p:nvPr/>
        </p:nvSpPr>
        <p:spPr bwMode="auto">
          <a:xfrm>
            <a:off x="824815" y="1328855"/>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动力框架</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48" name="标题 1"/>
          <p:cNvSpPr txBox="1">
            <a:spLocks/>
          </p:cNvSpPr>
          <p:nvPr/>
        </p:nvSpPr>
        <p:spPr bwMode="auto">
          <a:xfrm>
            <a:off x="824815" y="3021502"/>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物理过程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49" name="对象 48"/>
          <p:cNvGraphicFramePr>
            <a:graphicFrameLocks noChangeAspect="1"/>
          </p:cNvGraphicFramePr>
          <p:nvPr>
            <p:extLst/>
          </p:nvPr>
        </p:nvGraphicFramePr>
        <p:xfrm>
          <a:off x="714720" y="2216132"/>
          <a:ext cx="4716463" cy="828675"/>
        </p:xfrm>
        <a:graphic>
          <a:graphicData uri="http://schemas.openxmlformats.org/presentationml/2006/ole">
            <mc:AlternateContent xmlns:mc="http://schemas.openxmlformats.org/markup-compatibility/2006">
              <mc:Choice xmlns:v="urn:schemas-microsoft-com:vml" Requires="v">
                <p:oleObj spid="_x0000_s3168" name="公式" r:id="rId15" imgW="3682800" imgH="647640" progId="Equation.3">
                  <p:embed/>
                </p:oleObj>
              </mc:Choice>
              <mc:Fallback>
                <p:oleObj name="公式" r:id="rId15" imgW="3682800" imgH="647640" progId="Equation.3">
                  <p:embed/>
                  <p:pic>
                    <p:nvPicPr>
                      <p:cNvPr id="49" name="对象 48"/>
                      <p:cNvPicPr/>
                      <p:nvPr/>
                    </p:nvPicPr>
                    <p:blipFill>
                      <a:blip r:embed="rId16"/>
                      <a:stretch>
                        <a:fillRect/>
                      </a:stretch>
                    </p:blipFill>
                    <p:spPr>
                      <a:xfrm>
                        <a:off x="714720" y="2216132"/>
                        <a:ext cx="4716463" cy="828675"/>
                      </a:xfrm>
                      <a:prstGeom prst="rect">
                        <a:avLst/>
                      </a:prstGeom>
                    </p:spPr>
                  </p:pic>
                </p:oleObj>
              </mc:Fallback>
            </mc:AlternateContent>
          </a:graphicData>
        </a:graphic>
      </p:graphicFrame>
      <p:sp>
        <p:nvSpPr>
          <p:cNvPr id="50" name="圆角矩形 49"/>
          <p:cNvSpPr/>
          <p:nvPr/>
        </p:nvSpPr>
        <p:spPr>
          <a:xfrm>
            <a:off x="716008" y="4567432"/>
            <a:ext cx="5116753" cy="13818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标题 1"/>
          <p:cNvSpPr txBox="1">
            <a:spLocks/>
          </p:cNvSpPr>
          <p:nvPr/>
        </p:nvSpPr>
        <p:spPr bwMode="auto">
          <a:xfrm>
            <a:off x="1844501" y="4120390"/>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陆面模式分析模型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52" name="对象 51"/>
          <p:cNvGraphicFramePr>
            <a:graphicFrameLocks noChangeAspect="1"/>
          </p:cNvGraphicFramePr>
          <p:nvPr>
            <p:extLst/>
          </p:nvPr>
        </p:nvGraphicFramePr>
        <p:xfrm>
          <a:off x="1011534" y="5268689"/>
          <a:ext cx="3497263" cy="536575"/>
        </p:xfrm>
        <a:graphic>
          <a:graphicData uri="http://schemas.openxmlformats.org/presentationml/2006/ole">
            <mc:AlternateContent xmlns:mc="http://schemas.openxmlformats.org/markup-compatibility/2006">
              <mc:Choice xmlns:v="urn:schemas-microsoft-com:vml" Requires="v">
                <p:oleObj spid="_x0000_s3169" name="公式" r:id="rId17" imgW="2730240" imgH="419040" progId="Equation.3">
                  <p:embed/>
                </p:oleObj>
              </mc:Choice>
              <mc:Fallback>
                <p:oleObj name="公式" r:id="rId17" imgW="2730240" imgH="419040" progId="Equation.3">
                  <p:embed/>
                  <p:pic>
                    <p:nvPicPr>
                      <p:cNvPr id="52" name="对象 51"/>
                      <p:cNvPicPr/>
                      <p:nvPr/>
                    </p:nvPicPr>
                    <p:blipFill>
                      <a:blip r:embed="rId18"/>
                      <a:stretch>
                        <a:fillRect/>
                      </a:stretch>
                    </p:blipFill>
                    <p:spPr>
                      <a:xfrm>
                        <a:off x="1011534" y="5268689"/>
                        <a:ext cx="3497263" cy="536575"/>
                      </a:xfrm>
                      <a:prstGeom prst="rect">
                        <a:avLst/>
                      </a:prstGeom>
                    </p:spPr>
                  </p:pic>
                </p:oleObj>
              </mc:Fallback>
            </mc:AlternateContent>
          </a:graphicData>
        </a:graphic>
      </p:graphicFrame>
      <p:sp>
        <p:nvSpPr>
          <p:cNvPr id="53" name="圆角矩形 52"/>
          <p:cNvSpPr/>
          <p:nvPr/>
        </p:nvSpPr>
        <p:spPr>
          <a:xfrm>
            <a:off x="6128048" y="2660502"/>
            <a:ext cx="5368551" cy="3263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标题 1"/>
          <p:cNvSpPr txBox="1">
            <a:spLocks/>
          </p:cNvSpPr>
          <p:nvPr/>
        </p:nvSpPr>
        <p:spPr bwMode="auto">
          <a:xfrm>
            <a:off x="7238765" y="2253003"/>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a:solidFill>
                  <a:schemeClr val="tx1"/>
                </a:solidFill>
                <a:latin typeface="华文新魏" panose="02010800040101010101" pitchFamily="2" charset="-122"/>
                <a:ea typeface="华文新魏" panose="02010800040101010101" pitchFamily="2" charset="-122"/>
              </a:rPr>
              <a:t>海洋</a:t>
            </a:r>
            <a:r>
              <a:rPr kumimoji="1" lang="zh-CN" altLang="en-US" sz="2400" kern="0" dirty="0" smtClean="0">
                <a:solidFill>
                  <a:schemeClr val="tx1"/>
                </a:solidFill>
                <a:latin typeface="华文新魏" panose="02010800040101010101" pitchFamily="2" charset="-122"/>
                <a:ea typeface="华文新魏" panose="02010800040101010101" pitchFamily="2" charset="-122"/>
              </a:rPr>
              <a:t>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55" name="标题 1"/>
          <p:cNvSpPr txBox="1">
            <a:spLocks/>
          </p:cNvSpPr>
          <p:nvPr/>
        </p:nvSpPr>
        <p:spPr bwMode="auto">
          <a:xfrm>
            <a:off x="6364373" y="2749849"/>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正压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68" name="标题 1"/>
          <p:cNvSpPr txBox="1">
            <a:spLocks/>
          </p:cNvSpPr>
          <p:nvPr/>
        </p:nvSpPr>
        <p:spPr bwMode="auto">
          <a:xfrm>
            <a:off x="6364373" y="4257878"/>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斜压</a:t>
            </a:r>
            <a:endParaRPr kumimoji="1" lang="en-US" altLang="zh-CN" sz="2400" kern="0" dirty="0" smtClean="0">
              <a:solidFill>
                <a:schemeClr val="tx1"/>
              </a:solidFill>
              <a:latin typeface="华文新魏" panose="02010800040101010101" pitchFamily="2" charset="-122"/>
              <a:ea typeface="华文新魏" panose="02010800040101010101" pitchFamily="2" charset="-122"/>
            </a:endParaRPr>
          </a:p>
          <a:p>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69" name="对象 68"/>
          <p:cNvGraphicFramePr>
            <a:graphicFrameLocks noChangeAspect="1"/>
          </p:cNvGraphicFramePr>
          <p:nvPr>
            <p:extLst/>
          </p:nvPr>
        </p:nvGraphicFramePr>
        <p:xfrm>
          <a:off x="6331692" y="5179701"/>
          <a:ext cx="5073650" cy="600075"/>
        </p:xfrm>
        <a:graphic>
          <a:graphicData uri="http://schemas.openxmlformats.org/presentationml/2006/ole">
            <mc:AlternateContent xmlns:mc="http://schemas.openxmlformats.org/markup-compatibility/2006">
              <mc:Choice xmlns:v="urn:schemas-microsoft-com:vml" Requires="v">
                <p:oleObj spid="_x0000_s3170" name="公式" r:id="rId19" imgW="3962160" imgH="469800" progId="Equation.3">
                  <p:embed/>
                </p:oleObj>
              </mc:Choice>
              <mc:Fallback>
                <p:oleObj name="公式" r:id="rId19" imgW="3962160" imgH="469800" progId="Equation.3">
                  <p:embed/>
                  <p:pic>
                    <p:nvPicPr>
                      <p:cNvPr id="69" name="对象 68"/>
                      <p:cNvPicPr/>
                      <p:nvPr/>
                    </p:nvPicPr>
                    <p:blipFill>
                      <a:blip r:embed="rId20"/>
                      <a:stretch>
                        <a:fillRect/>
                      </a:stretch>
                    </p:blipFill>
                    <p:spPr>
                      <a:xfrm>
                        <a:off x="6331692" y="5179701"/>
                        <a:ext cx="5073650" cy="600075"/>
                      </a:xfrm>
                      <a:prstGeom prst="rect">
                        <a:avLst/>
                      </a:prstGeom>
                    </p:spPr>
                  </p:pic>
                </p:oleObj>
              </mc:Fallback>
            </mc:AlternateContent>
          </a:graphicData>
        </a:graphic>
      </p:graphicFrame>
      <p:graphicFrame>
        <p:nvGraphicFramePr>
          <p:cNvPr id="70" name="对象 69"/>
          <p:cNvGraphicFramePr>
            <a:graphicFrameLocks noChangeAspect="1"/>
          </p:cNvGraphicFramePr>
          <p:nvPr>
            <p:extLst/>
          </p:nvPr>
        </p:nvGraphicFramePr>
        <p:xfrm>
          <a:off x="6229290" y="3686398"/>
          <a:ext cx="3965626" cy="597318"/>
        </p:xfrm>
        <a:graphic>
          <a:graphicData uri="http://schemas.openxmlformats.org/presentationml/2006/ole">
            <mc:AlternateContent xmlns:mc="http://schemas.openxmlformats.org/markup-compatibility/2006">
              <mc:Choice xmlns:v="urn:schemas-microsoft-com:vml" Requires="v">
                <p:oleObj spid="_x0000_s3171" name="公式" r:id="rId21" imgW="2781000" imgH="419040" progId="Equation.3">
                  <p:embed/>
                </p:oleObj>
              </mc:Choice>
              <mc:Fallback>
                <p:oleObj name="公式" r:id="rId21" imgW="2781000" imgH="419040" progId="Equation.3">
                  <p:embed/>
                  <p:pic>
                    <p:nvPicPr>
                      <p:cNvPr id="70" name="对象 69"/>
                      <p:cNvPicPr/>
                      <p:nvPr/>
                    </p:nvPicPr>
                    <p:blipFill>
                      <a:blip r:embed="rId22"/>
                      <a:stretch>
                        <a:fillRect/>
                      </a:stretch>
                    </p:blipFill>
                    <p:spPr>
                      <a:xfrm>
                        <a:off x="6229290" y="3686398"/>
                        <a:ext cx="3965626" cy="597318"/>
                      </a:xfrm>
                      <a:prstGeom prst="rect">
                        <a:avLst/>
                      </a:prstGeom>
                    </p:spPr>
                  </p:pic>
                </p:oleObj>
              </mc:Fallback>
            </mc:AlternateContent>
          </a:graphicData>
        </a:graphic>
      </p:graphicFrame>
      <p:sp>
        <p:nvSpPr>
          <p:cNvPr id="71" name="圆角矩形 70"/>
          <p:cNvSpPr/>
          <p:nvPr/>
        </p:nvSpPr>
        <p:spPr>
          <a:xfrm>
            <a:off x="6128047" y="725414"/>
            <a:ext cx="5368551" cy="13818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1"/>
          <p:cNvSpPr txBox="1">
            <a:spLocks/>
          </p:cNvSpPr>
          <p:nvPr/>
        </p:nvSpPr>
        <p:spPr bwMode="auto">
          <a:xfrm>
            <a:off x="7115751" y="260648"/>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a:solidFill>
                  <a:schemeClr val="tx1"/>
                </a:solidFill>
                <a:latin typeface="华文新魏" panose="02010800040101010101" pitchFamily="2" charset="-122"/>
                <a:ea typeface="华文新魏" panose="02010800040101010101" pitchFamily="2" charset="-122"/>
              </a:rPr>
              <a:t>海冰</a:t>
            </a:r>
            <a:r>
              <a:rPr kumimoji="1" lang="zh-CN" altLang="en-US" sz="2400" kern="0" dirty="0" smtClean="0">
                <a:solidFill>
                  <a:schemeClr val="tx1"/>
                </a:solidFill>
                <a:latin typeface="华文新魏" panose="02010800040101010101" pitchFamily="2" charset="-122"/>
                <a:ea typeface="华文新魏" panose="02010800040101010101" pitchFamily="2" charset="-122"/>
              </a:rPr>
              <a:t>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73" name="对象 72"/>
          <p:cNvGraphicFramePr>
            <a:graphicFrameLocks noChangeAspect="1"/>
          </p:cNvGraphicFramePr>
          <p:nvPr>
            <p:extLst/>
          </p:nvPr>
        </p:nvGraphicFramePr>
        <p:xfrm>
          <a:off x="6430134" y="1433442"/>
          <a:ext cx="3563937" cy="520700"/>
        </p:xfrm>
        <a:graphic>
          <a:graphicData uri="http://schemas.openxmlformats.org/presentationml/2006/ole">
            <mc:AlternateContent xmlns:mc="http://schemas.openxmlformats.org/markup-compatibility/2006">
              <mc:Choice xmlns:v="urn:schemas-microsoft-com:vml" Requires="v">
                <p:oleObj spid="_x0000_s3172" name="公式" r:id="rId23" imgW="2781000" imgH="406080" progId="Equation.3">
                  <p:embed/>
                </p:oleObj>
              </mc:Choice>
              <mc:Fallback>
                <p:oleObj name="公式" r:id="rId23" imgW="2781000" imgH="406080" progId="Equation.3">
                  <p:embed/>
                  <p:pic>
                    <p:nvPicPr>
                      <p:cNvPr id="73" name="对象 72"/>
                      <p:cNvPicPr/>
                      <p:nvPr/>
                    </p:nvPicPr>
                    <p:blipFill>
                      <a:blip r:embed="rId24"/>
                      <a:stretch>
                        <a:fillRect/>
                      </a:stretch>
                    </p:blipFill>
                    <p:spPr>
                      <a:xfrm>
                        <a:off x="6430134" y="1433442"/>
                        <a:ext cx="3563937" cy="520700"/>
                      </a:xfrm>
                      <a:prstGeom prst="rect">
                        <a:avLst/>
                      </a:prstGeom>
                    </p:spPr>
                  </p:pic>
                </p:oleObj>
              </mc:Fallback>
            </mc:AlternateContent>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31014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1"/>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p:bldP spid="63" grpId="0"/>
      <p:bldP spid="64" grpId="0"/>
      <p:bldP spid="65" grpId="0"/>
      <p:bldP spid="66" grpId="0"/>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7328" y="44624"/>
            <a:ext cx="4281411" cy="393180"/>
          </a:xfrm>
          <a:prstGeom prst="roundRect">
            <a:avLst/>
          </a:prstGeom>
          <a:solidFill>
            <a:schemeClr val="accent5">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矩形 5"/>
          <p:cNvSpPr/>
          <p:nvPr/>
        </p:nvSpPr>
        <p:spPr>
          <a:xfrm>
            <a:off x="-379497" y="-12870"/>
            <a:ext cx="4680520"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面向地球系统模式的分析模型</a:t>
            </a:r>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 6"/>
          <p:cNvSpPr/>
          <p:nvPr/>
        </p:nvSpPr>
        <p:spPr>
          <a:xfrm>
            <a:off x="623391" y="1158903"/>
            <a:ext cx="5209370" cy="28940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ph type="title"/>
          </p:nvPr>
        </p:nvSpPr>
        <p:spPr>
          <a:xfrm>
            <a:off x="1775520" y="764704"/>
            <a:ext cx="2664296" cy="407498"/>
          </a:xfrm>
        </p:spPr>
        <p:txBody>
          <a:bodyPr>
            <a:normAutofit fontScale="90000"/>
          </a:bodyPr>
          <a:lstStyle/>
          <a:p>
            <a:r>
              <a:rPr kumimoji="1" lang="zh-CN" altLang="en-US" sz="2400" dirty="0" smtClean="0">
                <a:solidFill>
                  <a:schemeClr val="tx1"/>
                </a:solidFill>
                <a:latin typeface="华文新魏" panose="02010800040101010101" pitchFamily="2" charset="-122"/>
                <a:ea typeface="华文新魏" panose="02010800040101010101" pitchFamily="2" charset="-122"/>
              </a:rPr>
              <a:t>大气模式分析模型</a:t>
            </a:r>
            <a:endParaRPr kumimoji="1" lang="en-US" altLang="zh-CN" sz="2400" dirty="0">
              <a:solidFill>
                <a:schemeClr val="tx1"/>
              </a:solidFill>
              <a:latin typeface="华文新魏" panose="02010800040101010101" pitchFamily="2" charset="-122"/>
              <a:ea typeface="华文新魏" panose="02010800040101010101" pitchFamily="2" charset="-122"/>
            </a:endParaRPr>
          </a:p>
        </p:txBody>
      </p:sp>
      <p:sp>
        <p:nvSpPr>
          <p:cNvPr id="15" name="标题 1"/>
          <p:cNvSpPr txBox="1">
            <a:spLocks/>
          </p:cNvSpPr>
          <p:nvPr/>
        </p:nvSpPr>
        <p:spPr bwMode="auto">
          <a:xfrm>
            <a:off x="824815" y="1328855"/>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动力框架</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16" name="标题 1"/>
          <p:cNvSpPr txBox="1">
            <a:spLocks/>
          </p:cNvSpPr>
          <p:nvPr/>
        </p:nvSpPr>
        <p:spPr bwMode="auto">
          <a:xfrm>
            <a:off x="824815" y="3021502"/>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物理过程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18" name="对象 17"/>
          <p:cNvGraphicFramePr>
            <a:graphicFrameLocks noChangeAspect="1"/>
          </p:cNvGraphicFramePr>
          <p:nvPr/>
        </p:nvGraphicFramePr>
        <p:xfrm>
          <a:off x="714720" y="2216132"/>
          <a:ext cx="4716463" cy="828675"/>
        </p:xfrm>
        <a:graphic>
          <a:graphicData uri="http://schemas.openxmlformats.org/presentationml/2006/ole">
            <mc:AlternateContent xmlns:mc="http://schemas.openxmlformats.org/markup-compatibility/2006">
              <mc:Choice xmlns:v="urn:schemas-microsoft-com:vml" Requires="v">
                <p:oleObj spid="_x0000_s4138" name="公式" r:id="rId3" imgW="3682800" imgH="647640" progId="Equation.3">
                  <p:embed/>
                </p:oleObj>
              </mc:Choice>
              <mc:Fallback>
                <p:oleObj name="公式" r:id="rId3" imgW="3682800" imgH="647640" progId="Equation.3">
                  <p:embed/>
                  <p:pic>
                    <p:nvPicPr>
                      <p:cNvPr id="18" name="对象 17"/>
                      <p:cNvPicPr/>
                      <p:nvPr/>
                    </p:nvPicPr>
                    <p:blipFill>
                      <a:blip r:embed="rId4"/>
                      <a:stretch>
                        <a:fillRect/>
                      </a:stretch>
                    </p:blipFill>
                    <p:spPr>
                      <a:xfrm>
                        <a:off x="714720" y="2216132"/>
                        <a:ext cx="4716463" cy="828675"/>
                      </a:xfrm>
                      <a:prstGeom prst="rect">
                        <a:avLst/>
                      </a:prstGeom>
                    </p:spPr>
                  </p:pic>
                </p:oleObj>
              </mc:Fallback>
            </mc:AlternateContent>
          </a:graphicData>
        </a:graphic>
      </p:graphicFrame>
      <p:sp>
        <p:nvSpPr>
          <p:cNvPr id="20" name="圆角矩形 19"/>
          <p:cNvSpPr/>
          <p:nvPr/>
        </p:nvSpPr>
        <p:spPr>
          <a:xfrm>
            <a:off x="716008" y="4567432"/>
            <a:ext cx="5116753" cy="13818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1"/>
          <p:cNvSpPr txBox="1">
            <a:spLocks/>
          </p:cNvSpPr>
          <p:nvPr/>
        </p:nvSpPr>
        <p:spPr bwMode="auto">
          <a:xfrm>
            <a:off x="1844501" y="4120390"/>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陆面模式分析模型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25" name="对象 24"/>
          <p:cNvGraphicFramePr>
            <a:graphicFrameLocks noChangeAspect="1"/>
          </p:cNvGraphicFramePr>
          <p:nvPr/>
        </p:nvGraphicFramePr>
        <p:xfrm>
          <a:off x="1011534" y="5268689"/>
          <a:ext cx="3497263" cy="536575"/>
        </p:xfrm>
        <a:graphic>
          <a:graphicData uri="http://schemas.openxmlformats.org/presentationml/2006/ole">
            <mc:AlternateContent xmlns:mc="http://schemas.openxmlformats.org/markup-compatibility/2006">
              <mc:Choice xmlns:v="urn:schemas-microsoft-com:vml" Requires="v">
                <p:oleObj spid="_x0000_s4139" name="公式" r:id="rId5" imgW="2730240" imgH="419040" progId="Equation.3">
                  <p:embed/>
                </p:oleObj>
              </mc:Choice>
              <mc:Fallback>
                <p:oleObj name="公式" r:id="rId5" imgW="2730240" imgH="419040" progId="Equation.3">
                  <p:embed/>
                  <p:pic>
                    <p:nvPicPr>
                      <p:cNvPr id="25" name="对象 24"/>
                      <p:cNvPicPr/>
                      <p:nvPr/>
                    </p:nvPicPr>
                    <p:blipFill>
                      <a:blip r:embed="rId6"/>
                      <a:stretch>
                        <a:fillRect/>
                      </a:stretch>
                    </p:blipFill>
                    <p:spPr>
                      <a:xfrm>
                        <a:off x="1011534" y="5268689"/>
                        <a:ext cx="3497263" cy="536575"/>
                      </a:xfrm>
                      <a:prstGeom prst="rect">
                        <a:avLst/>
                      </a:prstGeom>
                    </p:spPr>
                  </p:pic>
                </p:oleObj>
              </mc:Fallback>
            </mc:AlternateContent>
          </a:graphicData>
        </a:graphic>
      </p:graphicFrame>
      <p:sp>
        <p:nvSpPr>
          <p:cNvPr id="28" name="圆角矩形 27"/>
          <p:cNvSpPr/>
          <p:nvPr/>
        </p:nvSpPr>
        <p:spPr>
          <a:xfrm>
            <a:off x="6128048" y="2660502"/>
            <a:ext cx="5368551" cy="3263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1"/>
          <p:cNvSpPr txBox="1">
            <a:spLocks/>
          </p:cNvSpPr>
          <p:nvPr/>
        </p:nvSpPr>
        <p:spPr bwMode="auto">
          <a:xfrm>
            <a:off x="7238765" y="2253003"/>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a:solidFill>
                  <a:schemeClr val="tx1"/>
                </a:solidFill>
                <a:latin typeface="华文新魏" panose="02010800040101010101" pitchFamily="2" charset="-122"/>
                <a:ea typeface="华文新魏" panose="02010800040101010101" pitchFamily="2" charset="-122"/>
              </a:rPr>
              <a:t>海洋</a:t>
            </a:r>
            <a:r>
              <a:rPr kumimoji="1" lang="zh-CN" altLang="en-US" sz="2400" kern="0" dirty="0" smtClean="0">
                <a:solidFill>
                  <a:schemeClr val="tx1"/>
                </a:solidFill>
                <a:latin typeface="华文新魏" panose="02010800040101010101" pitchFamily="2" charset="-122"/>
                <a:ea typeface="华文新魏" panose="02010800040101010101" pitchFamily="2" charset="-122"/>
              </a:rPr>
              <a:t>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30" name="标题 1"/>
          <p:cNvSpPr txBox="1">
            <a:spLocks/>
          </p:cNvSpPr>
          <p:nvPr/>
        </p:nvSpPr>
        <p:spPr bwMode="auto">
          <a:xfrm>
            <a:off x="6364373" y="2749849"/>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正压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31" name="标题 1"/>
          <p:cNvSpPr txBox="1">
            <a:spLocks/>
          </p:cNvSpPr>
          <p:nvPr/>
        </p:nvSpPr>
        <p:spPr bwMode="auto">
          <a:xfrm>
            <a:off x="6364373" y="4257878"/>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斜压</a:t>
            </a:r>
            <a:endParaRPr kumimoji="1" lang="en-US" altLang="zh-CN" sz="2400" kern="0" dirty="0" smtClean="0">
              <a:solidFill>
                <a:schemeClr val="tx1"/>
              </a:solidFill>
              <a:latin typeface="华文新魏" panose="02010800040101010101" pitchFamily="2" charset="-122"/>
              <a:ea typeface="华文新魏" panose="02010800040101010101" pitchFamily="2" charset="-122"/>
            </a:endParaRPr>
          </a:p>
          <a:p>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33" name="对象 32"/>
          <p:cNvGraphicFramePr>
            <a:graphicFrameLocks noChangeAspect="1"/>
          </p:cNvGraphicFramePr>
          <p:nvPr/>
        </p:nvGraphicFramePr>
        <p:xfrm>
          <a:off x="6331692" y="5179701"/>
          <a:ext cx="5073650" cy="600075"/>
        </p:xfrm>
        <a:graphic>
          <a:graphicData uri="http://schemas.openxmlformats.org/presentationml/2006/ole">
            <mc:AlternateContent xmlns:mc="http://schemas.openxmlformats.org/markup-compatibility/2006">
              <mc:Choice xmlns:v="urn:schemas-microsoft-com:vml" Requires="v">
                <p:oleObj spid="_x0000_s4140" name="公式" r:id="rId7" imgW="3962160" imgH="469800" progId="Equation.3">
                  <p:embed/>
                </p:oleObj>
              </mc:Choice>
              <mc:Fallback>
                <p:oleObj name="公式" r:id="rId7" imgW="3962160" imgH="469800" progId="Equation.3">
                  <p:embed/>
                  <p:pic>
                    <p:nvPicPr>
                      <p:cNvPr id="33" name="对象 32"/>
                      <p:cNvPicPr/>
                      <p:nvPr/>
                    </p:nvPicPr>
                    <p:blipFill>
                      <a:blip r:embed="rId8"/>
                      <a:stretch>
                        <a:fillRect/>
                      </a:stretch>
                    </p:blipFill>
                    <p:spPr>
                      <a:xfrm>
                        <a:off x="6331692" y="5179701"/>
                        <a:ext cx="5073650" cy="600075"/>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6229290" y="3686398"/>
          <a:ext cx="3965626" cy="597318"/>
        </p:xfrm>
        <a:graphic>
          <a:graphicData uri="http://schemas.openxmlformats.org/presentationml/2006/ole">
            <mc:AlternateContent xmlns:mc="http://schemas.openxmlformats.org/markup-compatibility/2006">
              <mc:Choice xmlns:v="urn:schemas-microsoft-com:vml" Requires="v">
                <p:oleObj spid="_x0000_s4141" name="公式" r:id="rId9" imgW="2781000" imgH="419040" progId="Equation.3">
                  <p:embed/>
                </p:oleObj>
              </mc:Choice>
              <mc:Fallback>
                <p:oleObj name="公式" r:id="rId9" imgW="2781000" imgH="419040" progId="Equation.3">
                  <p:embed/>
                  <p:pic>
                    <p:nvPicPr>
                      <p:cNvPr id="36" name="对象 35"/>
                      <p:cNvPicPr/>
                      <p:nvPr/>
                    </p:nvPicPr>
                    <p:blipFill>
                      <a:blip r:embed="rId10"/>
                      <a:stretch>
                        <a:fillRect/>
                      </a:stretch>
                    </p:blipFill>
                    <p:spPr>
                      <a:xfrm>
                        <a:off x="6229290" y="3686398"/>
                        <a:ext cx="3965626" cy="597318"/>
                      </a:xfrm>
                      <a:prstGeom prst="rect">
                        <a:avLst/>
                      </a:prstGeom>
                    </p:spPr>
                  </p:pic>
                </p:oleObj>
              </mc:Fallback>
            </mc:AlternateContent>
          </a:graphicData>
        </a:graphic>
      </p:graphicFrame>
      <p:sp>
        <p:nvSpPr>
          <p:cNvPr id="37" name="圆角矩形 36"/>
          <p:cNvSpPr/>
          <p:nvPr/>
        </p:nvSpPr>
        <p:spPr>
          <a:xfrm>
            <a:off x="6128047" y="725414"/>
            <a:ext cx="5368551" cy="13818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标题 1"/>
          <p:cNvSpPr txBox="1">
            <a:spLocks/>
          </p:cNvSpPr>
          <p:nvPr/>
        </p:nvSpPr>
        <p:spPr bwMode="auto">
          <a:xfrm>
            <a:off x="7115751" y="260648"/>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a:solidFill>
                  <a:schemeClr val="tx1"/>
                </a:solidFill>
                <a:latin typeface="华文新魏" panose="02010800040101010101" pitchFamily="2" charset="-122"/>
                <a:ea typeface="华文新魏" panose="02010800040101010101" pitchFamily="2" charset="-122"/>
              </a:rPr>
              <a:t>海冰</a:t>
            </a:r>
            <a:r>
              <a:rPr kumimoji="1" lang="zh-CN" altLang="en-US" sz="2400" kern="0" dirty="0" smtClean="0">
                <a:solidFill>
                  <a:schemeClr val="tx1"/>
                </a:solidFill>
                <a:latin typeface="华文新魏" panose="02010800040101010101" pitchFamily="2" charset="-122"/>
                <a:ea typeface="华文新魏" panose="02010800040101010101" pitchFamily="2" charset="-122"/>
              </a:rPr>
              <a:t>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40" name="对象 39"/>
          <p:cNvGraphicFramePr>
            <a:graphicFrameLocks noChangeAspect="1"/>
          </p:cNvGraphicFramePr>
          <p:nvPr>
            <p:extLst/>
          </p:nvPr>
        </p:nvGraphicFramePr>
        <p:xfrm>
          <a:off x="6430134" y="1433442"/>
          <a:ext cx="3563937" cy="520700"/>
        </p:xfrm>
        <a:graphic>
          <a:graphicData uri="http://schemas.openxmlformats.org/presentationml/2006/ole">
            <mc:AlternateContent xmlns:mc="http://schemas.openxmlformats.org/markup-compatibility/2006">
              <mc:Choice xmlns:v="urn:schemas-microsoft-com:vml" Requires="v">
                <p:oleObj spid="_x0000_s4142" name="公式" r:id="rId11" imgW="2781000" imgH="406080" progId="Equation.3">
                  <p:embed/>
                </p:oleObj>
              </mc:Choice>
              <mc:Fallback>
                <p:oleObj name="公式" r:id="rId11" imgW="2781000" imgH="406080" progId="Equation.3">
                  <p:embed/>
                  <p:pic>
                    <p:nvPicPr>
                      <p:cNvPr id="40" name="对象 39"/>
                      <p:cNvPicPr/>
                      <p:nvPr/>
                    </p:nvPicPr>
                    <p:blipFill>
                      <a:blip r:embed="rId12"/>
                      <a:stretch>
                        <a:fillRect/>
                      </a:stretch>
                    </p:blipFill>
                    <p:spPr>
                      <a:xfrm>
                        <a:off x="6430134" y="1433442"/>
                        <a:ext cx="3563937" cy="520700"/>
                      </a:xfrm>
                      <a:prstGeom prst="rect">
                        <a:avLst/>
                      </a:prstGeom>
                    </p:spPr>
                  </p:pic>
                </p:oleObj>
              </mc:Fallback>
            </mc:AlternateContent>
          </a:graphicData>
        </a:graphic>
      </p:graphicFrame>
      <p:sp>
        <p:nvSpPr>
          <p:cNvPr id="62" name="标题 1"/>
          <p:cNvSpPr txBox="1">
            <a:spLocks/>
          </p:cNvSpPr>
          <p:nvPr/>
        </p:nvSpPr>
        <p:spPr bwMode="auto">
          <a:xfrm>
            <a:off x="629568" y="1755798"/>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3" name="标题 1"/>
          <p:cNvSpPr txBox="1">
            <a:spLocks/>
          </p:cNvSpPr>
          <p:nvPr/>
        </p:nvSpPr>
        <p:spPr bwMode="auto">
          <a:xfrm>
            <a:off x="652447" y="3394926"/>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4" name="标题 1"/>
          <p:cNvSpPr txBox="1">
            <a:spLocks/>
          </p:cNvSpPr>
          <p:nvPr/>
        </p:nvSpPr>
        <p:spPr bwMode="auto">
          <a:xfrm>
            <a:off x="759490" y="4808420"/>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5" name="标题 1"/>
          <p:cNvSpPr txBox="1">
            <a:spLocks/>
          </p:cNvSpPr>
          <p:nvPr/>
        </p:nvSpPr>
        <p:spPr bwMode="auto">
          <a:xfrm>
            <a:off x="6331692" y="868163"/>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6" name="标题 1"/>
          <p:cNvSpPr txBox="1">
            <a:spLocks/>
          </p:cNvSpPr>
          <p:nvPr/>
        </p:nvSpPr>
        <p:spPr bwMode="auto">
          <a:xfrm>
            <a:off x="6164469" y="3220603"/>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7" name="标题 1"/>
          <p:cNvSpPr txBox="1">
            <a:spLocks/>
          </p:cNvSpPr>
          <p:nvPr/>
        </p:nvSpPr>
        <p:spPr bwMode="auto">
          <a:xfrm>
            <a:off x="6273180" y="4708206"/>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41" name="椭圆 40"/>
          <p:cNvSpPr/>
          <p:nvPr/>
        </p:nvSpPr>
        <p:spPr>
          <a:xfrm>
            <a:off x="508552" y="2107262"/>
            <a:ext cx="5443432" cy="937545"/>
          </a:xfrm>
          <a:prstGeom prst="ellipse">
            <a:avLst/>
          </a:prstGeom>
          <a:noFill/>
          <a:ln w="190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accent6">
                  <a:lumMod val="75000"/>
                </a:schemeClr>
              </a:solidFill>
            </a:endParaRPr>
          </a:p>
        </p:txBody>
      </p:sp>
      <p:sp>
        <p:nvSpPr>
          <p:cNvPr id="42" name="椭圆 41"/>
          <p:cNvSpPr/>
          <p:nvPr/>
        </p:nvSpPr>
        <p:spPr>
          <a:xfrm>
            <a:off x="6128047" y="5045040"/>
            <a:ext cx="5443432" cy="937545"/>
          </a:xfrm>
          <a:prstGeom prst="ellipse">
            <a:avLst/>
          </a:prstGeom>
          <a:noFill/>
          <a:ln w="190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accent6">
                  <a:lumMod val="75000"/>
                </a:schemeClr>
              </a:solidFill>
            </a:endParaRPr>
          </a:p>
        </p:txBody>
      </p:sp>
      <p:sp>
        <p:nvSpPr>
          <p:cNvPr id="43" name="标题 1"/>
          <p:cNvSpPr txBox="1">
            <a:spLocks/>
          </p:cNvSpPr>
          <p:nvPr/>
        </p:nvSpPr>
        <p:spPr bwMode="auto">
          <a:xfrm>
            <a:off x="639374" y="2200688"/>
            <a:ext cx="5024578" cy="72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Update 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通信模型：</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T=f(</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分辨率，</a:t>
            </a:r>
            <a:r>
              <a:rPr kumimoji="1" lang="zh-CN" altLang="en-US" sz="2400" kern="0" dirty="0">
                <a:solidFill>
                  <a:schemeClr val="accent6">
                    <a:lumMod val="75000"/>
                  </a:schemeClr>
                </a:solidFill>
                <a:latin typeface="华文新魏" panose="02010800040101010101" pitchFamily="2" charset="-122"/>
                <a:ea typeface="华文新魏" panose="02010800040101010101" pitchFamily="2" charset="-122"/>
              </a:rPr>
              <a:t>进程</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数，</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区大小，邻居数量</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a:t>
            </a:r>
            <a:endParaRPr kumimoji="1" lang="en-US" altLang="zh-CN" sz="2400" kern="0" dirty="0">
              <a:solidFill>
                <a:schemeClr val="accent6">
                  <a:lumMod val="75000"/>
                </a:schemeClr>
              </a:solidFill>
              <a:latin typeface="华文新魏" panose="02010800040101010101" pitchFamily="2" charset="-122"/>
              <a:ea typeface="华文新魏" panose="02010800040101010101" pitchFamily="2" charset="-122"/>
            </a:endParaRPr>
          </a:p>
        </p:txBody>
      </p:sp>
      <p:sp>
        <p:nvSpPr>
          <p:cNvPr id="44" name="标题 1"/>
          <p:cNvSpPr txBox="1">
            <a:spLocks/>
          </p:cNvSpPr>
          <p:nvPr/>
        </p:nvSpPr>
        <p:spPr bwMode="auto">
          <a:xfrm>
            <a:off x="6273179" y="5081008"/>
            <a:ext cx="5024578" cy="72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Update 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通信模型：</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T=f(</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分辨率，</a:t>
            </a:r>
            <a:r>
              <a:rPr kumimoji="1" lang="zh-CN" altLang="en-US" sz="2400" kern="0" dirty="0">
                <a:solidFill>
                  <a:schemeClr val="accent6">
                    <a:lumMod val="75000"/>
                  </a:schemeClr>
                </a:solidFill>
                <a:latin typeface="华文新魏" panose="02010800040101010101" pitchFamily="2" charset="-122"/>
                <a:ea typeface="华文新魏" panose="02010800040101010101" pitchFamily="2" charset="-122"/>
              </a:rPr>
              <a:t>进程</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数，</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区大小，邻居数量</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a:t>
            </a:r>
            <a:endParaRPr kumimoji="1" lang="en-US" altLang="zh-CN" sz="2400" kern="0" dirty="0">
              <a:solidFill>
                <a:schemeClr val="accent6">
                  <a:lumMod val="75000"/>
                </a:schemeClr>
              </a:solidFill>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4863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7328" y="44624"/>
            <a:ext cx="4281411" cy="393180"/>
          </a:xfrm>
          <a:prstGeom prst="roundRect">
            <a:avLst/>
          </a:prstGeom>
          <a:solidFill>
            <a:schemeClr val="accent5">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矩形 5"/>
          <p:cNvSpPr/>
          <p:nvPr/>
        </p:nvSpPr>
        <p:spPr>
          <a:xfrm>
            <a:off x="-379497" y="-12870"/>
            <a:ext cx="4680520"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面向地球系统模式的分析模型</a:t>
            </a:r>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 6"/>
          <p:cNvSpPr/>
          <p:nvPr/>
        </p:nvSpPr>
        <p:spPr>
          <a:xfrm>
            <a:off x="623391" y="1158903"/>
            <a:ext cx="5209370" cy="28940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ph type="title"/>
          </p:nvPr>
        </p:nvSpPr>
        <p:spPr>
          <a:xfrm>
            <a:off x="1775520" y="764704"/>
            <a:ext cx="2664296" cy="407498"/>
          </a:xfrm>
        </p:spPr>
        <p:txBody>
          <a:bodyPr>
            <a:normAutofit fontScale="90000"/>
          </a:bodyPr>
          <a:lstStyle/>
          <a:p>
            <a:r>
              <a:rPr kumimoji="1" lang="zh-CN" altLang="en-US" sz="2400" dirty="0" smtClean="0">
                <a:solidFill>
                  <a:schemeClr val="tx1"/>
                </a:solidFill>
                <a:latin typeface="华文新魏" panose="02010800040101010101" pitchFamily="2" charset="-122"/>
                <a:ea typeface="华文新魏" panose="02010800040101010101" pitchFamily="2" charset="-122"/>
              </a:rPr>
              <a:t>大气模式分析模型</a:t>
            </a:r>
            <a:endParaRPr kumimoji="1" lang="en-US" altLang="zh-CN" sz="2400" dirty="0">
              <a:solidFill>
                <a:schemeClr val="tx1"/>
              </a:solidFill>
              <a:latin typeface="华文新魏" panose="02010800040101010101" pitchFamily="2" charset="-122"/>
              <a:ea typeface="华文新魏" panose="02010800040101010101" pitchFamily="2" charset="-122"/>
            </a:endParaRPr>
          </a:p>
        </p:txBody>
      </p:sp>
      <p:sp>
        <p:nvSpPr>
          <p:cNvPr id="15" name="标题 1"/>
          <p:cNvSpPr txBox="1">
            <a:spLocks/>
          </p:cNvSpPr>
          <p:nvPr/>
        </p:nvSpPr>
        <p:spPr bwMode="auto">
          <a:xfrm>
            <a:off x="824815" y="1328855"/>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动力框架</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16" name="标题 1"/>
          <p:cNvSpPr txBox="1">
            <a:spLocks/>
          </p:cNvSpPr>
          <p:nvPr/>
        </p:nvSpPr>
        <p:spPr bwMode="auto">
          <a:xfrm>
            <a:off x="824815" y="3021502"/>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物理过程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20" name="圆角矩形 19"/>
          <p:cNvSpPr/>
          <p:nvPr/>
        </p:nvSpPr>
        <p:spPr>
          <a:xfrm>
            <a:off x="716008" y="4567432"/>
            <a:ext cx="5116753" cy="13818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1"/>
          <p:cNvSpPr txBox="1">
            <a:spLocks/>
          </p:cNvSpPr>
          <p:nvPr/>
        </p:nvSpPr>
        <p:spPr bwMode="auto">
          <a:xfrm>
            <a:off x="1844501" y="4120390"/>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陆面模式分析模型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25" name="对象 24"/>
          <p:cNvGraphicFramePr>
            <a:graphicFrameLocks noChangeAspect="1"/>
          </p:cNvGraphicFramePr>
          <p:nvPr/>
        </p:nvGraphicFramePr>
        <p:xfrm>
          <a:off x="1011534" y="5268689"/>
          <a:ext cx="3497263" cy="536575"/>
        </p:xfrm>
        <a:graphic>
          <a:graphicData uri="http://schemas.openxmlformats.org/presentationml/2006/ole">
            <mc:AlternateContent xmlns:mc="http://schemas.openxmlformats.org/markup-compatibility/2006">
              <mc:Choice xmlns:v="urn:schemas-microsoft-com:vml" Requires="v">
                <p:oleObj spid="_x0000_s5146" name="公式" r:id="rId3" imgW="2730240" imgH="419040" progId="Equation.3">
                  <p:embed/>
                </p:oleObj>
              </mc:Choice>
              <mc:Fallback>
                <p:oleObj name="公式" r:id="rId3" imgW="2730240" imgH="419040" progId="Equation.3">
                  <p:embed/>
                  <p:pic>
                    <p:nvPicPr>
                      <p:cNvPr id="25" name="对象 24"/>
                      <p:cNvPicPr/>
                      <p:nvPr/>
                    </p:nvPicPr>
                    <p:blipFill>
                      <a:blip r:embed="rId4"/>
                      <a:stretch>
                        <a:fillRect/>
                      </a:stretch>
                    </p:blipFill>
                    <p:spPr>
                      <a:xfrm>
                        <a:off x="1011534" y="5268689"/>
                        <a:ext cx="3497263" cy="536575"/>
                      </a:xfrm>
                      <a:prstGeom prst="rect">
                        <a:avLst/>
                      </a:prstGeom>
                    </p:spPr>
                  </p:pic>
                </p:oleObj>
              </mc:Fallback>
            </mc:AlternateContent>
          </a:graphicData>
        </a:graphic>
      </p:graphicFrame>
      <p:sp>
        <p:nvSpPr>
          <p:cNvPr id="28" name="圆角矩形 27"/>
          <p:cNvSpPr/>
          <p:nvPr/>
        </p:nvSpPr>
        <p:spPr>
          <a:xfrm>
            <a:off x="6128048" y="2660502"/>
            <a:ext cx="5368551" cy="3263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1"/>
          <p:cNvSpPr txBox="1">
            <a:spLocks/>
          </p:cNvSpPr>
          <p:nvPr/>
        </p:nvSpPr>
        <p:spPr bwMode="auto">
          <a:xfrm>
            <a:off x="7238765" y="2253003"/>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a:solidFill>
                  <a:schemeClr val="tx1"/>
                </a:solidFill>
                <a:latin typeface="华文新魏" panose="02010800040101010101" pitchFamily="2" charset="-122"/>
                <a:ea typeface="华文新魏" panose="02010800040101010101" pitchFamily="2" charset="-122"/>
              </a:rPr>
              <a:t>海洋</a:t>
            </a:r>
            <a:r>
              <a:rPr kumimoji="1" lang="zh-CN" altLang="en-US" sz="2400" kern="0" dirty="0" smtClean="0">
                <a:solidFill>
                  <a:schemeClr val="tx1"/>
                </a:solidFill>
                <a:latin typeface="华文新魏" panose="02010800040101010101" pitchFamily="2" charset="-122"/>
                <a:ea typeface="华文新魏" panose="02010800040101010101" pitchFamily="2" charset="-122"/>
              </a:rPr>
              <a:t>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30" name="标题 1"/>
          <p:cNvSpPr txBox="1">
            <a:spLocks/>
          </p:cNvSpPr>
          <p:nvPr/>
        </p:nvSpPr>
        <p:spPr bwMode="auto">
          <a:xfrm>
            <a:off x="6364373" y="2749849"/>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正压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sp>
        <p:nvSpPr>
          <p:cNvPr id="31" name="标题 1"/>
          <p:cNvSpPr txBox="1">
            <a:spLocks/>
          </p:cNvSpPr>
          <p:nvPr/>
        </p:nvSpPr>
        <p:spPr bwMode="auto">
          <a:xfrm>
            <a:off x="6364373" y="4257878"/>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tx1"/>
                </a:solidFill>
                <a:latin typeface="华文新魏" panose="02010800040101010101" pitchFamily="2" charset="-122"/>
                <a:ea typeface="华文新魏" panose="02010800040101010101" pitchFamily="2" charset="-122"/>
              </a:rPr>
              <a:t>斜压</a:t>
            </a:r>
            <a:endParaRPr kumimoji="1" lang="en-US" altLang="zh-CN" sz="2400" kern="0" dirty="0" smtClean="0">
              <a:solidFill>
                <a:schemeClr val="tx1"/>
              </a:solidFill>
              <a:latin typeface="华文新魏" panose="02010800040101010101" pitchFamily="2" charset="-122"/>
              <a:ea typeface="华文新魏" panose="02010800040101010101" pitchFamily="2" charset="-122"/>
            </a:endParaRPr>
          </a:p>
          <a:p>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36" name="对象 35"/>
          <p:cNvGraphicFramePr>
            <a:graphicFrameLocks noChangeAspect="1"/>
          </p:cNvGraphicFramePr>
          <p:nvPr/>
        </p:nvGraphicFramePr>
        <p:xfrm>
          <a:off x="6229290" y="3686398"/>
          <a:ext cx="3965626" cy="597318"/>
        </p:xfrm>
        <a:graphic>
          <a:graphicData uri="http://schemas.openxmlformats.org/presentationml/2006/ole">
            <mc:AlternateContent xmlns:mc="http://schemas.openxmlformats.org/markup-compatibility/2006">
              <mc:Choice xmlns:v="urn:schemas-microsoft-com:vml" Requires="v">
                <p:oleObj spid="_x0000_s5147" name="公式" r:id="rId5" imgW="2781000" imgH="419040" progId="Equation.3">
                  <p:embed/>
                </p:oleObj>
              </mc:Choice>
              <mc:Fallback>
                <p:oleObj name="公式" r:id="rId5" imgW="2781000" imgH="419040" progId="Equation.3">
                  <p:embed/>
                  <p:pic>
                    <p:nvPicPr>
                      <p:cNvPr id="36" name="对象 35"/>
                      <p:cNvPicPr/>
                      <p:nvPr/>
                    </p:nvPicPr>
                    <p:blipFill>
                      <a:blip r:embed="rId6"/>
                      <a:stretch>
                        <a:fillRect/>
                      </a:stretch>
                    </p:blipFill>
                    <p:spPr>
                      <a:xfrm>
                        <a:off x="6229290" y="3686398"/>
                        <a:ext cx="3965626" cy="597318"/>
                      </a:xfrm>
                      <a:prstGeom prst="rect">
                        <a:avLst/>
                      </a:prstGeom>
                    </p:spPr>
                  </p:pic>
                </p:oleObj>
              </mc:Fallback>
            </mc:AlternateContent>
          </a:graphicData>
        </a:graphic>
      </p:graphicFrame>
      <p:sp>
        <p:nvSpPr>
          <p:cNvPr id="37" name="圆角矩形 36"/>
          <p:cNvSpPr/>
          <p:nvPr/>
        </p:nvSpPr>
        <p:spPr>
          <a:xfrm>
            <a:off x="6128047" y="725414"/>
            <a:ext cx="5368551" cy="13818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标题 1"/>
          <p:cNvSpPr txBox="1">
            <a:spLocks/>
          </p:cNvSpPr>
          <p:nvPr/>
        </p:nvSpPr>
        <p:spPr bwMode="auto">
          <a:xfrm>
            <a:off x="7115751" y="260648"/>
            <a:ext cx="2664296" cy="407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a:solidFill>
                  <a:schemeClr val="tx1"/>
                </a:solidFill>
                <a:latin typeface="华文新魏" panose="02010800040101010101" pitchFamily="2" charset="-122"/>
                <a:ea typeface="华文新魏" panose="02010800040101010101" pitchFamily="2" charset="-122"/>
              </a:rPr>
              <a:t>海冰</a:t>
            </a:r>
            <a:r>
              <a:rPr kumimoji="1" lang="zh-CN" altLang="en-US" sz="2400" kern="0" dirty="0" smtClean="0">
                <a:solidFill>
                  <a:schemeClr val="tx1"/>
                </a:solidFill>
                <a:latin typeface="华文新魏" panose="02010800040101010101" pitchFamily="2" charset="-122"/>
                <a:ea typeface="华文新魏" panose="02010800040101010101" pitchFamily="2" charset="-122"/>
              </a:rPr>
              <a:t>模式分析模型</a:t>
            </a:r>
            <a:endParaRPr kumimoji="1" lang="en-US" altLang="zh-CN" sz="2400" kern="0" dirty="0">
              <a:solidFill>
                <a:schemeClr val="tx1"/>
              </a:solidFill>
              <a:latin typeface="华文新魏" panose="02010800040101010101" pitchFamily="2" charset="-122"/>
              <a:ea typeface="华文新魏" panose="02010800040101010101" pitchFamily="2" charset="-122"/>
            </a:endParaRPr>
          </a:p>
        </p:txBody>
      </p:sp>
      <p:graphicFrame>
        <p:nvGraphicFramePr>
          <p:cNvPr id="40" name="对象 39"/>
          <p:cNvGraphicFramePr>
            <a:graphicFrameLocks noChangeAspect="1"/>
          </p:cNvGraphicFramePr>
          <p:nvPr>
            <p:extLst/>
          </p:nvPr>
        </p:nvGraphicFramePr>
        <p:xfrm>
          <a:off x="6430134" y="1433442"/>
          <a:ext cx="3563937" cy="520700"/>
        </p:xfrm>
        <a:graphic>
          <a:graphicData uri="http://schemas.openxmlformats.org/presentationml/2006/ole">
            <mc:AlternateContent xmlns:mc="http://schemas.openxmlformats.org/markup-compatibility/2006">
              <mc:Choice xmlns:v="urn:schemas-microsoft-com:vml" Requires="v">
                <p:oleObj spid="_x0000_s5148" name="公式" r:id="rId7" imgW="2781000" imgH="406080" progId="Equation.3">
                  <p:embed/>
                </p:oleObj>
              </mc:Choice>
              <mc:Fallback>
                <p:oleObj name="公式" r:id="rId7" imgW="2781000" imgH="406080" progId="Equation.3">
                  <p:embed/>
                  <p:pic>
                    <p:nvPicPr>
                      <p:cNvPr id="40" name="对象 39"/>
                      <p:cNvPicPr/>
                      <p:nvPr/>
                    </p:nvPicPr>
                    <p:blipFill>
                      <a:blip r:embed="rId8"/>
                      <a:stretch>
                        <a:fillRect/>
                      </a:stretch>
                    </p:blipFill>
                    <p:spPr>
                      <a:xfrm>
                        <a:off x="6430134" y="1433442"/>
                        <a:ext cx="3563937" cy="520700"/>
                      </a:xfrm>
                      <a:prstGeom prst="rect">
                        <a:avLst/>
                      </a:prstGeom>
                    </p:spPr>
                  </p:pic>
                </p:oleObj>
              </mc:Fallback>
            </mc:AlternateContent>
          </a:graphicData>
        </a:graphic>
      </p:graphicFrame>
      <p:sp>
        <p:nvSpPr>
          <p:cNvPr id="62" name="标题 1"/>
          <p:cNvSpPr txBox="1">
            <a:spLocks/>
          </p:cNvSpPr>
          <p:nvPr/>
        </p:nvSpPr>
        <p:spPr bwMode="auto">
          <a:xfrm>
            <a:off x="629568" y="1755798"/>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3" name="标题 1"/>
          <p:cNvSpPr txBox="1">
            <a:spLocks/>
          </p:cNvSpPr>
          <p:nvPr/>
        </p:nvSpPr>
        <p:spPr bwMode="auto">
          <a:xfrm>
            <a:off x="652447" y="3394926"/>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4" name="标题 1"/>
          <p:cNvSpPr txBox="1">
            <a:spLocks/>
          </p:cNvSpPr>
          <p:nvPr/>
        </p:nvSpPr>
        <p:spPr bwMode="auto">
          <a:xfrm>
            <a:off x="759490" y="4808420"/>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5" name="标题 1"/>
          <p:cNvSpPr txBox="1">
            <a:spLocks/>
          </p:cNvSpPr>
          <p:nvPr/>
        </p:nvSpPr>
        <p:spPr bwMode="auto">
          <a:xfrm>
            <a:off x="6331692" y="868163"/>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6" name="标题 1"/>
          <p:cNvSpPr txBox="1">
            <a:spLocks/>
          </p:cNvSpPr>
          <p:nvPr/>
        </p:nvSpPr>
        <p:spPr bwMode="auto">
          <a:xfrm>
            <a:off x="6164469" y="3220603"/>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67" name="标题 1"/>
          <p:cNvSpPr txBox="1">
            <a:spLocks/>
          </p:cNvSpPr>
          <p:nvPr/>
        </p:nvSpPr>
        <p:spPr bwMode="auto">
          <a:xfrm>
            <a:off x="6273180" y="4708206"/>
            <a:ext cx="4665975" cy="437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C00000"/>
                </a:solidFill>
                <a:latin typeface="华文新魏" panose="02010800040101010101" pitchFamily="2" charset="-122"/>
                <a:ea typeface="华文新魏" panose="02010800040101010101" pitchFamily="2" charset="-122"/>
              </a:rPr>
              <a:t>计算模型：</a:t>
            </a:r>
            <a:r>
              <a:rPr kumimoji="1" lang="en-US" altLang="zh-CN" sz="2400" kern="0" dirty="0" smtClean="0">
                <a:solidFill>
                  <a:srgbClr val="C00000"/>
                </a:solidFill>
                <a:latin typeface="华文新魏" panose="02010800040101010101" pitchFamily="2" charset="-122"/>
                <a:ea typeface="华文新魏" panose="02010800040101010101" pitchFamily="2" charset="-122"/>
              </a:rPr>
              <a:t>T=f(</a:t>
            </a:r>
            <a:r>
              <a:rPr kumimoji="1" lang="zh-CN" altLang="en-US" sz="2400" kern="0" dirty="0" smtClean="0">
                <a:solidFill>
                  <a:srgbClr val="C00000"/>
                </a:solidFill>
                <a:latin typeface="华文新魏" panose="02010800040101010101" pitchFamily="2" charset="-122"/>
                <a:ea typeface="华文新魏" panose="02010800040101010101" pitchFamily="2" charset="-122"/>
              </a:rPr>
              <a:t>分辨率，</a:t>
            </a:r>
            <a:r>
              <a:rPr kumimoji="1" lang="zh-CN" altLang="en-US" sz="2400" kern="0" dirty="0">
                <a:solidFill>
                  <a:srgbClr val="C00000"/>
                </a:solidFill>
                <a:latin typeface="华文新魏" panose="02010800040101010101" pitchFamily="2" charset="-122"/>
                <a:ea typeface="华文新魏" panose="02010800040101010101" pitchFamily="2" charset="-122"/>
              </a:rPr>
              <a:t>进程数</a:t>
            </a:r>
            <a:r>
              <a:rPr kumimoji="1" lang="en-US" altLang="zh-CN" sz="2400" kern="0" dirty="0" smtClean="0">
                <a:solidFill>
                  <a:srgbClr val="C00000"/>
                </a:solidFill>
                <a:latin typeface="华文新魏" panose="02010800040101010101" pitchFamily="2" charset="-122"/>
                <a:ea typeface="华文新魏" panose="02010800040101010101" pitchFamily="2" charset="-122"/>
              </a:rPr>
              <a:t>)</a:t>
            </a:r>
            <a:endParaRPr kumimoji="1" lang="en-US" altLang="zh-CN" sz="2400" kern="0" dirty="0">
              <a:solidFill>
                <a:srgbClr val="C00000"/>
              </a:solidFill>
              <a:latin typeface="华文新魏" panose="02010800040101010101" pitchFamily="2" charset="-122"/>
              <a:ea typeface="华文新魏" panose="02010800040101010101" pitchFamily="2" charset="-122"/>
            </a:endParaRPr>
          </a:p>
        </p:txBody>
      </p:sp>
      <p:sp>
        <p:nvSpPr>
          <p:cNvPr id="43" name="标题 1"/>
          <p:cNvSpPr txBox="1">
            <a:spLocks/>
          </p:cNvSpPr>
          <p:nvPr/>
        </p:nvSpPr>
        <p:spPr bwMode="auto">
          <a:xfrm>
            <a:off x="639374" y="2204864"/>
            <a:ext cx="5024578" cy="72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Update 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通信模型：</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T=f(</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分辨率，</a:t>
            </a:r>
            <a:r>
              <a:rPr kumimoji="1" lang="zh-CN" altLang="en-US" sz="2400" kern="0" dirty="0">
                <a:solidFill>
                  <a:schemeClr val="accent6">
                    <a:lumMod val="75000"/>
                  </a:schemeClr>
                </a:solidFill>
                <a:latin typeface="华文新魏" panose="02010800040101010101" pitchFamily="2" charset="-122"/>
                <a:ea typeface="华文新魏" panose="02010800040101010101" pitchFamily="2" charset="-122"/>
              </a:rPr>
              <a:t>进程</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数，</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区大小，邻居数量</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a:t>
            </a:r>
            <a:endParaRPr kumimoji="1" lang="en-US" altLang="zh-CN" sz="2400" kern="0" dirty="0">
              <a:solidFill>
                <a:schemeClr val="accent6">
                  <a:lumMod val="75000"/>
                </a:schemeClr>
              </a:solidFill>
              <a:latin typeface="华文新魏" panose="02010800040101010101" pitchFamily="2" charset="-122"/>
              <a:ea typeface="华文新魏" panose="02010800040101010101" pitchFamily="2" charset="-122"/>
            </a:endParaRPr>
          </a:p>
        </p:txBody>
      </p:sp>
      <p:sp>
        <p:nvSpPr>
          <p:cNvPr id="44" name="标题 1"/>
          <p:cNvSpPr txBox="1">
            <a:spLocks/>
          </p:cNvSpPr>
          <p:nvPr/>
        </p:nvSpPr>
        <p:spPr bwMode="auto">
          <a:xfrm>
            <a:off x="6273179" y="5085184"/>
            <a:ext cx="5024578" cy="72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Update 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通信模型：</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T=f(</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分辨率，</a:t>
            </a:r>
            <a:r>
              <a:rPr kumimoji="1" lang="zh-CN" altLang="en-US" sz="2400" kern="0" dirty="0">
                <a:solidFill>
                  <a:schemeClr val="accent6">
                    <a:lumMod val="75000"/>
                  </a:schemeClr>
                </a:solidFill>
                <a:latin typeface="华文新魏" panose="02010800040101010101" pitchFamily="2" charset="-122"/>
                <a:ea typeface="华文新魏" panose="02010800040101010101" pitchFamily="2" charset="-122"/>
              </a:rPr>
              <a:t>进程</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数，</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halo</a:t>
            </a:r>
            <a:r>
              <a:rPr kumimoji="1" lang="zh-CN" altLang="en-US" sz="2400" kern="0" dirty="0" smtClean="0">
                <a:solidFill>
                  <a:schemeClr val="accent6">
                    <a:lumMod val="75000"/>
                  </a:schemeClr>
                </a:solidFill>
                <a:latin typeface="华文新魏" panose="02010800040101010101" pitchFamily="2" charset="-122"/>
                <a:ea typeface="华文新魏" panose="02010800040101010101" pitchFamily="2" charset="-122"/>
              </a:rPr>
              <a:t>区大小，邻居数量</a:t>
            </a:r>
            <a:r>
              <a:rPr kumimoji="1" lang="en-US" altLang="zh-CN" sz="2400" kern="0" dirty="0" smtClean="0">
                <a:solidFill>
                  <a:schemeClr val="accent6">
                    <a:lumMod val="75000"/>
                  </a:schemeClr>
                </a:solidFill>
                <a:latin typeface="华文新魏" panose="02010800040101010101" pitchFamily="2" charset="-122"/>
                <a:ea typeface="华文新魏" panose="02010800040101010101" pitchFamily="2" charset="-122"/>
              </a:rPr>
              <a:t>)</a:t>
            </a:r>
            <a:endParaRPr kumimoji="1" lang="en-US" altLang="zh-CN" sz="2400" kern="0" dirty="0">
              <a:solidFill>
                <a:schemeClr val="accent6">
                  <a:lumMod val="75000"/>
                </a:schemeClr>
              </a:solidFill>
              <a:latin typeface="华文新魏" panose="02010800040101010101" pitchFamily="2" charset="-122"/>
              <a:ea typeface="华文新魏" panose="02010800040101010101" pitchFamily="2" charset="-122"/>
            </a:endParaRPr>
          </a:p>
        </p:txBody>
      </p:sp>
      <p:sp>
        <p:nvSpPr>
          <p:cNvPr id="32" name="椭圆 31"/>
          <p:cNvSpPr/>
          <p:nvPr/>
        </p:nvSpPr>
        <p:spPr>
          <a:xfrm>
            <a:off x="512628" y="5157527"/>
            <a:ext cx="5443432" cy="937545"/>
          </a:xfrm>
          <a:prstGeom prst="ellipse">
            <a:avLst/>
          </a:prstGeom>
          <a:noFill/>
          <a:ln w="1905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accent6">
                  <a:lumMod val="75000"/>
                </a:schemeClr>
              </a:solidFill>
            </a:endParaRPr>
          </a:p>
        </p:txBody>
      </p:sp>
      <p:sp>
        <p:nvSpPr>
          <p:cNvPr id="34" name="椭圆 33"/>
          <p:cNvSpPr/>
          <p:nvPr/>
        </p:nvSpPr>
        <p:spPr>
          <a:xfrm>
            <a:off x="6090606" y="3546417"/>
            <a:ext cx="5443432" cy="937545"/>
          </a:xfrm>
          <a:prstGeom prst="ellipse">
            <a:avLst/>
          </a:prstGeom>
          <a:noFill/>
          <a:ln w="1905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accent6">
                  <a:lumMod val="75000"/>
                </a:schemeClr>
              </a:solidFill>
            </a:endParaRPr>
          </a:p>
        </p:txBody>
      </p:sp>
      <p:sp>
        <p:nvSpPr>
          <p:cNvPr id="35" name="标题 1"/>
          <p:cNvSpPr txBox="1">
            <a:spLocks/>
          </p:cNvSpPr>
          <p:nvPr/>
        </p:nvSpPr>
        <p:spPr bwMode="auto">
          <a:xfrm>
            <a:off x="6145569" y="3667673"/>
            <a:ext cx="5646317" cy="9756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002060"/>
                </a:solidFill>
                <a:latin typeface="华文新魏" panose="02010800040101010101" pitchFamily="2" charset="-122"/>
                <a:ea typeface="华文新魏" panose="02010800040101010101" pitchFamily="2" charset="-122"/>
              </a:rPr>
              <a:t>集合通信模型：</a:t>
            </a:r>
            <a:r>
              <a:rPr kumimoji="1" lang="en-US" altLang="zh-CN" sz="2400" kern="0" dirty="0" smtClean="0">
                <a:solidFill>
                  <a:srgbClr val="002060"/>
                </a:solidFill>
                <a:latin typeface="华文新魏" panose="02010800040101010101" pitchFamily="2" charset="-122"/>
                <a:ea typeface="华文新魏" panose="02010800040101010101" pitchFamily="2" charset="-122"/>
              </a:rPr>
              <a:t>T=f</a:t>
            </a:r>
            <a:r>
              <a:rPr kumimoji="1" lang="zh-CN" altLang="en-US" sz="2400" kern="0" dirty="0" smtClean="0">
                <a:solidFill>
                  <a:srgbClr val="002060"/>
                </a:solidFill>
                <a:latin typeface="华文新魏" panose="02010800040101010101" pitchFamily="2" charset="-122"/>
                <a:ea typeface="华文新魏" panose="02010800040101010101" pitchFamily="2" charset="-122"/>
              </a:rPr>
              <a:t>（通信拓扑，</a:t>
            </a:r>
            <a:endParaRPr kumimoji="1" lang="en-US" altLang="zh-CN" sz="2400" kern="0" dirty="0" smtClean="0">
              <a:solidFill>
                <a:srgbClr val="002060"/>
              </a:solidFill>
              <a:latin typeface="华文新魏" panose="02010800040101010101" pitchFamily="2" charset="-122"/>
              <a:ea typeface="华文新魏" panose="02010800040101010101" pitchFamily="2" charset="-122"/>
            </a:endParaRPr>
          </a:p>
          <a:p>
            <a:r>
              <a:rPr kumimoji="1" lang="en-US" altLang="zh-CN" sz="2400" kern="0" dirty="0">
                <a:solidFill>
                  <a:srgbClr val="002060"/>
                </a:solidFill>
                <a:latin typeface="华文新魏" panose="02010800040101010101" pitchFamily="2" charset="-122"/>
                <a:ea typeface="华文新魏" panose="02010800040101010101" pitchFamily="2" charset="-122"/>
              </a:rPr>
              <a:t> </a:t>
            </a:r>
            <a:r>
              <a:rPr kumimoji="1" lang="en-US" altLang="zh-CN" sz="2400" kern="0" dirty="0" smtClean="0">
                <a:solidFill>
                  <a:srgbClr val="002060"/>
                </a:solidFill>
                <a:latin typeface="华文新魏" panose="02010800040101010101" pitchFamily="2" charset="-122"/>
                <a:ea typeface="华文新魏" panose="02010800040101010101" pitchFamily="2" charset="-122"/>
              </a:rPr>
              <a:t>                                                     </a:t>
            </a:r>
            <a:r>
              <a:rPr kumimoji="1" lang="zh-CN" altLang="en-US" sz="2400" kern="0" dirty="0" smtClean="0">
                <a:solidFill>
                  <a:srgbClr val="002060"/>
                </a:solidFill>
                <a:latin typeface="华文新魏" panose="02010800040101010101" pitchFamily="2" charset="-122"/>
                <a:ea typeface="华文新魏" panose="02010800040101010101" pitchFamily="2" charset="-122"/>
              </a:rPr>
              <a:t>通信量）</a:t>
            </a:r>
            <a:endParaRPr kumimoji="1" lang="en-US" altLang="zh-CN" sz="2400" kern="0" dirty="0">
              <a:solidFill>
                <a:srgbClr val="002060"/>
              </a:solidFill>
              <a:latin typeface="华文新魏" panose="02010800040101010101" pitchFamily="2" charset="-122"/>
              <a:ea typeface="华文新魏" panose="02010800040101010101" pitchFamily="2" charset="-122"/>
            </a:endParaRPr>
          </a:p>
        </p:txBody>
      </p:sp>
      <p:sp>
        <p:nvSpPr>
          <p:cNvPr id="39" name="标题 1"/>
          <p:cNvSpPr txBox="1">
            <a:spLocks/>
          </p:cNvSpPr>
          <p:nvPr/>
        </p:nvSpPr>
        <p:spPr bwMode="auto">
          <a:xfrm>
            <a:off x="680350" y="5185747"/>
            <a:ext cx="5633354" cy="9756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rgbClr val="002060"/>
                </a:solidFill>
                <a:latin typeface="华文新魏" panose="02010800040101010101" pitchFamily="2" charset="-122"/>
                <a:ea typeface="华文新魏" panose="02010800040101010101" pitchFamily="2" charset="-122"/>
              </a:rPr>
              <a:t>集合通信模型：</a:t>
            </a:r>
            <a:r>
              <a:rPr kumimoji="1" lang="en-US" altLang="zh-CN" sz="2400" kern="0" dirty="0" smtClean="0">
                <a:solidFill>
                  <a:srgbClr val="002060"/>
                </a:solidFill>
                <a:latin typeface="华文新魏" panose="02010800040101010101" pitchFamily="2" charset="-122"/>
                <a:ea typeface="华文新魏" panose="02010800040101010101" pitchFamily="2" charset="-122"/>
              </a:rPr>
              <a:t>T=f</a:t>
            </a:r>
            <a:r>
              <a:rPr kumimoji="1" lang="zh-CN" altLang="en-US" sz="2400" kern="0" dirty="0" smtClean="0">
                <a:solidFill>
                  <a:srgbClr val="002060"/>
                </a:solidFill>
                <a:latin typeface="华文新魏" panose="02010800040101010101" pitchFamily="2" charset="-122"/>
                <a:ea typeface="华文新魏" panose="02010800040101010101" pitchFamily="2" charset="-122"/>
              </a:rPr>
              <a:t>（通信拓扑，</a:t>
            </a:r>
            <a:endParaRPr kumimoji="1" lang="en-US" altLang="zh-CN" sz="2400" kern="0" dirty="0" smtClean="0">
              <a:solidFill>
                <a:srgbClr val="002060"/>
              </a:solidFill>
              <a:latin typeface="华文新魏" panose="02010800040101010101" pitchFamily="2" charset="-122"/>
              <a:ea typeface="华文新魏" panose="02010800040101010101" pitchFamily="2" charset="-122"/>
            </a:endParaRPr>
          </a:p>
          <a:p>
            <a:r>
              <a:rPr kumimoji="1" lang="en-US" altLang="zh-CN" sz="2400" kern="0" dirty="0">
                <a:solidFill>
                  <a:srgbClr val="002060"/>
                </a:solidFill>
                <a:latin typeface="华文新魏" panose="02010800040101010101" pitchFamily="2" charset="-122"/>
                <a:ea typeface="华文新魏" panose="02010800040101010101" pitchFamily="2" charset="-122"/>
              </a:rPr>
              <a:t> </a:t>
            </a:r>
            <a:r>
              <a:rPr kumimoji="1" lang="en-US" altLang="zh-CN" sz="2400" kern="0" dirty="0" smtClean="0">
                <a:solidFill>
                  <a:srgbClr val="002060"/>
                </a:solidFill>
                <a:latin typeface="华文新魏" panose="02010800040101010101" pitchFamily="2" charset="-122"/>
                <a:ea typeface="华文新魏" panose="02010800040101010101" pitchFamily="2" charset="-122"/>
              </a:rPr>
              <a:t>                                                     </a:t>
            </a:r>
            <a:r>
              <a:rPr kumimoji="1" lang="zh-CN" altLang="en-US" sz="2400" kern="0" dirty="0" smtClean="0">
                <a:solidFill>
                  <a:srgbClr val="002060"/>
                </a:solidFill>
                <a:latin typeface="华文新魏" panose="02010800040101010101" pitchFamily="2" charset="-122"/>
                <a:ea typeface="华文新魏" panose="02010800040101010101" pitchFamily="2" charset="-122"/>
              </a:rPr>
              <a:t>通信量）</a:t>
            </a:r>
            <a:endParaRPr kumimoji="1" lang="en-US" altLang="zh-CN" sz="2400" kern="0" dirty="0">
              <a:solidFill>
                <a:srgbClr val="002060"/>
              </a:solidFill>
              <a:latin typeface="华文新魏" panose="02010800040101010101" pitchFamily="2" charset="-122"/>
              <a:ea typeface="华文新魏" panose="02010800040101010101" pitchFamily="2" charset="-122"/>
            </a:endParaRPr>
          </a:p>
        </p:txBody>
      </p:sp>
      <p:sp>
        <p:nvSpPr>
          <p:cNvPr id="45" name="椭圆 44"/>
          <p:cNvSpPr/>
          <p:nvPr/>
        </p:nvSpPr>
        <p:spPr>
          <a:xfrm>
            <a:off x="6239641" y="1216306"/>
            <a:ext cx="5299414" cy="937545"/>
          </a:xfrm>
          <a:prstGeom prst="ellipse">
            <a:avLst/>
          </a:prstGeom>
          <a:noFill/>
          <a:ln w="19050">
            <a:solidFill>
              <a:schemeClr val="accent5">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accent6">
                  <a:lumMod val="75000"/>
                </a:schemeClr>
              </a:solidFill>
            </a:endParaRPr>
          </a:p>
        </p:txBody>
      </p:sp>
      <p:sp>
        <p:nvSpPr>
          <p:cNvPr id="46" name="标题 1"/>
          <p:cNvSpPr txBox="1">
            <a:spLocks/>
          </p:cNvSpPr>
          <p:nvPr/>
        </p:nvSpPr>
        <p:spPr bwMode="auto">
          <a:xfrm>
            <a:off x="6286713" y="1310380"/>
            <a:ext cx="5205269" cy="901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400" kern="0" dirty="0" smtClean="0">
                <a:solidFill>
                  <a:schemeClr val="accent5">
                    <a:lumMod val="50000"/>
                  </a:schemeClr>
                </a:solidFill>
                <a:latin typeface="华文新魏" panose="02010800040101010101" pitchFamily="2" charset="-122"/>
                <a:ea typeface="华文新魏" panose="02010800040101010101" pitchFamily="2" charset="-122"/>
              </a:rPr>
              <a:t>一般通信模型：</a:t>
            </a:r>
            <a:r>
              <a:rPr kumimoji="1" lang="en-US" altLang="zh-CN" sz="2400" kern="0" dirty="0" smtClean="0">
                <a:solidFill>
                  <a:schemeClr val="accent5">
                    <a:lumMod val="50000"/>
                  </a:schemeClr>
                </a:solidFill>
                <a:latin typeface="华文新魏" panose="02010800040101010101" pitchFamily="2" charset="-122"/>
                <a:ea typeface="华文新魏" panose="02010800040101010101" pitchFamily="2" charset="-122"/>
              </a:rPr>
              <a:t>T=f(</a:t>
            </a:r>
            <a:r>
              <a:rPr kumimoji="1" lang="zh-CN" altLang="en-US" sz="2400" kern="0" dirty="0" smtClean="0">
                <a:solidFill>
                  <a:schemeClr val="accent5">
                    <a:lumMod val="50000"/>
                  </a:schemeClr>
                </a:solidFill>
                <a:latin typeface="华文新魏" panose="02010800040101010101" pitchFamily="2" charset="-122"/>
                <a:ea typeface="华文新魏" panose="02010800040101010101" pitchFamily="2" charset="-122"/>
              </a:rPr>
              <a:t>通信量总量，</a:t>
            </a:r>
            <a:endParaRPr kumimoji="1" lang="en-US" altLang="zh-CN" sz="2400" kern="0" dirty="0" smtClean="0">
              <a:solidFill>
                <a:schemeClr val="accent5">
                  <a:lumMod val="50000"/>
                </a:schemeClr>
              </a:solidFill>
              <a:latin typeface="华文新魏" panose="02010800040101010101" pitchFamily="2" charset="-122"/>
              <a:ea typeface="华文新魏" panose="02010800040101010101" pitchFamily="2" charset="-122"/>
            </a:endParaRPr>
          </a:p>
          <a:p>
            <a:r>
              <a:rPr kumimoji="1" lang="en-US" altLang="zh-CN" sz="2400" kern="0" dirty="0">
                <a:solidFill>
                  <a:schemeClr val="accent5">
                    <a:lumMod val="50000"/>
                  </a:schemeClr>
                </a:solidFill>
                <a:latin typeface="华文新魏" panose="02010800040101010101" pitchFamily="2" charset="-122"/>
                <a:ea typeface="华文新魏" panose="02010800040101010101" pitchFamily="2" charset="-122"/>
              </a:rPr>
              <a:t> </a:t>
            </a:r>
            <a:r>
              <a:rPr kumimoji="1" lang="en-US" altLang="zh-CN" sz="2400" kern="0" dirty="0" smtClean="0">
                <a:solidFill>
                  <a:schemeClr val="accent5">
                    <a:lumMod val="50000"/>
                  </a:schemeClr>
                </a:solidFill>
                <a:latin typeface="华文新魏" panose="02010800040101010101" pitchFamily="2" charset="-122"/>
                <a:ea typeface="华文新魏" panose="02010800040101010101" pitchFamily="2" charset="-122"/>
              </a:rPr>
              <a:t>                                                   </a:t>
            </a:r>
            <a:r>
              <a:rPr kumimoji="1" lang="zh-CN" altLang="en-US" sz="2400" kern="0" dirty="0" smtClean="0">
                <a:solidFill>
                  <a:schemeClr val="accent5">
                    <a:lumMod val="50000"/>
                  </a:schemeClr>
                </a:solidFill>
                <a:latin typeface="华文新魏" panose="02010800040101010101" pitchFamily="2" charset="-122"/>
                <a:ea typeface="华文新魏" panose="02010800040101010101" pitchFamily="2" charset="-122"/>
              </a:rPr>
              <a:t>进程</a:t>
            </a:r>
            <a:r>
              <a:rPr kumimoji="1" lang="zh-CN" altLang="en-US" sz="2400" kern="0" dirty="0">
                <a:solidFill>
                  <a:schemeClr val="accent5">
                    <a:lumMod val="50000"/>
                  </a:schemeClr>
                </a:solidFill>
                <a:latin typeface="华文新魏" panose="02010800040101010101" pitchFamily="2" charset="-122"/>
                <a:ea typeface="华文新魏" panose="02010800040101010101" pitchFamily="2" charset="-122"/>
              </a:rPr>
              <a:t>数</a:t>
            </a:r>
            <a:r>
              <a:rPr kumimoji="1" lang="en-US" altLang="zh-CN" sz="2400" kern="0" dirty="0" smtClean="0">
                <a:solidFill>
                  <a:schemeClr val="accent5">
                    <a:lumMod val="50000"/>
                  </a:schemeClr>
                </a:solidFill>
                <a:latin typeface="华文新魏" panose="02010800040101010101" pitchFamily="2" charset="-122"/>
                <a:ea typeface="华文新魏" panose="02010800040101010101" pitchFamily="2" charset="-122"/>
              </a:rPr>
              <a:t>)</a:t>
            </a:r>
            <a:endParaRPr kumimoji="1" lang="en-US" altLang="zh-CN" sz="2400" kern="0" dirty="0">
              <a:solidFill>
                <a:schemeClr val="accent5">
                  <a:lumMod val="50000"/>
                </a:schemeClr>
              </a:solidFill>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61770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animBg="1"/>
      <p:bldP spid="34" grpId="1" animBg="1"/>
      <p:bldP spid="35" grpId="0"/>
      <p:bldP spid="39" grpId="0"/>
      <p:bldP spid="45" grpId="0" animBg="1"/>
      <p:bldP spid="45" grpId="1" animBg="1"/>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7328" y="44624"/>
            <a:ext cx="4281411" cy="393180"/>
          </a:xfrm>
          <a:prstGeom prst="roundRect">
            <a:avLst/>
          </a:prstGeom>
          <a:solidFill>
            <a:schemeClr val="accent5">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矩形 5"/>
          <p:cNvSpPr/>
          <p:nvPr/>
        </p:nvSpPr>
        <p:spPr>
          <a:xfrm>
            <a:off x="-379497" y="-12870"/>
            <a:ext cx="4680520"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面向地球系统模式的分析模型</a:t>
            </a:r>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标题 1"/>
          <p:cNvSpPr>
            <a:spLocks noGrp="1"/>
          </p:cNvSpPr>
          <p:nvPr>
            <p:ph type="title"/>
          </p:nvPr>
        </p:nvSpPr>
        <p:spPr>
          <a:xfrm>
            <a:off x="911424" y="908720"/>
            <a:ext cx="5400600" cy="576064"/>
          </a:xfrm>
        </p:spPr>
        <p:txBody>
          <a:bodyPr/>
          <a:lstStyle/>
          <a:p>
            <a:r>
              <a:rPr kumimoji="1" lang="zh-CN" altLang="en-US" sz="2800" dirty="0" smtClean="0">
                <a:solidFill>
                  <a:schemeClr val="tx1"/>
                </a:solidFill>
                <a:latin typeface="华文新魏" panose="02010800040101010101" pitchFamily="2" charset="-122"/>
                <a:ea typeface="华文新魏" panose="02010800040101010101" pitchFamily="2" charset="-122"/>
              </a:rPr>
              <a:t>最佳性能测试时长：</a:t>
            </a:r>
            <a:r>
              <a:rPr kumimoji="1" lang="en-US" altLang="zh-CN" sz="2800" dirty="0" smtClean="0">
                <a:solidFill>
                  <a:schemeClr val="tx1"/>
                </a:solidFill>
                <a:latin typeface="华文新魏" panose="02010800040101010101" pitchFamily="2" charset="-122"/>
                <a:ea typeface="华文新魏" panose="02010800040101010101" pitchFamily="2" charset="-122"/>
              </a:rPr>
              <a:t>5</a:t>
            </a:r>
            <a:r>
              <a:rPr kumimoji="1" lang="zh-CN" altLang="en-US" sz="2800" dirty="0" smtClean="0">
                <a:solidFill>
                  <a:schemeClr val="tx1"/>
                </a:solidFill>
                <a:latin typeface="华文新魏" panose="02010800040101010101" pitchFamily="2" charset="-122"/>
                <a:ea typeface="华文新魏" panose="02010800040101010101" pitchFamily="2" charset="-122"/>
              </a:rPr>
              <a:t>天模拟</a:t>
            </a:r>
            <a:endParaRPr kumimoji="1" lang="en-US" altLang="zh-CN" sz="2800" dirty="0">
              <a:solidFill>
                <a:schemeClr val="tx1"/>
              </a:solidFill>
              <a:latin typeface="华文新魏" panose="02010800040101010101" pitchFamily="2" charset="-122"/>
              <a:ea typeface="华文新魏" panose="02010800040101010101" pitchFamily="2" charset="-122"/>
            </a:endParaRPr>
          </a:p>
        </p:txBody>
      </p:sp>
      <p:sp>
        <p:nvSpPr>
          <p:cNvPr id="11" name="标题 1"/>
          <p:cNvSpPr txBox="1">
            <a:spLocks/>
          </p:cNvSpPr>
          <p:nvPr/>
        </p:nvSpPr>
        <p:spPr bwMode="auto">
          <a:xfrm>
            <a:off x="8535721" y="149772"/>
            <a:ext cx="3652117" cy="57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2800" kern="0" dirty="0">
                <a:solidFill>
                  <a:srgbClr val="A8322D"/>
                </a:solidFill>
                <a:latin typeface="华文新魏" panose="02010800040101010101" pitchFamily="2" charset="-122"/>
                <a:ea typeface="华文新魏" panose="02010800040101010101" pitchFamily="2" charset="-122"/>
              </a:rPr>
              <a:t> </a:t>
            </a:r>
            <a:r>
              <a:rPr kumimoji="1" lang="zh-CN" altLang="en-US" sz="2800" kern="0" dirty="0" smtClean="0">
                <a:solidFill>
                  <a:srgbClr val="A8322D"/>
                </a:solidFill>
                <a:latin typeface="华文新魏" panose="02010800040101010101" pitchFamily="2" charset="-122"/>
                <a:ea typeface="华文新魏" panose="02010800040101010101" pitchFamily="2" charset="-122"/>
              </a:rPr>
              <a:t>建模成本越小越好</a:t>
            </a:r>
            <a:endParaRPr kumimoji="1" lang="en-US" altLang="zh-CN" sz="2800" kern="0" dirty="0">
              <a:solidFill>
                <a:srgbClr val="A8322D"/>
              </a:solidFill>
              <a:latin typeface="华文新魏" panose="02010800040101010101" pitchFamily="2" charset="-122"/>
              <a:ea typeface="华文新魏" panose="02010800040101010101" pitchFamily="2" charset="-122"/>
            </a:endParaRPr>
          </a:p>
        </p:txBody>
      </p:sp>
      <p:sp>
        <p:nvSpPr>
          <p:cNvPr id="13" name="标题 1"/>
          <p:cNvSpPr txBox="1">
            <a:spLocks/>
          </p:cNvSpPr>
          <p:nvPr/>
        </p:nvSpPr>
        <p:spPr bwMode="auto">
          <a:xfrm>
            <a:off x="573894" y="5289173"/>
            <a:ext cx="10959008" cy="10737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2800" kern="0" dirty="0" smtClean="0">
                <a:solidFill>
                  <a:schemeClr val="tx1"/>
                </a:solidFill>
                <a:latin typeface="华文新魏" panose="02010800040101010101" pitchFamily="2" charset="-122"/>
                <a:ea typeface="华文新魏" panose="02010800040101010101" pitchFamily="2" charset="-122"/>
              </a:rPr>
              <a:t>模拟小时波动大：昼夜辐射计算的不均衡</a:t>
            </a:r>
            <a:endParaRPr kumimoji="1" lang="en-US" altLang="zh-CN" sz="2800" kern="0" dirty="0" smtClean="0">
              <a:solidFill>
                <a:schemeClr val="tx1"/>
              </a:solidFill>
              <a:latin typeface="华文新魏" panose="02010800040101010101" pitchFamily="2" charset="-122"/>
              <a:ea typeface="华文新魏" panose="02010800040101010101" pitchFamily="2" charset="-122"/>
            </a:endParaRPr>
          </a:p>
          <a:p>
            <a:r>
              <a:rPr kumimoji="1" lang="zh-CN" altLang="en-US" sz="2800" kern="0" dirty="0">
                <a:solidFill>
                  <a:schemeClr val="tx1"/>
                </a:solidFill>
                <a:latin typeface="华文新魏" panose="02010800040101010101" pitchFamily="2" charset="-122"/>
                <a:ea typeface="华文新魏" panose="02010800040101010101" pitchFamily="2" charset="-122"/>
              </a:rPr>
              <a:t>模拟</a:t>
            </a:r>
            <a:r>
              <a:rPr kumimoji="1" lang="zh-CN" altLang="en-US" sz="2800" kern="0" dirty="0" smtClean="0">
                <a:solidFill>
                  <a:schemeClr val="tx1"/>
                </a:solidFill>
                <a:latin typeface="华文新魏" panose="02010800040101010101" pitchFamily="2" charset="-122"/>
                <a:ea typeface="华文新魏" panose="02010800040101010101" pitchFamily="2" charset="-122"/>
              </a:rPr>
              <a:t>天耗时相对稳定，每个月一天做诊断</a:t>
            </a:r>
            <a:endParaRPr kumimoji="1" lang="en-US" altLang="zh-CN" sz="2800" kern="0" dirty="0" smtClean="0">
              <a:solidFill>
                <a:schemeClr val="tx1"/>
              </a:solidFill>
              <a:latin typeface="华文新魏" panose="02010800040101010101" pitchFamily="2" charset="-122"/>
              <a:ea typeface="华文新魏" panose="02010800040101010101" pitchFamily="2" charset="-122"/>
            </a:endParaRPr>
          </a:p>
          <a:p>
            <a:endParaRPr kumimoji="1" lang="en-US" altLang="zh-CN" sz="2800" kern="0" dirty="0">
              <a:solidFill>
                <a:schemeClr val="tx1"/>
              </a:solidFill>
              <a:latin typeface="华文新魏" panose="02010800040101010101" pitchFamily="2" charset="-122"/>
              <a:ea typeface="华文新魏" panose="02010800040101010101" pitchFamily="2" charset="-122"/>
            </a:endParaRPr>
          </a:p>
        </p:txBody>
      </p:sp>
      <p:pic>
        <p:nvPicPr>
          <p:cNvPr id="12" name="图片 11"/>
          <p:cNvPicPr>
            <a:picLocks noChangeAspect="1"/>
          </p:cNvPicPr>
          <p:nvPr/>
        </p:nvPicPr>
        <p:blipFill>
          <a:blip r:embed="rId2"/>
          <a:stretch>
            <a:fillRect/>
          </a:stretch>
        </p:blipFill>
        <p:spPr>
          <a:xfrm>
            <a:off x="1203271" y="1498656"/>
            <a:ext cx="9573766" cy="3776645"/>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pic>
        <p:nvPicPr>
          <p:cNvPr id="10" name="图片 9"/>
          <p:cNvPicPr>
            <a:picLocks noChangeAspect="1"/>
          </p:cNvPicPr>
          <p:nvPr/>
        </p:nvPicPr>
        <p:blipFill>
          <a:blip r:embed="rId3"/>
          <a:stretch>
            <a:fillRect/>
          </a:stretch>
        </p:blipFill>
        <p:spPr>
          <a:xfrm>
            <a:off x="1192978" y="2718212"/>
            <a:ext cx="361950" cy="1070828"/>
          </a:xfrm>
          <a:prstGeom prst="rect">
            <a:avLst/>
          </a:prstGeom>
        </p:spPr>
      </p:pic>
      <p:pic>
        <p:nvPicPr>
          <p:cNvPr id="2" name="图片 1"/>
          <p:cNvPicPr>
            <a:picLocks noChangeAspect="1"/>
          </p:cNvPicPr>
          <p:nvPr/>
        </p:nvPicPr>
        <p:blipFill>
          <a:blip r:embed="rId4"/>
          <a:stretch>
            <a:fillRect/>
          </a:stretch>
        </p:blipFill>
        <p:spPr>
          <a:xfrm>
            <a:off x="5735960" y="4943437"/>
            <a:ext cx="936104" cy="408811"/>
          </a:xfrm>
          <a:prstGeom prst="rect">
            <a:avLst/>
          </a:prstGeom>
        </p:spPr>
      </p:pic>
      <p:sp>
        <p:nvSpPr>
          <p:cNvPr id="15" name="标题 1"/>
          <p:cNvSpPr txBox="1">
            <a:spLocks/>
          </p:cNvSpPr>
          <p:nvPr/>
        </p:nvSpPr>
        <p:spPr bwMode="auto">
          <a:xfrm>
            <a:off x="5879976" y="4951302"/>
            <a:ext cx="2074924"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1800" kern="0" dirty="0" smtClean="0">
                <a:solidFill>
                  <a:schemeClr val="tx1"/>
                </a:solidFill>
                <a:latin typeface="华文新魏" panose="02010800040101010101" pitchFamily="2" charset="-122"/>
                <a:ea typeface="华文新魏" panose="02010800040101010101" pitchFamily="2" charset="-122"/>
              </a:rPr>
              <a:t>模式天</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5"/>
          <a:stretch>
            <a:fillRect/>
          </a:stretch>
        </p:blipFill>
        <p:spPr>
          <a:xfrm>
            <a:off x="1950838" y="4626244"/>
            <a:ext cx="8917114" cy="428625"/>
          </a:xfrm>
          <a:prstGeom prst="rect">
            <a:avLst/>
          </a:prstGeom>
        </p:spPr>
      </p:pic>
      <p:sp>
        <p:nvSpPr>
          <p:cNvPr id="16" name="标题 1"/>
          <p:cNvSpPr txBox="1">
            <a:spLocks/>
          </p:cNvSpPr>
          <p:nvPr/>
        </p:nvSpPr>
        <p:spPr bwMode="auto">
          <a:xfrm>
            <a:off x="1974050" y="4574550"/>
            <a:ext cx="30552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1</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pic>
        <p:nvPicPr>
          <p:cNvPr id="17" name="图片 16"/>
          <p:cNvPicPr>
            <a:picLocks noChangeAspect="1"/>
          </p:cNvPicPr>
          <p:nvPr/>
        </p:nvPicPr>
        <p:blipFill>
          <a:blip r:embed="rId5"/>
          <a:stretch>
            <a:fillRect/>
          </a:stretch>
        </p:blipFill>
        <p:spPr>
          <a:xfrm>
            <a:off x="1391104" y="1460493"/>
            <a:ext cx="672448" cy="3336659"/>
          </a:xfrm>
          <a:prstGeom prst="rect">
            <a:avLst/>
          </a:prstGeom>
        </p:spPr>
      </p:pic>
      <p:sp>
        <p:nvSpPr>
          <p:cNvPr id="14" name="标题 1"/>
          <p:cNvSpPr txBox="1">
            <a:spLocks/>
          </p:cNvSpPr>
          <p:nvPr/>
        </p:nvSpPr>
        <p:spPr bwMode="auto">
          <a:xfrm rot="16200000">
            <a:off x="398841" y="2256049"/>
            <a:ext cx="2074924"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1800" kern="0" dirty="0" smtClean="0">
                <a:solidFill>
                  <a:schemeClr val="tx1"/>
                </a:solidFill>
                <a:latin typeface="华文新魏" panose="02010800040101010101" pitchFamily="2" charset="-122"/>
                <a:ea typeface="华文新魏" panose="02010800040101010101" pitchFamily="2" charset="-122"/>
              </a:rPr>
              <a:t>误差（</a:t>
            </a:r>
            <a:r>
              <a:rPr kumimoji="1" lang="en-US" altLang="zh-CN" sz="1800" kern="0" dirty="0" smtClean="0">
                <a:solidFill>
                  <a:schemeClr val="tx1"/>
                </a:solidFill>
                <a:latin typeface="华文新魏" panose="02010800040101010101" pitchFamily="2" charset="-122"/>
                <a:ea typeface="华文新魏" panose="02010800040101010101" pitchFamily="2" charset="-122"/>
              </a:rPr>
              <a:t>%</a:t>
            </a:r>
            <a:r>
              <a:rPr kumimoji="1" lang="zh-CN" altLang="en-US" sz="1800" kern="0" dirty="0" smtClean="0">
                <a:solidFill>
                  <a:schemeClr val="tx1"/>
                </a:solidFill>
                <a:latin typeface="华文新魏" panose="02010800040101010101" pitchFamily="2" charset="-122"/>
                <a:ea typeface="华文新魏" panose="02010800040101010101" pitchFamily="2" charset="-122"/>
              </a:rPr>
              <a:t>）</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18" name="标题 1"/>
          <p:cNvSpPr txBox="1">
            <a:spLocks/>
          </p:cNvSpPr>
          <p:nvPr/>
        </p:nvSpPr>
        <p:spPr bwMode="auto">
          <a:xfrm>
            <a:off x="1491937" y="1517893"/>
            <a:ext cx="682741"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20%</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19" name="标题 1"/>
          <p:cNvSpPr txBox="1">
            <a:spLocks/>
          </p:cNvSpPr>
          <p:nvPr/>
        </p:nvSpPr>
        <p:spPr bwMode="auto">
          <a:xfrm>
            <a:off x="1505093" y="2235227"/>
            <a:ext cx="682741"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15%</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0" name="标题 1"/>
          <p:cNvSpPr txBox="1">
            <a:spLocks/>
          </p:cNvSpPr>
          <p:nvPr/>
        </p:nvSpPr>
        <p:spPr bwMode="auto">
          <a:xfrm>
            <a:off x="1502449" y="2924944"/>
            <a:ext cx="682741"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10%</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1" name="标题 1"/>
          <p:cNvSpPr txBox="1">
            <a:spLocks/>
          </p:cNvSpPr>
          <p:nvPr/>
        </p:nvSpPr>
        <p:spPr bwMode="auto">
          <a:xfrm>
            <a:off x="1513800" y="3675387"/>
            <a:ext cx="682741"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a:solidFill>
                  <a:schemeClr val="tx1"/>
                </a:solidFill>
                <a:latin typeface="华文新魏" panose="02010800040101010101" pitchFamily="2" charset="-122"/>
                <a:ea typeface="华文新魏" panose="02010800040101010101" pitchFamily="2" charset="-122"/>
              </a:rPr>
              <a:t>5</a:t>
            </a:r>
            <a:r>
              <a:rPr kumimoji="1" lang="en-US" altLang="zh-CN" sz="1800" kern="0" dirty="0" smtClean="0">
                <a:solidFill>
                  <a:schemeClr val="tx1"/>
                </a:solidFill>
                <a:latin typeface="华文新魏" panose="02010800040101010101" pitchFamily="2" charset="-122"/>
                <a:ea typeface="华文新魏" panose="02010800040101010101" pitchFamily="2" charset="-122"/>
              </a:rPr>
              <a:t>%</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2" name="标题 1"/>
          <p:cNvSpPr txBox="1">
            <a:spLocks/>
          </p:cNvSpPr>
          <p:nvPr/>
        </p:nvSpPr>
        <p:spPr bwMode="auto">
          <a:xfrm>
            <a:off x="1520028" y="4395467"/>
            <a:ext cx="619347"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0%</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3" name="标题 1"/>
          <p:cNvSpPr txBox="1">
            <a:spLocks/>
          </p:cNvSpPr>
          <p:nvPr/>
        </p:nvSpPr>
        <p:spPr bwMode="auto">
          <a:xfrm>
            <a:off x="2711624" y="4581128"/>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2</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4" name="标题 1"/>
          <p:cNvSpPr txBox="1">
            <a:spLocks/>
          </p:cNvSpPr>
          <p:nvPr/>
        </p:nvSpPr>
        <p:spPr bwMode="auto">
          <a:xfrm>
            <a:off x="3605070" y="4587356"/>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a:solidFill>
                  <a:schemeClr val="tx1"/>
                </a:solidFill>
                <a:latin typeface="华文新魏" panose="02010800040101010101" pitchFamily="2" charset="-122"/>
                <a:ea typeface="华文新魏" panose="02010800040101010101" pitchFamily="2" charset="-122"/>
              </a:rPr>
              <a:t>3</a:t>
            </a:r>
          </a:p>
        </p:txBody>
      </p:sp>
      <p:sp>
        <p:nvSpPr>
          <p:cNvPr id="25" name="标题 1"/>
          <p:cNvSpPr txBox="1">
            <a:spLocks/>
          </p:cNvSpPr>
          <p:nvPr/>
        </p:nvSpPr>
        <p:spPr bwMode="auto">
          <a:xfrm>
            <a:off x="4404796"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4</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6" name="标题 1"/>
          <p:cNvSpPr txBox="1">
            <a:spLocks/>
          </p:cNvSpPr>
          <p:nvPr/>
        </p:nvSpPr>
        <p:spPr bwMode="auto">
          <a:xfrm>
            <a:off x="5230847"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5</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27" name="标题 1"/>
          <p:cNvSpPr txBox="1">
            <a:spLocks/>
          </p:cNvSpPr>
          <p:nvPr/>
        </p:nvSpPr>
        <p:spPr bwMode="auto">
          <a:xfrm>
            <a:off x="6054752"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6</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30" name="标题 1"/>
          <p:cNvSpPr txBox="1">
            <a:spLocks/>
          </p:cNvSpPr>
          <p:nvPr/>
        </p:nvSpPr>
        <p:spPr bwMode="auto">
          <a:xfrm>
            <a:off x="6866597"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a:solidFill>
                  <a:schemeClr val="tx1"/>
                </a:solidFill>
                <a:latin typeface="华文新魏" panose="02010800040101010101" pitchFamily="2" charset="-122"/>
                <a:ea typeface="华文新魏" panose="02010800040101010101" pitchFamily="2" charset="-122"/>
              </a:rPr>
              <a:t>7</a:t>
            </a:r>
          </a:p>
        </p:txBody>
      </p:sp>
      <p:sp>
        <p:nvSpPr>
          <p:cNvPr id="31" name="标题 1"/>
          <p:cNvSpPr txBox="1">
            <a:spLocks/>
          </p:cNvSpPr>
          <p:nvPr/>
        </p:nvSpPr>
        <p:spPr bwMode="auto">
          <a:xfrm>
            <a:off x="7690502"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a:solidFill>
                  <a:schemeClr val="tx1"/>
                </a:solidFill>
                <a:latin typeface="华文新魏" panose="02010800040101010101" pitchFamily="2" charset="-122"/>
                <a:ea typeface="华文新魏" panose="02010800040101010101" pitchFamily="2" charset="-122"/>
              </a:rPr>
              <a:t>8</a:t>
            </a:r>
          </a:p>
        </p:txBody>
      </p:sp>
      <p:sp>
        <p:nvSpPr>
          <p:cNvPr id="32" name="标题 1"/>
          <p:cNvSpPr txBox="1">
            <a:spLocks/>
          </p:cNvSpPr>
          <p:nvPr/>
        </p:nvSpPr>
        <p:spPr bwMode="auto">
          <a:xfrm>
            <a:off x="8542519"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9</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33" name="标题 1"/>
          <p:cNvSpPr txBox="1">
            <a:spLocks/>
          </p:cNvSpPr>
          <p:nvPr/>
        </p:nvSpPr>
        <p:spPr bwMode="auto">
          <a:xfrm>
            <a:off x="9366424" y="4594284"/>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10</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
        <p:nvSpPr>
          <p:cNvPr id="34" name="标题 1"/>
          <p:cNvSpPr txBox="1">
            <a:spLocks/>
          </p:cNvSpPr>
          <p:nvPr/>
        </p:nvSpPr>
        <p:spPr bwMode="auto">
          <a:xfrm>
            <a:off x="10085790" y="4593576"/>
            <a:ext cx="474706"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en-US" altLang="zh-CN" sz="1800" kern="0" dirty="0" smtClean="0">
                <a:solidFill>
                  <a:schemeClr val="tx1"/>
                </a:solidFill>
                <a:latin typeface="华文新魏" panose="02010800040101010101" pitchFamily="2" charset="-122"/>
                <a:ea typeface="华文新魏" panose="02010800040101010101" pitchFamily="2" charset="-122"/>
              </a:rPr>
              <a:t>11</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6"/>
          <a:stretch>
            <a:fillRect/>
          </a:stretch>
        </p:blipFill>
        <p:spPr>
          <a:xfrm>
            <a:off x="8365534" y="1863977"/>
            <a:ext cx="651691" cy="225671"/>
          </a:xfrm>
          <a:prstGeom prst="rect">
            <a:avLst/>
          </a:prstGeom>
        </p:spPr>
      </p:pic>
      <p:sp>
        <p:nvSpPr>
          <p:cNvPr id="35" name="标题 1"/>
          <p:cNvSpPr txBox="1">
            <a:spLocks/>
          </p:cNvSpPr>
          <p:nvPr/>
        </p:nvSpPr>
        <p:spPr bwMode="auto">
          <a:xfrm>
            <a:off x="8248219" y="1780793"/>
            <a:ext cx="2074924"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1800" kern="0" dirty="0" smtClean="0">
                <a:solidFill>
                  <a:schemeClr val="tx1"/>
                </a:solidFill>
                <a:latin typeface="华文新魏" panose="02010800040101010101" pitchFamily="2" charset="-122"/>
                <a:ea typeface="华文新魏" panose="02010800040101010101" pitchFamily="2" charset="-122"/>
              </a:rPr>
              <a:t>平均天</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7"/>
          <a:stretch>
            <a:fillRect/>
          </a:stretch>
        </p:blipFill>
        <p:spPr>
          <a:xfrm>
            <a:off x="9511217" y="1886056"/>
            <a:ext cx="581025" cy="203592"/>
          </a:xfrm>
          <a:prstGeom prst="rect">
            <a:avLst/>
          </a:prstGeom>
        </p:spPr>
      </p:pic>
      <p:sp>
        <p:nvSpPr>
          <p:cNvPr id="36" name="标题 1"/>
          <p:cNvSpPr txBox="1">
            <a:spLocks/>
          </p:cNvSpPr>
          <p:nvPr/>
        </p:nvSpPr>
        <p:spPr bwMode="auto">
          <a:xfrm>
            <a:off x="9358219" y="1781993"/>
            <a:ext cx="2074924" cy="61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a:lstStyle>
          <a:p>
            <a:r>
              <a:rPr kumimoji="1" lang="zh-CN" altLang="en-US" sz="1800" kern="0" dirty="0" smtClean="0">
                <a:solidFill>
                  <a:schemeClr val="tx1"/>
                </a:solidFill>
                <a:latin typeface="华文新魏" panose="02010800040101010101" pitchFamily="2" charset="-122"/>
                <a:ea typeface="华文新魏" panose="02010800040101010101" pitchFamily="2" charset="-122"/>
              </a:rPr>
              <a:t>某一天</a:t>
            </a:r>
            <a:endParaRPr kumimoji="1" lang="en-US" altLang="zh-CN" sz="1800" kern="0" dirty="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76044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3"/>
          <a:stretch>
            <a:fillRect/>
          </a:stretch>
        </p:blipFill>
        <p:spPr>
          <a:xfrm>
            <a:off x="1062371" y="1740279"/>
            <a:ext cx="9995125" cy="4248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4"/>
          <a:stretch>
            <a:fillRect/>
          </a:stretch>
        </p:blipFill>
        <p:spPr>
          <a:xfrm>
            <a:off x="2934580" y="1761659"/>
            <a:ext cx="432048" cy="194644"/>
          </a:xfrm>
          <a:prstGeom prst="rect">
            <a:avLst/>
          </a:prstGeom>
        </p:spPr>
      </p:pic>
      <p:pic>
        <p:nvPicPr>
          <p:cNvPr id="12" name="图片 11"/>
          <p:cNvPicPr>
            <a:picLocks noChangeAspect="1"/>
          </p:cNvPicPr>
          <p:nvPr/>
        </p:nvPicPr>
        <p:blipFill>
          <a:blip r:embed="rId4"/>
          <a:stretch>
            <a:fillRect/>
          </a:stretch>
        </p:blipFill>
        <p:spPr>
          <a:xfrm>
            <a:off x="5530062" y="1792550"/>
            <a:ext cx="432048" cy="194644"/>
          </a:xfrm>
          <a:prstGeom prst="rect">
            <a:avLst/>
          </a:prstGeom>
        </p:spPr>
      </p:pic>
      <p:pic>
        <p:nvPicPr>
          <p:cNvPr id="13" name="图片 12"/>
          <p:cNvPicPr>
            <a:picLocks noChangeAspect="1"/>
          </p:cNvPicPr>
          <p:nvPr/>
        </p:nvPicPr>
        <p:blipFill>
          <a:blip r:embed="rId4"/>
          <a:stretch>
            <a:fillRect/>
          </a:stretch>
        </p:blipFill>
        <p:spPr>
          <a:xfrm>
            <a:off x="7975139" y="1792550"/>
            <a:ext cx="432048" cy="194644"/>
          </a:xfrm>
          <a:prstGeom prst="rect">
            <a:avLst/>
          </a:prstGeom>
        </p:spPr>
      </p:pic>
      <p:pic>
        <p:nvPicPr>
          <p:cNvPr id="14" name="图片 13"/>
          <p:cNvPicPr>
            <a:picLocks noChangeAspect="1"/>
          </p:cNvPicPr>
          <p:nvPr/>
        </p:nvPicPr>
        <p:blipFill>
          <a:blip r:embed="rId4"/>
          <a:stretch>
            <a:fillRect/>
          </a:stretch>
        </p:blipFill>
        <p:spPr>
          <a:xfrm>
            <a:off x="10380999" y="1799128"/>
            <a:ext cx="432048" cy="194644"/>
          </a:xfrm>
          <a:prstGeom prst="rect">
            <a:avLst/>
          </a:prstGeom>
        </p:spPr>
      </p:pic>
      <p:sp>
        <p:nvSpPr>
          <p:cNvPr id="3" name="矩形 2"/>
          <p:cNvSpPr/>
          <p:nvPr/>
        </p:nvSpPr>
        <p:spPr>
          <a:xfrm>
            <a:off x="2786534" y="1700808"/>
            <a:ext cx="800219"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进程数</a:t>
            </a:r>
          </a:p>
        </p:txBody>
      </p:sp>
      <p:sp>
        <p:nvSpPr>
          <p:cNvPr id="15" name="矩形 14"/>
          <p:cNvSpPr/>
          <p:nvPr/>
        </p:nvSpPr>
        <p:spPr>
          <a:xfrm>
            <a:off x="5302712" y="1714317"/>
            <a:ext cx="800219"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进程数</a:t>
            </a:r>
          </a:p>
        </p:txBody>
      </p:sp>
      <p:sp>
        <p:nvSpPr>
          <p:cNvPr id="16" name="矩形 15"/>
          <p:cNvSpPr/>
          <p:nvPr/>
        </p:nvSpPr>
        <p:spPr>
          <a:xfrm>
            <a:off x="7895000" y="1708488"/>
            <a:ext cx="800219"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进程数</a:t>
            </a:r>
          </a:p>
        </p:txBody>
      </p:sp>
      <p:sp>
        <p:nvSpPr>
          <p:cNvPr id="17" name="矩形 16"/>
          <p:cNvSpPr/>
          <p:nvPr/>
        </p:nvSpPr>
        <p:spPr>
          <a:xfrm>
            <a:off x="10336341" y="1722745"/>
            <a:ext cx="800219"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进程数</a:t>
            </a:r>
          </a:p>
        </p:txBody>
      </p:sp>
      <p:sp>
        <p:nvSpPr>
          <p:cNvPr id="19" name="矩形 18"/>
          <p:cNvSpPr/>
          <p:nvPr/>
        </p:nvSpPr>
        <p:spPr>
          <a:xfrm>
            <a:off x="1206387" y="4404575"/>
            <a:ext cx="595035"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时间</a:t>
            </a:r>
          </a:p>
        </p:txBody>
      </p:sp>
      <p:sp>
        <p:nvSpPr>
          <p:cNvPr id="20" name="矩形 19"/>
          <p:cNvSpPr/>
          <p:nvPr/>
        </p:nvSpPr>
        <p:spPr>
          <a:xfrm>
            <a:off x="3586753" y="4453374"/>
            <a:ext cx="595035"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时间</a:t>
            </a:r>
          </a:p>
        </p:txBody>
      </p:sp>
      <p:sp>
        <p:nvSpPr>
          <p:cNvPr id="21" name="矩形 20"/>
          <p:cNvSpPr/>
          <p:nvPr/>
        </p:nvSpPr>
        <p:spPr>
          <a:xfrm>
            <a:off x="6102931" y="4460942"/>
            <a:ext cx="595035"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时间</a:t>
            </a:r>
          </a:p>
        </p:txBody>
      </p:sp>
      <p:sp>
        <p:nvSpPr>
          <p:cNvPr id="22" name="矩形 21"/>
          <p:cNvSpPr/>
          <p:nvPr/>
        </p:nvSpPr>
        <p:spPr>
          <a:xfrm>
            <a:off x="8767227" y="4460942"/>
            <a:ext cx="595035"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时间</a:t>
            </a:r>
          </a:p>
        </p:txBody>
      </p:sp>
      <p:pic>
        <p:nvPicPr>
          <p:cNvPr id="10" name="图片 9"/>
          <p:cNvPicPr>
            <a:picLocks noChangeAspect="1"/>
          </p:cNvPicPr>
          <p:nvPr/>
        </p:nvPicPr>
        <p:blipFill>
          <a:blip r:embed="rId5"/>
          <a:stretch>
            <a:fillRect/>
          </a:stretch>
        </p:blipFill>
        <p:spPr>
          <a:xfrm>
            <a:off x="8407188" y="2225417"/>
            <a:ext cx="360039" cy="2068762"/>
          </a:xfrm>
          <a:prstGeom prst="rect">
            <a:avLst/>
          </a:prstGeom>
        </p:spPr>
      </p:pic>
      <p:sp>
        <p:nvSpPr>
          <p:cNvPr id="23" name="矩形 22"/>
          <p:cNvSpPr/>
          <p:nvPr/>
        </p:nvSpPr>
        <p:spPr>
          <a:xfrm rot="16200000">
            <a:off x="8115960" y="3213151"/>
            <a:ext cx="1107996" cy="369332"/>
          </a:xfrm>
          <a:prstGeom prst="rect">
            <a:avLst/>
          </a:prstGeom>
          <a:noFill/>
        </p:spPr>
        <p:txBody>
          <a:bodyPr wrap="none">
            <a:spAutoFit/>
          </a:bodyPr>
          <a:lstStyle/>
          <a:p>
            <a:r>
              <a:rPr lang="zh-CN" altLang="en-US" dirty="0" smtClean="0">
                <a:solidFill>
                  <a:srgbClr val="A8322D"/>
                </a:solidFill>
                <a:latin typeface="华文新魏" panose="02010800040101010101" pitchFamily="2" charset="-122"/>
                <a:ea typeface="华文新魏" panose="02010800040101010101" pitchFamily="2" charset="-122"/>
              </a:rPr>
              <a:t>越短越好</a:t>
            </a:r>
            <a:endParaRPr lang="zh-CN" altLang="en-US" dirty="0">
              <a:solidFill>
                <a:srgbClr val="A8322D"/>
              </a:solidFill>
              <a:latin typeface="华文新魏" panose="02010800040101010101" pitchFamily="2" charset="-122"/>
              <a:ea typeface="华文新魏" panose="02010800040101010101" pitchFamily="2" charset="-122"/>
            </a:endParaRPr>
          </a:p>
        </p:txBody>
      </p:sp>
      <p:pic>
        <p:nvPicPr>
          <p:cNvPr id="27" name="图片 26"/>
          <p:cNvPicPr>
            <a:picLocks noChangeAspect="1"/>
          </p:cNvPicPr>
          <p:nvPr/>
        </p:nvPicPr>
        <p:blipFill>
          <a:blip r:embed="rId5"/>
          <a:stretch>
            <a:fillRect/>
          </a:stretch>
        </p:blipFill>
        <p:spPr>
          <a:xfrm>
            <a:off x="1415888" y="4703658"/>
            <a:ext cx="1446683" cy="253602"/>
          </a:xfrm>
          <a:prstGeom prst="rect">
            <a:avLst/>
          </a:prstGeom>
        </p:spPr>
      </p:pic>
      <p:sp>
        <p:nvSpPr>
          <p:cNvPr id="26" name="矩形 25"/>
          <p:cNvSpPr/>
          <p:nvPr/>
        </p:nvSpPr>
        <p:spPr>
          <a:xfrm>
            <a:off x="2010923" y="4662762"/>
            <a:ext cx="800219"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进程数</a:t>
            </a:r>
          </a:p>
        </p:txBody>
      </p:sp>
      <p:pic>
        <p:nvPicPr>
          <p:cNvPr id="28" name="图片 27"/>
          <p:cNvPicPr>
            <a:picLocks noChangeAspect="1"/>
          </p:cNvPicPr>
          <p:nvPr/>
        </p:nvPicPr>
        <p:blipFill>
          <a:blip r:embed="rId5"/>
          <a:stretch>
            <a:fillRect/>
          </a:stretch>
        </p:blipFill>
        <p:spPr>
          <a:xfrm>
            <a:off x="1174724" y="5519292"/>
            <a:ext cx="504055" cy="384988"/>
          </a:xfrm>
          <a:prstGeom prst="rect">
            <a:avLst/>
          </a:prstGeom>
        </p:spPr>
      </p:pic>
      <p:sp>
        <p:nvSpPr>
          <p:cNvPr id="29" name="矩形 28"/>
          <p:cNvSpPr/>
          <p:nvPr/>
        </p:nvSpPr>
        <p:spPr>
          <a:xfrm>
            <a:off x="1303387" y="5579033"/>
            <a:ext cx="595035" cy="338554"/>
          </a:xfrm>
          <a:prstGeom prst="rect">
            <a:avLst/>
          </a:prstGeom>
          <a:noFill/>
        </p:spPr>
        <p:txBody>
          <a:bodyPr wrap="none">
            <a:spAutoFit/>
          </a:bodyPr>
          <a:lstStyle/>
          <a:p>
            <a:r>
              <a:rPr lang="zh-CN" altLang="en-US" sz="1600" dirty="0">
                <a:latin typeface="华文新魏" panose="02010800040101010101" pitchFamily="2" charset="-122"/>
                <a:ea typeface="华文新魏" panose="02010800040101010101" pitchFamily="2" charset="-122"/>
              </a:rPr>
              <a:t>时间</a:t>
            </a:r>
          </a:p>
        </p:txBody>
      </p:sp>
      <p:sp>
        <p:nvSpPr>
          <p:cNvPr id="2" name="矩形 1"/>
          <p:cNvSpPr/>
          <p:nvPr/>
        </p:nvSpPr>
        <p:spPr>
          <a:xfrm>
            <a:off x="767408" y="710620"/>
            <a:ext cx="10954600" cy="830997"/>
          </a:xfrm>
          <a:prstGeom prst="rect">
            <a:avLst/>
          </a:prstGeom>
        </p:spPr>
        <p:txBody>
          <a:bodyPr wrap="square">
            <a:spAutoFit/>
          </a:bodyPr>
          <a:lstStyle/>
          <a:p>
            <a:r>
              <a:rPr lang="zh-CN" altLang="en-US" sz="2400" dirty="0">
                <a:latin typeface="华文新魏" panose="02010800040101010101" pitchFamily="2" charset="-122"/>
                <a:ea typeface="华文新魏" panose="02010800040101010101" pitchFamily="2" charset="-122"/>
              </a:rPr>
              <a:t>已知</a:t>
            </a:r>
            <a:r>
              <a:rPr lang="zh-CN" altLang="en-US" sz="2400" dirty="0" smtClean="0">
                <a:latin typeface="华文新魏" panose="02010800040101010101" pitchFamily="2" charset="-122"/>
                <a:ea typeface="华文新魏" panose="02010800040101010101" pitchFamily="2" charset="-122"/>
              </a:rPr>
              <a:t>有</a:t>
            </a:r>
            <a:r>
              <a:rPr lang="en-US" altLang="zh-CN" sz="2400" dirty="0" smtClean="0">
                <a:latin typeface="华文新魏" panose="02010800040101010101" pitchFamily="2" charset="-122"/>
                <a:ea typeface="华文新魏" panose="02010800040101010101" pitchFamily="2" charset="-122"/>
              </a:rPr>
              <a:t>m</a:t>
            </a:r>
            <a:r>
              <a:rPr lang="zh-CN" altLang="en-US" sz="2400" dirty="0" smtClean="0">
                <a:latin typeface="华文新魏" panose="02010800040101010101" pitchFamily="2" charset="-122"/>
                <a:ea typeface="华文新魏" panose="02010800040101010101" pitchFamily="2" charset="-122"/>
              </a:rPr>
              <a:t>个</a:t>
            </a:r>
            <a:r>
              <a:rPr lang="zh-CN" altLang="en-US" sz="2400" dirty="0">
                <a:latin typeface="华文新魏" panose="02010800040101010101" pitchFamily="2" charset="-122"/>
                <a:ea typeface="华文新魏" panose="02010800040101010101" pitchFamily="2" charset="-122"/>
              </a:rPr>
              <a:t>模块，</a:t>
            </a:r>
            <a:r>
              <a:rPr lang="zh-CN" altLang="en-US" sz="2400" dirty="0" smtClean="0">
                <a:latin typeface="华文新魏" panose="02010800040101010101" pitchFamily="2" charset="-122"/>
                <a:ea typeface="华文新魏" panose="02010800040101010101" pitchFamily="2" charset="-122"/>
              </a:rPr>
              <a:t>第</a:t>
            </a:r>
            <a:r>
              <a:rPr lang="en-US" altLang="zh-CN" sz="2400" dirty="0" err="1" smtClean="0">
                <a:latin typeface="华文新魏" panose="02010800040101010101" pitchFamily="2" charset="-122"/>
                <a:ea typeface="华文新魏" panose="02010800040101010101" pitchFamily="2" charset="-122"/>
              </a:rPr>
              <a:t>i</a:t>
            </a:r>
            <a:r>
              <a:rPr lang="zh-CN" altLang="en-US" sz="2400" dirty="0" smtClean="0">
                <a:latin typeface="华文新魏" panose="02010800040101010101" pitchFamily="2" charset="-122"/>
                <a:ea typeface="华文新魏" panose="02010800040101010101" pitchFamily="2" charset="-122"/>
              </a:rPr>
              <a:t>个</a:t>
            </a:r>
            <a:r>
              <a:rPr lang="zh-CN" altLang="en-US" sz="2400" dirty="0">
                <a:latin typeface="华文新魏" panose="02010800040101010101" pitchFamily="2" charset="-122"/>
                <a:ea typeface="华文新魏" panose="02010800040101010101" pitchFamily="2" charset="-122"/>
              </a:rPr>
              <a:t>模块在</a:t>
            </a:r>
            <a:r>
              <a:rPr lang="zh-CN" altLang="en-US" sz="2400" dirty="0" smtClean="0">
                <a:latin typeface="华文新魏" panose="02010800040101010101" pitchFamily="2" charset="-122"/>
                <a:ea typeface="华文新魏" panose="02010800040101010101" pitchFamily="2" charset="-122"/>
              </a:rPr>
              <a:t>使用</a:t>
            </a:r>
            <a:r>
              <a:rPr lang="en-US" altLang="zh-CN" sz="2400" dirty="0" smtClean="0">
                <a:latin typeface="华文新魏" panose="02010800040101010101" pitchFamily="2" charset="-122"/>
                <a:ea typeface="华文新魏" panose="02010800040101010101" pitchFamily="2" charset="-122"/>
              </a:rPr>
              <a:t>p</a:t>
            </a:r>
            <a:r>
              <a:rPr lang="zh-CN" altLang="en-US" sz="2400" dirty="0" smtClean="0">
                <a:latin typeface="华文新魏" panose="02010800040101010101" pitchFamily="2" charset="-122"/>
                <a:ea typeface="华文新魏" panose="02010800040101010101" pitchFamily="2" charset="-122"/>
              </a:rPr>
              <a:t>个</a:t>
            </a:r>
            <a:r>
              <a:rPr lang="zh-CN" altLang="en-US" sz="2400" dirty="0">
                <a:latin typeface="华文新魏" panose="02010800040101010101" pitchFamily="2" charset="-122"/>
                <a:ea typeface="华文新魏" panose="02010800040101010101" pitchFamily="2" charset="-122"/>
              </a:rPr>
              <a:t>进程的情况下的预期</a:t>
            </a:r>
            <a:r>
              <a:rPr lang="zh-CN" altLang="en-US" sz="2400" dirty="0" smtClean="0">
                <a:latin typeface="华文新魏" panose="02010800040101010101" pitchFamily="2" charset="-122"/>
                <a:ea typeface="华文新魏" panose="02010800040101010101" pitchFamily="2" charset="-122"/>
              </a:rPr>
              <a:t>运行时间为</a:t>
            </a:r>
            <a:r>
              <a:rPr lang="en-US" altLang="zh-CN" sz="2400" dirty="0" err="1" smtClean="0">
                <a:latin typeface="华文新魏" panose="02010800040101010101" pitchFamily="2" charset="-122"/>
                <a:ea typeface="华文新魏" panose="02010800040101010101" pitchFamily="2" charset="-122"/>
              </a:rPr>
              <a:t>t</a:t>
            </a:r>
            <a:r>
              <a:rPr lang="en-US" altLang="zh-CN" sz="2400" baseline="-25000" dirty="0" err="1" smtClean="0">
                <a:latin typeface="华文新魏" panose="02010800040101010101" pitchFamily="2" charset="-122"/>
                <a:ea typeface="华文新魏" panose="02010800040101010101" pitchFamily="2" charset="-122"/>
              </a:rPr>
              <a:t>ij</a:t>
            </a:r>
            <a:r>
              <a:rPr lang="zh-CN" altLang="en-US" sz="2400" dirty="0" smtClean="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进程数总数</a:t>
            </a:r>
            <a:r>
              <a:rPr lang="zh-CN" altLang="en-US" sz="2400" dirty="0" smtClean="0">
                <a:latin typeface="华文新魏" panose="02010800040101010101" pitchFamily="2" charset="-122"/>
                <a:ea typeface="华文新魏" panose="02010800040101010101" pitchFamily="2" charset="-122"/>
              </a:rPr>
              <a:t>为</a:t>
            </a:r>
            <a:r>
              <a:rPr lang="en-US" altLang="zh-CN" sz="2400" dirty="0" err="1" smtClean="0">
                <a:latin typeface="华文新魏" panose="02010800040101010101" pitchFamily="2" charset="-122"/>
                <a:ea typeface="华文新魏" panose="02010800040101010101" pitchFamily="2" charset="-122"/>
              </a:rPr>
              <a:t>P</a:t>
            </a:r>
            <a:r>
              <a:rPr lang="en-US" altLang="zh-CN" sz="2400" baseline="-25000" dirty="0" err="1" smtClean="0">
                <a:latin typeface="华文新魏" panose="02010800040101010101" pitchFamily="2" charset="-122"/>
                <a:ea typeface="华文新魏" panose="02010800040101010101" pitchFamily="2" charset="-122"/>
              </a:rPr>
              <a:t>max</a:t>
            </a:r>
            <a:r>
              <a:rPr lang="zh-CN" altLang="en-US" sz="2400" dirty="0" smtClean="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给出最优的计算资源分配方案使得总运行时间最短</a:t>
            </a:r>
            <a:endParaRPr lang="zh-CN" altLang="en-US" sz="2400" b="0" i="0" dirty="0">
              <a:effectLst/>
              <a:latin typeface="华文新魏" panose="02010800040101010101" pitchFamily="2" charset="-122"/>
              <a:ea typeface="华文新魏" panose="0201080004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25" name="圆角矩形 24"/>
          <p:cNvSpPr/>
          <p:nvPr/>
        </p:nvSpPr>
        <p:spPr>
          <a:xfrm>
            <a:off x="47329" y="44624"/>
            <a:ext cx="4248472" cy="393180"/>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矩形 29"/>
          <p:cNvSpPr/>
          <p:nvPr/>
        </p:nvSpPr>
        <p:spPr>
          <a:xfrm>
            <a:off x="-379497" y="-12870"/>
            <a:ext cx="5107346"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模型驱动</a:t>
            </a:r>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的进程</a:t>
            </a:r>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布局调优</a:t>
            </a:r>
          </a:p>
        </p:txBody>
      </p:sp>
    </p:spTree>
    <p:extLst>
      <p:ext uri="{BB962C8B-B14F-4D97-AF65-F5344CB8AC3E}">
        <p14:creationId xmlns:p14="http://schemas.microsoft.com/office/powerpoint/2010/main" val="26191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4438844" y="987372"/>
            <a:ext cx="41911" cy="343096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3">
            <a:clrChange>
              <a:clrFrom>
                <a:srgbClr val="FFFFFF"/>
              </a:clrFrom>
              <a:clrTo>
                <a:srgbClr val="FFFFFF">
                  <a:alpha val="0"/>
                </a:srgbClr>
              </a:clrTo>
            </a:clrChange>
          </a:blip>
          <a:stretch>
            <a:fillRect/>
          </a:stretch>
        </p:blipFill>
        <p:spPr>
          <a:xfrm>
            <a:off x="398502" y="1118430"/>
            <a:ext cx="3535170" cy="3653009"/>
          </a:xfrm>
          <a:prstGeom prst="rect">
            <a:avLst/>
          </a:prstGeom>
        </p:spPr>
      </p:pic>
      <p:sp>
        <p:nvSpPr>
          <p:cNvPr id="32" name="矩形 31"/>
          <p:cNvSpPr/>
          <p:nvPr/>
        </p:nvSpPr>
        <p:spPr>
          <a:xfrm>
            <a:off x="0" y="657900"/>
            <a:ext cx="3753543" cy="461665"/>
          </a:xfrm>
          <a:prstGeom prst="rect">
            <a:avLst/>
          </a:prstGeom>
        </p:spPr>
        <p:txBody>
          <a:bodyPr wrap="square">
            <a:spAutoFit/>
          </a:bodyPr>
          <a:lstStyle/>
          <a:p>
            <a:pPr lvl="1"/>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传统方法：分支定界</a:t>
            </a:r>
            <a:endParaRPr lang="zh-CN" altLang="en-US" sz="2400"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3" name="矩形 32"/>
          <p:cNvSpPr/>
          <p:nvPr/>
        </p:nvSpPr>
        <p:spPr>
          <a:xfrm>
            <a:off x="4578859" y="694214"/>
            <a:ext cx="5231902" cy="461665"/>
          </a:xfrm>
          <a:prstGeom prst="rect">
            <a:avLst/>
          </a:prstGeom>
        </p:spPr>
        <p:txBody>
          <a:bodyPr wrap="square">
            <a:spAutoFit/>
          </a:bodyPr>
          <a:lstStyle/>
          <a:p>
            <a:pPr lvl="1"/>
            <a:r>
              <a:rPr lang="en-US" altLang="zh-CN" sz="2400" dirty="0" err="1" smtClean="0">
                <a:latin typeface="Book Antiqua" panose="02040602050305030304" pitchFamily="18" charset="0"/>
                <a:ea typeface="华文新魏" panose="02010800040101010101" pitchFamily="2" charset="-122"/>
                <a:cs typeface="Times New Roman" panose="02020603050405020304" pitchFamily="18" charset="0"/>
              </a:rPr>
              <a:t>LayoutTuner</a:t>
            </a:r>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方法：矩阵排样</a:t>
            </a:r>
            <a:endParaRPr lang="zh-CN" altLang="en-US" sz="2400" dirty="0">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34" name="图片 33"/>
          <p:cNvPicPr>
            <a:picLocks noChangeAspect="1"/>
          </p:cNvPicPr>
          <p:nvPr/>
        </p:nvPicPr>
        <p:blipFill>
          <a:blip r:embed="rId4"/>
          <a:stretch>
            <a:fillRect/>
          </a:stretch>
        </p:blipFill>
        <p:spPr>
          <a:xfrm>
            <a:off x="9345156" y="694212"/>
            <a:ext cx="892827" cy="643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图片 34"/>
          <p:cNvPicPr>
            <a:picLocks noChangeAspect="1"/>
          </p:cNvPicPr>
          <p:nvPr/>
        </p:nvPicPr>
        <p:blipFill>
          <a:blip r:embed="rId5"/>
          <a:stretch>
            <a:fillRect/>
          </a:stretch>
        </p:blipFill>
        <p:spPr>
          <a:xfrm>
            <a:off x="11043242" y="679727"/>
            <a:ext cx="831117" cy="649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右箭头 35"/>
          <p:cNvSpPr/>
          <p:nvPr/>
        </p:nvSpPr>
        <p:spPr>
          <a:xfrm>
            <a:off x="10337856" y="870457"/>
            <a:ext cx="645413" cy="2522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矩形 36"/>
          <p:cNvSpPr/>
          <p:nvPr/>
        </p:nvSpPr>
        <p:spPr>
          <a:xfrm>
            <a:off x="4420747" y="1234857"/>
            <a:ext cx="4824536" cy="1015663"/>
          </a:xfrm>
          <a:prstGeom prst="rect">
            <a:avLst/>
          </a:prstGeom>
        </p:spPr>
        <p:txBody>
          <a:bodyPr wrap="square">
            <a:spAutoFit/>
          </a:bodyPr>
          <a:lstStyle/>
          <a:p>
            <a:pPr lvl="1"/>
            <a:r>
              <a:rPr lang="zh-CN" altLang="en-US" sz="2000" dirty="0" smtClean="0">
                <a:latin typeface="华文新魏" panose="02010800040101010101" pitchFamily="2" charset="-122"/>
                <a:ea typeface="华文新魏" panose="02010800040101010101" pitchFamily="2" charset="-122"/>
                <a:cs typeface="Times New Roman" panose="02020603050405020304" pitchFamily="18" charset="0"/>
              </a:rPr>
              <a:t>双阶段搜索：</a:t>
            </a:r>
            <a:endPar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endParaRPr>
          </a:p>
          <a:p>
            <a:pPr lvl="1"/>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1. </a:t>
            </a:r>
            <a:r>
              <a:rPr lang="zh-CN" altLang="en-US" sz="2000" dirty="0" smtClean="0">
                <a:latin typeface="华文新魏" panose="02010800040101010101" pitchFamily="2" charset="-122"/>
                <a:ea typeface="华文新魏" panose="02010800040101010101" pitchFamily="2" charset="-122"/>
                <a:cs typeface="Times New Roman" panose="02020603050405020304" pitchFamily="18" charset="0"/>
              </a:rPr>
              <a:t>布局生产阶段</a:t>
            </a: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en-US" sz="2000" dirty="0" smtClean="0">
                <a:latin typeface="华文新魏" panose="02010800040101010101" pitchFamily="2" charset="-122"/>
                <a:ea typeface="华文新魏" panose="02010800040101010101" pitchFamily="2" charset="-122"/>
                <a:cs typeface="Times New Roman" panose="02020603050405020304" pitchFamily="18" charset="0"/>
              </a:rPr>
              <a:t>枚举所有可能的布局，利用离散化方法去除重复布局</a:t>
            </a:r>
            <a:endParaRPr lang="zh-CN" altLang="en-US" sz="2000" dirty="0">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49" name="图片 48"/>
          <p:cNvPicPr>
            <a:picLocks noChangeAspect="1"/>
          </p:cNvPicPr>
          <p:nvPr/>
        </p:nvPicPr>
        <p:blipFill>
          <a:blip r:embed="rId6"/>
          <a:stretch>
            <a:fillRect/>
          </a:stretch>
        </p:blipFill>
        <p:spPr>
          <a:xfrm>
            <a:off x="9889471" y="5650101"/>
            <a:ext cx="577979" cy="255671"/>
          </a:xfrm>
          <a:prstGeom prst="rect">
            <a:avLst/>
          </a:prstGeom>
        </p:spPr>
      </p:pic>
      <p:sp>
        <p:nvSpPr>
          <p:cNvPr id="26" name="矩形 25"/>
          <p:cNvSpPr/>
          <p:nvPr/>
        </p:nvSpPr>
        <p:spPr>
          <a:xfrm>
            <a:off x="4393540" y="4064391"/>
            <a:ext cx="5192670" cy="707886"/>
          </a:xfrm>
          <a:prstGeom prst="rect">
            <a:avLst/>
          </a:prstGeom>
        </p:spPr>
        <p:txBody>
          <a:bodyPr wrap="square">
            <a:spAutoFit/>
          </a:bodyPr>
          <a:lstStyle/>
          <a:p>
            <a:pPr lvl="1"/>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2. </a:t>
            </a:r>
            <a:r>
              <a:rPr lang="zh-CN" altLang="en-US" sz="2000" dirty="0" smtClean="0">
                <a:latin typeface="华文新魏" panose="02010800040101010101" pitchFamily="2" charset="-122"/>
                <a:ea typeface="华文新魏" panose="02010800040101010101" pitchFamily="2" charset="-122"/>
                <a:cs typeface="Times New Roman" panose="02020603050405020304" pitchFamily="18" charset="0"/>
              </a:rPr>
              <a:t>布局搜索阶段</a:t>
            </a:r>
            <a:r>
              <a:rPr lang="en-US" altLang="zh-CN" sz="20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en-US" sz="2000" dirty="0" smtClean="0">
                <a:latin typeface="华文新魏" panose="02010800040101010101" pitchFamily="2" charset="-122"/>
                <a:ea typeface="华文新魏" panose="02010800040101010101" pitchFamily="2" charset="-122"/>
                <a:cs typeface="Times New Roman" panose="02020603050405020304" pitchFamily="18" charset="0"/>
              </a:rPr>
              <a:t>利用最优子布局缓存、斐波那契搜索与模型输出提高搜索效率</a:t>
            </a:r>
            <a:endParaRPr lang="zh-CN" altLang="en-US" sz="2000" dirty="0">
              <a:latin typeface="华文新魏" panose="02010800040101010101" pitchFamily="2" charset="-122"/>
              <a:ea typeface="华文新魏" panose="02010800040101010101" pitchFamily="2" charset="-122"/>
              <a:cs typeface="Times New Roman" panose="02020603050405020304" pitchFamily="18" charset="0"/>
            </a:endParaRPr>
          </a:p>
        </p:txBody>
      </p:sp>
      <p:graphicFrame>
        <p:nvGraphicFramePr>
          <p:cNvPr id="29" name="表格 28"/>
          <p:cNvGraphicFramePr>
            <a:graphicFrameLocks noGrp="1"/>
          </p:cNvGraphicFramePr>
          <p:nvPr>
            <p:extLst/>
          </p:nvPr>
        </p:nvGraphicFramePr>
        <p:xfrm>
          <a:off x="1398557" y="5005222"/>
          <a:ext cx="9577063" cy="1188720"/>
        </p:xfrm>
        <a:graphic>
          <a:graphicData uri="http://schemas.openxmlformats.org/drawingml/2006/table">
            <a:tbl>
              <a:tblPr firstRow="1" bandRow="1">
                <a:tableStyleId>{073A0DAA-6AF3-43AB-8588-CEC1D06C72B9}</a:tableStyleId>
              </a:tblPr>
              <a:tblGrid>
                <a:gridCol w="1795699">
                  <a:extLst>
                    <a:ext uri="{9D8B030D-6E8A-4147-A177-3AD203B41FA5}">
                      <a16:colId xmlns:a16="http://schemas.microsoft.com/office/drawing/2014/main" val="3891752190"/>
                    </a:ext>
                  </a:extLst>
                </a:gridCol>
                <a:gridCol w="1026114">
                  <a:extLst>
                    <a:ext uri="{9D8B030D-6E8A-4147-A177-3AD203B41FA5}">
                      <a16:colId xmlns:a16="http://schemas.microsoft.com/office/drawing/2014/main" val="3055420422"/>
                    </a:ext>
                  </a:extLst>
                </a:gridCol>
                <a:gridCol w="994610">
                  <a:extLst>
                    <a:ext uri="{9D8B030D-6E8A-4147-A177-3AD203B41FA5}">
                      <a16:colId xmlns:a16="http://schemas.microsoft.com/office/drawing/2014/main" val="3013164504"/>
                    </a:ext>
                  </a:extLst>
                </a:gridCol>
                <a:gridCol w="1143127">
                  <a:extLst>
                    <a:ext uri="{9D8B030D-6E8A-4147-A177-3AD203B41FA5}">
                      <a16:colId xmlns:a16="http://schemas.microsoft.com/office/drawing/2014/main" val="47118269"/>
                    </a:ext>
                  </a:extLst>
                </a:gridCol>
                <a:gridCol w="1026114">
                  <a:extLst>
                    <a:ext uri="{9D8B030D-6E8A-4147-A177-3AD203B41FA5}">
                      <a16:colId xmlns:a16="http://schemas.microsoft.com/office/drawing/2014/main" val="4151028373"/>
                    </a:ext>
                  </a:extLst>
                </a:gridCol>
                <a:gridCol w="1197133">
                  <a:extLst>
                    <a:ext uri="{9D8B030D-6E8A-4147-A177-3AD203B41FA5}">
                      <a16:colId xmlns:a16="http://schemas.microsoft.com/office/drawing/2014/main" val="126682581"/>
                    </a:ext>
                  </a:extLst>
                </a:gridCol>
                <a:gridCol w="1197133">
                  <a:extLst>
                    <a:ext uri="{9D8B030D-6E8A-4147-A177-3AD203B41FA5}">
                      <a16:colId xmlns:a16="http://schemas.microsoft.com/office/drawing/2014/main" val="2063707230"/>
                    </a:ext>
                  </a:extLst>
                </a:gridCol>
                <a:gridCol w="1197133">
                  <a:extLst>
                    <a:ext uri="{9D8B030D-6E8A-4147-A177-3AD203B41FA5}">
                      <a16:colId xmlns:a16="http://schemas.microsoft.com/office/drawing/2014/main" val="337094582"/>
                    </a:ext>
                  </a:extLst>
                </a:gridCol>
              </a:tblGrid>
              <a:tr h="304043">
                <a:tc>
                  <a:txBody>
                    <a:bodyPr/>
                    <a:lstStyle/>
                    <a:p>
                      <a:pPr algn="ctr"/>
                      <a:r>
                        <a:rPr lang="zh-CN" altLang="en-US" sz="2000" dirty="0" smtClean="0">
                          <a:latin typeface="华文新魏" panose="02010800040101010101" pitchFamily="2" charset="-122"/>
                          <a:ea typeface="华文新魏" panose="02010800040101010101" pitchFamily="2" charset="-122"/>
                        </a:rPr>
                        <a:t>进程数</a:t>
                      </a:r>
                      <a:endParaRPr lang="zh-CN" altLang="en-US" sz="2000" dirty="0">
                        <a:latin typeface="华文新魏" panose="02010800040101010101" pitchFamily="2" charset="-122"/>
                        <a:ea typeface="华文新魏" panose="02010800040101010101" pitchFamily="2" charset="-122"/>
                      </a:endParaRPr>
                    </a:p>
                  </a:txBody>
                  <a:tcPr/>
                </a:tc>
                <a:tc>
                  <a:txBody>
                    <a:bodyPr/>
                    <a:lstStyle/>
                    <a:p>
                      <a:pPr algn="ctr"/>
                      <a:r>
                        <a:rPr lang="en-US" altLang="zh-CN" sz="1600" dirty="0" smtClean="0">
                          <a:latin typeface="Book Antiqua" panose="02040602050305030304" pitchFamily="18" charset="0"/>
                        </a:rPr>
                        <a:t>144</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192</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256</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512</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1024</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2048</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3.12M</a:t>
                      </a:r>
                      <a:endParaRPr lang="zh-CN" altLang="en-US" sz="1600" dirty="0">
                        <a:latin typeface="Book Antiqua" panose="02040602050305030304" pitchFamily="18" charset="0"/>
                      </a:endParaRPr>
                    </a:p>
                  </a:txBody>
                  <a:tcPr/>
                </a:tc>
                <a:extLst>
                  <a:ext uri="{0D108BD9-81ED-4DB2-BD59-A6C34878D82A}">
                    <a16:rowId xmlns:a16="http://schemas.microsoft.com/office/drawing/2014/main" val="4017264274"/>
                  </a:ext>
                </a:extLst>
              </a:tr>
              <a:tr h="304043">
                <a:tc>
                  <a:txBody>
                    <a:bodyPr/>
                    <a:lstStyle/>
                    <a:p>
                      <a:pPr algn="ctr"/>
                      <a:r>
                        <a:rPr lang="en-US" altLang="zh-CN" sz="2000" dirty="0" err="1" smtClean="0">
                          <a:latin typeface="Book Antiqua" panose="02040602050305030304" pitchFamily="18" charset="0"/>
                        </a:rPr>
                        <a:t>LayoutTuner</a:t>
                      </a:r>
                      <a:endParaRPr lang="zh-CN" altLang="en-US" sz="2000" dirty="0">
                        <a:latin typeface="华文新魏" panose="02010800040101010101" pitchFamily="2" charset="-122"/>
                        <a:ea typeface="华文新魏" panose="02010800040101010101" pitchFamily="2" charset="-122"/>
                      </a:endParaRPr>
                    </a:p>
                  </a:txBody>
                  <a:tcPr/>
                </a:tc>
                <a:tc>
                  <a:txBody>
                    <a:bodyPr/>
                    <a:lstStyle/>
                    <a:p>
                      <a:pPr algn="ctr"/>
                      <a:r>
                        <a:rPr lang="en-US" altLang="zh-CN" sz="1600" dirty="0" smtClean="0">
                          <a:latin typeface="Book Antiqua" panose="02040602050305030304" pitchFamily="18" charset="0"/>
                        </a:rPr>
                        <a:t>0.07</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0.08</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0.09</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0.16</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0.26</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0.70</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52.90</a:t>
                      </a:r>
                      <a:endParaRPr lang="zh-CN" altLang="en-US" sz="1600" dirty="0">
                        <a:latin typeface="Book Antiqua" panose="02040602050305030304" pitchFamily="18" charset="0"/>
                      </a:endParaRPr>
                    </a:p>
                  </a:txBody>
                  <a:tcPr/>
                </a:tc>
                <a:extLst>
                  <a:ext uri="{0D108BD9-81ED-4DB2-BD59-A6C34878D82A}">
                    <a16:rowId xmlns:a16="http://schemas.microsoft.com/office/drawing/2014/main" val="892319968"/>
                  </a:ext>
                </a:extLst>
              </a:tr>
              <a:tr h="2432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华文新魏" panose="02010800040101010101" pitchFamily="2" charset="-122"/>
                          <a:ea typeface="华文新魏" panose="02010800040101010101" pitchFamily="2" charset="-122"/>
                        </a:rPr>
                        <a:t>分支定界</a:t>
                      </a:r>
                    </a:p>
                  </a:txBody>
                  <a:tcPr/>
                </a:tc>
                <a:tc>
                  <a:txBody>
                    <a:bodyPr/>
                    <a:lstStyle/>
                    <a:p>
                      <a:pPr algn="ctr"/>
                      <a:r>
                        <a:rPr lang="en-US" altLang="zh-CN" sz="1600" dirty="0" smtClean="0">
                          <a:latin typeface="Book Antiqua" panose="02040602050305030304" pitchFamily="18" charset="0"/>
                        </a:rPr>
                        <a:t>0.09</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0.20</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0.37</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1.95</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12.81</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33.28</a:t>
                      </a:r>
                      <a:endParaRPr lang="zh-CN" altLang="en-US" sz="1600" dirty="0">
                        <a:latin typeface="Book Antiqua" panose="02040602050305030304" pitchFamily="18" charset="0"/>
                      </a:endParaRPr>
                    </a:p>
                  </a:txBody>
                  <a:tcPr/>
                </a:tc>
                <a:tc>
                  <a:txBody>
                    <a:bodyPr/>
                    <a:lstStyle/>
                    <a:p>
                      <a:pPr algn="ctr"/>
                      <a:r>
                        <a:rPr lang="en-US" altLang="zh-CN" sz="1600" dirty="0" smtClean="0">
                          <a:latin typeface="Book Antiqua" panose="02040602050305030304" pitchFamily="18" charset="0"/>
                        </a:rPr>
                        <a:t>&gt; 3600</a:t>
                      </a:r>
                      <a:endParaRPr lang="zh-CN" altLang="en-US" sz="1600" dirty="0">
                        <a:latin typeface="Book Antiqua" panose="02040602050305030304" pitchFamily="18" charset="0"/>
                      </a:endParaRPr>
                    </a:p>
                  </a:txBody>
                  <a:tcPr/>
                </a:tc>
                <a:extLst>
                  <a:ext uri="{0D108BD9-81ED-4DB2-BD59-A6C34878D82A}">
                    <a16:rowId xmlns:a16="http://schemas.microsoft.com/office/drawing/2014/main" val="2648015285"/>
                  </a:ext>
                </a:extLst>
              </a:tr>
            </a:tbl>
          </a:graphicData>
        </a:graphic>
      </p:graphicFrame>
      <p:sp>
        <p:nvSpPr>
          <p:cNvPr id="5" name="矩形 4"/>
          <p:cNvSpPr/>
          <p:nvPr/>
        </p:nvSpPr>
        <p:spPr>
          <a:xfrm>
            <a:off x="5230536" y="2654358"/>
            <a:ext cx="399873" cy="4507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630410" y="2654358"/>
            <a:ext cx="392214" cy="4507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230535" y="3104875"/>
            <a:ext cx="792089" cy="2874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226108" y="3390904"/>
            <a:ext cx="801714" cy="2874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022624" y="2656502"/>
            <a:ext cx="259071" cy="102189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025393" y="2660366"/>
            <a:ext cx="399873" cy="4507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425267" y="2660366"/>
            <a:ext cx="392214" cy="4507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7025392" y="3110883"/>
            <a:ext cx="792089" cy="2874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020964" y="3396912"/>
            <a:ext cx="792089" cy="2874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6766321" y="2654081"/>
            <a:ext cx="270908" cy="10339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616375" y="2654081"/>
            <a:ext cx="399873" cy="4507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9016249" y="2654081"/>
            <a:ext cx="392214" cy="4507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8616374" y="3104598"/>
            <a:ext cx="792089" cy="28749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357302" y="3390627"/>
            <a:ext cx="1051161" cy="29739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357302" y="2659844"/>
            <a:ext cx="259071" cy="7307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75738" y="2363239"/>
            <a:ext cx="358671" cy="369332"/>
          </a:xfrm>
          <a:prstGeom prst="rect">
            <a:avLst/>
          </a:prstGeom>
          <a:noFill/>
        </p:spPr>
        <p:txBody>
          <a:bodyPr wrap="square" rtlCol="0">
            <a:spAutoFit/>
          </a:bodyPr>
          <a:lstStyle/>
          <a:p>
            <a:r>
              <a:rPr lang="en-US" altLang="zh-CN" dirty="0" smtClean="0">
                <a:latin typeface="Book Antiqua" panose="02040602050305030304" pitchFamily="18" charset="0"/>
              </a:rPr>
              <a:t>1</a:t>
            </a:r>
            <a:endParaRPr lang="zh-CN" altLang="en-US" dirty="0">
              <a:latin typeface="Book Antiqua" panose="02040602050305030304" pitchFamily="18" charset="0"/>
            </a:endParaRPr>
          </a:p>
        </p:txBody>
      </p:sp>
      <p:sp>
        <p:nvSpPr>
          <p:cNvPr id="64" name="文本框 63"/>
          <p:cNvSpPr txBox="1"/>
          <p:nvPr/>
        </p:nvSpPr>
        <p:spPr>
          <a:xfrm>
            <a:off x="5488595" y="2363239"/>
            <a:ext cx="358671" cy="369332"/>
          </a:xfrm>
          <a:prstGeom prst="rect">
            <a:avLst/>
          </a:prstGeom>
          <a:noFill/>
        </p:spPr>
        <p:txBody>
          <a:bodyPr wrap="square" rtlCol="0">
            <a:spAutoFit/>
          </a:bodyPr>
          <a:lstStyle/>
          <a:p>
            <a:r>
              <a:rPr lang="en-US" altLang="zh-CN" dirty="0" smtClean="0">
                <a:latin typeface="Book Antiqua" panose="02040602050305030304" pitchFamily="18" charset="0"/>
              </a:rPr>
              <a:t>2</a:t>
            </a:r>
            <a:endParaRPr lang="zh-CN" altLang="en-US" dirty="0">
              <a:latin typeface="Book Antiqua" panose="02040602050305030304" pitchFamily="18" charset="0"/>
            </a:endParaRPr>
          </a:p>
        </p:txBody>
      </p:sp>
      <p:sp>
        <p:nvSpPr>
          <p:cNvPr id="65" name="文本框 64"/>
          <p:cNvSpPr txBox="1"/>
          <p:nvPr/>
        </p:nvSpPr>
        <p:spPr>
          <a:xfrm>
            <a:off x="5891832" y="2361733"/>
            <a:ext cx="358671" cy="369332"/>
          </a:xfrm>
          <a:prstGeom prst="rect">
            <a:avLst/>
          </a:prstGeom>
          <a:noFill/>
        </p:spPr>
        <p:txBody>
          <a:bodyPr wrap="square" rtlCol="0">
            <a:spAutoFit/>
          </a:bodyPr>
          <a:lstStyle/>
          <a:p>
            <a:r>
              <a:rPr lang="en-US" altLang="zh-CN" dirty="0" smtClean="0">
                <a:latin typeface="Book Antiqua" panose="02040602050305030304" pitchFamily="18" charset="0"/>
              </a:rPr>
              <a:t>3</a:t>
            </a:r>
            <a:endParaRPr lang="zh-CN" altLang="en-US" dirty="0">
              <a:latin typeface="Book Antiqua" panose="02040602050305030304" pitchFamily="18" charset="0"/>
            </a:endParaRPr>
          </a:p>
        </p:txBody>
      </p:sp>
      <p:sp>
        <p:nvSpPr>
          <p:cNvPr id="66" name="文本框 65"/>
          <p:cNvSpPr txBox="1"/>
          <p:nvPr/>
        </p:nvSpPr>
        <p:spPr>
          <a:xfrm>
            <a:off x="6152159" y="2361733"/>
            <a:ext cx="358671" cy="369332"/>
          </a:xfrm>
          <a:prstGeom prst="rect">
            <a:avLst/>
          </a:prstGeom>
          <a:noFill/>
        </p:spPr>
        <p:txBody>
          <a:bodyPr wrap="square" rtlCol="0">
            <a:spAutoFit/>
          </a:bodyPr>
          <a:lstStyle/>
          <a:p>
            <a:r>
              <a:rPr lang="en-US" altLang="zh-CN" dirty="0" smtClean="0">
                <a:latin typeface="Book Antiqua" panose="02040602050305030304" pitchFamily="18" charset="0"/>
              </a:rPr>
              <a:t>4</a:t>
            </a:r>
            <a:endParaRPr lang="zh-CN" altLang="en-US" dirty="0">
              <a:latin typeface="Book Antiqua" panose="02040602050305030304" pitchFamily="18" charset="0"/>
            </a:endParaRPr>
          </a:p>
        </p:txBody>
      </p:sp>
      <p:sp>
        <p:nvSpPr>
          <p:cNvPr id="67" name="文本框 66"/>
          <p:cNvSpPr txBox="1"/>
          <p:nvPr/>
        </p:nvSpPr>
        <p:spPr>
          <a:xfrm>
            <a:off x="4941102" y="2910359"/>
            <a:ext cx="358671" cy="369332"/>
          </a:xfrm>
          <a:prstGeom prst="rect">
            <a:avLst/>
          </a:prstGeom>
          <a:noFill/>
        </p:spPr>
        <p:txBody>
          <a:bodyPr wrap="square" rtlCol="0">
            <a:spAutoFit/>
          </a:bodyPr>
          <a:lstStyle/>
          <a:p>
            <a:r>
              <a:rPr lang="en-US" altLang="zh-CN" dirty="0" smtClean="0">
                <a:latin typeface="Book Antiqua" panose="02040602050305030304" pitchFamily="18" charset="0"/>
              </a:rPr>
              <a:t>5</a:t>
            </a:r>
            <a:endParaRPr lang="zh-CN" altLang="en-US" dirty="0">
              <a:latin typeface="Book Antiqua" panose="02040602050305030304" pitchFamily="18" charset="0"/>
            </a:endParaRPr>
          </a:p>
        </p:txBody>
      </p:sp>
      <p:sp>
        <p:nvSpPr>
          <p:cNvPr id="68" name="文本框 67"/>
          <p:cNvSpPr txBox="1"/>
          <p:nvPr/>
        </p:nvSpPr>
        <p:spPr>
          <a:xfrm>
            <a:off x="4943456" y="3216365"/>
            <a:ext cx="358671" cy="369332"/>
          </a:xfrm>
          <a:prstGeom prst="rect">
            <a:avLst/>
          </a:prstGeom>
          <a:noFill/>
        </p:spPr>
        <p:txBody>
          <a:bodyPr wrap="square" rtlCol="0">
            <a:spAutoFit/>
          </a:bodyPr>
          <a:lstStyle/>
          <a:p>
            <a:r>
              <a:rPr lang="en-US" altLang="zh-CN" dirty="0" smtClean="0">
                <a:latin typeface="Book Antiqua" panose="02040602050305030304" pitchFamily="18" charset="0"/>
              </a:rPr>
              <a:t>6</a:t>
            </a:r>
            <a:endParaRPr lang="zh-CN" altLang="en-US" dirty="0">
              <a:latin typeface="Book Antiqua" panose="02040602050305030304" pitchFamily="18" charset="0"/>
            </a:endParaRPr>
          </a:p>
        </p:txBody>
      </p:sp>
      <p:sp>
        <p:nvSpPr>
          <p:cNvPr id="69" name="文本框 68"/>
          <p:cNvSpPr txBox="1"/>
          <p:nvPr/>
        </p:nvSpPr>
        <p:spPr>
          <a:xfrm>
            <a:off x="4946980" y="3483608"/>
            <a:ext cx="358671" cy="369332"/>
          </a:xfrm>
          <a:prstGeom prst="rect">
            <a:avLst/>
          </a:prstGeom>
          <a:noFill/>
        </p:spPr>
        <p:txBody>
          <a:bodyPr wrap="square" rtlCol="0">
            <a:spAutoFit/>
          </a:bodyPr>
          <a:lstStyle/>
          <a:p>
            <a:r>
              <a:rPr lang="en-US" altLang="zh-CN" dirty="0" smtClean="0">
                <a:latin typeface="Book Antiqua" panose="02040602050305030304" pitchFamily="18" charset="0"/>
              </a:rPr>
              <a:t>7</a:t>
            </a:r>
            <a:endParaRPr lang="zh-CN" altLang="en-US" dirty="0">
              <a:latin typeface="Book Antiqua" panose="02040602050305030304" pitchFamily="18" charset="0"/>
            </a:endParaRPr>
          </a:p>
        </p:txBody>
      </p:sp>
      <p:sp>
        <p:nvSpPr>
          <p:cNvPr id="70" name="文本框 69"/>
          <p:cNvSpPr txBox="1"/>
          <p:nvPr/>
        </p:nvSpPr>
        <p:spPr>
          <a:xfrm>
            <a:off x="6624374" y="2371347"/>
            <a:ext cx="358671" cy="369332"/>
          </a:xfrm>
          <a:prstGeom prst="rect">
            <a:avLst/>
          </a:prstGeom>
          <a:noFill/>
        </p:spPr>
        <p:txBody>
          <a:bodyPr wrap="square" rtlCol="0">
            <a:spAutoFit/>
          </a:bodyPr>
          <a:lstStyle/>
          <a:p>
            <a:r>
              <a:rPr lang="en-US" altLang="zh-CN" dirty="0" smtClean="0">
                <a:latin typeface="Book Antiqua" panose="02040602050305030304" pitchFamily="18" charset="0"/>
              </a:rPr>
              <a:t>1</a:t>
            </a:r>
            <a:endParaRPr lang="zh-CN" altLang="en-US" dirty="0">
              <a:latin typeface="Book Antiqua" panose="02040602050305030304" pitchFamily="18" charset="0"/>
            </a:endParaRPr>
          </a:p>
        </p:txBody>
      </p:sp>
      <p:sp>
        <p:nvSpPr>
          <p:cNvPr id="71" name="文本框 70"/>
          <p:cNvSpPr txBox="1"/>
          <p:nvPr/>
        </p:nvSpPr>
        <p:spPr>
          <a:xfrm>
            <a:off x="6921731" y="2371347"/>
            <a:ext cx="358671" cy="369332"/>
          </a:xfrm>
          <a:prstGeom prst="rect">
            <a:avLst/>
          </a:prstGeom>
          <a:noFill/>
        </p:spPr>
        <p:txBody>
          <a:bodyPr wrap="square" rtlCol="0">
            <a:spAutoFit/>
          </a:bodyPr>
          <a:lstStyle/>
          <a:p>
            <a:r>
              <a:rPr lang="en-US" altLang="zh-CN" dirty="0" smtClean="0">
                <a:latin typeface="Book Antiqua" panose="02040602050305030304" pitchFamily="18" charset="0"/>
              </a:rPr>
              <a:t>2</a:t>
            </a:r>
            <a:endParaRPr lang="zh-CN" altLang="en-US" dirty="0">
              <a:latin typeface="Book Antiqua" panose="02040602050305030304" pitchFamily="18" charset="0"/>
            </a:endParaRPr>
          </a:p>
        </p:txBody>
      </p:sp>
      <p:sp>
        <p:nvSpPr>
          <p:cNvPr id="72" name="文本框 71"/>
          <p:cNvSpPr txBox="1"/>
          <p:nvPr/>
        </p:nvSpPr>
        <p:spPr>
          <a:xfrm>
            <a:off x="7315340" y="2369841"/>
            <a:ext cx="358671" cy="369332"/>
          </a:xfrm>
          <a:prstGeom prst="rect">
            <a:avLst/>
          </a:prstGeom>
          <a:noFill/>
        </p:spPr>
        <p:txBody>
          <a:bodyPr wrap="square" rtlCol="0">
            <a:spAutoFit/>
          </a:bodyPr>
          <a:lstStyle/>
          <a:p>
            <a:r>
              <a:rPr lang="en-US" altLang="zh-CN" dirty="0" smtClean="0">
                <a:latin typeface="Book Antiqua" panose="02040602050305030304" pitchFamily="18" charset="0"/>
              </a:rPr>
              <a:t>3</a:t>
            </a:r>
            <a:endParaRPr lang="zh-CN" altLang="en-US" dirty="0">
              <a:latin typeface="Book Antiqua" panose="02040602050305030304" pitchFamily="18" charset="0"/>
            </a:endParaRPr>
          </a:p>
        </p:txBody>
      </p:sp>
      <p:sp>
        <p:nvSpPr>
          <p:cNvPr id="73" name="文本框 72"/>
          <p:cNvSpPr txBox="1"/>
          <p:nvPr/>
        </p:nvSpPr>
        <p:spPr>
          <a:xfrm>
            <a:off x="7700795" y="2369841"/>
            <a:ext cx="358671" cy="369332"/>
          </a:xfrm>
          <a:prstGeom prst="rect">
            <a:avLst/>
          </a:prstGeom>
          <a:noFill/>
        </p:spPr>
        <p:txBody>
          <a:bodyPr wrap="square" rtlCol="0">
            <a:spAutoFit/>
          </a:bodyPr>
          <a:lstStyle/>
          <a:p>
            <a:r>
              <a:rPr lang="en-US" altLang="zh-CN" dirty="0" smtClean="0">
                <a:latin typeface="Book Antiqua" panose="02040602050305030304" pitchFamily="18" charset="0"/>
              </a:rPr>
              <a:t>4</a:t>
            </a:r>
            <a:endParaRPr lang="zh-CN" altLang="en-US" dirty="0">
              <a:latin typeface="Book Antiqua" panose="02040602050305030304" pitchFamily="18" charset="0"/>
            </a:endParaRPr>
          </a:p>
        </p:txBody>
      </p:sp>
      <p:sp>
        <p:nvSpPr>
          <p:cNvPr id="74" name="文本框 73"/>
          <p:cNvSpPr txBox="1"/>
          <p:nvPr/>
        </p:nvSpPr>
        <p:spPr>
          <a:xfrm>
            <a:off x="6489738" y="2918467"/>
            <a:ext cx="358671" cy="369332"/>
          </a:xfrm>
          <a:prstGeom prst="rect">
            <a:avLst/>
          </a:prstGeom>
          <a:noFill/>
        </p:spPr>
        <p:txBody>
          <a:bodyPr wrap="square" rtlCol="0">
            <a:spAutoFit/>
          </a:bodyPr>
          <a:lstStyle/>
          <a:p>
            <a:r>
              <a:rPr lang="en-US" altLang="zh-CN" dirty="0" smtClean="0">
                <a:latin typeface="Book Antiqua" panose="02040602050305030304" pitchFamily="18" charset="0"/>
              </a:rPr>
              <a:t>5</a:t>
            </a:r>
            <a:endParaRPr lang="zh-CN" altLang="en-US" dirty="0">
              <a:latin typeface="Book Antiqua" panose="02040602050305030304" pitchFamily="18" charset="0"/>
            </a:endParaRPr>
          </a:p>
        </p:txBody>
      </p:sp>
      <p:sp>
        <p:nvSpPr>
          <p:cNvPr id="75" name="文本框 74"/>
          <p:cNvSpPr txBox="1"/>
          <p:nvPr/>
        </p:nvSpPr>
        <p:spPr>
          <a:xfrm>
            <a:off x="6492092" y="3224473"/>
            <a:ext cx="358671" cy="369332"/>
          </a:xfrm>
          <a:prstGeom prst="rect">
            <a:avLst/>
          </a:prstGeom>
          <a:noFill/>
        </p:spPr>
        <p:txBody>
          <a:bodyPr wrap="square" rtlCol="0">
            <a:spAutoFit/>
          </a:bodyPr>
          <a:lstStyle/>
          <a:p>
            <a:r>
              <a:rPr lang="en-US" altLang="zh-CN" dirty="0" smtClean="0">
                <a:latin typeface="Book Antiqua" panose="02040602050305030304" pitchFamily="18" charset="0"/>
              </a:rPr>
              <a:t>6</a:t>
            </a:r>
            <a:endParaRPr lang="zh-CN" altLang="en-US" dirty="0">
              <a:latin typeface="Book Antiqua" panose="02040602050305030304" pitchFamily="18" charset="0"/>
            </a:endParaRPr>
          </a:p>
        </p:txBody>
      </p:sp>
      <p:sp>
        <p:nvSpPr>
          <p:cNvPr id="76" name="文本框 75"/>
          <p:cNvSpPr txBox="1"/>
          <p:nvPr/>
        </p:nvSpPr>
        <p:spPr>
          <a:xfrm>
            <a:off x="6495616" y="3491716"/>
            <a:ext cx="358671" cy="369332"/>
          </a:xfrm>
          <a:prstGeom prst="rect">
            <a:avLst/>
          </a:prstGeom>
          <a:noFill/>
        </p:spPr>
        <p:txBody>
          <a:bodyPr wrap="square" rtlCol="0">
            <a:spAutoFit/>
          </a:bodyPr>
          <a:lstStyle/>
          <a:p>
            <a:r>
              <a:rPr lang="en-US" altLang="zh-CN" dirty="0" smtClean="0">
                <a:latin typeface="Book Antiqua" panose="02040602050305030304" pitchFamily="18" charset="0"/>
              </a:rPr>
              <a:t>7</a:t>
            </a:r>
            <a:endParaRPr lang="zh-CN" altLang="en-US" dirty="0">
              <a:latin typeface="Book Antiqua" panose="02040602050305030304" pitchFamily="18" charset="0"/>
            </a:endParaRPr>
          </a:p>
        </p:txBody>
      </p:sp>
      <p:sp>
        <p:nvSpPr>
          <p:cNvPr id="77" name="文本框 76"/>
          <p:cNvSpPr txBox="1"/>
          <p:nvPr/>
        </p:nvSpPr>
        <p:spPr>
          <a:xfrm>
            <a:off x="8220565" y="2369744"/>
            <a:ext cx="358671" cy="369332"/>
          </a:xfrm>
          <a:prstGeom prst="rect">
            <a:avLst/>
          </a:prstGeom>
          <a:noFill/>
        </p:spPr>
        <p:txBody>
          <a:bodyPr wrap="square" rtlCol="0">
            <a:spAutoFit/>
          </a:bodyPr>
          <a:lstStyle/>
          <a:p>
            <a:r>
              <a:rPr lang="en-US" altLang="zh-CN" dirty="0" smtClean="0">
                <a:latin typeface="Book Antiqua" panose="02040602050305030304" pitchFamily="18" charset="0"/>
              </a:rPr>
              <a:t>1</a:t>
            </a:r>
            <a:endParaRPr lang="zh-CN" altLang="en-US" dirty="0">
              <a:latin typeface="Book Antiqua" panose="02040602050305030304" pitchFamily="18" charset="0"/>
            </a:endParaRPr>
          </a:p>
        </p:txBody>
      </p:sp>
      <p:sp>
        <p:nvSpPr>
          <p:cNvPr id="78" name="文本框 77"/>
          <p:cNvSpPr txBox="1"/>
          <p:nvPr/>
        </p:nvSpPr>
        <p:spPr>
          <a:xfrm>
            <a:off x="8472264" y="2369744"/>
            <a:ext cx="358671" cy="369332"/>
          </a:xfrm>
          <a:prstGeom prst="rect">
            <a:avLst/>
          </a:prstGeom>
          <a:noFill/>
        </p:spPr>
        <p:txBody>
          <a:bodyPr wrap="square" rtlCol="0">
            <a:spAutoFit/>
          </a:bodyPr>
          <a:lstStyle/>
          <a:p>
            <a:r>
              <a:rPr lang="en-US" altLang="zh-CN" dirty="0" smtClean="0">
                <a:latin typeface="Book Antiqua" panose="02040602050305030304" pitchFamily="18" charset="0"/>
              </a:rPr>
              <a:t>2</a:t>
            </a:r>
            <a:endParaRPr lang="zh-CN" altLang="en-US" dirty="0">
              <a:latin typeface="Book Antiqua" panose="02040602050305030304" pitchFamily="18" charset="0"/>
            </a:endParaRPr>
          </a:p>
        </p:txBody>
      </p:sp>
      <p:sp>
        <p:nvSpPr>
          <p:cNvPr id="79" name="文本框 78"/>
          <p:cNvSpPr txBox="1"/>
          <p:nvPr/>
        </p:nvSpPr>
        <p:spPr>
          <a:xfrm>
            <a:off x="8873031" y="2368238"/>
            <a:ext cx="358671" cy="369332"/>
          </a:xfrm>
          <a:prstGeom prst="rect">
            <a:avLst/>
          </a:prstGeom>
          <a:noFill/>
        </p:spPr>
        <p:txBody>
          <a:bodyPr wrap="square" rtlCol="0">
            <a:spAutoFit/>
          </a:bodyPr>
          <a:lstStyle/>
          <a:p>
            <a:r>
              <a:rPr lang="en-US" altLang="zh-CN" dirty="0" smtClean="0">
                <a:latin typeface="Book Antiqua" panose="02040602050305030304" pitchFamily="18" charset="0"/>
              </a:rPr>
              <a:t>3</a:t>
            </a:r>
            <a:endParaRPr lang="zh-CN" altLang="en-US" dirty="0">
              <a:latin typeface="Book Antiqua" panose="02040602050305030304" pitchFamily="18" charset="0"/>
            </a:endParaRPr>
          </a:p>
        </p:txBody>
      </p:sp>
      <p:sp>
        <p:nvSpPr>
          <p:cNvPr id="80" name="文本框 79"/>
          <p:cNvSpPr txBox="1"/>
          <p:nvPr/>
        </p:nvSpPr>
        <p:spPr>
          <a:xfrm>
            <a:off x="9296986" y="2368238"/>
            <a:ext cx="358671" cy="369332"/>
          </a:xfrm>
          <a:prstGeom prst="rect">
            <a:avLst/>
          </a:prstGeom>
          <a:noFill/>
        </p:spPr>
        <p:txBody>
          <a:bodyPr wrap="square" rtlCol="0">
            <a:spAutoFit/>
          </a:bodyPr>
          <a:lstStyle/>
          <a:p>
            <a:r>
              <a:rPr lang="en-US" altLang="zh-CN" dirty="0" smtClean="0">
                <a:latin typeface="Book Antiqua" panose="02040602050305030304" pitchFamily="18" charset="0"/>
              </a:rPr>
              <a:t>4</a:t>
            </a:r>
            <a:endParaRPr lang="zh-CN" altLang="en-US" dirty="0">
              <a:latin typeface="Book Antiqua" panose="02040602050305030304" pitchFamily="18" charset="0"/>
            </a:endParaRPr>
          </a:p>
        </p:txBody>
      </p:sp>
      <p:sp>
        <p:nvSpPr>
          <p:cNvPr id="81" name="文本框 80"/>
          <p:cNvSpPr txBox="1"/>
          <p:nvPr/>
        </p:nvSpPr>
        <p:spPr>
          <a:xfrm>
            <a:off x="8085929" y="2916864"/>
            <a:ext cx="358671" cy="369332"/>
          </a:xfrm>
          <a:prstGeom prst="rect">
            <a:avLst/>
          </a:prstGeom>
          <a:noFill/>
        </p:spPr>
        <p:txBody>
          <a:bodyPr wrap="square" rtlCol="0">
            <a:spAutoFit/>
          </a:bodyPr>
          <a:lstStyle/>
          <a:p>
            <a:r>
              <a:rPr lang="en-US" altLang="zh-CN" dirty="0" smtClean="0">
                <a:latin typeface="Book Antiqua" panose="02040602050305030304" pitchFamily="18" charset="0"/>
              </a:rPr>
              <a:t>5</a:t>
            </a:r>
            <a:endParaRPr lang="zh-CN" altLang="en-US" dirty="0">
              <a:latin typeface="Book Antiqua" panose="02040602050305030304" pitchFamily="18" charset="0"/>
            </a:endParaRPr>
          </a:p>
        </p:txBody>
      </p:sp>
      <p:sp>
        <p:nvSpPr>
          <p:cNvPr id="82" name="文本框 81"/>
          <p:cNvSpPr txBox="1"/>
          <p:nvPr/>
        </p:nvSpPr>
        <p:spPr>
          <a:xfrm>
            <a:off x="8088283" y="3222870"/>
            <a:ext cx="358671" cy="369332"/>
          </a:xfrm>
          <a:prstGeom prst="rect">
            <a:avLst/>
          </a:prstGeom>
          <a:noFill/>
        </p:spPr>
        <p:txBody>
          <a:bodyPr wrap="square" rtlCol="0">
            <a:spAutoFit/>
          </a:bodyPr>
          <a:lstStyle/>
          <a:p>
            <a:r>
              <a:rPr lang="en-US" altLang="zh-CN" dirty="0" smtClean="0">
                <a:latin typeface="Book Antiqua" panose="02040602050305030304" pitchFamily="18" charset="0"/>
              </a:rPr>
              <a:t>6</a:t>
            </a:r>
            <a:endParaRPr lang="zh-CN" altLang="en-US" dirty="0">
              <a:latin typeface="Book Antiqua" panose="02040602050305030304" pitchFamily="18" charset="0"/>
            </a:endParaRPr>
          </a:p>
        </p:txBody>
      </p:sp>
      <p:sp>
        <p:nvSpPr>
          <p:cNvPr id="83" name="文本框 82"/>
          <p:cNvSpPr txBox="1"/>
          <p:nvPr/>
        </p:nvSpPr>
        <p:spPr>
          <a:xfrm>
            <a:off x="8091807" y="3490113"/>
            <a:ext cx="358671" cy="369332"/>
          </a:xfrm>
          <a:prstGeom prst="rect">
            <a:avLst/>
          </a:prstGeom>
          <a:noFill/>
        </p:spPr>
        <p:txBody>
          <a:bodyPr wrap="square" rtlCol="0">
            <a:spAutoFit/>
          </a:bodyPr>
          <a:lstStyle/>
          <a:p>
            <a:r>
              <a:rPr lang="en-US" altLang="zh-CN" dirty="0" smtClean="0">
                <a:latin typeface="Book Antiqua" panose="02040602050305030304" pitchFamily="18" charset="0"/>
              </a:rPr>
              <a:t>7</a:t>
            </a:r>
            <a:endParaRPr lang="zh-CN" altLang="en-US" dirty="0">
              <a:latin typeface="Book Antiqua" panose="02040602050305030304" pitchFamily="18" charset="0"/>
            </a:endParaRPr>
          </a:p>
        </p:txBody>
      </p:sp>
      <p:sp>
        <p:nvSpPr>
          <p:cNvPr id="84" name="矩形 83"/>
          <p:cNvSpPr/>
          <p:nvPr/>
        </p:nvSpPr>
        <p:spPr>
          <a:xfrm>
            <a:off x="8362658" y="2657873"/>
            <a:ext cx="259071" cy="730784"/>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8362658" y="3387653"/>
            <a:ext cx="1051161" cy="309290"/>
          </a:xfrm>
          <a:prstGeom prst="rect">
            <a:avLst/>
          </a:prstGeom>
          <a:solidFill>
            <a:srgbClr val="F1DB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6761995" y="2656802"/>
            <a:ext cx="282543" cy="1031975"/>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044538" y="3398341"/>
            <a:ext cx="775297" cy="287416"/>
          </a:xfrm>
          <a:prstGeom prst="rect">
            <a:avLst/>
          </a:prstGeom>
          <a:solidFill>
            <a:srgbClr val="F1DB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8620112" y="2656091"/>
            <a:ext cx="399873" cy="450794"/>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9019986" y="2656091"/>
            <a:ext cx="392214" cy="450794"/>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8620111" y="3106608"/>
            <a:ext cx="792089" cy="287497"/>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7"/>
          <a:stretch>
            <a:fillRect/>
          </a:stretch>
        </p:blipFill>
        <p:spPr>
          <a:xfrm>
            <a:off x="9760219" y="2802170"/>
            <a:ext cx="2312445" cy="2066990"/>
          </a:xfrm>
          <a:prstGeom prst="rect">
            <a:avLst/>
          </a:prstGeom>
        </p:spPr>
      </p:pic>
      <p:sp>
        <p:nvSpPr>
          <p:cNvPr id="4" name="矩形 3"/>
          <p:cNvSpPr/>
          <p:nvPr/>
        </p:nvSpPr>
        <p:spPr>
          <a:xfrm>
            <a:off x="10518479" y="4214886"/>
            <a:ext cx="1461199" cy="574345"/>
          </a:xfrm>
          <a:prstGeom prst="rect">
            <a:avLst/>
          </a:prstGeom>
          <a:solidFill>
            <a:srgbClr val="BFBFBF">
              <a:alpha val="50196"/>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2" name="矩形 1"/>
          <p:cNvSpPr/>
          <p:nvPr/>
        </p:nvSpPr>
        <p:spPr>
          <a:xfrm>
            <a:off x="6365012" y="62138"/>
            <a:ext cx="4981891" cy="461665"/>
          </a:xfrm>
          <a:prstGeom prst="rect">
            <a:avLst/>
          </a:prstGeom>
        </p:spPr>
        <p:txBody>
          <a:bodyPr wrap="square">
            <a:spAutoFit/>
          </a:bodyPr>
          <a:lstStyle/>
          <a:p>
            <a:r>
              <a:rPr lang="en-US" altLang="zh-CN" dirty="0" smtClean="0">
                <a:solidFill>
                  <a:srgbClr val="000000"/>
                </a:solidFill>
                <a:latin typeface="Book Antiqua" panose="02040602050305030304" pitchFamily="18" charset="0"/>
              </a:rPr>
              <a:t>4</a:t>
            </a:r>
            <a:r>
              <a:rPr lang="zh-CN" altLang="en-US" sz="2400" dirty="0">
                <a:solidFill>
                  <a:srgbClr val="000000"/>
                </a:solidFill>
                <a:latin typeface="华文新魏" panose="02010800040101010101" pitchFamily="2" charset="-122"/>
                <a:ea typeface="华文新魏" panose="02010800040101010101" pitchFamily="2" charset="-122"/>
              </a:rPr>
              <a:t>个模块</a:t>
            </a:r>
            <a:r>
              <a:rPr lang="zh-CN" altLang="en-US" dirty="0" smtClean="0">
                <a:solidFill>
                  <a:srgbClr val="000000"/>
                </a:solidFill>
                <a:latin typeface="Book Antiqua" panose="02040602050305030304" pitchFamily="18" charset="0"/>
              </a:rPr>
              <a:t>，</a:t>
            </a:r>
            <a:r>
              <a:rPr lang="en-US" altLang="zh-CN" dirty="0" smtClean="0">
                <a:solidFill>
                  <a:srgbClr val="000000"/>
                </a:solidFill>
                <a:latin typeface="Book Antiqua" panose="02040602050305030304" pitchFamily="18" charset="0"/>
              </a:rPr>
              <a:t>500</a:t>
            </a:r>
            <a:r>
              <a:rPr lang="zh-CN" altLang="en-US" sz="2400" dirty="0">
                <a:solidFill>
                  <a:srgbClr val="000000"/>
                </a:solidFill>
                <a:latin typeface="华文新魏" panose="02010800040101010101" pitchFamily="2" charset="-122"/>
                <a:ea typeface="华文新魏" panose="02010800040101010101" pitchFamily="2" charset="-122"/>
              </a:rPr>
              <a:t>个进程</a:t>
            </a:r>
            <a:r>
              <a:rPr lang="en-US" altLang="zh-CN" sz="2400" dirty="0">
                <a:solidFill>
                  <a:srgbClr val="000000"/>
                </a:solidFill>
                <a:latin typeface="华文新魏" panose="02010800040101010101" pitchFamily="2" charset="-122"/>
                <a:ea typeface="华文新魏" panose="02010800040101010101" pitchFamily="2" charset="-122"/>
              </a:rPr>
              <a:t> </a:t>
            </a:r>
            <a:r>
              <a:rPr lang="en-US" altLang="zh-CN" dirty="0" smtClean="0">
                <a:solidFill>
                  <a:srgbClr val="000000"/>
                </a:solidFill>
                <a:latin typeface="Book Antiqua" panose="02040602050305030304" pitchFamily="18" charset="0"/>
              </a:rPr>
              <a:t>-&gt; </a:t>
            </a:r>
            <a:r>
              <a:rPr lang="zh-CN" altLang="en-US" sz="2400" dirty="0" smtClean="0">
                <a:solidFill>
                  <a:srgbClr val="000000"/>
                </a:solidFill>
                <a:latin typeface="华文新魏" panose="02010800040101010101" pitchFamily="2" charset="-122"/>
                <a:ea typeface="华文新魏" panose="02010800040101010101" pitchFamily="2" charset="-122"/>
              </a:rPr>
              <a:t>搜索</a:t>
            </a:r>
            <a:r>
              <a:rPr lang="zh-CN" altLang="en-US" sz="2400" dirty="0">
                <a:solidFill>
                  <a:srgbClr val="000000"/>
                </a:solidFill>
                <a:latin typeface="华文新魏" panose="02010800040101010101" pitchFamily="2" charset="-122"/>
                <a:ea typeface="华文新魏" panose="02010800040101010101" pitchFamily="2" charset="-122"/>
              </a:rPr>
              <a:t>空间</a:t>
            </a:r>
            <a:r>
              <a:rPr lang="zh-CN" altLang="en-US" sz="2400" dirty="0" smtClean="0">
                <a:solidFill>
                  <a:srgbClr val="000000"/>
                </a:solidFill>
                <a:latin typeface="华文新魏" panose="02010800040101010101" pitchFamily="2" charset="-122"/>
                <a:ea typeface="华文新魏" panose="02010800040101010101" pitchFamily="2" charset="-122"/>
              </a:rPr>
              <a:t>为</a:t>
            </a:r>
            <a:r>
              <a:rPr lang="en-US" altLang="zh-CN" dirty="0" smtClean="0">
                <a:solidFill>
                  <a:srgbClr val="000000"/>
                </a:solidFill>
                <a:latin typeface="Book Antiqua" panose="02040602050305030304" pitchFamily="18" charset="0"/>
              </a:rPr>
              <a:t>10</a:t>
            </a:r>
            <a:r>
              <a:rPr lang="en-US" altLang="zh-CN" baseline="30000" dirty="0" smtClean="0">
                <a:solidFill>
                  <a:srgbClr val="000000"/>
                </a:solidFill>
                <a:latin typeface="Book Antiqua" panose="02040602050305030304" pitchFamily="18" charset="0"/>
              </a:rPr>
              <a:t>13</a:t>
            </a:r>
            <a:r>
              <a:rPr lang="en-US" altLang="zh-CN" dirty="0" smtClean="0">
                <a:solidFill>
                  <a:srgbClr val="000000"/>
                </a:solidFill>
                <a:latin typeface="Book Antiqua" panose="02040602050305030304" pitchFamily="18" charset="0"/>
              </a:rPr>
              <a:t> </a:t>
            </a:r>
            <a:endParaRPr lang="zh-CN" altLang="en-US" dirty="0">
              <a:latin typeface="Book Antiqua" panose="02040602050305030304" pitchFamily="18" charset="0"/>
            </a:endParaRPr>
          </a:p>
        </p:txBody>
      </p:sp>
      <p:sp>
        <p:nvSpPr>
          <p:cNvPr id="7" name="圆角矩形 6"/>
          <p:cNvSpPr/>
          <p:nvPr/>
        </p:nvSpPr>
        <p:spPr>
          <a:xfrm>
            <a:off x="6365012" y="134065"/>
            <a:ext cx="4931845" cy="3363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47329" y="44624"/>
            <a:ext cx="4248472" cy="393180"/>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3" name="矩形 92"/>
          <p:cNvSpPr/>
          <p:nvPr/>
        </p:nvSpPr>
        <p:spPr>
          <a:xfrm>
            <a:off x="-379497" y="-12870"/>
            <a:ext cx="5107346"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模型驱动</a:t>
            </a:r>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的进程</a:t>
            </a:r>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布局调优</a:t>
            </a:r>
          </a:p>
        </p:txBody>
      </p:sp>
      <p:sp>
        <p:nvSpPr>
          <p:cNvPr id="63" name="矩形 62"/>
          <p:cNvSpPr/>
          <p:nvPr/>
        </p:nvSpPr>
        <p:spPr>
          <a:xfrm>
            <a:off x="7039305" y="2657291"/>
            <a:ext cx="399873" cy="450794"/>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7439179" y="2657291"/>
            <a:ext cx="392214" cy="450794"/>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039304" y="3107808"/>
            <a:ext cx="792089" cy="287497"/>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24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par>
                                <p:cTn id="15" presetID="22" presetClass="entr" presetSubtype="8"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4"/>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85"/>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8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8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84" grpId="0" animBg="1"/>
      <p:bldP spid="84" grpId="1" animBg="1"/>
      <p:bldP spid="85" grpId="0" animBg="1"/>
      <p:bldP spid="85" grpId="1" animBg="1"/>
      <p:bldP spid="86" grpId="0" animBg="1"/>
      <p:bldP spid="86" grpId="1" animBg="1"/>
      <p:bldP spid="87" grpId="0" animBg="1"/>
      <p:bldP spid="87" grpId="1" animBg="1"/>
      <p:bldP spid="88" grpId="0" animBg="1"/>
      <p:bldP spid="89" grpId="0" animBg="1"/>
      <p:bldP spid="90" grpId="0" animBg="1"/>
      <p:bldP spid="4" grpId="0" animBg="1"/>
      <p:bldP spid="63" grpId="0" animBg="1"/>
      <p:bldP spid="91" grpId="0" animBg="1"/>
      <p:bldP spid="9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0831" y="2163836"/>
            <a:ext cx="7752570" cy="13040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33" name="文本框 32"/>
          <p:cNvSpPr txBox="1"/>
          <p:nvPr/>
        </p:nvSpPr>
        <p:spPr>
          <a:xfrm>
            <a:off x="286815" y="1783670"/>
            <a:ext cx="1296144" cy="400110"/>
          </a:xfrm>
          <a:prstGeom prst="rect">
            <a:avLst/>
          </a:prstGeom>
          <a:noFill/>
        </p:spPr>
        <p:txBody>
          <a:bodyPr wrap="square" rtlCol="0">
            <a:spAutoFit/>
          </a:bodyPr>
          <a:lstStyle/>
          <a:p>
            <a:r>
              <a:rPr lang="zh-CN" altLang="en-US" sz="2000" dirty="0" smtClean="0">
                <a:latin typeface="华文新魏" panose="02010800040101010101" pitchFamily="2" charset="-122"/>
                <a:ea typeface="华文新魏" panose="02010800040101010101" pitchFamily="2" charset="-122"/>
              </a:rPr>
              <a:t>天河</a:t>
            </a:r>
            <a:r>
              <a:rPr lang="en-US" altLang="zh-CN" sz="2000" dirty="0" smtClean="0">
                <a:latin typeface="Book Antiqua" panose="02040602050305030304" pitchFamily="18" charset="0"/>
                <a:ea typeface="华文新魏" panose="02010800040101010101" pitchFamily="2" charset="-122"/>
              </a:rPr>
              <a:t>1A</a:t>
            </a:r>
            <a:endParaRPr lang="zh-CN" altLang="en-US" sz="2000" dirty="0">
              <a:latin typeface="Book Antiqua" panose="02040602050305030304" pitchFamily="18" charset="0"/>
              <a:ea typeface="华文新魏" panose="02010800040101010101" pitchFamily="2" charset="-122"/>
            </a:endParaRPr>
          </a:p>
        </p:txBody>
      </p:sp>
      <p:sp>
        <p:nvSpPr>
          <p:cNvPr id="5" name="矩形 4"/>
          <p:cNvSpPr/>
          <p:nvPr/>
        </p:nvSpPr>
        <p:spPr>
          <a:xfrm>
            <a:off x="574847" y="2249482"/>
            <a:ext cx="7653057" cy="400110"/>
          </a:xfrm>
          <a:prstGeom prst="rect">
            <a:avLst/>
          </a:prstGeom>
        </p:spPr>
        <p:txBody>
          <a:bodyPr wrap="none">
            <a:spAutoFit/>
          </a:bodyPr>
          <a:lstStyle/>
          <a:p>
            <a:r>
              <a:rPr lang="en-US" altLang="zh-CN" sz="2000" dirty="0">
                <a:latin typeface="Book Antiqua" panose="02040602050305030304" pitchFamily="18" charset="0"/>
                <a:ea typeface="华文新魏" panose="02010800040101010101" pitchFamily="2" charset="-122"/>
              </a:rPr>
              <a:t>CESM </a:t>
            </a:r>
            <a:r>
              <a:rPr lang="zh-CN" altLang="en-US" sz="2000" dirty="0">
                <a:latin typeface="Book Antiqua" panose="02040602050305030304" pitchFamily="18" charset="0"/>
                <a:ea typeface="华文新魏" panose="02010800040101010101" pitchFamily="2" charset="-122"/>
              </a:rPr>
              <a:t>全耦合配置算例</a:t>
            </a:r>
            <a:r>
              <a:rPr lang="en-US" altLang="zh-CN" sz="2000" dirty="0" smtClean="0">
                <a:latin typeface="Book Antiqua" panose="02040602050305030304" pitchFamily="18" charset="0"/>
              </a:rPr>
              <a:t>B1850_f19_g16       </a:t>
            </a:r>
            <a:r>
              <a:rPr lang="zh-CN" altLang="en-US" sz="2000" dirty="0" smtClean="0">
                <a:latin typeface="华文新魏" panose="02010800040101010101" pitchFamily="2" charset="-122"/>
                <a:ea typeface="华文新魏" panose="02010800040101010101" pitchFamily="2" charset="-122"/>
              </a:rPr>
              <a:t>性能提升</a:t>
            </a:r>
            <a:r>
              <a:rPr lang="en-US" altLang="zh-CN" sz="2000" dirty="0" smtClean="0">
                <a:solidFill>
                  <a:srgbClr val="C00000"/>
                </a:solidFill>
                <a:latin typeface="Book Antiqua" panose="02040602050305030304" pitchFamily="18" charset="0"/>
              </a:rPr>
              <a:t>58% </a:t>
            </a:r>
            <a:r>
              <a:rPr lang="en-US" altLang="zh-CN" sz="2000" dirty="0">
                <a:latin typeface="华文新魏" panose="02010800040101010101" pitchFamily="2" charset="-122"/>
                <a:ea typeface="华文新魏" panose="02010800040101010101" pitchFamily="2" charset="-122"/>
              </a:rPr>
              <a:t>(480</a:t>
            </a:r>
            <a:r>
              <a:rPr lang="zh-CN" altLang="en-US" sz="2000" dirty="0">
                <a:latin typeface="华文新魏" panose="02010800040101010101" pitchFamily="2" charset="-122"/>
                <a:ea typeface="华文新魏" panose="02010800040101010101" pitchFamily="2" charset="-122"/>
              </a:rPr>
              <a:t>进程</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 </a:t>
            </a:r>
          </a:p>
        </p:txBody>
      </p:sp>
      <p:sp>
        <p:nvSpPr>
          <p:cNvPr id="35" name="矩形 34"/>
          <p:cNvSpPr/>
          <p:nvPr/>
        </p:nvSpPr>
        <p:spPr>
          <a:xfrm>
            <a:off x="574847" y="2622619"/>
            <a:ext cx="7824578" cy="400110"/>
          </a:xfrm>
          <a:prstGeom prst="rect">
            <a:avLst/>
          </a:prstGeom>
        </p:spPr>
        <p:txBody>
          <a:bodyPr wrap="none">
            <a:spAutoFit/>
          </a:bodyPr>
          <a:lstStyle/>
          <a:p>
            <a:r>
              <a:rPr lang="en-US" altLang="zh-CN" sz="2000" dirty="0">
                <a:latin typeface="Book Antiqua" panose="02040602050305030304" pitchFamily="18" charset="0"/>
                <a:ea typeface="华文新魏" panose="02010800040101010101" pitchFamily="2" charset="-122"/>
              </a:rPr>
              <a:t>CESM </a:t>
            </a:r>
            <a:r>
              <a:rPr lang="zh-CN" altLang="en-US" sz="2000" dirty="0">
                <a:latin typeface="Book Antiqua" panose="02040602050305030304" pitchFamily="18" charset="0"/>
                <a:ea typeface="华文新魏" panose="02010800040101010101" pitchFamily="2" charset="-122"/>
              </a:rPr>
              <a:t>全耦合配置算例</a:t>
            </a:r>
            <a:r>
              <a:rPr lang="en-US" altLang="zh-CN" sz="2000" dirty="0" smtClean="0">
                <a:latin typeface="Book Antiqua" panose="02040602050305030304" pitchFamily="18" charset="0"/>
              </a:rPr>
              <a:t>B1850_f09_g16       </a:t>
            </a:r>
            <a:r>
              <a:rPr lang="zh-CN" altLang="en-US" sz="2000" dirty="0" smtClean="0">
                <a:latin typeface="华文新魏" panose="02010800040101010101" pitchFamily="2" charset="-122"/>
                <a:ea typeface="华文新魏" panose="02010800040101010101" pitchFamily="2" charset="-122"/>
              </a:rPr>
              <a:t>性能提升</a:t>
            </a:r>
            <a:r>
              <a:rPr lang="en-US" altLang="zh-CN" sz="2000" dirty="0" smtClean="0">
                <a:solidFill>
                  <a:srgbClr val="C00000"/>
                </a:solidFill>
                <a:latin typeface="Book Antiqua" panose="02040602050305030304" pitchFamily="18" charset="0"/>
              </a:rPr>
              <a:t>57% </a:t>
            </a:r>
            <a:r>
              <a:rPr lang="en-US" altLang="zh-CN" sz="2000" dirty="0">
                <a:latin typeface="华文新魏" panose="02010800040101010101" pitchFamily="2" charset="-122"/>
                <a:ea typeface="华文新魏" panose="02010800040101010101" pitchFamily="2" charset="-122"/>
              </a:rPr>
              <a:t>(480</a:t>
            </a:r>
            <a:r>
              <a:rPr lang="zh-CN" altLang="en-US" sz="2000" dirty="0">
                <a:latin typeface="华文新魏" panose="02010800040101010101" pitchFamily="2" charset="-122"/>
                <a:ea typeface="华文新魏" panose="02010800040101010101" pitchFamily="2" charset="-122"/>
              </a:rPr>
              <a:t>进程</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 </a:t>
            </a:r>
          </a:p>
        </p:txBody>
      </p:sp>
      <p:sp>
        <p:nvSpPr>
          <p:cNvPr id="36" name="圆角矩形 35"/>
          <p:cNvSpPr/>
          <p:nvPr/>
        </p:nvSpPr>
        <p:spPr>
          <a:xfrm>
            <a:off x="430831" y="4109367"/>
            <a:ext cx="7752570" cy="8449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矩形 37"/>
          <p:cNvSpPr/>
          <p:nvPr/>
        </p:nvSpPr>
        <p:spPr>
          <a:xfrm>
            <a:off x="574847" y="4151468"/>
            <a:ext cx="7568097" cy="400110"/>
          </a:xfrm>
          <a:prstGeom prst="rect">
            <a:avLst/>
          </a:prstGeom>
        </p:spPr>
        <p:txBody>
          <a:bodyPr wrap="none">
            <a:spAutoFit/>
          </a:bodyPr>
          <a:lstStyle/>
          <a:p>
            <a:r>
              <a:rPr lang="en-US" altLang="zh-CN" sz="2000" dirty="0">
                <a:latin typeface="Book Antiqua" panose="02040602050305030304" pitchFamily="18" charset="0"/>
                <a:ea typeface="华文新魏" panose="02010800040101010101" pitchFamily="2" charset="-122"/>
              </a:rPr>
              <a:t>CESM </a:t>
            </a:r>
            <a:r>
              <a:rPr lang="zh-CN" altLang="en-US" sz="2000" dirty="0">
                <a:latin typeface="Book Antiqua" panose="02040602050305030304" pitchFamily="18" charset="0"/>
                <a:ea typeface="华文新魏" panose="02010800040101010101" pitchFamily="2" charset="-122"/>
              </a:rPr>
              <a:t>全耦合配置算例</a:t>
            </a:r>
            <a:r>
              <a:rPr lang="en-US" altLang="zh-CN" sz="2000" dirty="0" smtClean="0">
                <a:latin typeface="Book Antiqua" panose="02040602050305030304" pitchFamily="18" charset="0"/>
              </a:rPr>
              <a:t>B1850_f19_g16       </a:t>
            </a:r>
            <a:r>
              <a:rPr lang="zh-CN" altLang="en-US" sz="2000" dirty="0" smtClean="0">
                <a:latin typeface="华文新魏" panose="02010800040101010101" pitchFamily="2" charset="-122"/>
                <a:ea typeface="华文新魏" panose="02010800040101010101" pitchFamily="2" charset="-122"/>
              </a:rPr>
              <a:t>性能提升</a:t>
            </a:r>
            <a:r>
              <a:rPr lang="en-US" altLang="zh-CN" sz="2000" dirty="0" smtClean="0">
                <a:solidFill>
                  <a:srgbClr val="C00000"/>
                </a:solidFill>
                <a:latin typeface="Book Antiqua" panose="02040602050305030304" pitchFamily="18" charset="0"/>
              </a:rPr>
              <a:t>58%</a:t>
            </a:r>
            <a:r>
              <a:rPr lang="zh-CN" altLang="en-US" sz="2000" dirty="0" smtClean="0">
                <a:solidFill>
                  <a:srgbClr val="C00000"/>
                </a:solidFill>
                <a:latin typeface="Book Antiqua" panose="02040602050305030304" pitchFamily="18" charset="0"/>
              </a:rPr>
              <a:t> </a:t>
            </a:r>
            <a:r>
              <a:rPr lang="en-US" altLang="zh-CN" sz="2000" dirty="0">
                <a:latin typeface="华文新魏" panose="02010800040101010101" pitchFamily="2" charset="-122"/>
                <a:ea typeface="华文新魏" panose="02010800040101010101" pitchFamily="2" charset="-122"/>
              </a:rPr>
              <a:t>(480</a:t>
            </a:r>
            <a:r>
              <a:rPr lang="zh-CN" altLang="en-US" sz="2000" dirty="0">
                <a:latin typeface="华文新魏" panose="02010800040101010101" pitchFamily="2" charset="-122"/>
                <a:ea typeface="华文新魏" panose="02010800040101010101" pitchFamily="2" charset="-122"/>
              </a:rPr>
              <a:t>进程</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 </a:t>
            </a:r>
          </a:p>
        </p:txBody>
      </p:sp>
      <p:sp>
        <p:nvSpPr>
          <p:cNvPr id="39" name="矩形 38"/>
          <p:cNvSpPr/>
          <p:nvPr/>
        </p:nvSpPr>
        <p:spPr>
          <a:xfrm>
            <a:off x="574847" y="4502835"/>
            <a:ext cx="7632218" cy="707886"/>
          </a:xfrm>
          <a:prstGeom prst="rect">
            <a:avLst/>
          </a:prstGeom>
        </p:spPr>
        <p:txBody>
          <a:bodyPr wrap="none">
            <a:spAutoFit/>
          </a:bodyPr>
          <a:lstStyle/>
          <a:p>
            <a:r>
              <a:rPr lang="en-US" altLang="zh-CN" sz="2000" dirty="0">
                <a:latin typeface="Book Antiqua" panose="02040602050305030304" pitchFamily="18" charset="0"/>
                <a:ea typeface="华文新魏" panose="02010800040101010101" pitchFamily="2" charset="-122"/>
              </a:rPr>
              <a:t>CESM </a:t>
            </a:r>
            <a:r>
              <a:rPr lang="zh-CN" altLang="en-US" sz="2000" dirty="0">
                <a:latin typeface="Book Antiqua" panose="02040602050305030304" pitchFamily="18" charset="0"/>
                <a:ea typeface="华文新魏" panose="02010800040101010101" pitchFamily="2" charset="-122"/>
              </a:rPr>
              <a:t>全耦合配置算例</a:t>
            </a:r>
            <a:r>
              <a:rPr lang="en-US" altLang="zh-CN" sz="2000" dirty="0" smtClean="0">
                <a:latin typeface="Book Antiqua" panose="02040602050305030304" pitchFamily="18" charset="0"/>
              </a:rPr>
              <a:t>B1850_f09_g16       </a:t>
            </a:r>
            <a:r>
              <a:rPr lang="zh-CN" altLang="en-US" sz="2000" dirty="0" smtClean="0">
                <a:latin typeface="华文新魏" panose="02010800040101010101" pitchFamily="2" charset="-122"/>
                <a:ea typeface="华文新魏" panose="02010800040101010101" pitchFamily="2" charset="-122"/>
              </a:rPr>
              <a:t>性能提升</a:t>
            </a:r>
            <a:r>
              <a:rPr lang="en-US" altLang="zh-CN" sz="2000" dirty="0" smtClean="0">
                <a:solidFill>
                  <a:srgbClr val="C00000"/>
                </a:solidFill>
                <a:latin typeface="Book Antiqua" panose="02040602050305030304" pitchFamily="18" charset="0"/>
              </a:rPr>
              <a:t>54% </a:t>
            </a:r>
            <a:r>
              <a:rPr lang="en-US" altLang="zh-CN" sz="2000" dirty="0">
                <a:latin typeface="华文新魏" panose="02010800040101010101" pitchFamily="2" charset="-122"/>
                <a:ea typeface="华文新魏" panose="02010800040101010101" pitchFamily="2" charset="-122"/>
              </a:rPr>
              <a:t>(480</a:t>
            </a:r>
            <a:r>
              <a:rPr lang="zh-CN" altLang="en-US" sz="2000" dirty="0">
                <a:latin typeface="华文新魏" panose="02010800040101010101" pitchFamily="2" charset="-122"/>
                <a:ea typeface="华文新魏" panose="02010800040101010101" pitchFamily="2" charset="-122"/>
              </a:rPr>
              <a:t>进程</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 </a:t>
            </a:r>
          </a:p>
          <a:p>
            <a:r>
              <a:rPr lang="zh-CN" altLang="en-US" sz="2000" dirty="0" smtClean="0">
                <a:solidFill>
                  <a:srgbClr val="C00000"/>
                </a:solidFill>
                <a:latin typeface="Book Antiqua" panose="02040602050305030304" pitchFamily="18" charset="0"/>
              </a:rPr>
              <a:t> </a:t>
            </a:r>
            <a:endParaRPr lang="zh-CN" altLang="en-US" sz="2000" dirty="0">
              <a:solidFill>
                <a:srgbClr val="C00000"/>
              </a:solidFill>
              <a:latin typeface="Book Antiqua" panose="02040602050305030304" pitchFamily="18" charset="0"/>
            </a:endParaRPr>
          </a:p>
        </p:txBody>
      </p:sp>
      <p:sp>
        <p:nvSpPr>
          <p:cNvPr id="41" name="文本框 40"/>
          <p:cNvSpPr txBox="1"/>
          <p:nvPr/>
        </p:nvSpPr>
        <p:spPr>
          <a:xfrm>
            <a:off x="430831" y="3747799"/>
            <a:ext cx="1800200" cy="400110"/>
          </a:xfrm>
          <a:prstGeom prst="rect">
            <a:avLst/>
          </a:prstGeom>
          <a:noFill/>
        </p:spPr>
        <p:txBody>
          <a:bodyPr wrap="square" rtlCol="0">
            <a:spAutoFit/>
          </a:bodyPr>
          <a:lstStyle/>
          <a:p>
            <a:r>
              <a:rPr lang="en-US" altLang="zh-CN" sz="2000" dirty="0" smtClean="0">
                <a:latin typeface="华文新魏" panose="02010800040101010101" pitchFamily="2" charset="-122"/>
                <a:ea typeface="华文新魏" panose="02010800040101010101" pitchFamily="2" charset="-122"/>
              </a:rPr>
              <a:t>HP Cluster</a:t>
            </a:r>
            <a:endParaRPr lang="zh-CN" altLang="en-US" sz="2000" dirty="0">
              <a:latin typeface="Book Antiqua" panose="02040602050305030304" pitchFamily="18" charset="0"/>
              <a:ea typeface="华文新魏" panose="02010800040101010101" pitchFamily="2" charset="-122"/>
            </a:endParaRPr>
          </a:p>
        </p:txBody>
      </p:sp>
      <p:sp>
        <p:nvSpPr>
          <p:cNvPr id="54" name="矩形 53"/>
          <p:cNvSpPr/>
          <p:nvPr/>
        </p:nvSpPr>
        <p:spPr>
          <a:xfrm>
            <a:off x="575926" y="2986942"/>
            <a:ext cx="7794121" cy="400110"/>
          </a:xfrm>
          <a:prstGeom prst="rect">
            <a:avLst/>
          </a:prstGeom>
        </p:spPr>
        <p:txBody>
          <a:bodyPr wrap="none">
            <a:spAutoFit/>
          </a:bodyPr>
          <a:lstStyle/>
          <a:p>
            <a:r>
              <a:rPr lang="en-US" altLang="zh-CN" sz="2000" dirty="0">
                <a:latin typeface="Book Antiqua" panose="02040602050305030304" pitchFamily="18" charset="0"/>
                <a:ea typeface="华文新魏" panose="02010800040101010101" pitchFamily="2" charset="-122"/>
              </a:rPr>
              <a:t>CESM </a:t>
            </a:r>
            <a:r>
              <a:rPr lang="zh-CN" altLang="en-US" sz="2000" dirty="0">
                <a:latin typeface="Book Antiqua" panose="02040602050305030304" pitchFamily="18" charset="0"/>
                <a:ea typeface="华文新魏" panose="02010800040101010101" pitchFamily="2" charset="-122"/>
              </a:rPr>
              <a:t>全耦合配置算例</a:t>
            </a:r>
            <a:r>
              <a:rPr lang="en-US" altLang="zh-CN" sz="2000" dirty="0" smtClean="0">
                <a:latin typeface="Book Antiqua" panose="02040602050305030304" pitchFamily="18" charset="0"/>
              </a:rPr>
              <a:t>B1850_f05_t12        </a:t>
            </a:r>
            <a:r>
              <a:rPr lang="zh-CN" altLang="en-US" sz="2000" dirty="0" smtClean="0">
                <a:latin typeface="华文新魏" panose="02010800040101010101" pitchFamily="2" charset="-122"/>
                <a:ea typeface="华文新魏" panose="02010800040101010101" pitchFamily="2" charset="-122"/>
              </a:rPr>
              <a:t>性能提升</a:t>
            </a:r>
            <a:r>
              <a:rPr lang="en-US" altLang="zh-CN" sz="2000" dirty="0" smtClean="0">
                <a:solidFill>
                  <a:srgbClr val="C00000"/>
                </a:solidFill>
                <a:latin typeface="Book Antiqua" panose="02040602050305030304" pitchFamily="18" charset="0"/>
              </a:rPr>
              <a:t>74% </a:t>
            </a:r>
            <a:r>
              <a:rPr lang="en-US" altLang="zh-CN" sz="2000" dirty="0">
                <a:latin typeface="华文新魏" panose="02010800040101010101" pitchFamily="2" charset="-122"/>
                <a:ea typeface="华文新魏" panose="02010800040101010101" pitchFamily="2" charset="-122"/>
              </a:rPr>
              <a:t>(6000</a:t>
            </a:r>
            <a:r>
              <a:rPr lang="zh-CN" altLang="en-US" sz="2000" dirty="0">
                <a:latin typeface="华文新魏" panose="02010800040101010101" pitchFamily="2" charset="-122"/>
                <a:ea typeface="华文新魏" panose="02010800040101010101" pitchFamily="2" charset="-122"/>
              </a:rPr>
              <a:t>进程</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 </a:t>
            </a:r>
          </a:p>
        </p:txBody>
      </p:sp>
      <p:sp>
        <p:nvSpPr>
          <p:cNvPr id="55" name="圆角矩形 54"/>
          <p:cNvSpPr/>
          <p:nvPr/>
        </p:nvSpPr>
        <p:spPr>
          <a:xfrm>
            <a:off x="381880" y="1159078"/>
            <a:ext cx="10732710" cy="4267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 name="组合 1"/>
          <p:cNvGrpSpPr/>
          <p:nvPr/>
        </p:nvGrpSpPr>
        <p:grpSpPr>
          <a:xfrm>
            <a:off x="286815" y="761147"/>
            <a:ext cx="10993761" cy="818436"/>
            <a:chOff x="502839" y="5274860"/>
            <a:chExt cx="10993761" cy="818436"/>
          </a:xfrm>
        </p:grpSpPr>
        <p:sp>
          <p:nvSpPr>
            <p:cNvPr id="57" name="矩形 56"/>
            <p:cNvSpPr/>
            <p:nvPr/>
          </p:nvSpPr>
          <p:spPr>
            <a:xfrm>
              <a:off x="597904" y="5693186"/>
              <a:ext cx="10898696" cy="400110"/>
            </a:xfrm>
            <a:prstGeom prst="rect">
              <a:avLst/>
            </a:prstGeom>
          </p:spPr>
          <p:txBody>
            <a:bodyPr wrap="square">
              <a:spAutoFit/>
            </a:bodyPr>
            <a:lstStyle/>
            <a:p>
              <a:r>
                <a:rPr lang="en-US" altLang="zh-CN" sz="2000" b="1" dirty="0" smtClean="0">
                  <a:solidFill>
                    <a:srgbClr val="FF0000"/>
                  </a:solidFill>
                  <a:latin typeface="Book Antiqua" panose="02040602050305030304" pitchFamily="18" charset="0"/>
                  <a:ea typeface="华文新魏" panose="02010800040101010101" pitchFamily="2" charset="-122"/>
                </a:rPr>
                <a:t>BCC_CSM1.1</a:t>
              </a:r>
              <a:r>
                <a:rPr lang="zh-CN" altLang="en-US" sz="2000" b="1" dirty="0" smtClean="0">
                  <a:solidFill>
                    <a:srgbClr val="FF0000"/>
                  </a:solidFill>
                  <a:latin typeface="Book Antiqua" panose="02040602050305030304" pitchFamily="18" charset="0"/>
                  <a:ea typeface="华文新魏" panose="02010800040101010101" pitchFamily="2" charset="-122"/>
                </a:rPr>
                <a:t>全耦合控制历史实验</a:t>
              </a:r>
              <a:r>
                <a:rPr lang="zh-CN" altLang="en-US" sz="2000" dirty="0" smtClean="0">
                  <a:latin typeface="华文新魏" panose="02010800040101010101" pitchFamily="2" charset="-122"/>
                  <a:ea typeface="华文新魏" panose="02010800040101010101" pitchFamily="2" charset="-122"/>
                </a:rPr>
                <a:t>性能不变，减少</a:t>
              </a:r>
              <a:r>
                <a:rPr lang="en-US" altLang="zh-CN" sz="2000" dirty="0" smtClean="0">
                  <a:solidFill>
                    <a:srgbClr val="C00000"/>
                  </a:solidFill>
                  <a:latin typeface="Book Antiqua" panose="02040602050305030304" pitchFamily="18" charset="0"/>
                </a:rPr>
                <a:t>40%</a:t>
              </a:r>
              <a:r>
                <a:rPr lang="zh-CN" altLang="en-US" sz="2000" dirty="0" smtClean="0">
                  <a:solidFill>
                    <a:srgbClr val="C00000"/>
                  </a:solidFill>
                  <a:latin typeface="Book Antiqua" panose="02040602050305030304" pitchFamily="18" charset="0"/>
                </a:rPr>
                <a:t> </a:t>
              </a:r>
              <a:r>
                <a:rPr lang="zh-CN" altLang="en-US" sz="2000" dirty="0" smtClean="0">
                  <a:latin typeface="华文新魏" panose="02010800040101010101" pitchFamily="2" charset="-122"/>
                  <a:ea typeface="华文新魏" panose="02010800040101010101" pitchFamily="2" charset="-122"/>
                </a:rPr>
                <a:t>计算资源使用量（</a:t>
              </a:r>
              <a:r>
                <a:rPr lang="en-US" altLang="zh-CN" sz="2000" dirty="0" smtClean="0">
                  <a:latin typeface="华文新魏" panose="02010800040101010101" pitchFamily="2" charset="-122"/>
                  <a:ea typeface="华文新魏" panose="02010800040101010101" pitchFamily="2" charset="-122"/>
                </a:rPr>
                <a:t>168</a:t>
              </a:r>
              <a:r>
                <a:rPr lang="zh-CN" altLang="en-US" sz="2000" dirty="0" smtClean="0">
                  <a:latin typeface="华文新魏" panose="02010800040101010101" pitchFamily="2" charset="-122"/>
                  <a:ea typeface="华文新魏" panose="02010800040101010101" pitchFamily="2" charset="-122"/>
                </a:rPr>
                <a:t>进程</a:t>
              </a:r>
              <a:r>
                <a:rPr lang="en-US" altLang="zh-CN" sz="2000" dirty="0" smtClean="0">
                  <a:latin typeface="华文新魏" panose="02010800040101010101" pitchFamily="2" charset="-122"/>
                  <a:ea typeface="华文新魏" panose="02010800040101010101" pitchFamily="2" charset="-122"/>
                </a:rPr>
                <a:t>--&gt;102</a:t>
              </a:r>
              <a:r>
                <a:rPr lang="zh-CN" altLang="en-US" sz="2000" dirty="0" smtClean="0">
                  <a:latin typeface="华文新魏" panose="02010800040101010101" pitchFamily="2" charset="-122"/>
                  <a:ea typeface="华文新魏" panose="02010800040101010101" pitchFamily="2" charset="-122"/>
                </a:rPr>
                <a:t>进程）</a:t>
              </a:r>
              <a:endParaRPr lang="zh-CN" altLang="en-US" sz="2000" dirty="0">
                <a:latin typeface="华文新魏" panose="02010800040101010101" pitchFamily="2" charset="-122"/>
                <a:ea typeface="华文新魏" panose="02010800040101010101" pitchFamily="2" charset="-122"/>
              </a:endParaRPr>
            </a:p>
          </p:txBody>
        </p:sp>
        <p:sp>
          <p:nvSpPr>
            <p:cNvPr id="58" name="文本框 57"/>
            <p:cNvSpPr txBox="1"/>
            <p:nvPr/>
          </p:nvSpPr>
          <p:spPr>
            <a:xfrm>
              <a:off x="502839" y="5274860"/>
              <a:ext cx="1800200" cy="400110"/>
            </a:xfrm>
            <a:prstGeom prst="rect">
              <a:avLst/>
            </a:prstGeom>
            <a:noFill/>
          </p:spPr>
          <p:txBody>
            <a:bodyPr wrap="square" rtlCol="0">
              <a:spAutoFit/>
            </a:bodyPr>
            <a:lstStyle/>
            <a:p>
              <a:r>
                <a:rPr lang="en-US" altLang="zh-CN" sz="2000" dirty="0" smtClean="0">
                  <a:latin typeface="华文新魏" panose="02010800040101010101" pitchFamily="2" charset="-122"/>
                  <a:ea typeface="华文新魏" panose="02010800040101010101" pitchFamily="2" charset="-122"/>
                </a:rPr>
                <a:t>TH_HPCA</a:t>
              </a:r>
              <a:endParaRPr lang="zh-CN" altLang="en-US" sz="2000" dirty="0">
                <a:latin typeface="Book Antiqua" panose="02040602050305030304" pitchFamily="18" charset="0"/>
                <a:ea typeface="华文新魏" panose="02010800040101010101" pitchFamily="2" charset="-122"/>
              </a:endParaRPr>
            </a:p>
          </p:txBody>
        </p:sp>
      </p:grpSp>
      <p:sp>
        <p:nvSpPr>
          <p:cNvPr id="59" name="文本框 58"/>
          <p:cNvSpPr txBox="1"/>
          <p:nvPr/>
        </p:nvSpPr>
        <p:spPr>
          <a:xfrm>
            <a:off x="382286" y="5163616"/>
            <a:ext cx="1296144" cy="400110"/>
          </a:xfrm>
          <a:prstGeom prst="rect">
            <a:avLst/>
          </a:prstGeom>
          <a:noFill/>
        </p:spPr>
        <p:txBody>
          <a:bodyPr wrap="square" rtlCol="0">
            <a:spAutoFit/>
          </a:bodyPr>
          <a:lstStyle/>
          <a:p>
            <a:r>
              <a:rPr lang="zh-CN" altLang="en-US" sz="2000" dirty="0" smtClean="0">
                <a:latin typeface="华文新魏" panose="02010800040101010101" pitchFamily="2" charset="-122"/>
                <a:ea typeface="华文新魏" panose="02010800040101010101" pitchFamily="2" charset="-122"/>
              </a:rPr>
              <a:t>天河</a:t>
            </a:r>
            <a:r>
              <a:rPr lang="en-US" altLang="zh-CN" sz="2000" dirty="0" smtClean="0">
                <a:latin typeface="Book Antiqua" panose="02040602050305030304" pitchFamily="18" charset="0"/>
                <a:ea typeface="华文新魏" panose="02010800040101010101" pitchFamily="2" charset="-122"/>
              </a:rPr>
              <a:t>2</a:t>
            </a:r>
            <a:endParaRPr lang="zh-CN" altLang="en-US" sz="2000" dirty="0">
              <a:latin typeface="Book Antiqua" panose="02040602050305030304" pitchFamily="18" charset="0"/>
              <a:ea typeface="华文新魏" panose="02010800040101010101" pitchFamily="2" charset="-122"/>
            </a:endParaRPr>
          </a:p>
        </p:txBody>
      </p:sp>
      <p:sp>
        <p:nvSpPr>
          <p:cNvPr id="60" name="圆角矩形 59"/>
          <p:cNvSpPr/>
          <p:nvPr/>
        </p:nvSpPr>
        <p:spPr>
          <a:xfrm>
            <a:off x="425219" y="5549080"/>
            <a:ext cx="6531848" cy="469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1" name="矩形 60"/>
          <p:cNvSpPr/>
          <p:nvPr/>
        </p:nvSpPr>
        <p:spPr>
          <a:xfrm>
            <a:off x="565854" y="5585703"/>
            <a:ext cx="6263253" cy="707886"/>
          </a:xfrm>
          <a:prstGeom prst="rect">
            <a:avLst/>
          </a:prstGeom>
        </p:spPr>
        <p:txBody>
          <a:bodyPr wrap="none">
            <a:spAutoFit/>
          </a:bodyPr>
          <a:lstStyle/>
          <a:p>
            <a:r>
              <a:rPr lang="en-US" altLang="zh-CN" sz="2000" dirty="0">
                <a:latin typeface="Book Antiqua" panose="02040602050305030304" pitchFamily="18" charset="0"/>
                <a:ea typeface="华文新魏" panose="02010800040101010101" pitchFamily="2" charset="-122"/>
              </a:rPr>
              <a:t>DP_SE</a:t>
            </a:r>
            <a:r>
              <a:rPr lang="zh-CN" altLang="en-US" sz="2000" dirty="0" smtClean="0">
                <a:latin typeface="Book Antiqua" panose="02040602050305030304" pitchFamily="18" charset="0"/>
                <a:ea typeface="华文新魏" panose="02010800040101010101" pitchFamily="2" charset="-122"/>
              </a:rPr>
              <a:t>松</a:t>
            </a:r>
            <a:r>
              <a:rPr lang="zh-CN" altLang="en-US" sz="2000" dirty="0">
                <a:latin typeface="Book Antiqua" panose="02040602050305030304" pitchFamily="18" charset="0"/>
                <a:ea typeface="华文新魏" panose="02010800040101010101" pitchFamily="2" charset="-122"/>
              </a:rPr>
              <a:t>耦合</a:t>
            </a:r>
            <a:r>
              <a:rPr lang="zh-CN" altLang="en-US" sz="2000" dirty="0" smtClean="0">
                <a:latin typeface="Book Antiqua" panose="02040602050305030304" pitchFamily="18" charset="0"/>
                <a:ea typeface="华文新魏" panose="02010800040101010101" pitchFamily="2" charset="-122"/>
              </a:rPr>
              <a:t>大气模式       </a:t>
            </a:r>
            <a:r>
              <a:rPr lang="zh-CN" altLang="en-US" sz="2000" dirty="0" smtClean="0">
                <a:latin typeface="华文新魏" panose="02010800040101010101" pitchFamily="2" charset="-122"/>
                <a:ea typeface="华文新魏" panose="02010800040101010101" pitchFamily="2" charset="-122"/>
              </a:rPr>
              <a:t>性能提升</a:t>
            </a:r>
            <a:r>
              <a:rPr lang="en-US" altLang="zh-CN" sz="2000" dirty="0" smtClean="0">
                <a:solidFill>
                  <a:srgbClr val="C00000"/>
                </a:solidFill>
                <a:latin typeface="Book Antiqua" panose="02040602050305030304" pitchFamily="18" charset="0"/>
              </a:rPr>
              <a:t>3.6x </a:t>
            </a:r>
            <a:r>
              <a:rPr lang="en-US" altLang="zh-CN" sz="2000" dirty="0" smtClean="0">
                <a:latin typeface="Book Antiqua" panose="02040602050305030304" pitchFamily="18" charset="0"/>
              </a:rPr>
              <a:t>(12400</a:t>
            </a:r>
            <a:r>
              <a:rPr lang="zh-CN" altLang="en-US" sz="2000" dirty="0" smtClean="0">
                <a:latin typeface="华文新魏" panose="02010800040101010101" pitchFamily="2" charset="-122"/>
                <a:ea typeface="华文新魏" panose="02010800040101010101" pitchFamily="2" charset="-122"/>
              </a:rPr>
              <a:t>进程</a:t>
            </a:r>
            <a:r>
              <a:rPr lang="en-US" altLang="zh-CN" sz="2000" dirty="0">
                <a:latin typeface="Book Antiqua" panose="02040602050305030304" pitchFamily="18" charset="0"/>
              </a:rPr>
              <a:t>)</a:t>
            </a:r>
            <a:r>
              <a:rPr lang="zh-CN" altLang="en-US" sz="2000" dirty="0">
                <a:latin typeface="Book Antiqua" panose="02040602050305030304" pitchFamily="18" charset="0"/>
              </a:rPr>
              <a:t> </a:t>
            </a:r>
            <a:endParaRPr lang="zh-CN" altLang="en-US" sz="2000" dirty="0">
              <a:solidFill>
                <a:srgbClr val="C00000"/>
              </a:solidFill>
              <a:latin typeface="Book Antiqua" panose="02040602050305030304" pitchFamily="18" charset="0"/>
            </a:endParaRPr>
          </a:p>
          <a:p>
            <a:r>
              <a:rPr lang="zh-CN" altLang="en-US" sz="2000" dirty="0" smtClean="0">
                <a:solidFill>
                  <a:srgbClr val="C00000"/>
                </a:solidFill>
                <a:latin typeface="Book Antiqua" panose="02040602050305030304" pitchFamily="18" charset="0"/>
              </a:rPr>
              <a:t> </a:t>
            </a:r>
            <a:endParaRPr lang="zh-CN" altLang="en-US" sz="2000" dirty="0">
              <a:solidFill>
                <a:srgbClr val="C00000"/>
              </a:solidFill>
              <a:latin typeface="Book Antiqua" panose="0204060205030503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23" name="圆角矩形 22"/>
          <p:cNvSpPr/>
          <p:nvPr/>
        </p:nvSpPr>
        <p:spPr>
          <a:xfrm>
            <a:off x="47329" y="44624"/>
            <a:ext cx="4248472" cy="393180"/>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矩形 23"/>
          <p:cNvSpPr/>
          <p:nvPr/>
        </p:nvSpPr>
        <p:spPr>
          <a:xfrm>
            <a:off x="-379497" y="-12870"/>
            <a:ext cx="5107346" cy="461665"/>
          </a:xfrm>
          <a:prstGeom prst="rect">
            <a:avLst/>
          </a:prstGeom>
        </p:spPr>
        <p:txBody>
          <a:bodyPr wrap="square">
            <a:spAutoFit/>
          </a:bodyPr>
          <a:lstStyle/>
          <a:p>
            <a:pPr lvl="1"/>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模型驱动</a:t>
            </a:r>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的进程</a:t>
            </a:r>
            <a:r>
              <a:rPr lang="zh-CN" altLang="en-US" sz="2400" dirty="0">
                <a:latin typeface="华文新魏" panose="02010800040101010101" pitchFamily="2" charset="-122"/>
                <a:ea typeface="华文新魏" panose="02010800040101010101" pitchFamily="2" charset="-122"/>
                <a:cs typeface="Times New Roman" panose="02020603050405020304" pitchFamily="18" charset="0"/>
              </a:rPr>
              <a:t>布局调优</a:t>
            </a:r>
          </a:p>
        </p:txBody>
      </p:sp>
    </p:spTree>
    <p:extLst>
      <p:ext uri="{BB962C8B-B14F-4D97-AF65-F5344CB8AC3E}">
        <p14:creationId xmlns:p14="http://schemas.microsoft.com/office/powerpoint/2010/main" val="3256129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目前的工作成果</a:t>
            </a:r>
            <a:endParaRPr lang="en-US" altLang="zh-CN" dirty="0" smtClean="0"/>
          </a:p>
          <a:p>
            <a:pPr lvl="1"/>
            <a:r>
              <a:rPr lang="zh-CN" altLang="en-US" dirty="0" smtClean="0"/>
              <a:t>完成</a:t>
            </a:r>
            <a:r>
              <a:rPr lang="en-US" altLang="zh-CN" dirty="0" smtClean="0"/>
              <a:t>BCC-CSM</a:t>
            </a:r>
            <a:r>
              <a:rPr lang="zh-CN" altLang="en-US" dirty="0" smtClean="0"/>
              <a:t>耦合模式中等分辨率版本在神威太湖之光的移植和初步验证</a:t>
            </a:r>
            <a:endParaRPr lang="en-US" altLang="zh-CN" dirty="0" smtClean="0"/>
          </a:p>
          <a:p>
            <a:pPr lvl="1"/>
            <a:r>
              <a:rPr lang="zh-CN" altLang="en-US" dirty="0" smtClean="0"/>
              <a:t>提出进程布局优选的耦合模式调优策略并验证其有效性，为开展本项目的集合试验提供了支撑</a:t>
            </a:r>
            <a:endParaRPr lang="en-US" altLang="zh-CN" dirty="0" smtClean="0"/>
          </a:p>
          <a:p>
            <a:pPr lvl="1"/>
            <a:endParaRPr lang="en-US" altLang="zh-CN" dirty="0"/>
          </a:p>
          <a:p>
            <a:r>
              <a:rPr lang="zh-CN" altLang="en-US" dirty="0" smtClean="0"/>
              <a:t>下一步的工作</a:t>
            </a:r>
            <a:endParaRPr lang="en-US" altLang="zh-CN" dirty="0" smtClean="0"/>
          </a:p>
          <a:p>
            <a:pPr lvl="1"/>
            <a:r>
              <a:rPr lang="zh-CN" altLang="en-US" dirty="0" smtClean="0"/>
              <a:t>针对神威太湖之光的移植工作，开展</a:t>
            </a:r>
            <a:r>
              <a:rPr lang="zh-CN" altLang="en-US" dirty="0"/>
              <a:t>基于集合的移植正确性验证和性能</a:t>
            </a:r>
            <a:r>
              <a:rPr lang="zh-CN" altLang="en-US" dirty="0" smtClean="0"/>
              <a:t>分析与调优</a:t>
            </a:r>
            <a:endParaRPr lang="en-US" altLang="zh-CN" dirty="0"/>
          </a:p>
          <a:p>
            <a:pPr lvl="1"/>
            <a:r>
              <a:rPr lang="zh-CN" altLang="en-US" dirty="0" smtClean="0"/>
              <a:t>进程布局优选的耦合模式调优正在</a:t>
            </a:r>
            <a:r>
              <a:rPr lang="zh-CN" altLang="en-US" dirty="0"/>
              <a:t>尝试应用在高分辨率模式版本的试验</a:t>
            </a:r>
            <a:r>
              <a:rPr lang="zh-CN" altLang="en-US" dirty="0" smtClean="0"/>
              <a:t>中，协助缩短高分辨率试验的积分时间</a:t>
            </a:r>
            <a:endParaRPr lang="zh-CN" altLang="en-US" dirty="0"/>
          </a:p>
        </p:txBody>
      </p:sp>
    </p:spTree>
    <p:extLst>
      <p:ext uri="{BB962C8B-B14F-4D97-AF65-F5344CB8AC3E}">
        <p14:creationId xmlns:p14="http://schemas.microsoft.com/office/powerpoint/2010/main" val="3078098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lgn="r">
              <a:buNone/>
            </a:pPr>
            <a:endParaRPr lang="en-US" altLang="zh-CN" sz="4400" dirty="0" smtClean="0"/>
          </a:p>
          <a:p>
            <a:pPr marL="0" indent="0" algn="r">
              <a:buNone/>
            </a:pPr>
            <a:endParaRPr lang="en-US" altLang="zh-CN" sz="4400" dirty="0"/>
          </a:p>
          <a:p>
            <a:pPr marL="0" indent="0" algn="r">
              <a:buNone/>
            </a:pPr>
            <a:endParaRPr lang="en-US" altLang="zh-CN" sz="4400" dirty="0" smtClean="0"/>
          </a:p>
          <a:p>
            <a:pPr marL="0" indent="0" algn="r">
              <a:buNone/>
            </a:pPr>
            <a:r>
              <a:rPr lang="zh-CN" altLang="en-US" sz="4400" dirty="0" smtClean="0"/>
              <a:t>谢谢各位专家！</a:t>
            </a:r>
            <a:endParaRPr lang="en-US" altLang="zh-CN" sz="4400" dirty="0" smtClean="0"/>
          </a:p>
        </p:txBody>
      </p:sp>
    </p:spTree>
    <p:extLst>
      <p:ext uri="{BB962C8B-B14F-4D97-AF65-F5344CB8AC3E}">
        <p14:creationId xmlns:p14="http://schemas.microsoft.com/office/powerpoint/2010/main" val="2980175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BCC_CSM</a:t>
            </a:r>
            <a:r>
              <a:rPr lang="zh-CN" altLang="en-US" sz="3200" dirty="0" smtClean="0"/>
              <a:t>耦合模式分辨率逐步提升</a:t>
            </a:r>
            <a:endParaRPr lang="en-US" altLang="zh-CN" sz="3200" dirty="0" smtClean="0"/>
          </a:p>
          <a:p>
            <a:pPr lvl="1"/>
            <a:r>
              <a:rPr lang="en-US" altLang="zh-CN" sz="2800" dirty="0" smtClean="0"/>
              <a:t>1.0</a:t>
            </a:r>
            <a:r>
              <a:rPr lang="zh-CN" altLang="en-US" sz="2800" dirty="0" smtClean="0"/>
              <a:t>度水平分辨率版本已经作为</a:t>
            </a:r>
            <a:r>
              <a:rPr lang="en-US" altLang="zh-CN" sz="2800" dirty="0" smtClean="0"/>
              <a:t>CMIP6</a:t>
            </a:r>
            <a:r>
              <a:rPr lang="zh-CN" altLang="en-US" sz="2800" dirty="0" smtClean="0"/>
              <a:t>主力版本，并作为预测业务系统的版本应用</a:t>
            </a:r>
            <a:endParaRPr lang="en-US" altLang="zh-CN" sz="2800" dirty="0" smtClean="0"/>
          </a:p>
          <a:p>
            <a:pPr lvl="1"/>
            <a:r>
              <a:rPr lang="en-US" altLang="zh-CN" sz="2800" dirty="0" smtClean="0"/>
              <a:t>40</a:t>
            </a:r>
            <a:r>
              <a:rPr lang="zh-CN" altLang="en-US" sz="2800" dirty="0" smtClean="0"/>
              <a:t>公里水平分辨率版本要参加高分辨率比较试验，计算速度达不到</a:t>
            </a:r>
            <a:r>
              <a:rPr lang="en-US" altLang="zh-CN" sz="2800" dirty="0" smtClean="0"/>
              <a:t>1</a:t>
            </a:r>
            <a:r>
              <a:rPr lang="zh-CN" altLang="en-US" sz="2800" dirty="0" smtClean="0"/>
              <a:t>模拟年</a:t>
            </a:r>
            <a:r>
              <a:rPr lang="en-US" altLang="zh-CN" sz="2800" dirty="0" smtClean="0"/>
              <a:t>/</a:t>
            </a:r>
            <a:r>
              <a:rPr lang="zh-CN" altLang="en-US" sz="2800" dirty="0" smtClean="0"/>
              <a:t>天</a:t>
            </a:r>
            <a:endParaRPr lang="en-US" altLang="zh-CN" sz="2800" dirty="0" smtClean="0"/>
          </a:p>
          <a:p>
            <a:pPr lvl="1"/>
            <a:r>
              <a:rPr lang="zh-CN" altLang="en-US" sz="2800" dirty="0" smtClean="0"/>
              <a:t>分辨率提升导致计算</a:t>
            </a:r>
            <a:r>
              <a:rPr lang="zh-CN" altLang="en-US" sz="2800" dirty="0"/>
              <a:t>量快速攀升</a:t>
            </a:r>
            <a:r>
              <a:rPr lang="zh-CN" altLang="en-US" sz="2800" dirty="0" smtClean="0"/>
              <a:t>，计算资源压力</a:t>
            </a:r>
            <a:r>
              <a:rPr lang="zh-CN" altLang="en-US" sz="2800" dirty="0"/>
              <a:t>变大</a:t>
            </a:r>
            <a:r>
              <a:rPr lang="zh-CN" altLang="en-US" sz="2800" dirty="0" smtClean="0"/>
              <a:t>，对科学试验的进程产生不利影响</a:t>
            </a:r>
            <a:endParaRPr lang="zh-CN" altLang="en-US" sz="2800" b="1" dirty="0"/>
          </a:p>
          <a:p>
            <a:pPr lvl="1"/>
            <a:endParaRPr lang="zh-CN" altLang="en-US" sz="2800" dirty="0"/>
          </a:p>
        </p:txBody>
      </p:sp>
    </p:spTree>
    <p:extLst>
      <p:ext uri="{BB962C8B-B14F-4D97-AF65-F5344CB8AC3E}">
        <p14:creationId xmlns:p14="http://schemas.microsoft.com/office/powerpoint/2010/main" val="301542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研究内容与目标</a:t>
            </a:r>
            <a:endParaRPr lang="zh-CN" altLang="en-US" dirty="0"/>
          </a:p>
        </p:txBody>
      </p:sp>
      <p:graphicFrame>
        <p:nvGraphicFramePr>
          <p:cNvPr id="4" name="图示 3"/>
          <p:cNvGraphicFramePr/>
          <p:nvPr>
            <p:extLst>
              <p:ext uri="{D42A27DB-BD31-4B8C-83A1-F6EECF244321}">
                <p14:modId xmlns:p14="http://schemas.microsoft.com/office/powerpoint/2010/main" val="783429868"/>
              </p:ext>
            </p:extLst>
          </p:nvPr>
        </p:nvGraphicFramePr>
        <p:xfrm>
          <a:off x="0" y="1570616"/>
          <a:ext cx="936538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2"/>
          <p:cNvSpPr>
            <a:spLocks noGrp="1"/>
          </p:cNvSpPr>
          <p:nvPr>
            <p:ph idx="1"/>
          </p:nvPr>
        </p:nvSpPr>
        <p:spPr>
          <a:xfrm>
            <a:off x="6012874" y="1570616"/>
            <a:ext cx="5745018" cy="3527857"/>
          </a:xfrm>
        </p:spPr>
        <p:txBody>
          <a:bodyPr>
            <a:normAutofit/>
          </a:bodyPr>
          <a:lstStyle/>
          <a:p>
            <a:pPr marL="514350" lvl="0" indent="-514350">
              <a:buFont typeface="+mj-lt"/>
              <a:buAutoNum type="arabicPeriod"/>
            </a:pPr>
            <a:r>
              <a:rPr lang="zh-CN" altLang="zh-CN" dirty="0" smtClean="0"/>
              <a:t>完成神威</a:t>
            </a:r>
            <a:r>
              <a:rPr lang="zh-CN" altLang="zh-CN" dirty="0"/>
              <a:t>太湖之光主核系统上</a:t>
            </a:r>
            <a:r>
              <a:rPr lang="zh-CN" altLang="zh-CN" dirty="0" smtClean="0"/>
              <a:t>的</a:t>
            </a:r>
            <a:r>
              <a:rPr lang="zh-CN" altLang="en-US" dirty="0" smtClean="0"/>
              <a:t>移植</a:t>
            </a:r>
            <a:r>
              <a:rPr lang="zh-CN" altLang="zh-CN" dirty="0" smtClean="0"/>
              <a:t>。</a:t>
            </a:r>
            <a:endParaRPr lang="zh-CN" altLang="zh-CN" dirty="0"/>
          </a:p>
          <a:p>
            <a:pPr marL="514350" lvl="0" indent="-514350">
              <a:buFont typeface="+mj-lt"/>
              <a:buAutoNum type="arabicPeriod"/>
            </a:pPr>
            <a:r>
              <a:rPr lang="zh-CN" altLang="zh-CN" dirty="0" smtClean="0"/>
              <a:t>利用</a:t>
            </a:r>
            <a:r>
              <a:rPr lang="zh-CN" altLang="en-US" dirty="0" smtClean="0"/>
              <a:t>派</a:t>
            </a:r>
            <a:r>
              <a:rPr lang="en-US" altLang="zh-CN" dirty="0" smtClean="0"/>
              <a:t>-</a:t>
            </a:r>
            <a:r>
              <a:rPr lang="zh-CN" altLang="en-US" dirty="0" smtClean="0"/>
              <a:t>曙光上</a:t>
            </a:r>
            <a:r>
              <a:rPr lang="zh-CN" altLang="zh-CN" dirty="0" smtClean="0"/>
              <a:t>短期</a:t>
            </a:r>
            <a:r>
              <a:rPr lang="zh-CN" altLang="zh-CN" dirty="0"/>
              <a:t>集合验证方案</a:t>
            </a:r>
            <a:r>
              <a:rPr lang="zh-CN" altLang="zh-CN" dirty="0" smtClean="0"/>
              <a:t>完成</a:t>
            </a:r>
            <a:r>
              <a:rPr lang="en-US" altLang="zh-CN" dirty="0"/>
              <a:t>BCC_CSM CMIP6</a:t>
            </a:r>
            <a:r>
              <a:rPr lang="zh-CN" altLang="zh-CN" dirty="0"/>
              <a:t>版本在神威太湖之光上计算正确性验证</a:t>
            </a:r>
            <a:r>
              <a:rPr lang="zh-CN" altLang="zh-CN" dirty="0" smtClean="0"/>
              <a:t>。</a:t>
            </a:r>
            <a:endParaRPr lang="en-US" altLang="zh-CN" dirty="0" smtClean="0"/>
          </a:p>
          <a:p>
            <a:pPr marL="514350" lvl="0" indent="-514350">
              <a:buFont typeface="+mj-lt"/>
              <a:buAutoNum type="arabicPeriod"/>
            </a:pPr>
            <a:r>
              <a:rPr lang="zh-CN" altLang="zh-CN" dirty="0" smtClean="0"/>
              <a:t>优化</a:t>
            </a:r>
            <a:r>
              <a:rPr lang="en-US" altLang="zh-CN" dirty="0"/>
              <a:t>BCC_CSM CMIP6</a:t>
            </a:r>
            <a:r>
              <a:rPr lang="zh-CN" altLang="zh-CN" dirty="0"/>
              <a:t>版本在神威太湖之光上的计算</a:t>
            </a:r>
            <a:r>
              <a:rPr lang="zh-CN" altLang="zh-CN" dirty="0" smtClean="0"/>
              <a:t>性能</a:t>
            </a:r>
            <a:r>
              <a:rPr lang="zh-CN" altLang="en-US" dirty="0" smtClean="0"/>
              <a:t>，性能提升</a:t>
            </a:r>
            <a:r>
              <a:rPr lang="en-US" altLang="zh-CN" dirty="0" smtClean="0"/>
              <a:t>15%</a:t>
            </a:r>
            <a:r>
              <a:rPr lang="zh-CN" altLang="en-US" dirty="0" smtClean="0"/>
              <a:t>。</a:t>
            </a:r>
            <a:endParaRPr lang="zh-CN" altLang="en-US" sz="2800" dirty="0"/>
          </a:p>
        </p:txBody>
      </p:sp>
      <p:sp>
        <p:nvSpPr>
          <p:cNvPr id="6" name="矩形 5"/>
          <p:cNvSpPr/>
          <p:nvPr/>
        </p:nvSpPr>
        <p:spPr>
          <a:xfrm>
            <a:off x="5837383" y="5380634"/>
            <a:ext cx="6096000" cy="1200329"/>
          </a:xfrm>
          <a:prstGeom prst="rect">
            <a:avLst/>
          </a:prstGeom>
        </p:spPr>
        <p:txBody>
          <a:bodyPr>
            <a:spAutoFit/>
          </a:bodyPr>
          <a:lstStyle/>
          <a:p>
            <a:r>
              <a:rPr lang="zh-CN" altLang="en-US" sz="2400" b="1" dirty="0"/>
              <a:t>上述工作为利用太湖之光开展</a:t>
            </a:r>
            <a:r>
              <a:rPr lang="en-US" altLang="zh-CN" sz="2400" b="1" dirty="0"/>
              <a:t>BCC_CSM</a:t>
            </a:r>
            <a:r>
              <a:rPr lang="zh-CN" altLang="en-US" sz="2400" b="1" dirty="0"/>
              <a:t>耦合模式大规模科学试验创造条件</a:t>
            </a:r>
            <a:r>
              <a:rPr lang="en-US" altLang="zh-CN" sz="2400" b="1" dirty="0"/>
              <a:t/>
            </a:r>
            <a:br>
              <a:rPr lang="en-US" altLang="zh-CN" sz="2400" b="1" dirty="0"/>
            </a:br>
            <a:endParaRPr lang="zh-CN" altLang="en-US" sz="2400" b="1" dirty="0"/>
          </a:p>
        </p:txBody>
      </p:sp>
    </p:spTree>
    <p:extLst>
      <p:ext uri="{BB962C8B-B14F-4D97-AF65-F5344CB8AC3E}">
        <p14:creationId xmlns:p14="http://schemas.microsoft.com/office/powerpoint/2010/main" val="178853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汇报提纲</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sz="3200" dirty="0" smtClean="0"/>
              <a:t>研究背景</a:t>
            </a:r>
            <a:endParaRPr lang="en-US" altLang="zh-CN" sz="3200" dirty="0" smtClean="0"/>
          </a:p>
          <a:p>
            <a:pPr marL="514350" indent="-514350">
              <a:buFont typeface="+mj-lt"/>
              <a:buAutoNum type="arabicPeriod"/>
            </a:pPr>
            <a:r>
              <a:rPr lang="zh-CN" altLang="en-US" sz="3200" dirty="0" smtClean="0"/>
              <a:t>研究目标</a:t>
            </a:r>
            <a:endParaRPr lang="en-US" altLang="zh-CN" sz="3200" dirty="0" smtClean="0"/>
          </a:p>
          <a:p>
            <a:pPr marL="514350" indent="-514350">
              <a:buFont typeface="+mj-lt"/>
              <a:buAutoNum type="arabicPeriod"/>
            </a:pPr>
            <a:r>
              <a:rPr lang="zh-CN" altLang="en-US" sz="3200" dirty="0" smtClean="0"/>
              <a:t>目前进展</a:t>
            </a:r>
            <a:endParaRPr lang="en-US" altLang="zh-CN" sz="3200" dirty="0" smtClean="0"/>
          </a:p>
          <a:p>
            <a:pPr marL="514350" indent="-514350">
              <a:buFont typeface="+mj-lt"/>
              <a:buAutoNum type="arabicPeriod"/>
            </a:pPr>
            <a:r>
              <a:rPr lang="zh-CN" altLang="en-US" sz="3200" dirty="0"/>
              <a:t>总结</a:t>
            </a:r>
          </a:p>
        </p:txBody>
      </p:sp>
    </p:spTree>
    <p:extLst>
      <p:ext uri="{BB962C8B-B14F-4D97-AF65-F5344CB8AC3E}">
        <p14:creationId xmlns:p14="http://schemas.microsoft.com/office/powerpoint/2010/main" val="2120103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神威</a:t>
            </a:r>
            <a:r>
              <a:rPr lang="en-US" altLang="zh-CN" dirty="0" smtClean="0">
                <a:latin typeface="Cambria Math" panose="02040503050406030204" pitchFamily="18" charset="0"/>
                <a:ea typeface="Cambria Math" panose="02040503050406030204" pitchFamily="18" charset="0"/>
              </a:rPr>
              <a:t>·</a:t>
            </a:r>
            <a:r>
              <a:rPr lang="zh-CN" altLang="en-US" dirty="0" smtClean="0"/>
              <a:t>太湖之光</a:t>
            </a:r>
            <a:endParaRPr lang="zh-CN" altLang="en-US" dirty="0"/>
          </a:p>
        </p:txBody>
      </p:sp>
      <p:grpSp>
        <p:nvGrpSpPr>
          <p:cNvPr id="4" name="组合 3"/>
          <p:cNvGrpSpPr/>
          <p:nvPr/>
        </p:nvGrpSpPr>
        <p:grpSpPr>
          <a:xfrm>
            <a:off x="1436914" y="2569029"/>
            <a:ext cx="10154722" cy="4062864"/>
            <a:chOff x="302216" y="2952138"/>
            <a:chExt cx="6252081" cy="1800582"/>
          </a:xfrm>
        </p:grpSpPr>
        <p:grpSp>
          <p:nvGrpSpPr>
            <p:cNvPr id="5" name="组合 4"/>
            <p:cNvGrpSpPr>
              <a:grpSpLocks/>
            </p:cNvGrpSpPr>
            <p:nvPr/>
          </p:nvGrpSpPr>
          <p:grpSpPr bwMode="auto">
            <a:xfrm>
              <a:off x="302216" y="3429119"/>
              <a:ext cx="6232850" cy="1257061"/>
              <a:chOff x="-63323" y="3524775"/>
              <a:chExt cx="8833101" cy="2596060"/>
            </a:xfrm>
          </p:grpSpPr>
          <p:sp>
            <p:nvSpPr>
              <p:cNvPr id="15" name="等腰三角形 14"/>
              <p:cNvSpPr/>
              <p:nvPr/>
            </p:nvSpPr>
            <p:spPr>
              <a:xfrm rot="15439789">
                <a:off x="3751460" y="215806"/>
                <a:ext cx="1709349" cy="8327287"/>
              </a:xfrm>
              <a:prstGeom prst="triangle">
                <a:avLst/>
              </a:prstGeom>
              <a:gradFill flip="none" rotWithShape="1">
                <a:gsLst>
                  <a:gs pos="46000">
                    <a:srgbClr val="00B0F0">
                      <a:alpha val="64000"/>
                    </a:srgbClr>
                  </a:gs>
                  <a:gs pos="0">
                    <a:srgbClr val="00B0F0">
                      <a:alpha val="86000"/>
                    </a:srgbClr>
                  </a:gs>
                  <a:gs pos="39999">
                    <a:srgbClr val="85C2FF"/>
                  </a:gs>
                  <a:gs pos="70000">
                    <a:srgbClr val="C4D6EB"/>
                  </a:gs>
                  <a:gs pos="100000">
                    <a:srgbClr val="FFEBFA"/>
                  </a:gs>
                </a:gsLst>
                <a:lin ang="54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latin typeface="微软雅黑" panose="020B0503020204020204" pitchFamily="34" charset="-122"/>
                  <a:ea typeface="微软雅黑" panose="020B0503020204020204" pitchFamily="34" charset="-122"/>
                </a:endParaRPr>
              </a:p>
            </p:txBody>
          </p:sp>
          <p:pic>
            <p:nvPicPr>
              <p:cNvPr id="16" name="图片 6" descr="众核处理器芯片.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1" y="5201930"/>
                <a:ext cx="500066" cy="502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7"/>
              <p:cNvSpPr txBox="1">
                <a:spLocks noChangeArrowheads="1"/>
              </p:cNvSpPr>
              <p:nvPr/>
            </p:nvSpPr>
            <p:spPr bwMode="auto">
              <a:xfrm>
                <a:off x="-63323" y="5763652"/>
                <a:ext cx="1285884" cy="35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国产处理器</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cs typeface="微软雅黑"/>
                </a:endParaRPr>
              </a:p>
            </p:txBody>
          </p:sp>
          <p:sp>
            <p:nvSpPr>
              <p:cNvPr id="18" name="TextBox 8"/>
              <p:cNvSpPr txBox="1">
                <a:spLocks noChangeArrowheads="1"/>
              </p:cNvSpPr>
              <p:nvPr/>
            </p:nvSpPr>
            <p:spPr bwMode="auto">
              <a:xfrm>
                <a:off x="714348" y="5564133"/>
                <a:ext cx="2143139" cy="35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运算节点</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cs typeface="微软雅黑"/>
                </a:endParaRPr>
              </a:p>
            </p:txBody>
          </p:sp>
          <p:pic>
            <p:nvPicPr>
              <p:cNvPr id="19" name="图片 9" descr="扭曲DPNC 拷贝.png">
                <a:hlinkClick r:id="" action="ppaction://noaction"/>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047" y="4616815"/>
                <a:ext cx="1254025" cy="10267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0"/>
              <p:cNvSpPr txBox="1">
                <a:spLocks noChangeArrowheads="1"/>
              </p:cNvSpPr>
              <p:nvPr/>
            </p:nvSpPr>
            <p:spPr bwMode="auto">
              <a:xfrm>
                <a:off x="2478362" y="5266480"/>
                <a:ext cx="1248486" cy="214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运算插件</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p:txBody>
          </p:sp>
          <p:pic>
            <p:nvPicPr>
              <p:cNvPr id="21" name="图片 11" descr="运算插件(透明).png">
                <a:hlinkClick r:id="" action="ppaction://noaction"/>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228" y="4282219"/>
                <a:ext cx="1587650" cy="978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图片 12" descr="超节点实物.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951" y="3863973"/>
                <a:ext cx="1395947" cy="111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Box 13"/>
              <p:cNvSpPr txBox="1">
                <a:spLocks noChangeArrowheads="1"/>
              </p:cNvSpPr>
              <p:nvPr/>
            </p:nvSpPr>
            <p:spPr bwMode="auto">
              <a:xfrm>
                <a:off x="3955951" y="5118712"/>
                <a:ext cx="1288217" cy="35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运算超节点</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endParaRPr>
              </a:p>
            </p:txBody>
          </p:sp>
          <p:sp>
            <p:nvSpPr>
              <p:cNvPr id="24" name="TextBox 15"/>
              <p:cNvSpPr txBox="1">
                <a:spLocks noChangeArrowheads="1"/>
              </p:cNvSpPr>
              <p:nvPr/>
            </p:nvSpPr>
            <p:spPr bwMode="auto">
              <a:xfrm>
                <a:off x="6642291" y="4457304"/>
                <a:ext cx="2024011" cy="214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latin typeface="微软雅黑" panose="020B0503020204020204" pitchFamily="34" charset="-122"/>
                    <a:ea typeface="微软雅黑" panose="020B0503020204020204" pitchFamily="34" charset="-122"/>
                    <a:cs typeface="微软雅黑"/>
                  </a:rPr>
                  <a:t>运算系统</a:t>
                </a:r>
                <a:endParaRPr lang="en-US" altLang="zh-CN" b="1" dirty="0">
                  <a:latin typeface="微软雅黑" panose="020B0503020204020204" pitchFamily="34" charset="-122"/>
                  <a:ea typeface="微软雅黑" panose="020B0503020204020204" pitchFamily="34" charset="-122"/>
                  <a:cs typeface="微软雅黑"/>
                </a:endParaRPr>
              </a:p>
            </p:txBody>
          </p:sp>
        </p:grpSp>
        <p:pic>
          <p:nvPicPr>
            <p:cNvPr id="6" name="图片 5"/>
            <p:cNvPicPr>
              <a:picLocks noChangeAspect="1"/>
            </p:cNvPicPr>
            <p:nvPr/>
          </p:nvPicPr>
          <p:blipFill>
            <a:blip r:embed="rId6"/>
            <a:stretch>
              <a:fillRect/>
            </a:stretch>
          </p:blipFill>
          <p:spPr>
            <a:xfrm>
              <a:off x="4365927" y="3219822"/>
              <a:ext cx="448657" cy="730672"/>
            </a:xfrm>
            <a:prstGeom prst="rect">
              <a:avLst/>
            </a:prstGeom>
          </p:spPr>
        </p:pic>
        <p:sp>
          <p:nvSpPr>
            <p:cNvPr id="7" name="TextBox 13"/>
            <p:cNvSpPr txBox="1">
              <a:spLocks noChangeArrowheads="1"/>
            </p:cNvSpPr>
            <p:nvPr/>
          </p:nvSpPr>
          <p:spPr bwMode="auto">
            <a:xfrm>
              <a:off x="4284918" y="4047915"/>
              <a:ext cx="683254" cy="1729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运算机仓</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328785" y="4625887"/>
              <a:ext cx="943894"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3.168TFlops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163015" y="4527237"/>
              <a:ext cx="943894"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6.336TFlops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2095212" y="4393251"/>
              <a:ext cx="1027754"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25.344TFlops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105078" y="4310585"/>
              <a:ext cx="1111613"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811.008TFlops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4202880" y="4149642"/>
              <a:ext cx="814441" cy="311318"/>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3.244PFlops</a:t>
              </a:r>
            </a:p>
            <a:p>
              <a:endParaRPr lang="en-US" altLang="zh-CN" sz="1600" b="1" dirty="0">
                <a:solidFill>
                  <a:srgbClr val="FF0000"/>
                </a:solidFill>
                <a:latin typeface="微软雅黑" panose="020B0503020204020204" pitchFamily="34" charset="-122"/>
                <a:ea typeface="微软雅黑" panose="020B0503020204020204" pitchFamily="34" charset="-122"/>
              </a:endParaRPr>
            </a:p>
            <a:p>
              <a:pPr algn="ctr"/>
              <a:r>
                <a:rPr lang="en-US" altLang="zh-CN" sz="1600" b="1" dirty="0" smtClean="0">
                  <a:solidFill>
                    <a:srgbClr val="7030A0"/>
                  </a:solidFill>
                  <a:latin typeface="微软雅黑" panose="020B0503020204020204" pitchFamily="34" charset="-122"/>
                  <a:ea typeface="微软雅黑" panose="020B0503020204020204" pitchFamily="34" charset="-122"/>
                </a:rPr>
                <a:t>1024</a:t>
              </a:r>
              <a:r>
                <a:rPr lang="zh-CN" altLang="en-US" sz="1600" b="1" dirty="0" smtClean="0">
                  <a:solidFill>
                    <a:srgbClr val="7030A0"/>
                  </a:solidFill>
                  <a:latin typeface="微软雅黑" panose="020B0503020204020204" pitchFamily="34" charset="-122"/>
                  <a:ea typeface="微软雅黑" panose="020B0503020204020204" pitchFamily="34" charset="-122"/>
                </a:rPr>
                <a:t>处理器</a:t>
              </a:r>
              <a:endParaRPr lang="zh-CN" altLang="en-US" sz="1600" dirty="0">
                <a:solidFill>
                  <a:srgbClr val="7030A0"/>
                </a:solidFill>
                <a:latin typeface="微软雅黑" panose="020B0503020204020204" pitchFamily="34" charset="-122"/>
                <a:ea typeface="微软雅黑" panose="020B0503020204020204" pitchFamily="34" charset="-122"/>
              </a:endParaRPr>
            </a:p>
          </p:txBody>
        </p:sp>
        <p:sp>
          <p:nvSpPr>
            <p:cNvPr id="13" name="矩形 12"/>
            <p:cNvSpPr/>
            <p:nvPr/>
          </p:nvSpPr>
          <p:spPr>
            <a:xfrm>
              <a:off x="5250882" y="3983950"/>
              <a:ext cx="958509" cy="311318"/>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125.436PFlops</a:t>
              </a:r>
            </a:p>
            <a:p>
              <a:endParaRPr lang="en-US" altLang="zh-CN" sz="1600" b="1" dirty="0">
                <a:solidFill>
                  <a:srgbClr val="FF0000"/>
                </a:solidFill>
                <a:latin typeface="微软雅黑" panose="020B0503020204020204" pitchFamily="34" charset="-122"/>
                <a:ea typeface="微软雅黑" panose="020B0503020204020204" pitchFamily="34" charset="-122"/>
              </a:endParaRPr>
            </a:p>
            <a:p>
              <a:pPr algn="ctr"/>
              <a:r>
                <a:rPr lang="en-US" altLang="zh-CN" sz="1600" b="1" dirty="0" smtClean="0">
                  <a:solidFill>
                    <a:srgbClr val="7030A0"/>
                  </a:solidFill>
                  <a:latin typeface="微软雅黑" panose="020B0503020204020204" pitchFamily="34" charset="-122"/>
                  <a:ea typeface="微软雅黑" panose="020B0503020204020204" pitchFamily="34" charset="-122"/>
                </a:rPr>
                <a:t>40</a:t>
              </a:r>
              <a:r>
                <a:rPr lang="zh-CN" altLang="en-US" sz="1600" b="1" dirty="0" smtClean="0">
                  <a:solidFill>
                    <a:srgbClr val="7030A0"/>
                  </a:solidFill>
                  <a:latin typeface="微软雅黑" panose="020B0503020204020204" pitchFamily="34" charset="-122"/>
                  <a:ea typeface="微软雅黑" panose="020B0503020204020204" pitchFamily="34" charset="-122"/>
                </a:rPr>
                <a:t>运算机仓</a:t>
              </a:r>
              <a:endParaRPr lang="zh-CN" altLang="en-US" sz="1600" dirty="0">
                <a:solidFill>
                  <a:srgbClr val="7030A0"/>
                </a:solidFill>
                <a:latin typeface="微软雅黑" panose="020B0503020204020204" pitchFamily="34" charset="-122"/>
                <a:ea typeface="微软雅黑" panose="020B0503020204020204" pitchFamily="34" charset="-122"/>
              </a:endParaRPr>
            </a:p>
          </p:txBody>
        </p:sp>
        <p:pic>
          <p:nvPicPr>
            <p:cNvPr id="14" name="Picture 5"/>
            <p:cNvPicPr>
              <a:picLocks noChangeAspect="1" noChangeArrowheads="1"/>
            </p:cNvPicPr>
            <p:nvPr/>
          </p:nvPicPr>
          <p:blipFill>
            <a:blip r:embed="rId7"/>
            <a:srcRect/>
            <a:stretch>
              <a:fillRect/>
            </a:stretch>
          </p:blipFill>
          <p:spPr bwMode="auto">
            <a:xfrm>
              <a:off x="5142187" y="2952138"/>
              <a:ext cx="1412110" cy="699732"/>
            </a:xfrm>
            <a:prstGeom prst="rect">
              <a:avLst/>
            </a:prstGeom>
            <a:noFill/>
            <a:ln w="9525">
              <a:noFill/>
              <a:miter lim="800000"/>
              <a:headEnd/>
              <a:tailEnd/>
            </a:ln>
            <a:effectLst/>
          </p:spPr>
        </p:pic>
      </p:grpSp>
      <p:sp>
        <p:nvSpPr>
          <p:cNvPr id="25" name="文本框 24"/>
          <p:cNvSpPr txBox="1"/>
          <p:nvPr/>
        </p:nvSpPr>
        <p:spPr>
          <a:xfrm>
            <a:off x="7871525" y="1721410"/>
            <a:ext cx="3454792" cy="523220"/>
          </a:xfrm>
          <a:prstGeom prst="rect">
            <a:avLst/>
          </a:prstGeom>
          <a:noFill/>
        </p:spPr>
        <p:txBody>
          <a:bodyPr wrap="none" rtlCol="0">
            <a:spAutoFit/>
          </a:bodyPr>
          <a:lstStyle/>
          <a:p>
            <a:r>
              <a:rPr lang="zh-CN" altLang="en-US" sz="2800" b="1" dirty="0" smtClean="0"/>
              <a:t>最新</a:t>
            </a:r>
            <a:r>
              <a:rPr lang="en-US" altLang="zh-CN" sz="2800" b="1" dirty="0" smtClean="0"/>
              <a:t>TOP500</a:t>
            </a:r>
            <a:r>
              <a:rPr lang="zh-CN" altLang="en-US" sz="2800" b="1" dirty="0" smtClean="0"/>
              <a:t>排名</a:t>
            </a:r>
            <a:r>
              <a:rPr lang="zh-CN" altLang="en-US" sz="2800" b="1" dirty="0" smtClean="0"/>
              <a:t>第</a:t>
            </a:r>
            <a:r>
              <a:rPr lang="en-US" altLang="zh-CN" sz="2800" b="1" dirty="0" smtClean="0"/>
              <a:t>3</a:t>
            </a:r>
            <a:endParaRPr lang="zh-CN" altLang="en-US" sz="2800" b="1" dirty="0"/>
          </a:p>
        </p:txBody>
      </p:sp>
      <p:sp>
        <p:nvSpPr>
          <p:cNvPr id="27" name="文本框 26"/>
          <p:cNvSpPr txBox="1"/>
          <p:nvPr/>
        </p:nvSpPr>
        <p:spPr>
          <a:xfrm>
            <a:off x="927467" y="1760767"/>
            <a:ext cx="5999806" cy="2677656"/>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全世界第一台千万核计算系统，</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LINPACK</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效率</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74.16%</a:t>
            </a:r>
          </a:p>
          <a:p>
            <a:pPr marL="342900" indent="-342900">
              <a:buFont typeface="Wingdings" panose="05000000000000000000" pitchFamily="2" charset="2"/>
              <a:buChar char="ü"/>
            </a:pP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高密度组装，占地</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605</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平米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r>
            <a:br>
              <a:rPr lang="en-US" altLang="zh-CN" sz="2400" dirty="0" smtClean="0">
                <a:latin typeface="等线" panose="02010600030101010101" pitchFamily="2" charset="-122"/>
                <a:ea typeface="等线" panose="02010600030101010101" pitchFamily="2" charset="-122"/>
                <a:cs typeface="Times New Roman" panose="02020603050405020304" pitchFamily="18" charset="0"/>
              </a:rPr>
            </a:b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(FIT</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楼系统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100Tflop/s</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~300</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平米</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a:t>
            </a:r>
          </a:p>
          <a:p>
            <a:pPr marL="342900" indent="-342900">
              <a:buFont typeface="Wingdings" panose="05000000000000000000" pitchFamily="2" charset="2"/>
              <a:buChar char="ü"/>
            </a:pPr>
            <a:r>
              <a:rPr lang="zh-CN" altLang="en-US" sz="2400" dirty="0">
                <a:latin typeface="等线" panose="02010600030101010101" pitchFamily="2" charset="-122"/>
                <a:ea typeface="等线" panose="02010600030101010101" pitchFamily="2" charset="-122"/>
                <a:cs typeface="Times New Roman" panose="02020603050405020304" pitchFamily="18" charset="0"/>
              </a:rPr>
              <a:t>超</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节点全交换与胖树两级网络，</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r>
            <a:br>
              <a:rPr lang="en-US" altLang="zh-CN" sz="2400" dirty="0" smtClean="0">
                <a:latin typeface="等线" panose="02010600030101010101" pitchFamily="2" charset="-122"/>
                <a:ea typeface="等线" panose="02010600030101010101" pitchFamily="2" charset="-122"/>
                <a:cs typeface="Times New Roman" panose="02020603050405020304" pitchFamily="18" charset="0"/>
              </a:rPr>
            </a:b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单端口通信带宽</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56Gbps</a:t>
            </a:r>
          </a:p>
          <a:p>
            <a:pPr marL="342900" indent="-342900">
              <a:buFont typeface="Wingdings" panose="05000000000000000000" pitchFamily="2" charset="2"/>
              <a:buChar char="ü"/>
            </a:pP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水冷系统</a:t>
            </a:r>
            <a:endParaRPr lang="zh-CN" altLang="en-US" sz="24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5078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神威</a:t>
            </a:r>
            <a:r>
              <a:rPr lang="en-US" altLang="zh-CN" dirty="0" smtClean="0">
                <a:latin typeface="Cambria Math" panose="02040503050406030204" pitchFamily="18" charset="0"/>
                <a:ea typeface="Cambria Math" panose="02040503050406030204" pitchFamily="18" charset="0"/>
              </a:rPr>
              <a:t>·</a:t>
            </a:r>
            <a:r>
              <a:rPr lang="zh-CN" altLang="en-US" dirty="0" smtClean="0"/>
              <a:t>太湖之光</a:t>
            </a:r>
            <a:endParaRPr lang="zh-CN" altLang="en-US" dirty="0"/>
          </a:p>
        </p:txBody>
      </p:sp>
      <p:grpSp>
        <p:nvGrpSpPr>
          <p:cNvPr id="4" name="组合 3"/>
          <p:cNvGrpSpPr/>
          <p:nvPr/>
        </p:nvGrpSpPr>
        <p:grpSpPr>
          <a:xfrm>
            <a:off x="1436914" y="2569029"/>
            <a:ext cx="10154722" cy="4062864"/>
            <a:chOff x="302216" y="2952138"/>
            <a:chExt cx="6252081" cy="1800582"/>
          </a:xfrm>
        </p:grpSpPr>
        <p:grpSp>
          <p:nvGrpSpPr>
            <p:cNvPr id="5" name="组合 4"/>
            <p:cNvGrpSpPr>
              <a:grpSpLocks/>
            </p:cNvGrpSpPr>
            <p:nvPr/>
          </p:nvGrpSpPr>
          <p:grpSpPr bwMode="auto">
            <a:xfrm>
              <a:off x="302216" y="3429119"/>
              <a:ext cx="6232850" cy="1257061"/>
              <a:chOff x="-63323" y="3524775"/>
              <a:chExt cx="8833101" cy="2596060"/>
            </a:xfrm>
          </p:grpSpPr>
          <p:sp>
            <p:nvSpPr>
              <p:cNvPr id="15" name="等腰三角形 14"/>
              <p:cNvSpPr/>
              <p:nvPr/>
            </p:nvSpPr>
            <p:spPr>
              <a:xfrm rot="15439789">
                <a:off x="3751460" y="215806"/>
                <a:ext cx="1709349" cy="8327287"/>
              </a:xfrm>
              <a:prstGeom prst="triangle">
                <a:avLst/>
              </a:prstGeom>
              <a:gradFill flip="none" rotWithShape="1">
                <a:gsLst>
                  <a:gs pos="46000">
                    <a:srgbClr val="00B0F0">
                      <a:alpha val="64000"/>
                    </a:srgbClr>
                  </a:gs>
                  <a:gs pos="0">
                    <a:srgbClr val="00B0F0">
                      <a:alpha val="86000"/>
                    </a:srgbClr>
                  </a:gs>
                  <a:gs pos="39999">
                    <a:srgbClr val="85C2FF"/>
                  </a:gs>
                  <a:gs pos="70000">
                    <a:srgbClr val="C4D6EB"/>
                  </a:gs>
                  <a:gs pos="100000">
                    <a:srgbClr val="FFEBFA"/>
                  </a:gs>
                </a:gsLst>
                <a:lin ang="54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latin typeface="微软雅黑" panose="020B0503020204020204" pitchFamily="34" charset="-122"/>
                  <a:ea typeface="微软雅黑" panose="020B0503020204020204" pitchFamily="34" charset="-122"/>
                </a:endParaRPr>
              </a:p>
            </p:txBody>
          </p:sp>
          <p:pic>
            <p:nvPicPr>
              <p:cNvPr id="16" name="图片 6" descr="众核处理器芯片.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1" y="5201930"/>
                <a:ext cx="500066" cy="502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7"/>
              <p:cNvSpPr txBox="1">
                <a:spLocks noChangeArrowheads="1"/>
              </p:cNvSpPr>
              <p:nvPr/>
            </p:nvSpPr>
            <p:spPr bwMode="auto">
              <a:xfrm>
                <a:off x="-63323" y="5763652"/>
                <a:ext cx="1285884" cy="35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国产处理器</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cs typeface="微软雅黑"/>
                </a:endParaRPr>
              </a:p>
            </p:txBody>
          </p:sp>
          <p:sp>
            <p:nvSpPr>
              <p:cNvPr id="18" name="TextBox 8"/>
              <p:cNvSpPr txBox="1">
                <a:spLocks noChangeArrowheads="1"/>
              </p:cNvSpPr>
              <p:nvPr/>
            </p:nvSpPr>
            <p:spPr bwMode="auto">
              <a:xfrm>
                <a:off x="714348" y="5564133"/>
                <a:ext cx="2143139" cy="35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运算节点</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cs typeface="微软雅黑"/>
                </a:endParaRPr>
              </a:p>
            </p:txBody>
          </p:sp>
          <p:pic>
            <p:nvPicPr>
              <p:cNvPr id="19" name="图片 9" descr="扭曲DPNC 拷贝.png">
                <a:hlinkClick r:id="" action="ppaction://noaction"/>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047" y="4616815"/>
                <a:ext cx="1254025" cy="10267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0"/>
              <p:cNvSpPr txBox="1">
                <a:spLocks noChangeArrowheads="1"/>
              </p:cNvSpPr>
              <p:nvPr/>
            </p:nvSpPr>
            <p:spPr bwMode="auto">
              <a:xfrm>
                <a:off x="2478362" y="5266480"/>
                <a:ext cx="1248486" cy="214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运算插件</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p:txBody>
          </p:sp>
          <p:pic>
            <p:nvPicPr>
              <p:cNvPr id="21" name="图片 11" descr="运算插件(透明).png">
                <a:hlinkClick r:id="" action="ppaction://noaction"/>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228" y="4282219"/>
                <a:ext cx="1587650" cy="978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图片 12" descr="超节点实物.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951" y="3863973"/>
                <a:ext cx="1395947" cy="111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Box 13"/>
              <p:cNvSpPr txBox="1">
                <a:spLocks noChangeArrowheads="1"/>
              </p:cNvSpPr>
              <p:nvPr/>
            </p:nvSpPr>
            <p:spPr bwMode="auto">
              <a:xfrm>
                <a:off x="3955951" y="5118712"/>
                <a:ext cx="1288217" cy="35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运算超节点</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endParaRPr>
              </a:p>
            </p:txBody>
          </p:sp>
          <p:sp>
            <p:nvSpPr>
              <p:cNvPr id="24" name="TextBox 15"/>
              <p:cNvSpPr txBox="1">
                <a:spLocks noChangeArrowheads="1"/>
              </p:cNvSpPr>
              <p:nvPr/>
            </p:nvSpPr>
            <p:spPr bwMode="auto">
              <a:xfrm>
                <a:off x="6642291" y="4457304"/>
                <a:ext cx="2024011" cy="214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latin typeface="微软雅黑" panose="020B0503020204020204" pitchFamily="34" charset="-122"/>
                    <a:ea typeface="微软雅黑" panose="020B0503020204020204" pitchFamily="34" charset="-122"/>
                    <a:cs typeface="微软雅黑"/>
                  </a:rPr>
                  <a:t>运算系统</a:t>
                </a:r>
                <a:endParaRPr lang="en-US" altLang="zh-CN" b="1" dirty="0">
                  <a:latin typeface="微软雅黑" panose="020B0503020204020204" pitchFamily="34" charset="-122"/>
                  <a:ea typeface="微软雅黑" panose="020B0503020204020204" pitchFamily="34" charset="-122"/>
                  <a:cs typeface="微软雅黑"/>
                </a:endParaRPr>
              </a:p>
            </p:txBody>
          </p:sp>
        </p:grpSp>
        <p:pic>
          <p:nvPicPr>
            <p:cNvPr id="6" name="图片 5"/>
            <p:cNvPicPr>
              <a:picLocks noChangeAspect="1"/>
            </p:cNvPicPr>
            <p:nvPr/>
          </p:nvPicPr>
          <p:blipFill>
            <a:blip r:embed="rId6"/>
            <a:stretch>
              <a:fillRect/>
            </a:stretch>
          </p:blipFill>
          <p:spPr>
            <a:xfrm>
              <a:off x="4365927" y="3219822"/>
              <a:ext cx="448657" cy="730672"/>
            </a:xfrm>
            <a:prstGeom prst="rect">
              <a:avLst/>
            </a:prstGeom>
          </p:spPr>
        </p:pic>
        <p:sp>
          <p:nvSpPr>
            <p:cNvPr id="7" name="TextBox 13"/>
            <p:cNvSpPr txBox="1">
              <a:spLocks noChangeArrowheads="1"/>
            </p:cNvSpPr>
            <p:nvPr/>
          </p:nvSpPr>
          <p:spPr bwMode="auto">
            <a:xfrm>
              <a:off x="4284918" y="4047915"/>
              <a:ext cx="683254" cy="1729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ea typeface="宋体" pitchFamily="2" charset="-122"/>
                </a:defRPr>
              </a:lvl1pPr>
              <a:lvl2pPr marL="742950" indent="-285750" eaLnBrk="0" hangingPunct="0">
                <a:defRPr sz="1200">
                  <a:solidFill>
                    <a:schemeClr val="tx1"/>
                  </a:solidFill>
                  <a:latin typeface="Arial" pitchFamily="34" charset="0"/>
                  <a:ea typeface="宋体" pitchFamily="2" charset="-122"/>
                </a:defRPr>
              </a:lvl2pPr>
              <a:lvl3pPr marL="1143000" indent="-228600" eaLnBrk="0" hangingPunct="0">
                <a:defRPr sz="1200">
                  <a:solidFill>
                    <a:schemeClr val="tx1"/>
                  </a:solidFill>
                  <a:latin typeface="Arial" pitchFamily="34" charset="0"/>
                  <a:ea typeface="宋体" pitchFamily="2" charset="-122"/>
                </a:defRPr>
              </a:lvl3pPr>
              <a:lvl4pPr marL="1600200" indent="-228600" eaLnBrk="0" hangingPunct="0">
                <a:defRPr sz="1200">
                  <a:solidFill>
                    <a:schemeClr val="tx1"/>
                  </a:solidFill>
                  <a:latin typeface="Arial" pitchFamily="34" charset="0"/>
                  <a:ea typeface="宋体" pitchFamily="2" charset="-122"/>
                </a:defRPr>
              </a:lvl4pPr>
              <a:lvl5pPr marL="2057400" indent="-228600" eaLnBrk="0" hangingPunct="0">
                <a:defRPr sz="1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Arial" pitchFamily="34" charset="0"/>
                  <a:ea typeface="宋体" pitchFamily="2" charset="-122"/>
                </a:defRPr>
              </a:lvl9pP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cs typeface="微软雅黑"/>
                </a:rPr>
                <a:t>运算机仓</a:t>
              </a:r>
              <a:endParaRPr lang="en-US" altLang="zh-CN" b="1" dirty="0">
                <a:solidFill>
                  <a:srgbClr val="000000"/>
                </a:solidFill>
                <a:latin typeface="微软雅黑" panose="020B0503020204020204" pitchFamily="34" charset="-122"/>
                <a:ea typeface="微软雅黑" panose="020B0503020204020204" pitchFamily="34" charset="-122"/>
                <a:cs typeface="微软雅黑"/>
              </a:endParaRPr>
            </a:p>
            <a:p>
              <a:pPr algn="ctr" eaLnBrk="1" hangingPunct="1"/>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328785" y="4625887"/>
              <a:ext cx="943894"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3.168TFlops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163015" y="4527237"/>
              <a:ext cx="943894"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6.336TFlops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2095212" y="4393251"/>
              <a:ext cx="1027754"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25.344TFlops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105078" y="4310585"/>
              <a:ext cx="1111613" cy="126833"/>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811.008TFlops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4202880" y="4149642"/>
              <a:ext cx="814441" cy="311318"/>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3.244PFlops</a:t>
              </a:r>
            </a:p>
            <a:p>
              <a:endParaRPr lang="en-US" altLang="zh-CN" sz="1600" b="1" dirty="0">
                <a:solidFill>
                  <a:srgbClr val="FF0000"/>
                </a:solidFill>
                <a:latin typeface="微软雅黑" panose="020B0503020204020204" pitchFamily="34" charset="-122"/>
                <a:ea typeface="微软雅黑" panose="020B0503020204020204" pitchFamily="34" charset="-122"/>
              </a:endParaRPr>
            </a:p>
            <a:p>
              <a:pPr algn="ctr"/>
              <a:r>
                <a:rPr lang="en-US" altLang="zh-CN" sz="1600" b="1" dirty="0" smtClean="0">
                  <a:solidFill>
                    <a:srgbClr val="7030A0"/>
                  </a:solidFill>
                  <a:latin typeface="微软雅黑" panose="020B0503020204020204" pitchFamily="34" charset="-122"/>
                  <a:ea typeface="微软雅黑" panose="020B0503020204020204" pitchFamily="34" charset="-122"/>
                </a:rPr>
                <a:t>1024</a:t>
              </a:r>
              <a:r>
                <a:rPr lang="zh-CN" altLang="en-US" sz="1600" b="1" dirty="0" smtClean="0">
                  <a:solidFill>
                    <a:srgbClr val="7030A0"/>
                  </a:solidFill>
                  <a:latin typeface="微软雅黑" panose="020B0503020204020204" pitchFamily="34" charset="-122"/>
                  <a:ea typeface="微软雅黑" panose="020B0503020204020204" pitchFamily="34" charset="-122"/>
                </a:rPr>
                <a:t>处理器</a:t>
              </a:r>
              <a:endParaRPr lang="zh-CN" altLang="en-US" sz="1600" dirty="0">
                <a:solidFill>
                  <a:srgbClr val="7030A0"/>
                </a:solidFill>
                <a:latin typeface="微软雅黑" panose="020B0503020204020204" pitchFamily="34" charset="-122"/>
                <a:ea typeface="微软雅黑" panose="020B0503020204020204" pitchFamily="34" charset="-122"/>
              </a:endParaRPr>
            </a:p>
          </p:txBody>
        </p:sp>
        <p:sp>
          <p:nvSpPr>
            <p:cNvPr id="13" name="矩形 12"/>
            <p:cNvSpPr/>
            <p:nvPr/>
          </p:nvSpPr>
          <p:spPr>
            <a:xfrm>
              <a:off x="5250882" y="3983950"/>
              <a:ext cx="958509" cy="311318"/>
            </a:xfrm>
            <a:prstGeom prst="rect">
              <a:avLst/>
            </a:prstGeom>
          </p:spPr>
          <p:txBody>
            <a:bodyPr wrap="none">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125.436PFlops</a:t>
              </a:r>
            </a:p>
            <a:p>
              <a:endParaRPr lang="en-US" altLang="zh-CN" sz="1600" b="1" dirty="0">
                <a:solidFill>
                  <a:srgbClr val="FF0000"/>
                </a:solidFill>
                <a:latin typeface="微软雅黑" panose="020B0503020204020204" pitchFamily="34" charset="-122"/>
                <a:ea typeface="微软雅黑" panose="020B0503020204020204" pitchFamily="34" charset="-122"/>
              </a:endParaRPr>
            </a:p>
            <a:p>
              <a:pPr algn="ctr"/>
              <a:r>
                <a:rPr lang="en-US" altLang="zh-CN" sz="1600" b="1" dirty="0" smtClean="0">
                  <a:solidFill>
                    <a:srgbClr val="7030A0"/>
                  </a:solidFill>
                  <a:latin typeface="微软雅黑" panose="020B0503020204020204" pitchFamily="34" charset="-122"/>
                  <a:ea typeface="微软雅黑" panose="020B0503020204020204" pitchFamily="34" charset="-122"/>
                </a:rPr>
                <a:t>40</a:t>
              </a:r>
              <a:r>
                <a:rPr lang="zh-CN" altLang="en-US" sz="1600" b="1" dirty="0" smtClean="0">
                  <a:solidFill>
                    <a:srgbClr val="7030A0"/>
                  </a:solidFill>
                  <a:latin typeface="微软雅黑" panose="020B0503020204020204" pitchFamily="34" charset="-122"/>
                  <a:ea typeface="微软雅黑" panose="020B0503020204020204" pitchFamily="34" charset="-122"/>
                </a:rPr>
                <a:t>运算机仓</a:t>
              </a:r>
              <a:endParaRPr lang="zh-CN" altLang="en-US" sz="1600" dirty="0">
                <a:solidFill>
                  <a:srgbClr val="7030A0"/>
                </a:solidFill>
                <a:latin typeface="微软雅黑" panose="020B0503020204020204" pitchFamily="34" charset="-122"/>
                <a:ea typeface="微软雅黑" panose="020B0503020204020204" pitchFamily="34" charset="-122"/>
              </a:endParaRPr>
            </a:p>
          </p:txBody>
        </p:sp>
        <p:pic>
          <p:nvPicPr>
            <p:cNvPr id="14" name="Picture 5"/>
            <p:cNvPicPr>
              <a:picLocks noChangeAspect="1" noChangeArrowheads="1"/>
            </p:cNvPicPr>
            <p:nvPr/>
          </p:nvPicPr>
          <p:blipFill>
            <a:blip r:embed="rId7"/>
            <a:srcRect/>
            <a:stretch>
              <a:fillRect/>
            </a:stretch>
          </p:blipFill>
          <p:spPr bwMode="auto">
            <a:xfrm>
              <a:off x="5142187" y="2952138"/>
              <a:ext cx="1412110" cy="699732"/>
            </a:xfrm>
            <a:prstGeom prst="rect">
              <a:avLst/>
            </a:prstGeom>
            <a:noFill/>
            <a:ln w="9525">
              <a:noFill/>
              <a:miter lim="800000"/>
              <a:headEnd/>
              <a:tailEnd/>
            </a:ln>
            <a:effectLst/>
          </p:spPr>
        </p:pic>
      </p:grpSp>
      <p:sp>
        <p:nvSpPr>
          <p:cNvPr id="25" name="文本框 24"/>
          <p:cNvSpPr txBox="1"/>
          <p:nvPr/>
        </p:nvSpPr>
        <p:spPr>
          <a:xfrm>
            <a:off x="7871525" y="1721410"/>
            <a:ext cx="3454792" cy="523220"/>
          </a:xfrm>
          <a:prstGeom prst="rect">
            <a:avLst/>
          </a:prstGeom>
          <a:noFill/>
        </p:spPr>
        <p:txBody>
          <a:bodyPr wrap="none" rtlCol="0">
            <a:spAutoFit/>
          </a:bodyPr>
          <a:lstStyle/>
          <a:p>
            <a:r>
              <a:rPr lang="zh-CN" altLang="en-US" sz="2800" b="1" dirty="0" smtClean="0"/>
              <a:t>最新</a:t>
            </a:r>
            <a:r>
              <a:rPr lang="en-US" altLang="zh-CN" sz="2800" b="1" dirty="0" smtClean="0"/>
              <a:t>TOP500</a:t>
            </a:r>
            <a:r>
              <a:rPr lang="zh-CN" altLang="en-US" sz="2800" b="1" dirty="0" smtClean="0"/>
              <a:t>排名</a:t>
            </a:r>
            <a:r>
              <a:rPr lang="zh-CN" altLang="en-US" sz="2800" b="1" dirty="0" smtClean="0"/>
              <a:t>第</a:t>
            </a:r>
            <a:r>
              <a:rPr lang="en-US" altLang="zh-CN" sz="2800" b="1" dirty="0" smtClean="0"/>
              <a:t>3</a:t>
            </a:r>
            <a:endParaRPr lang="zh-CN" altLang="en-US" sz="2800" b="1" dirty="0"/>
          </a:p>
        </p:txBody>
      </p:sp>
      <p:sp>
        <p:nvSpPr>
          <p:cNvPr id="27" name="文本框 26"/>
          <p:cNvSpPr txBox="1"/>
          <p:nvPr/>
        </p:nvSpPr>
        <p:spPr>
          <a:xfrm>
            <a:off x="927467" y="1760767"/>
            <a:ext cx="5999806" cy="2677656"/>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全世界第一台千万核计算系统，</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LINPACK</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效率</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74.16%</a:t>
            </a:r>
          </a:p>
          <a:p>
            <a:pPr marL="342900" indent="-342900">
              <a:buFont typeface="Wingdings" panose="05000000000000000000" pitchFamily="2" charset="2"/>
              <a:buChar char="ü"/>
            </a:pP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高密度组装，占地</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605</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平米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r>
            <a:br>
              <a:rPr lang="en-US" altLang="zh-CN" sz="2400" dirty="0" smtClean="0">
                <a:latin typeface="等线" panose="02010600030101010101" pitchFamily="2" charset="-122"/>
                <a:ea typeface="等线" panose="02010600030101010101" pitchFamily="2" charset="-122"/>
                <a:cs typeface="Times New Roman" panose="02020603050405020304" pitchFamily="18" charset="0"/>
              </a:rPr>
            </a:b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(FIT</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楼系统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100Tflop/s</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~300</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平米</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a:t>
            </a:r>
          </a:p>
          <a:p>
            <a:pPr marL="342900" indent="-342900">
              <a:buFont typeface="Wingdings" panose="05000000000000000000" pitchFamily="2" charset="2"/>
              <a:buChar char="ü"/>
            </a:pPr>
            <a:r>
              <a:rPr lang="zh-CN" altLang="en-US" sz="2400" dirty="0">
                <a:latin typeface="等线" panose="02010600030101010101" pitchFamily="2" charset="-122"/>
                <a:ea typeface="等线" panose="02010600030101010101" pitchFamily="2" charset="-122"/>
                <a:cs typeface="Times New Roman" panose="02020603050405020304" pitchFamily="18" charset="0"/>
              </a:rPr>
              <a:t>超</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节点全交换与胖树两级网络，</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r>
            <a:br>
              <a:rPr lang="en-US" altLang="zh-CN" sz="2400" dirty="0" smtClean="0">
                <a:latin typeface="等线" panose="02010600030101010101" pitchFamily="2" charset="-122"/>
                <a:ea typeface="等线" panose="02010600030101010101" pitchFamily="2" charset="-122"/>
                <a:cs typeface="Times New Roman" panose="02020603050405020304" pitchFamily="18" charset="0"/>
              </a:rPr>
            </a:b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单端口通信带宽</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56Gbps</a:t>
            </a:r>
          </a:p>
          <a:p>
            <a:pPr marL="342900" indent="-342900">
              <a:buFont typeface="Wingdings" panose="05000000000000000000" pitchFamily="2" charset="2"/>
              <a:buChar char="ü"/>
            </a:pP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水冷系统</a:t>
            </a:r>
            <a:endParaRPr lang="zh-CN" altLang="en-US" sz="24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4899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964" y="148505"/>
            <a:ext cx="12144672" cy="1139825"/>
          </a:xfrm>
        </p:spPr>
        <p:txBody>
          <a:bodyPr>
            <a:normAutofit/>
          </a:bodyPr>
          <a:lstStyle/>
          <a:p>
            <a:r>
              <a:rPr lang="zh-CN" altLang="en-US" dirty="0"/>
              <a:t>国产众核处理器</a:t>
            </a:r>
            <a:r>
              <a:rPr lang="en-US" altLang="zh-CN" dirty="0"/>
              <a:t>SW26010</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华文新魏" panose="02010800040101010101" pitchFamily="2" charset="-122"/>
                <a:ea typeface="华文新魏" panose="02010800040101010101" pitchFamily="2" charset="-122"/>
              </a:rPr>
              <a:pPr/>
              <a:t>8</a:t>
            </a:fld>
            <a:endParaRPr lang="zh-CN" altLang="en-US" dirty="0">
              <a:latin typeface="华文新魏" panose="02010800040101010101" pitchFamily="2" charset="-122"/>
              <a:ea typeface="华文新魏" panose="02010800040101010101" pitchFamily="2" charset="-122"/>
            </a:endParaRPr>
          </a:p>
        </p:txBody>
      </p:sp>
      <p:graphicFrame>
        <p:nvGraphicFramePr>
          <p:cNvPr id="5" name="内容占位符 3"/>
          <p:cNvGraphicFramePr>
            <a:graphicFrameLocks/>
          </p:cNvGraphicFramePr>
          <p:nvPr>
            <p:extLst/>
          </p:nvPr>
        </p:nvGraphicFramePr>
        <p:xfrm>
          <a:off x="1055440" y="1196752"/>
          <a:ext cx="9884278" cy="3108960"/>
        </p:xfrm>
        <a:graphic>
          <a:graphicData uri="http://schemas.openxmlformats.org/drawingml/2006/table">
            <a:tbl>
              <a:tblPr firstRow="1" bandRow="1">
                <a:tableStyleId>{21E4AEA4-8DFA-4A89-87EB-49C32662AFE0}</a:tableStyleId>
              </a:tblPr>
              <a:tblGrid>
                <a:gridCol w="4942139">
                  <a:extLst>
                    <a:ext uri="{9D8B030D-6E8A-4147-A177-3AD203B41FA5}">
                      <a16:colId xmlns:a16="http://schemas.microsoft.com/office/drawing/2014/main" val="20000"/>
                    </a:ext>
                  </a:extLst>
                </a:gridCol>
                <a:gridCol w="4942139">
                  <a:extLst>
                    <a:ext uri="{9D8B030D-6E8A-4147-A177-3AD203B41FA5}">
                      <a16:colId xmlns:a16="http://schemas.microsoft.com/office/drawing/2014/main" val="20001"/>
                    </a:ext>
                  </a:extLst>
                </a:gridCol>
              </a:tblGrid>
              <a:tr h="486980">
                <a:tc gridSpan="2">
                  <a:txBody>
                    <a:bodyPr/>
                    <a:lstStyle/>
                    <a:p>
                      <a:r>
                        <a:rPr lang="en-US" altLang="zh-CN" sz="2800" dirty="0" smtClean="0">
                          <a:latin typeface="Times New Roman" panose="02020603050405020304" pitchFamily="18" charset="0"/>
                          <a:cs typeface="Times New Roman" panose="02020603050405020304" pitchFamily="18" charset="0"/>
                        </a:rPr>
                        <a:t>Each</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CPU</a:t>
                      </a:r>
                      <a:endParaRPr lang="zh-CN" altLang="en-US" sz="2800"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0000"/>
                  </a:ext>
                </a:extLst>
              </a:tr>
              <a:tr h="486980">
                <a:tc>
                  <a:txBody>
                    <a:bodyPr/>
                    <a:lstStyle/>
                    <a:p>
                      <a:r>
                        <a:rPr lang="en-US" altLang="zh-CN" sz="2800" dirty="0" smtClean="0">
                          <a:latin typeface="Times New Roman" panose="02020603050405020304" pitchFamily="18" charset="0"/>
                          <a:cs typeface="Times New Roman" panose="02020603050405020304" pitchFamily="18" charset="0"/>
                        </a:rPr>
                        <a:t>Peak</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Performance</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3.168</a:t>
                      </a:r>
                      <a:r>
                        <a:rPr lang="zh-CN" altLang="en-US"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Tflops</a:t>
                      </a:r>
                      <a:r>
                        <a:rPr lang="en-US" altLang="zh-CN" sz="2800" dirty="0" smtClean="0">
                          <a:latin typeface="Times New Roman" panose="02020603050405020304" pitchFamily="18" charset="0"/>
                          <a:cs typeface="Times New Roman" panose="02020603050405020304" pitchFamily="18" charset="0"/>
                        </a:rPr>
                        <a:t> (DP)</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86980">
                <a:tc>
                  <a:txBody>
                    <a:bodyPr/>
                    <a:lstStyle/>
                    <a:p>
                      <a:r>
                        <a:rPr lang="en-US" altLang="zh-CN" sz="2800" dirty="0" smtClean="0">
                          <a:latin typeface="Times New Roman" panose="02020603050405020304" pitchFamily="18" charset="0"/>
                          <a:cs typeface="Times New Roman" panose="02020603050405020304" pitchFamily="18" charset="0"/>
                        </a:rPr>
                        <a:t>Memory</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32</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GB</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86980">
                <a:tc>
                  <a:txBody>
                    <a:bodyPr/>
                    <a:lstStyle/>
                    <a:p>
                      <a:r>
                        <a:rPr lang="en-US" altLang="zh-CN" sz="2800" dirty="0" smtClean="0">
                          <a:latin typeface="Times New Roman" panose="02020603050405020304" pitchFamily="18" charset="0"/>
                          <a:cs typeface="Times New Roman" panose="02020603050405020304" pitchFamily="18" charset="0"/>
                        </a:rPr>
                        <a:t>Memory</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Bandwidth</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136.5</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GB/s</a:t>
                      </a:r>
                    </a:p>
                  </a:txBody>
                  <a:tcPr/>
                </a:tc>
                <a:extLst>
                  <a:ext uri="{0D108BD9-81ED-4DB2-BD59-A6C34878D82A}">
                    <a16:rowId xmlns:a16="http://schemas.microsoft.com/office/drawing/2014/main" val="10003"/>
                  </a:ext>
                </a:extLst>
              </a:tr>
              <a:tr h="486980">
                <a:tc>
                  <a:txBody>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baseline="0" dirty="0" smtClean="0">
                          <a:latin typeface="Times New Roman" panose="02020603050405020304" pitchFamily="18" charset="0"/>
                          <a:cs typeface="Times New Roman" panose="02020603050405020304" pitchFamily="18" charset="0"/>
                        </a:rPr>
                        <a:t> </a:t>
                      </a:r>
                      <a:r>
                        <a:rPr lang="en-US" altLang="zh-CN" sz="2800" baseline="0" dirty="0" smtClean="0">
                          <a:latin typeface="Times New Roman" panose="02020603050405020304" pitchFamily="18" charset="0"/>
                          <a:cs typeface="Times New Roman" panose="02020603050405020304" pitchFamily="18" charset="0"/>
                        </a:rPr>
                        <a:t>CPU</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486980">
                <a:tc>
                  <a:txBody>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cores</a:t>
                      </a:r>
                      <a:endParaRPr lang="zh-CN" altLang="en-US" sz="2800" dirty="0">
                        <a:latin typeface="Times New Roman" panose="02020603050405020304" pitchFamily="18" charset="0"/>
                        <a:cs typeface="Times New Roman" panose="02020603050405020304" pitchFamily="18" charset="0"/>
                      </a:endParaRPr>
                    </a:p>
                  </a:txBody>
                  <a:tcPr/>
                </a:tc>
                <a:tc>
                  <a:txBody>
                    <a:bodyPr/>
                    <a:lstStyle/>
                    <a:p>
                      <a:r>
                        <a:rPr lang="en-US" altLang="zh-CN" sz="2800" dirty="0" smtClean="0">
                          <a:latin typeface="Times New Roman" panose="02020603050405020304" pitchFamily="18" charset="0"/>
                          <a:cs typeface="Times New Roman" panose="02020603050405020304" pitchFamily="18" charset="0"/>
                        </a:rPr>
                        <a:t>260</a:t>
                      </a:r>
                    </a:p>
                  </a:txBody>
                  <a:tcPr/>
                </a:tc>
                <a:extLst>
                  <a:ext uri="{0D108BD9-81ED-4DB2-BD59-A6C34878D82A}">
                    <a16:rowId xmlns:a16="http://schemas.microsoft.com/office/drawing/2014/main" val="10005"/>
                  </a:ext>
                </a:extLst>
              </a:tr>
            </a:tbl>
          </a:graphicData>
        </a:graphic>
      </p:graphicFrame>
      <p:pic>
        <p:nvPicPr>
          <p:cNvPr id="6" name="Picture 2" descr="http://images.anandtech.com/doci/9802/wm%20Pack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440" y="4507222"/>
            <a:ext cx="2562904" cy="153082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3813921" y="4560718"/>
            <a:ext cx="2250479"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Intel</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KNL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DP: 3TF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MemBW</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MCDRAM 400+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DDR 90+</a:t>
            </a:r>
          </a:p>
        </p:txBody>
      </p:sp>
      <p:pic>
        <p:nvPicPr>
          <p:cNvPr id="8" name="图片 7"/>
          <p:cNvPicPr>
            <a:picLocks noChangeAspect="1"/>
          </p:cNvPicPr>
          <p:nvPr/>
        </p:nvPicPr>
        <p:blipFill>
          <a:blip r:embed="rId3"/>
          <a:stretch>
            <a:fillRect/>
          </a:stretch>
        </p:blipFill>
        <p:spPr>
          <a:xfrm>
            <a:off x="6380235" y="4507223"/>
            <a:ext cx="2333118" cy="1536569"/>
          </a:xfrm>
          <a:prstGeom prst="rect">
            <a:avLst/>
          </a:prstGeom>
        </p:spPr>
      </p:pic>
      <p:sp>
        <p:nvSpPr>
          <p:cNvPr id="9" name="文本框 8"/>
          <p:cNvSpPr txBox="1"/>
          <p:nvPr/>
        </p:nvSpPr>
        <p:spPr>
          <a:xfrm>
            <a:off x="8957439" y="4560720"/>
            <a:ext cx="251780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NV Pascal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DP: 5+TF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Nvlink</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80GB/s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PCIe</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G3: 16GB/s</a:t>
            </a:r>
          </a:p>
        </p:txBody>
      </p:sp>
    </p:spTree>
    <p:extLst>
      <p:ext uri="{BB962C8B-B14F-4D97-AF65-F5344CB8AC3E}">
        <p14:creationId xmlns:p14="http://schemas.microsoft.com/office/powerpoint/2010/main" val="2738950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1087410" y="887940"/>
            <a:ext cx="10020600" cy="5085540"/>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latin typeface="华文新魏" panose="02010800040101010101" pitchFamily="2" charset="-122"/>
                <a:ea typeface="华文新魏" panose="02010800040101010101" pitchFamily="2" charset="-122"/>
              </a:rPr>
              <a:pPr/>
              <a:t>9</a:t>
            </a:fld>
            <a:endParaRPr lang="zh-CN" altLang="en-US">
              <a:latin typeface="华文新魏" panose="02010800040101010101" pitchFamily="2" charset="-122"/>
              <a:ea typeface="华文新魏" panose="02010800040101010101" pitchFamily="2" charset="-122"/>
            </a:endParaRPr>
          </a:p>
        </p:txBody>
      </p:sp>
      <p:grpSp>
        <p:nvGrpSpPr>
          <p:cNvPr id="13" name="组合 12"/>
          <p:cNvGrpSpPr/>
          <p:nvPr/>
        </p:nvGrpSpPr>
        <p:grpSpPr>
          <a:xfrm>
            <a:off x="2783632" y="625551"/>
            <a:ext cx="5289288" cy="1507305"/>
            <a:chOff x="2783632" y="625551"/>
            <a:chExt cx="5289288" cy="1507305"/>
          </a:xfrm>
        </p:grpSpPr>
        <p:cxnSp>
          <p:nvCxnSpPr>
            <p:cNvPr id="11" name="肘形连接符 10"/>
            <p:cNvCxnSpPr/>
            <p:nvPr/>
          </p:nvCxnSpPr>
          <p:spPr>
            <a:xfrm>
              <a:off x="4655840" y="1340768"/>
              <a:ext cx="2088232" cy="792088"/>
            </a:xfrm>
            <a:prstGeom prst="bent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783632" y="625551"/>
              <a:ext cx="5289288" cy="646331"/>
            </a:xfrm>
            <a:prstGeom prst="rect">
              <a:avLst/>
            </a:prstGeom>
            <a:noFill/>
          </p:spPr>
          <p:txBody>
            <a:bodyPr wrap="square" rtlCol="0">
              <a:spAutoFit/>
            </a:bodyPr>
            <a:lstStyle/>
            <a:p>
              <a:r>
                <a:rPr lang="en-US" altLang="zh-CN" dirty="0" smtClean="0">
                  <a:latin typeface="华文新魏" panose="02010800040101010101" pitchFamily="2" charset="-122"/>
                  <a:ea typeface="华文新魏" panose="02010800040101010101" pitchFamily="2" charset="-122"/>
                </a:rPr>
                <a:t>Direct Memory Access (DMA) @</a:t>
              </a:r>
              <a:r>
                <a:rPr lang="en-US" altLang="zh-CN" dirty="0" smtClean="0">
                  <a:solidFill>
                    <a:srgbClr val="FF0000"/>
                  </a:solidFill>
                  <a:latin typeface="华文新魏" panose="02010800040101010101" pitchFamily="2" charset="-122"/>
                  <a:ea typeface="华文新魏" panose="02010800040101010101" pitchFamily="2" charset="-122"/>
                </a:rPr>
                <a:t>26+ GB/s</a:t>
              </a:r>
            </a:p>
            <a:p>
              <a:r>
                <a:rPr lang="en-US" dirty="0" smtClean="0">
                  <a:latin typeface="华文新魏" panose="02010800040101010101" pitchFamily="2" charset="-122"/>
                  <a:ea typeface="华文新魏" panose="02010800040101010101" pitchFamily="2" charset="-122"/>
                </a:rPr>
                <a:t>Global load/store (</a:t>
              </a:r>
              <a:r>
                <a:rPr lang="en-US" dirty="0" err="1" smtClean="0">
                  <a:latin typeface="华文新魏" panose="02010800040101010101" pitchFamily="2" charset="-122"/>
                  <a:ea typeface="华文新魏" panose="02010800040101010101" pitchFamily="2" charset="-122"/>
                </a:rPr>
                <a:t>gload</a:t>
              </a:r>
              <a:r>
                <a:rPr lang="en-US" dirty="0" smtClean="0">
                  <a:latin typeface="华文新魏" panose="02010800040101010101" pitchFamily="2" charset="-122"/>
                  <a:ea typeface="华文新魏" panose="02010800040101010101" pitchFamily="2" charset="-122"/>
                </a:rPr>
                <a:t>/</a:t>
              </a:r>
              <a:r>
                <a:rPr lang="en-US" dirty="0" err="1" smtClean="0">
                  <a:latin typeface="华文新魏" panose="02010800040101010101" pitchFamily="2" charset="-122"/>
                  <a:ea typeface="华文新魏" panose="02010800040101010101" pitchFamily="2" charset="-122"/>
                </a:rPr>
                <a:t>gstore</a:t>
              </a:r>
              <a:r>
                <a:rPr lang="en-US" dirty="0" smtClean="0">
                  <a:latin typeface="华文新魏" panose="02010800040101010101" pitchFamily="2" charset="-122"/>
                  <a:ea typeface="华文新魏" panose="02010800040101010101" pitchFamily="2" charset="-122"/>
                </a:rPr>
                <a:t>) @</a:t>
              </a:r>
              <a:r>
                <a:rPr lang="en-US" dirty="0" smtClean="0">
                  <a:solidFill>
                    <a:srgbClr val="FF0000"/>
                  </a:solidFill>
                  <a:latin typeface="华文新魏" panose="02010800040101010101" pitchFamily="2" charset="-122"/>
                  <a:ea typeface="华文新魏" panose="02010800040101010101" pitchFamily="2" charset="-122"/>
                </a:rPr>
                <a:t>1.5 GB/s</a:t>
              </a:r>
              <a:endParaRPr lang="en-US" dirty="0">
                <a:solidFill>
                  <a:srgbClr val="FF0000"/>
                </a:solidFill>
                <a:latin typeface="华文新魏" panose="02010800040101010101" pitchFamily="2" charset="-122"/>
                <a:ea typeface="华文新魏" panose="02010800040101010101" pitchFamily="2" charset="-122"/>
              </a:endParaRPr>
            </a:p>
          </p:txBody>
        </p:sp>
      </p:grpSp>
      <p:sp>
        <p:nvSpPr>
          <p:cNvPr id="14" name="圆角矩形 13"/>
          <p:cNvSpPr/>
          <p:nvPr/>
        </p:nvSpPr>
        <p:spPr>
          <a:xfrm>
            <a:off x="3359696" y="1633721"/>
            <a:ext cx="5616624" cy="3384376"/>
          </a:xfrm>
          <a:prstGeom prst="roundRect">
            <a:avLst/>
          </a:prstGeom>
          <a:solidFill>
            <a:schemeClr val="accent1">
              <a:lumMod val="20000"/>
              <a:lumOff val="80000"/>
              <a:alpha val="8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lnSpc>
                <a:spcPct val="200000"/>
              </a:lnSpc>
              <a:buFont typeface="Arial" panose="020B0604020202020204" pitchFamily="34" charset="0"/>
              <a:buChar char="•"/>
            </a:pPr>
            <a:r>
              <a:rPr lang="zh-CN" altLang="en-US" sz="3600" dirty="0" smtClean="0">
                <a:solidFill>
                  <a:srgbClr val="7030A0"/>
                </a:solidFill>
                <a:latin typeface="华文新魏" panose="02010800040101010101" pitchFamily="2" charset="-122"/>
                <a:ea typeface="华文新魏" panose="02010800040101010101" pitchFamily="2" charset="-122"/>
              </a:rPr>
              <a:t>手动缓存（</a:t>
            </a:r>
            <a:r>
              <a:rPr lang="en-US" altLang="zh-CN" sz="3600" dirty="0" smtClean="0">
                <a:solidFill>
                  <a:srgbClr val="7030A0"/>
                </a:solidFill>
                <a:latin typeface="华文新魏" panose="02010800040101010101" pitchFamily="2" charset="-122"/>
                <a:ea typeface="华文新魏" panose="02010800040101010101" pitchFamily="2" charset="-122"/>
              </a:rPr>
              <a:t>SPM</a:t>
            </a:r>
            <a:r>
              <a:rPr lang="zh-CN" altLang="en-US" sz="3600" dirty="0" smtClean="0">
                <a:solidFill>
                  <a:srgbClr val="7030A0"/>
                </a:solidFill>
                <a:latin typeface="华文新魏" panose="02010800040101010101" pitchFamily="2" charset="-122"/>
                <a:ea typeface="华文新魏" panose="02010800040101010101" pitchFamily="2" charset="-122"/>
              </a:rPr>
              <a:t>）</a:t>
            </a:r>
            <a:endParaRPr lang="en-US" altLang="zh-CN" sz="3600" dirty="0" smtClean="0">
              <a:solidFill>
                <a:srgbClr val="7030A0"/>
              </a:solidFill>
              <a:latin typeface="华文新魏" panose="02010800040101010101" pitchFamily="2" charset="-122"/>
              <a:ea typeface="华文新魏" panose="02010800040101010101" pitchFamily="2" charset="-122"/>
            </a:endParaRPr>
          </a:p>
          <a:p>
            <a:pPr marL="685800" indent="-685800">
              <a:lnSpc>
                <a:spcPct val="200000"/>
              </a:lnSpc>
              <a:buFont typeface="Arial" panose="020B0604020202020204" pitchFamily="34" charset="0"/>
              <a:buChar char="•"/>
            </a:pPr>
            <a:r>
              <a:rPr lang="zh-CN" altLang="en-US" sz="3600" dirty="0" smtClean="0">
                <a:solidFill>
                  <a:srgbClr val="7030A0"/>
                </a:solidFill>
                <a:latin typeface="华文新魏" panose="02010800040101010101" pitchFamily="2" charset="-122"/>
                <a:ea typeface="华文新魏" panose="02010800040101010101" pitchFamily="2" charset="-122"/>
              </a:rPr>
              <a:t>粗粒度的</a:t>
            </a:r>
            <a:r>
              <a:rPr lang="en-US" altLang="zh-CN" sz="3600" dirty="0" smtClean="0">
                <a:solidFill>
                  <a:srgbClr val="7030A0"/>
                </a:solidFill>
                <a:latin typeface="华文新魏" panose="02010800040101010101" pitchFamily="2" charset="-122"/>
                <a:ea typeface="华文新魏" panose="02010800040101010101" pitchFamily="2" charset="-122"/>
              </a:rPr>
              <a:t>DMA</a:t>
            </a:r>
          </a:p>
          <a:p>
            <a:pPr marL="685800" indent="-685800">
              <a:lnSpc>
                <a:spcPct val="200000"/>
              </a:lnSpc>
              <a:buFont typeface="Arial" panose="020B0604020202020204" pitchFamily="34" charset="0"/>
              <a:buChar char="•"/>
            </a:pPr>
            <a:r>
              <a:rPr lang="zh-CN" altLang="en-US" sz="3600" dirty="0" smtClean="0">
                <a:solidFill>
                  <a:srgbClr val="7030A0"/>
                </a:solidFill>
                <a:latin typeface="华文新魏" panose="02010800040101010101" pitchFamily="2" charset="-122"/>
                <a:ea typeface="华文新魏" panose="02010800040101010101" pitchFamily="2" charset="-122"/>
              </a:rPr>
              <a:t>寄存器通信</a:t>
            </a:r>
            <a:endParaRPr lang="en-US" dirty="0">
              <a:solidFill>
                <a:srgbClr val="7030A0"/>
              </a:solidFill>
              <a:latin typeface="华文新魏" panose="02010800040101010101" pitchFamily="2" charset="-122"/>
              <a:ea typeface="华文新魏" panose="02010800040101010101" pitchFamily="2" charset="-122"/>
            </a:endParaRPr>
          </a:p>
        </p:txBody>
      </p:sp>
      <p:grpSp>
        <p:nvGrpSpPr>
          <p:cNvPr id="9" name="组合 8"/>
          <p:cNvGrpSpPr/>
          <p:nvPr/>
        </p:nvGrpSpPr>
        <p:grpSpPr>
          <a:xfrm>
            <a:off x="6892850" y="277814"/>
            <a:ext cx="4603750" cy="5357985"/>
            <a:chOff x="6892850" y="277814"/>
            <a:chExt cx="4603750" cy="5357985"/>
          </a:xfrm>
        </p:grpSpPr>
        <p:pic>
          <p:nvPicPr>
            <p:cNvPr id="6" name="图片 5"/>
            <p:cNvPicPr>
              <a:picLocks noChangeAspect="1"/>
            </p:cNvPicPr>
            <p:nvPr/>
          </p:nvPicPr>
          <p:blipFill>
            <a:blip r:embed="rId4"/>
            <a:stretch>
              <a:fillRect/>
            </a:stretch>
          </p:blipFill>
          <p:spPr>
            <a:xfrm>
              <a:off x="6892850" y="2099519"/>
              <a:ext cx="3536280" cy="3536280"/>
            </a:xfrm>
            <a:prstGeom prst="rect">
              <a:avLst/>
            </a:prstGeom>
          </p:spPr>
        </p:pic>
        <p:sp>
          <p:nvSpPr>
            <p:cNvPr id="8" name="文本框 7"/>
            <p:cNvSpPr txBox="1"/>
            <p:nvPr/>
          </p:nvSpPr>
          <p:spPr>
            <a:xfrm>
              <a:off x="7032104" y="277814"/>
              <a:ext cx="4464496" cy="646331"/>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点</a:t>
              </a:r>
              <a:r>
                <a:rPr lang="zh-CN" altLang="en-US" dirty="0" smtClean="0">
                  <a:latin typeface="华文新魏" panose="02010800040101010101" pitchFamily="2" charset="-122"/>
                  <a:ea typeface="华文新魏" panose="02010800040101010101" pitchFamily="2" charset="-122"/>
                </a:rPr>
                <a:t>到点（</a:t>
              </a:r>
              <a:r>
                <a:rPr lang="en-US" altLang="zh-CN" dirty="0" smtClean="0">
                  <a:latin typeface="华文新魏" panose="02010800040101010101" pitchFamily="2" charset="-122"/>
                  <a:ea typeface="华文新魏" panose="02010800040101010101" pitchFamily="2" charset="-122"/>
                </a:rPr>
                <a:t>P2P</a:t>
              </a:r>
              <a:r>
                <a:rPr lang="zh-CN" altLang="en-US" dirty="0" smtClean="0">
                  <a:latin typeface="华文新魏" panose="02010800040101010101" pitchFamily="2" charset="-122"/>
                  <a:ea typeface="华文新魏" panose="02010800040101010101" pitchFamily="2" charset="-122"/>
                </a:rPr>
                <a:t>）通信延迟小于</a:t>
              </a:r>
              <a:r>
                <a:rPr lang="en-US" altLang="zh-CN" dirty="0" smtClean="0">
                  <a:solidFill>
                    <a:srgbClr val="FF0000"/>
                  </a:solidFill>
                  <a:latin typeface="华文新魏" panose="02010800040101010101" pitchFamily="2" charset="-122"/>
                  <a:ea typeface="华文新魏" panose="02010800040101010101" pitchFamily="2" charset="-122"/>
                </a:rPr>
                <a:t>11</a:t>
              </a:r>
              <a:r>
                <a:rPr lang="zh-CN" altLang="en-US" dirty="0" smtClean="0">
                  <a:latin typeface="华文新魏" panose="02010800040101010101" pitchFamily="2" charset="-122"/>
                  <a:ea typeface="华文新魏" panose="02010800040101010101" pitchFamily="2" charset="-122"/>
                </a:rPr>
                <a:t>指令周期；</a:t>
              </a:r>
              <a:endParaRPr lang="en-US" altLang="zh-CN" dirty="0" smtClean="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集合带宽达到</a:t>
              </a:r>
              <a:r>
                <a:rPr lang="en-US" altLang="zh-CN" dirty="0" smtClean="0">
                  <a:solidFill>
                    <a:srgbClr val="FF0000"/>
                  </a:solidFill>
                  <a:latin typeface="华文新魏" panose="02010800040101010101" pitchFamily="2" charset="-122"/>
                  <a:ea typeface="华文新魏" panose="02010800040101010101" pitchFamily="2" charset="-122"/>
                </a:rPr>
                <a:t>600+</a:t>
              </a:r>
              <a:r>
                <a:rPr lang="en-US" altLang="zh-CN" dirty="0" smtClean="0">
                  <a:latin typeface="华文新魏" panose="02010800040101010101" pitchFamily="2" charset="-122"/>
                  <a:ea typeface="华文新魏" panose="02010800040101010101" pitchFamily="2" charset="-122"/>
                </a:rPr>
                <a:t>GB/s;</a:t>
              </a:r>
              <a:endParaRPr lang="en-US" dirty="0">
                <a:latin typeface="华文新魏" panose="02010800040101010101" pitchFamily="2" charset="-122"/>
                <a:ea typeface="华文新魏" panose="02010800040101010101" pitchFamily="2" charset="-122"/>
              </a:endParaRPr>
            </a:p>
          </p:txBody>
        </p:sp>
      </p:grpSp>
      <p:grpSp>
        <p:nvGrpSpPr>
          <p:cNvPr id="10" name="组合 9"/>
          <p:cNvGrpSpPr/>
          <p:nvPr/>
        </p:nvGrpSpPr>
        <p:grpSpPr>
          <a:xfrm>
            <a:off x="6787505" y="1988840"/>
            <a:ext cx="5298320" cy="3508920"/>
            <a:chOff x="6787505" y="2048867"/>
            <a:chExt cx="5298320" cy="3508920"/>
          </a:xfrm>
        </p:grpSpPr>
        <p:pic>
          <p:nvPicPr>
            <p:cNvPr id="7" name="图片 6"/>
            <p:cNvPicPr>
              <a:picLocks noChangeAspect="1"/>
            </p:cNvPicPr>
            <p:nvPr/>
          </p:nvPicPr>
          <p:blipFill>
            <a:blip r:embed="rId5"/>
            <a:stretch>
              <a:fillRect/>
            </a:stretch>
          </p:blipFill>
          <p:spPr>
            <a:xfrm>
              <a:off x="6787505" y="2048867"/>
              <a:ext cx="3508920" cy="3508920"/>
            </a:xfrm>
            <a:prstGeom prst="rect">
              <a:avLst/>
            </a:prstGeom>
          </p:spPr>
        </p:pic>
        <p:sp>
          <p:nvSpPr>
            <p:cNvPr id="15" name="文本框 14"/>
            <p:cNvSpPr txBox="1"/>
            <p:nvPr/>
          </p:nvSpPr>
          <p:spPr>
            <a:xfrm>
              <a:off x="10763660" y="3302582"/>
              <a:ext cx="1322165" cy="2031325"/>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每个从核</a:t>
              </a:r>
              <a:r>
                <a:rPr lang="en-US" altLang="zh-CN" dirty="0" smtClean="0">
                  <a:solidFill>
                    <a:srgbClr val="FF0000"/>
                  </a:solidFill>
                  <a:latin typeface="华文新魏" panose="02010800040101010101" pitchFamily="2" charset="-122"/>
                  <a:ea typeface="华文新魏" panose="02010800040101010101" pitchFamily="2" charset="-122"/>
                </a:rPr>
                <a:t>64KB</a:t>
              </a:r>
              <a:r>
                <a:rPr lang="zh-CN" altLang="en-US" dirty="0" smtClean="0">
                  <a:latin typeface="华文新魏" panose="02010800040101010101" pitchFamily="2" charset="-122"/>
                  <a:ea typeface="华文新魏" panose="02010800040101010101" pitchFamily="2" charset="-122"/>
                </a:rPr>
                <a:t>，流水意义下每个指令周期可以读</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写</a:t>
              </a:r>
              <a:r>
                <a:rPr lang="en-US" altLang="zh-CN" dirty="0" smtClean="0">
                  <a:solidFill>
                    <a:srgbClr val="FF0000"/>
                  </a:solidFill>
                  <a:latin typeface="华文新魏" panose="02010800040101010101" pitchFamily="2" charset="-122"/>
                  <a:ea typeface="华文新魏" panose="02010800040101010101" pitchFamily="2" charset="-122"/>
                </a:rPr>
                <a:t>32B</a:t>
              </a:r>
              <a:r>
                <a:rPr lang="zh-CN" altLang="en-US" dirty="0" smtClean="0">
                  <a:latin typeface="华文新魏" panose="02010800040101010101" pitchFamily="2" charset="-122"/>
                  <a:ea typeface="华文新魏" panose="02010800040101010101" pitchFamily="2" charset="-122"/>
                </a:rPr>
                <a:t>数据。</a:t>
              </a:r>
              <a:endParaRPr lang="en-US" dirty="0">
                <a:latin typeface="华文新魏" panose="02010800040101010101" pitchFamily="2" charset="-122"/>
                <a:ea typeface="华文新魏" panose="02010800040101010101" pitchFamily="2" charset="-122"/>
              </a:endParaRPr>
            </a:p>
          </p:txBody>
        </p:sp>
      </p:grpSp>
    </p:spTree>
    <p:extLst>
      <p:ext uri="{BB962C8B-B14F-4D97-AF65-F5344CB8AC3E}">
        <p14:creationId xmlns:p14="http://schemas.microsoft.com/office/powerpoint/2010/main" val="1598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_rels/themeOverride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image" Target="../media/image27.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Override>
</file>

<file path=docProps/app.xml><?xml version="1.0" encoding="utf-8"?>
<Properties xmlns="http://schemas.openxmlformats.org/officeDocument/2006/extended-properties" xmlns:vt="http://schemas.openxmlformats.org/officeDocument/2006/docPropsVTypes">
  <TotalTime>116</TotalTime>
  <Words>1773</Words>
  <Application>Microsoft Office PowerPoint</Application>
  <PresentationFormat>宽屏</PresentationFormat>
  <Paragraphs>340</Paragraphs>
  <Slides>28</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3" baseType="lpstr">
      <vt:lpstr>等线</vt:lpstr>
      <vt:lpstr>等线 Light</vt:lpstr>
      <vt:lpstr>黑体</vt:lpstr>
      <vt:lpstr>华文新魏</vt:lpstr>
      <vt:lpstr>宋体</vt:lpstr>
      <vt:lpstr>微软雅黑</vt:lpstr>
      <vt:lpstr>Arial</vt:lpstr>
      <vt:lpstr>Book Antiqua</vt:lpstr>
      <vt:lpstr>Calibri</vt:lpstr>
      <vt:lpstr>Cambria Math</vt:lpstr>
      <vt:lpstr>Comic Sans MS</vt:lpstr>
      <vt:lpstr>Times New Roman</vt:lpstr>
      <vt:lpstr>Wingdings</vt:lpstr>
      <vt:lpstr>Office 主题​​</vt:lpstr>
      <vt:lpstr>公式</vt:lpstr>
      <vt:lpstr>BCC_CSM耦合模式在神威太湖之光大型机上的移植  清华大学 薛巍 2019-03-20</vt:lpstr>
      <vt:lpstr>汇报提纲</vt:lpstr>
      <vt:lpstr>研究背景</vt:lpstr>
      <vt:lpstr>研究内容与目标</vt:lpstr>
      <vt:lpstr>汇报提纲</vt:lpstr>
      <vt:lpstr>神威·太湖之光</vt:lpstr>
      <vt:lpstr>神威·太湖之光</vt:lpstr>
      <vt:lpstr>国产众核处理器SW26010</vt:lpstr>
      <vt:lpstr>PowerPoint 演示文稿</vt:lpstr>
      <vt:lpstr>1. 移植工作进展</vt:lpstr>
      <vt:lpstr>1. 移植工作进展</vt:lpstr>
      <vt:lpstr>1. 验证工作进展</vt:lpstr>
      <vt:lpstr>模拟结果验证（月降水偏差）</vt:lpstr>
      <vt:lpstr>模拟结果验证（顶层水汽偏差）</vt:lpstr>
      <vt:lpstr>模拟结果验证（月顶层气温偏差）</vt:lpstr>
      <vt:lpstr>验证工作进展</vt:lpstr>
      <vt:lpstr>验证工作进展</vt:lpstr>
      <vt:lpstr>针对进程布局的耦合模式计算性能调优</vt:lpstr>
      <vt:lpstr>针对进程布局的耦合模式计算性能调优</vt:lpstr>
      <vt:lpstr>大气模式分析模型</vt:lpstr>
      <vt:lpstr>大气模式分析模型</vt:lpstr>
      <vt:lpstr>大气模式分析模型</vt:lpstr>
      <vt:lpstr>最佳性能测试时长：5天模拟</vt:lpstr>
      <vt:lpstr>PowerPoint 演示文稿</vt:lpstr>
      <vt:lpstr>PowerPoint 演示文稿</vt:lpstr>
      <vt:lpstr>PowerPoint 演示文稿</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BCC_CSM耦合模式在神威太湖之光上的移植</dc:title>
  <dc:creator>xue wei</dc:creator>
  <cp:lastModifiedBy>xue wei</cp:lastModifiedBy>
  <cp:revision>38</cp:revision>
  <dcterms:created xsi:type="dcterms:W3CDTF">2018-09-25T13:48:23Z</dcterms:created>
  <dcterms:modified xsi:type="dcterms:W3CDTF">2019-03-19T22:51:26Z</dcterms:modified>
</cp:coreProperties>
</file>