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F738F-7069-8E4B-AA03-BE5AB058E682}" type="datetimeFigureOut">
              <a:rPr kumimoji="1" lang="zh-CN" altLang="en-US" smtClean="0"/>
              <a:t>2019/11/7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5842D-4369-C94E-BF04-129F7E6C2D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56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FCD12E0-2312-6A48-8951-05B7AD7B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AE087-7B9C-E445-9DB1-07A048646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5D2EC-0B3E-3749-BE3C-E23BD3096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64CD-25CD-F042-BD57-0775E64D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1835-2D97-9145-8BDC-000F6D1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48D3D-F544-7141-9438-399CB0F0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156F5E-4B22-4544-B48D-78B63D3B8889}"/>
              </a:ext>
            </a:extLst>
          </p:cNvPr>
          <p:cNvCxnSpPr>
            <a:cxnSpLocks/>
          </p:cNvCxnSpPr>
          <p:nvPr/>
        </p:nvCxnSpPr>
        <p:spPr>
          <a:xfrm>
            <a:off x="90312" y="784580"/>
            <a:ext cx="12079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A4C66A-F5BD-4949-8077-97B85A054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5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05624-7469-5E4A-B6F3-D6A98F69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A1B25-D065-A549-9C44-63899FC5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31157-CFE0-4149-9697-9C14A71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4664-4130-FD46-85A7-B49EF67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F1D9-EB96-8243-8C8E-78F376E0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2D76B-9749-2D43-917B-71E072C9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80F3E-609A-9647-B9E0-221478E10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2730A1-B850-9B40-924A-72E8CD9B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6688E-CCEC-CF45-9ACA-B335787B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4210-AF56-0947-BF35-D34DEFA2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32A3-0FD8-1C4A-93FA-14EA37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5912-3388-1443-83F9-5C4F578B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B16FA-C080-614D-B927-2285E6F1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9F95F-4941-5D40-A4E8-53F86117B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7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D25F7E-CD29-9641-942B-83C97C7A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B4611-5D9D-A342-B3E9-8A00B8DD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89"/>
            <a:ext cx="10515600" cy="654757"/>
          </a:xfr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FABB-3CB7-1D4F-87C2-1BA75D05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5048075"/>
          </a:xfr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AEF5-67F9-504B-9C23-B1930A97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145B-68A9-994E-87F6-A5AE8DFD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DE1455-68FF-6B4A-9F89-A030DF0ED88A}"/>
              </a:ext>
            </a:extLst>
          </p:cNvPr>
          <p:cNvCxnSpPr>
            <a:cxnSpLocks/>
          </p:cNvCxnSpPr>
          <p:nvPr/>
        </p:nvCxnSpPr>
        <p:spPr>
          <a:xfrm>
            <a:off x="112890" y="784580"/>
            <a:ext cx="12079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2032D8E-BD44-B245-B600-4D94404C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21D6F2-4408-E641-AF00-6FA801F52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8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EBC9B3-6028-4645-95C4-9B44EEAB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B5EFC-B8F4-0D45-9018-08EF7508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8A24-4FC0-CF44-A864-FC6D3A9E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B388-5DA5-944F-9ADD-0A135D36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2D98-E92B-474D-9BEC-F11225D6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F2C0F-0785-AF48-904D-8EBC3DA6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378B2-1B70-304A-B8BE-0A800A34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4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C4CEE4-E342-2640-B30D-38C9FF8C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DE144-BA94-9B4A-A3B8-B8853ACC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0424-A1E3-DC4C-AD96-74CB4F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EE60-18AC-F54B-852D-B08EAFAC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DDC8-2D8E-6842-8BB5-461C3039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576A-2A30-7843-82C7-18949BEF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ED279-95DE-C74E-A0FB-6C4381E5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EE9880-C67B-DD4A-82DA-B464781FC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2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DE8469-7B5B-7146-8AD4-DE0888AC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22561-AC35-8441-97FA-3C238A83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842E7-7834-8240-9595-FA4701BD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373-2A0C-9747-8DE6-C0DFA019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5631A-E8AC-BD49-B410-753B2D13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E88EE-D0B3-284F-B0E4-E300B0910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2E91-824A-174D-9282-BD36C28D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35E43-A7D6-4F4F-9DFC-FAD6919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27A923-E3DD-8947-8BB0-0B301B0D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B3DA3C-45D5-9744-8AEC-ED57AB0F5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065078-DBB7-5849-BAAF-D8F265E65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866DA-73D9-FE47-9E14-44775A9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B6201-79A8-9741-8520-80D7A35E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73784-0731-A546-99B9-251603AE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AAA9F-CF61-3C45-AFC7-B17112BE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4D825-24E2-D84D-89C6-724BEDCEA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0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F4A50A-BF0C-874F-8C12-1C030DE0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115B1-0F85-524D-8159-12AF5398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2DDB7-E7CD-5542-8776-47DE8F46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48057-37B9-E04A-B4CA-BCAAF000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18553-F531-5D40-B1CD-5492A6623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2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8F2B28-2CA3-0B48-A916-5413C65E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D4453-B938-224D-8D87-4AA0598C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DF1C-0A99-9746-9EC4-7CA95B5C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FE5C6-7CC9-4648-AAEC-A66756105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F4E5-706B-6948-B7A3-00A214A9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B2D6-3517-574B-BD6B-37268B58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6B8E9-80E0-B949-A273-4E18910C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E40BD-649C-A64D-9F91-35C5FF12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B2146C-C179-F041-A777-C72BBB44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D3272-362F-C04C-A7CE-95B99E1E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9DC24-C38B-1149-A2DC-0A6A6D33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6490E-001E-F841-92D2-6F6385907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1F94-0DDE-884D-A8E2-8DC2C7A9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FF94-BE16-0946-AFC7-D4325ED2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12496-8983-494F-9F8D-07150410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ABEA6-6723-4340-918C-20173039A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026F9-6A89-BA4A-9296-BB6F9440B1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DF1B0-BEF2-604F-A240-88C9BF92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B655-AE5D-3340-9606-72EAB1D7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A4F5-CBB0-DA4E-AE05-9F3CC284A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AB1E-C8FE-004F-A2CE-C10B7F41C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4CFE-410F-3949-93C3-AE19E6E4F6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B965B-1B00-0A49-B0C9-FE52366F3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2CCCA-E363-1043-AEC5-65694495CF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9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0501A-6E09-9346-8D50-E66B634A2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生成模型</a:t>
            </a:r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81EB1-80A3-7D49-8F56-3BA76D543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闫力敏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58D05-6B14-B348-B1BD-6A5D364E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5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FAEE7-CDC7-B543-9ADD-890B0F76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E75C4-9A47-3B49-A704-7D58AA10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685081" cy="1079621"/>
          </a:xfrm>
        </p:spPr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VAE</a:t>
            </a:r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GAN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8D47AA-62EB-5F41-930A-9174B697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5246"/>
            <a:ext cx="5445085" cy="33446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2267D1-9CA8-D44F-9729-FF5A23832DC4}"/>
              </a:ext>
            </a:extLst>
          </p:cNvPr>
          <p:cNvSpPr txBox="1"/>
          <p:nvPr/>
        </p:nvSpPr>
        <p:spPr>
          <a:xfrm>
            <a:off x="7546694" y="339138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在输入加入条件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神经网络的艺术～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5AEFC-16CD-1E48-9CB2-49DA6495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08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AE210-5FEC-6E4D-9038-F87A0B3D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D21C1-3290-874B-B11A-C5EB3687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3520" cy="4351338"/>
          </a:xfrm>
        </p:spPr>
        <p:txBody>
          <a:bodyPr/>
          <a:lstStyle/>
          <a:p>
            <a:r>
              <a:rPr kumimoji="1" lang="zh-CN" altLang="en-US" dirty="0"/>
              <a:t>受限玻尔兹曼机</a:t>
            </a:r>
            <a:r>
              <a:rPr kumimoji="1" lang="en-US" altLang="zh-CN" dirty="0"/>
              <a:t>RBM</a:t>
            </a:r>
          </a:p>
          <a:p>
            <a:r>
              <a:rPr kumimoji="1" lang="zh-CN" altLang="en-US" dirty="0"/>
              <a:t>结构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特征提取 初始化网络权值 （对</a:t>
            </a:r>
            <a:r>
              <a:rPr kumimoji="1" lang="en" altLang="zh-CN" dirty="0"/>
              <a:t>Y</a:t>
            </a:r>
            <a:r>
              <a:rPr kumimoji="1" lang="zh-CN" altLang="en" dirty="0"/>
              <a:t>）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 重构输入 补全缺失的数据 （对</a:t>
            </a:r>
            <a:r>
              <a:rPr kumimoji="1" lang="en" altLang="zh-CN" dirty="0"/>
              <a:t>X</a:t>
            </a:r>
            <a:r>
              <a:rPr kumimoji="1" lang="zh-CN" altLang="en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027767-D4CE-0C41-91E1-82A36087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20" y="4157663"/>
            <a:ext cx="5295900" cy="2019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A2023E-735C-C346-9133-98586BB9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694" y="1468437"/>
            <a:ext cx="3759200" cy="24638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84EA7-65D5-394B-A540-0FCD8D38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04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24A4B-3675-1241-972F-5CDA06CF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7F0EC-7679-BA43-8DA0-4FAA8EE0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5375" cy="4351338"/>
          </a:xfrm>
        </p:spPr>
        <p:txBody>
          <a:bodyPr/>
          <a:lstStyle/>
          <a:p>
            <a:r>
              <a:rPr kumimoji="1" lang="en-US" altLang="zh-CN" dirty="0"/>
              <a:t>RBM</a:t>
            </a:r>
          </a:p>
          <a:p>
            <a:pPr lvl="1"/>
            <a:r>
              <a:rPr kumimoji="1" lang="zh-CN" altLang="en-US" dirty="0"/>
              <a:t> 概括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自己通过网络压缩自己得到编码还原回去的训练过程用于提取特征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思想其实和</a:t>
            </a:r>
            <a:r>
              <a:rPr kumimoji="1" lang="en-US" altLang="zh-CN" dirty="0"/>
              <a:t>VAE</a:t>
            </a:r>
            <a:r>
              <a:rPr kumimoji="1" lang="zh-CN" altLang="en-US" dirty="0"/>
              <a:t>很像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800940-76D0-9F49-B91B-633C231D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239" y="2042128"/>
            <a:ext cx="6426200" cy="25654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044D9-AD8F-6D41-A99A-2FEB9E08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28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6891F-9CAC-4D42-B0F4-970E3B44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1F30C-2CEE-054D-AEBA-B7D0B0AD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RBM</a:t>
            </a:r>
          </a:p>
          <a:p>
            <a:pPr lvl="1"/>
            <a:r>
              <a:rPr kumimoji="1" lang="zh-CN" altLang="en-US" dirty="0"/>
              <a:t>历史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模拟退火</a:t>
            </a:r>
            <a:r>
              <a:rPr kumimoji="1" lang="en-US" altLang="zh-CN" dirty="0"/>
              <a:t>-&gt; BM -&gt; RBM -&gt; DBM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F1B8E8-089C-854C-B809-C53E36CB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30" y="3706792"/>
            <a:ext cx="5295900" cy="20193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37BE6D-7F0F-6248-B85A-C2FBD203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00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E46C-36C7-7B4E-AD9B-0EE3C6C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72760-2A46-8F43-B57C-56BCA5F7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GAN</a:t>
            </a:r>
          </a:p>
          <a:p>
            <a:pPr lvl="1"/>
            <a:r>
              <a:rPr kumimoji="1" lang="zh-CN" altLang="en-US" dirty="0"/>
              <a:t>对抗生成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参见上次</a:t>
            </a:r>
            <a:r>
              <a:rPr kumimoji="1" lang="en-US" altLang="zh-CN" dirty="0"/>
              <a:t>PPT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057C39-2BB9-3E4F-9F00-2294E467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79" y="4001294"/>
            <a:ext cx="9330642" cy="193982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3448-AF26-8946-8B81-B5944B94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10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E46C-36C7-7B4E-AD9B-0EE3C6C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72760-2A46-8F43-B57C-56BCA5F7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GAN</a:t>
            </a:r>
          </a:p>
          <a:p>
            <a:pPr lvl="1"/>
            <a:r>
              <a:rPr kumimoji="1" lang="zh-CN" altLang="en-US" dirty="0"/>
              <a:t>优化目标</a:t>
            </a:r>
            <a:endParaRPr kumimoji="1" lang="en-US" altLang="zh-CN" dirty="0"/>
          </a:p>
          <a:p>
            <a:pPr lvl="2"/>
            <a:r>
              <a:rPr kumimoji="1" lang="en" altLang="zh-CN" dirty="0"/>
              <a:t>min D(PG || </a:t>
            </a:r>
            <a:r>
              <a:rPr kumimoji="1" lang="en" altLang="zh-CN" dirty="0" err="1"/>
              <a:t>PData</a:t>
            </a:r>
            <a:r>
              <a:rPr kumimoji="1" lang="en" altLang="zh-CN" dirty="0"/>
              <a:t>)</a:t>
            </a:r>
          </a:p>
          <a:p>
            <a:pPr lvl="2"/>
            <a:r>
              <a:rPr kumimoji="1" lang="en" altLang="zh-CN" dirty="0"/>
              <a:t>+ G -&gt; D.    = PG</a:t>
            </a:r>
          </a:p>
          <a:p>
            <a:pPr lvl="2"/>
            <a:r>
              <a:rPr kumimoji="1" lang="en" altLang="zh-CN" dirty="0"/>
              <a:t>+ data -&gt; D = </a:t>
            </a:r>
            <a:r>
              <a:rPr kumimoji="1" lang="en" altLang="zh-CN" dirty="0" err="1"/>
              <a:t>Pdata</a:t>
            </a:r>
            <a:endParaRPr kumimoji="1" lang="en" altLang="zh-CN" dirty="0"/>
          </a:p>
          <a:p>
            <a:pPr lvl="2"/>
            <a:r>
              <a:rPr kumimoji="1" lang="en" altLang="zh-CN" dirty="0" err="1"/>
              <a:t>Ex∼pdata</a:t>
            </a:r>
            <a:r>
              <a:rPr kumimoji="1" lang="en" altLang="zh-CN" dirty="0"/>
              <a:t>(x)[log D(x)] + </a:t>
            </a:r>
            <a:r>
              <a:rPr kumimoji="1" lang="en" altLang="zh-CN" dirty="0" err="1"/>
              <a:t>Ez∼pz</a:t>
            </a:r>
            <a:r>
              <a:rPr kumimoji="1" lang="en" altLang="zh-CN" dirty="0"/>
              <a:t>(z)[log(1 − D(G(z)))]</a:t>
            </a:r>
          </a:p>
          <a:p>
            <a:pPr lvl="1"/>
            <a:r>
              <a:rPr kumimoji="1" lang="zh-CN" altLang="en-US" dirty="0"/>
              <a:t>和</a:t>
            </a:r>
            <a:r>
              <a:rPr kumimoji="1" lang="en-US" altLang="zh-CN" dirty="0"/>
              <a:t>VAE</a:t>
            </a:r>
            <a:r>
              <a:rPr kumimoji="1" lang="zh-CN" altLang="en-US" dirty="0"/>
              <a:t>不同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VAE</a:t>
            </a:r>
            <a:r>
              <a:rPr kumimoji="1" lang="zh-CN" altLang="en-US" dirty="0"/>
              <a:t>  ： </a:t>
            </a:r>
            <a:r>
              <a:rPr kumimoji="1" lang="en-US" altLang="zh-CN" dirty="0"/>
              <a:t>E</a:t>
            </a:r>
            <a:r>
              <a:rPr kumimoji="1" lang="zh-CN" altLang="en-US" dirty="0"/>
              <a:t>  </a:t>
            </a:r>
            <a:r>
              <a:rPr kumimoji="1" lang="en-US" altLang="zh-CN" dirty="0"/>
              <a:t>D</a:t>
            </a:r>
            <a:r>
              <a:rPr kumimoji="1" lang="zh-CN" altLang="en-US" dirty="0"/>
              <a:t>   译码 </a:t>
            </a:r>
            <a:r>
              <a:rPr kumimoji="1" lang="en-US" altLang="zh-CN" dirty="0"/>
              <a:t>+</a:t>
            </a:r>
            <a:r>
              <a:rPr kumimoji="1" lang="zh-CN" altLang="en-US" dirty="0"/>
              <a:t> 解码。 基于采样。平滑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GAN</a:t>
            </a:r>
            <a:r>
              <a:rPr kumimoji="1" lang="zh-CN" altLang="en-US" dirty="0"/>
              <a:t> ： </a:t>
            </a:r>
            <a:r>
              <a:rPr kumimoji="1" lang="en-US" altLang="zh-CN" dirty="0"/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r>
              <a:rPr kumimoji="1" lang="zh-CN" altLang="en-US" dirty="0"/>
              <a:t>    拟合数据分布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判别器。 基于对抗。细致。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相同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拟合真实数据的分布 </a:t>
            </a:r>
            <a:r>
              <a:rPr kumimoji="1" lang="en-US" altLang="zh-CN" dirty="0"/>
              <a:t>P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E39DA6-23D5-874B-A505-6062FBA9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73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4932-5529-2C4E-9E3E-983DFA03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9EDE0-0B5A-DE47-B025-955B12CF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572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生成模型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拟合一个接近原始数据分布的模型</a:t>
            </a:r>
            <a:endParaRPr kumimoji="1" lang="en-US" altLang="zh-CN" dirty="0"/>
          </a:p>
          <a:p>
            <a:r>
              <a:rPr kumimoji="1" lang="zh-CN" altLang="en-US" dirty="0"/>
              <a:t>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生成原始数据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数学推导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更多的是一种解释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神经网络的误区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他只是一个拟合工具，并且存在过拟合的问题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B3E29-0C99-354D-AAA8-9E56ADBC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36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0AF4C-2ED7-3B4A-819A-47170E4E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844CC-D7E1-F84B-8C87-79930997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概念</a:t>
            </a:r>
            <a:endParaRPr kumimoji="1" lang="en-US" altLang="zh-CN" dirty="0"/>
          </a:p>
          <a:p>
            <a:r>
              <a:rPr kumimoji="1" lang="zh-CN" altLang="en-US" dirty="0"/>
              <a:t>简述常见生成模型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VAE</a:t>
            </a:r>
          </a:p>
          <a:p>
            <a:pPr lvl="1"/>
            <a:r>
              <a:rPr kumimoji="1" lang="zh-CN" altLang="en-US" dirty="0"/>
              <a:t>受限玻尔兹曼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GAN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5D734-C63E-A548-9E3A-A2838CA3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3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B092-C75D-8A4F-9393-CA5BB180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2FF2E-7FEE-0248-8152-DA2E5697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生成模型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可以通过一个分布来生成 另一个分布的数据，所以有人说这是拟合了一个分布</a:t>
            </a:r>
            <a:endParaRPr kumimoji="1" lang="en-US" altLang="zh-CN" dirty="0"/>
          </a:p>
          <a:p>
            <a:r>
              <a:rPr kumimoji="1" lang="zh-CN" altLang="en-US" dirty="0"/>
              <a:t>分布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一个模型的含义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49B44-7DA0-DC4E-84F1-9E61E334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3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B092-C75D-8A4F-9393-CA5BB180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2FF2E-7FEE-0248-8152-DA2E5697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VAE</a:t>
            </a:r>
          </a:p>
          <a:p>
            <a:r>
              <a:rPr kumimoji="1" lang="zh-CN" altLang="en-US" dirty="0"/>
              <a:t>受限玻尔兹曼机</a:t>
            </a:r>
            <a:endParaRPr kumimoji="1" lang="en-US" altLang="zh-CN" dirty="0"/>
          </a:p>
          <a:p>
            <a:r>
              <a:rPr kumimoji="1" lang="en" altLang="zh-CN" dirty="0"/>
              <a:t>GAN </a:t>
            </a:r>
            <a:r>
              <a:rPr kumimoji="1" lang="zh-CN" altLang="en-US" dirty="0"/>
              <a:t>网络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DB09E-0E30-1D4A-ABA5-EE36F3CA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12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76F1-BCA3-404A-AFAC-D9561FCC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5D996-7562-1D48-97F2-D5AD779D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4904" cy="3440856"/>
          </a:xfrm>
        </p:spPr>
        <p:txBody>
          <a:bodyPr/>
          <a:lstStyle/>
          <a:p>
            <a:r>
              <a:rPr kumimoji="1" lang="zh-CN" altLang="en-US" dirty="0"/>
              <a:t>概括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自己压缩自己然后，加点限制重构回去</a:t>
            </a:r>
            <a:endParaRPr kumimoji="1" lang="en-US" altLang="zh-CN" dirty="0"/>
          </a:p>
          <a:p>
            <a:r>
              <a:rPr kumimoji="1" lang="en-US" altLang="zh-CN" dirty="0"/>
              <a:t>VAE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zh-CN" altLang="en-US" dirty="0"/>
              <a:t>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图像编码</a:t>
            </a:r>
            <a:r>
              <a:rPr kumimoji="1" lang="en-US" altLang="zh-CN" dirty="0"/>
              <a:t>+</a:t>
            </a:r>
            <a:r>
              <a:rPr kumimoji="1" lang="zh-CN" altLang="en-US" dirty="0"/>
              <a:t>译码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生成数据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4E24F1-89AA-FA4A-A393-61BBB906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70" y="1825625"/>
            <a:ext cx="2958462" cy="29183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8A91EB-889B-7748-9A97-E73F187F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979" y="2639319"/>
            <a:ext cx="2283626" cy="181346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DD327-7D07-924F-8A83-94C4618C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04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B092-C75D-8A4F-9393-CA5BB180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2FF2E-7FEE-0248-8152-DA2E5697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优化目标</a:t>
            </a:r>
            <a:endParaRPr kumimoji="1" lang="en-US" altLang="zh-CN" dirty="0"/>
          </a:p>
          <a:p>
            <a:pPr lvl="2"/>
            <a:r>
              <a:rPr kumimoji="1" lang="en" altLang="zh-CN" dirty="0"/>
              <a:t>D[Q(z)||P(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)] = E_{</a:t>
            </a:r>
            <a:r>
              <a:rPr kumimoji="1" lang="en" altLang="zh-CN" dirty="0" err="1"/>
              <a:t>z~Q</a:t>
            </a:r>
            <a:r>
              <a:rPr kumimoji="1" lang="en" altLang="zh-CN" dirty="0"/>
              <a:t>} [log Q(z) - log P(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)]</a:t>
            </a:r>
          </a:p>
          <a:p>
            <a:pPr lvl="1"/>
            <a:r>
              <a:rPr kumimoji="1" lang="zh-CN" altLang="en-US" dirty="0"/>
              <a:t>问题 </a:t>
            </a:r>
            <a:r>
              <a:rPr kumimoji="1" lang="en" altLang="zh-CN" dirty="0"/>
              <a:t>P(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 = ? </a:t>
            </a:r>
            <a:r>
              <a:rPr kumimoji="1" lang="zh-CN" altLang="en-US" dirty="0"/>
              <a:t>所以贝叶斯公式</a:t>
            </a:r>
            <a:endParaRPr kumimoji="1" lang="en-US" altLang="zh-CN" dirty="0"/>
          </a:p>
          <a:p>
            <a:pPr lvl="2"/>
            <a:r>
              <a:rPr kumimoji="1" lang="en" altLang="zh-CN" dirty="0"/>
              <a:t> D[Q(z)||P(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)] = E_{</a:t>
            </a:r>
            <a:r>
              <a:rPr kumimoji="1" lang="en" altLang="zh-CN" dirty="0" err="1"/>
              <a:t>z∼Q</a:t>
            </a:r>
            <a:r>
              <a:rPr kumimoji="1" lang="en" altLang="zh-CN" dirty="0"/>
              <a:t>} [log Q(z) − log P(</a:t>
            </a:r>
            <a:r>
              <a:rPr kumimoji="1" lang="en" altLang="zh-CN" dirty="0" err="1"/>
              <a:t>X|z</a:t>
            </a:r>
            <a:r>
              <a:rPr kumimoji="1" lang="en" altLang="zh-CN" dirty="0"/>
              <a:t>) − log P(z)] + log P(X)</a:t>
            </a:r>
          </a:p>
          <a:p>
            <a:pPr lvl="1"/>
            <a:r>
              <a:rPr kumimoji="1" lang="zh-CN" altLang="en" dirty="0"/>
              <a:t>移项</a:t>
            </a:r>
            <a:endParaRPr kumimoji="1" lang="en" altLang="zh-CN" dirty="0"/>
          </a:p>
          <a:p>
            <a:pPr lvl="2"/>
            <a:r>
              <a:rPr kumimoji="1" lang="en" altLang="zh-CN" dirty="0"/>
              <a:t>log P(X) − D [Q(z)||P(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)] = E_{</a:t>
            </a:r>
            <a:r>
              <a:rPr kumimoji="1" lang="en" altLang="zh-CN" dirty="0" err="1"/>
              <a:t>z∼Q</a:t>
            </a:r>
            <a:r>
              <a:rPr kumimoji="1" lang="en" altLang="zh-CN" dirty="0"/>
              <a:t>} [log P(</a:t>
            </a:r>
            <a:r>
              <a:rPr kumimoji="1" lang="en" altLang="zh-CN" dirty="0" err="1"/>
              <a:t>X|z</a:t>
            </a:r>
            <a:r>
              <a:rPr kumimoji="1" lang="en" altLang="zh-CN" dirty="0"/>
              <a:t>)] − D [Q(z)||P(z)]</a:t>
            </a:r>
          </a:p>
          <a:p>
            <a:pPr lvl="1"/>
            <a:r>
              <a:rPr kumimoji="1" lang="zh-CN" altLang="en" dirty="0"/>
              <a:t>这里</a:t>
            </a:r>
            <a:r>
              <a:rPr kumimoji="1" lang="zh-CN" altLang="en-US" dirty="0"/>
              <a:t>假定</a:t>
            </a:r>
            <a:r>
              <a:rPr kumimoji="1" lang="en-US" altLang="zh-CN" dirty="0"/>
              <a:t>Q</a:t>
            </a:r>
            <a:r>
              <a:rPr kumimoji="1" lang="zh-CN" altLang="en-US" dirty="0"/>
              <a:t>足够复杂 那么</a:t>
            </a:r>
            <a:r>
              <a:rPr kumimoji="1" lang="en-US" altLang="zh-CN" dirty="0"/>
              <a:t>Q(z) </a:t>
            </a:r>
            <a:r>
              <a:rPr kumimoji="1" lang="zh-CN" altLang="en-US" dirty="0"/>
              <a:t>可以用</a:t>
            </a:r>
            <a:r>
              <a:rPr kumimoji="1" lang="en-US" altLang="zh-CN" dirty="0"/>
              <a:t>Q(</a:t>
            </a:r>
            <a:r>
              <a:rPr kumimoji="1" lang="en-US" altLang="zh-CN" dirty="0" err="1"/>
              <a:t>z|X</a:t>
            </a:r>
            <a:r>
              <a:rPr kumimoji="1" lang="en-US" altLang="zh-CN" dirty="0"/>
              <a:t>) </a:t>
            </a:r>
            <a:r>
              <a:rPr kumimoji="1" lang="zh-CN" altLang="en-US" dirty="0"/>
              <a:t>代替</a:t>
            </a:r>
            <a:endParaRPr kumimoji="1" lang="en" altLang="zh-CN" dirty="0"/>
          </a:p>
          <a:p>
            <a:pPr lvl="2"/>
            <a:r>
              <a:rPr kumimoji="1" lang="en" altLang="zh-CN" dirty="0"/>
              <a:t>log P(X) − D [Q(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)||P(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)] = E_{</a:t>
            </a:r>
            <a:r>
              <a:rPr kumimoji="1" lang="en" altLang="zh-CN" dirty="0" err="1"/>
              <a:t>z∼Q</a:t>
            </a:r>
            <a:r>
              <a:rPr kumimoji="1" lang="en" altLang="zh-CN" dirty="0"/>
              <a:t>} [log P(</a:t>
            </a:r>
            <a:r>
              <a:rPr kumimoji="1" lang="en" altLang="zh-CN" dirty="0" err="1"/>
              <a:t>X|z</a:t>
            </a:r>
            <a:r>
              <a:rPr kumimoji="1" lang="en" altLang="zh-CN" dirty="0"/>
              <a:t>)] − D [Q(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)||P(z)]</a:t>
            </a:r>
          </a:p>
          <a:p>
            <a:pPr lvl="1"/>
            <a:r>
              <a:rPr kumimoji="1" lang="zh-CN" altLang="en-US" dirty="0"/>
              <a:t>最后的目标就是</a:t>
            </a:r>
            <a:endParaRPr kumimoji="1" lang="en-US" altLang="zh-CN" dirty="0"/>
          </a:p>
          <a:p>
            <a:pPr lvl="2"/>
            <a:r>
              <a:rPr kumimoji="1" lang="en" altLang="zh-CN" dirty="0"/>
              <a:t>E_{</a:t>
            </a:r>
            <a:r>
              <a:rPr kumimoji="1" lang="en" altLang="zh-CN" dirty="0" err="1"/>
              <a:t>z∼Q</a:t>
            </a:r>
            <a:r>
              <a:rPr kumimoji="1" lang="en" altLang="zh-CN" dirty="0"/>
              <a:t>} [log P(</a:t>
            </a:r>
            <a:r>
              <a:rPr kumimoji="1" lang="en" altLang="zh-CN" dirty="0" err="1"/>
              <a:t>X|z</a:t>
            </a:r>
            <a:r>
              <a:rPr kumimoji="1" lang="en" altLang="zh-CN" dirty="0"/>
              <a:t>)] − D [Q(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)||P(z)]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480D2-51B2-2748-A42B-DD71BF76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78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3363C-3AF1-CB4D-BBFE-FF9CDBAA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0CCFA-24B6-9C4E-86B5-CBD81073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8185" cy="2279428"/>
          </a:xfrm>
        </p:spPr>
        <p:txBody>
          <a:bodyPr>
            <a:normAutofit/>
          </a:bodyPr>
          <a:lstStyle/>
          <a:p>
            <a:r>
              <a:rPr kumimoji="1" lang="zh-CN" altLang="en" dirty="0"/>
              <a:t>可计算</a:t>
            </a:r>
            <a:endParaRPr kumimoji="1" lang="en-US" altLang="zh-CN" dirty="0"/>
          </a:p>
          <a:p>
            <a:pPr lvl="1"/>
            <a:r>
              <a:rPr kumimoji="1" lang="en" altLang="zh-CN" dirty="0"/>
              <a:t>E_{</a:t>
            </a:r>
            <a:r>
              <a:rPr kumimoji="1" lang="en" altLang="zh-CN" dirty="0" err="1"/>
              <a:t>z∼Q</a:t>
            </a:r>
            <a:r>
              <a:rPr kumimoji="1" lang="en" altLang="zh-CN" dirty="0"/>
              <a:t>} [log P(</a:t>
            </a:r>
            <a:r>
              <a:rPr kumimoji="1" lang="en" altLang="zh-CN" dirty="0" err="1"/>
              <a:t>X|z</a:t>
            </a:r>
            <a:r>
              <a:rPr kumimoji="1" lang="en" altLang="zh-CN" dirty="0"/>
              <a:t>)] − D [Q(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)||P(z)]</a:t>
            </a:r>
          </a:p>
          <a:p>
            <a:pPr lvl="1"/>
            <a:r>
              <a:rPr kumimoji="1" lang="zh-CN" altLang="en" dirty="0"/>
              <a:t>假定</a:t>
            </a:r>
            <a:r>
              <a:rPr kumimoji="1" lang="en-US" altLang="zh-CN" dirty="0"/>
              <a:t>z</a:t>
            </a:r>
            <a:r>
              <a:rPr kumimoji="1" lang="zh-CN" altLang="en-US" dirty="0"/>
              <a:t>服从正态分布</a:t>
            </a:r>
            <a:endParaRPr kumimoji="1" lang="en-US" altLang="zh-CN" dirty="0"/>
          </a:p>
          <a:p>
            <a:pPr lvl="2"/>
            <a:r>
              <a:rPr kumimoji="1" lang="en" altLang="zh-CN" dirty="0"/>
              <a:t>Q(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 = N (z|</a:t>
            </a:r>
            <a:r>
              <a:rPr kumimoji="1" lang="el-GR" altLang="zh-CN" dirty="0"/>
              <a:t>μ(</a:t>
            </a:r>
            <a:r>
              <a:rPr kumimoji="1" lang="en" altLang="zh-CN" dirty="0"/>
              <a:t>X; </a:t>
            </a:r>
            <a:r>
              <a:rPr kumimoji="1" lang="el-GR" altLang="zh-CN" dirty="0"/>
              <a:t>θ), Σ(</a:t>
            </a:r>
            <a:r>
              <a:rPr kumimoji="1" lang="en" altLang="zh-CN" dirty="0"/>
              <a:t>X; </a:t>
            </a:r>
            <a:r>
              <a:rPr kumimoji="1" lang="el-GR" altLang="zh-CN" dirty="0"/>
              <a:t>θ))</a:t>
            </a:r>
            <a:endParaRPr kumimoji="1" lang="zh-CN" altLang="en-US" dirty="0"/>
          </a:p>
          <a:p>
            <a:pPr lvl="2"/>
            <a:r>
              <a:rPr kumimoji="1" lang="en" altLang="zh-CN" dirty="0"/>
              <a:t>P(z) = N (0, I)</a:t>
            </a:r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33BB3A-6938-F643-868E-B3337AE5CD54}"/>
              </a:ext>
            </a:extLst>
          </p:cNvPr>
          <p:cNvSpPr/>
          <p:nvPr/>
        </p:nvSpPr>
        <p:spPr>
          <a:xfrm>
            <a:off x="1311796" y="4105053"/>
            <a:ext cx="9475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KL</a:t>
            </a:r>
            <a:r>
              <a:rPr lang="zh-CN" altLang="en-US" dirty="0"/>
              <a:t>散度：</a:t>
            </a:r>
            <a:r>
              <a:rPr kumimoji="1" lang="en" altLang="zh-CN" dirty="0"/>
              <a:t>D [Q(</a:t>
            </a:r>
            <a:r>
              <a:rPr kumimoji="1" lang="en" altLang="zh-CN" dirty="0" err="1"/>
              <a:t>z|X</a:t>
            </a:r>
            <a:r>
              <a:rPr kumimoji="1" lang="en" altLang="zh-CN" dirty="0"/>
              <a:t>)||P(z)]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D[N (μ(X), Σ(X))||N (0, I)] = tr (Σ(X)) + (μ(X))T (μ(X)) − k − log det (Σ(X))􏰄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48E75-9B21-CD4E-B065-6EFBBCA0B253}"/>
              </a:ext>
            </a:extLst>
          </p:cNvPr>
          <p:cNvSpPr txBox="1"/>
          <p:nvPr/>
        </p:nvSpPr>
        <p:spPr>
          <a:xfrm>
            <a:off x="1311796" y="4953965"/>
            <a:ext cx="459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L2</a:t>
            </a:r>
            <a:r>
              <a:rPr kumimoji="1" lang="zh-CN" altLang="en-US" dirty="0"/>
              <a:t>范数：</a:t>
            </a:r>
            <a:r>
              <a:rPr kumimoji="1" lang="en-US" altLang="zh-CN" dirty="0"/>
              <a:t>P(</a:t>
            </a:r>
            <a:r>
              <a:rPr kumimoji="1" lang="en-US" altLang="zh-CN" dirty="0" err="1"/>
              <a:t>X|z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||f(z) – X||^2</a:t>
            </a:r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754EC-70A6-5D47-A775-7F2D73D7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94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4B6B1-42B4-7046-8285-8AC7FC4D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75AE-D9D2-5C45-A098-65FC5A17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813403"/>
          </a:xfrm>
        </p:spPr>
        <p:txBody>
          <a:bodyPr/>
          <a:lstStyle/>
          <a:p>
            <a:r>
              <a:rPr kumimoji="1" lang="zh-CN" altLang="en-US" dirty="0"/>
              <a:t>映射对映结构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A0E27F-05AB-9F4D-8855-5FC10301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2" y="2272365"/>
            <a:ext cx="6411812" cy="38932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F737D41-F587-FB42-9FF0-981873BD1E45}"/>
              </a:ext>
            </a:extLst>
          </p:cNvPr>
          <p:cNvSpPr/>
          <p:nvPr/>
        </p:nvSpPr>
        <p:spPr>
          <a:xfrm>
            <a:off x="838200" y="5853599"/>
            <a:ext cx="9150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https://github.com/L1aoXingyu/pytorch</a:t>
            </a:r>
            <a:r>
              <a:rPr lang="en-US" altLang="zh-CN" dirty="0"/>
              <a:t>-</a:t>
            </a:r>
            <a:r>
              <a:rPr lang="zh-CN" altLang="en-US" dirty="0"/>
              <a:t>beginner/tree/master/08-AutoEncoder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C01497C-CBC8-6047-AA9D-6C47D9C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43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CC21-DD1A-D34F-B64B-3A87EB1D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简述常见生成模型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7F8E3-864A-F542-8169-40DBC16B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2681" cy="4351338"/>
          </a:xfrm>
        </p:spPr>
        <p:txBody>
          <a:bodyPr/>
          <a:lstStyle/>
          <a:p>
            <a:r>
              <a:rPr kumimoji="1" lang="en-US" altLang="zh-CN" dirty="0"/>
              <a:t>VAE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015215-D308-2F4A-BC6A-FF9E2034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260"/>
            <a:ext cx="5930900" cy="1536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4B2890-CC5F-164B-A924-590DA543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88" y="3725400"/>
            <a:ext cx="2485262" cy="24515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000081-74C7-7D48-95B3-7038948C3C2B}"/>
              </a:ext>
            </a:extLst>
          </p:cNvPr>
          <p:cNvSpPr txBox="1"/>
          <p:nvPr/>
        </p:nvSpPr>
        <p:spPr>
          <a:xfrm>
            <a:off x="6769100" y="3058610"/>
            <a:ext cx="331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 解码器和 译码器结合在一起</a:t>
            </a:r>
            <a:endParaRPr kumimoji="1" lang="en-US" altLang="zh-CN" dirty="0"/>
          </a:p>
          <a:p>
            <a:r>
              <a:rPr kumimoji="1" lang="zh-CN" altLang="en-US" dirty="0"/>
              <a:t>理由：提供了梯度，可以求导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F88C68-5DE9-0146-83CD-85718F9D415A}"/>
              </a:ext>
            </a:extLst>
          </p:cNvPr>
          <p:cNvSpPr/>
          <p:nvPr/>
        </p:nvSpPr>
        <p:spPr>
          <a:xfrm>
            <a:off x="4471686" y="46111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Stochastic gradient descent via backpropagation can handle stochastic inputs, but not stochastic units within the network! The solution, called the “reparameterization trick”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19A3DE-24B5-DE44-AE6A-A803BAF4C32F}"/>
              </a:ext>
            </a:extLst>
          </p:cNvPr>
          <p:cNvSpPr/>
          <p:nvPr/>
        </p:nvSpPr>
        <p:spPr>
          <a:xfrm>
            <a:off x="4471686" y="5669465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https://github.com/bojone/vae/blob/master/vae_keras.py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4F7CDF6-BA98-E544-AB6C-715BD9A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4CFE-410F-3949-93C3-AE19E6E4F60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046322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大学高性能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清华大学高性能" id="{DDB7812A-94E5-3A4D-98A2-04546853C11C}" vid="{46D9B06A-AF9B-AC43-B62F-EB1D0CDA3E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清华大学高性能</Template>
  <TotalTime>124</TotalTime>
  <Words>857</Words>
  <Application>Microsoft Macintosh PowerPoint</Application>
  <PresentationFormat>宽屏</PresentationFormat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STKaiti</vt:lpstr>
      <vt:lpstr>Arial</vt:lpstr>
      <vt:lpstr>Calibri</vt:lpstr>
      <vt:lpstr>清华大学高性能</vt:lpstr>
      <vt:lpstr>生成模型Review</vt:lpstr>
      <vt:lpstr>目录</vt:lpstr>
      <vt:lpstr>概念</vt:lpstr>
      <vt:lpstr>简述常见生成模型</vt:lpstr>
      <vt:lpstr>简述常见生成模型</vt:lpstr>
      <vt:lpstr>简述常见生成模型</vt:lpstr>
      <vt:lpstr>简述常见生成模型</vt:lpstr>
      <vt:lpstr>简述常见生成模型</vt:lpstr>
      <vt:lpstr>简述常见生成模型</vt:lpstr>
      <vt:lpstr>简述常见生成模型</vt:lpstr>
      <vt:lpstr>简述常见生成模型</vt:lpstr>
      <vt:lpstr>简述常见生成模型</vt:lpstr>
      <vt:lpstr>简述常见生成模型</vt:lpstr>
      <vt:lpstr>简述常见生成模型</vt:lpstr>
      <vt:lpstr>简述常见生成模型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生成模型Review</dc:title>
  <dc:creator>Microsoft Office User</dc:creator>
  <cp:lastModifiedBy>Microsoft Office User</cp:lastModifiedBy>
  <cp:revision>41</cp:revision>
  <dcterms:created xsi:type="dcterms:W3CDTF">2019-11-06T15:12:03Z</dcterms:created>
  <dcterms:modified xsi:type="dcterms:W3CDTF">2019-11-06T17:21:28Z</dcterms:modified>
</cp:coreProperties>
</file>